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06" r:id="rId2"/>
    <p:sldMasterId id="2147483667" r:id="rId3"/>
    <p:sldMasterId id="2147483690" r:id="rId4"/>
    <p:sldMasterId id="2147483695" r:id="rId5"/>
  </p:sldMasterIdLst>
  <p:notesMasterIdLst>
    <p:notesMasterId r:id="rId36"/>
  </p:notesMasterIdLst>
  <p:handoutMasterIdLst>
    <p:handoutMasterId r:id="rId37"/>
  </p:handoutMasterIdLst>
  <p:sldIdLst>
    <p:sldId id="257" r:id="rId6"/>
    <p:sldId id="269" r:id="rId7"/>
    <p:sldId id="307" r:id="rId8"/>
    <p:sldId id="308" r:id="rId9"/>
    <p:sldId id="309" r:id="rId10"/>
    <p:sldId id="319" r:id="rId11"/>
    <p:sldId id="310" r:id="rId12"/>
    <p:sldId id="311" r:id="rId13"/>
    <p:sldId id="312" r:id="rId14"/>
    <p:sldId id="313" r:id="rId15"/>
    <p:sldId id="306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14" r:id="rId25"/>
    <p:sldId id="315" r:id="rId26"/>
    <p:sldId id="297" r:id="rId27"/>
    <p:sldId id="316" r:id="rId28"/>
    <p:sldId id="317" r:id="rId29"/>
    <p:sldId id="318" r:id="rId30"/>
    <p:sldId id="272" r:id="rId31"/>
    <p:sldId id="276" r:id="rId32"/>
    <p:sldId id="278" r:id="rId33"/>
    <p:sldId id="279" r:id="rId34"/>
    <p:sldId id="259" r:id="rId35"/>
  </p:sldIdLst>
  <p:sldSz cx="9144000" cy="6858000" type="screen4x3"/>
  <p:notesSz cx="9926638" cy="679767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 userDrawn="1">
          <p15:clr>
            <a:srgbClr val="A4A3A4"/>
          </p15:clr>
        </p15:guide>
        <p15:guide id="2" pos="312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9961"/>
    <a:srgbClr val="1CB8CF"/>
    <a:srgbClr val="FFCC00"/>
    <a:srgbClr val="21B7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Style à thème 1 - Accentuation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388" autoAdjust="0"/>
    <p:restoredTop sz="94675" autoAdjust="0"/>
  </p:normalViewPr>
  <p:slideViewPr>
    <p:cSldViewPr>
      <p:cViewPr varScale="1">
        <p:scale>
          <a:sx n="112" d="100"/>
          <a:sy n="112" d="100"/>
        </p:scale>
        <p:origin x="112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3156" y="90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A2D9D-FA26-42B4-A076-A1FEEC20E654}" type="datetimeFigureOut">
              <a:rPr lang="it-IT" smtClean="0"/>
              <a:t>09/06/2021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82622-4A83-4358-8EB0-C55CB00C1D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88448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4BCC57-04AA-4404-8BAD-6DB0D3B48556}" type="datetimeFigureOut">
              <a:rPr lang="fr-FR" smtClean="0"/>
              <a:t>09/06/2021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992664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BECE1-868B-4983-9655-ECCB303A16B6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453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1436838" y="2400372"/>
            <a:ext cx="11494679" cy="2274034"/>
          </a:xfrm>
          <a:prstGeom prst="rect">
            <a:avLst/>
          </a:prstGeom>
        </p:spPr>
        <p:txBody>
          <a:bodyPr spcFirstLastPara="1" wrap="square" lIns="92092" tIns="92092" rIns="92092" bIns="92092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152" name="Shape 152"/>
          <p:cNvSpPr>
            <a:spLocks noGrp="1" noRot="1" noChangeAspect="1"/>
          </p:cNvSpPr>
          <p:nvPr>
            <p:ph type="sldImg" idx="2"/>
          </p:nvPr>
        </p:nvSpPr>
        <p:spPr>
          <a:xfrm>
            <a:off x="5919788" y="379413"/>
            <a:ext cx="2528887" cy="18954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67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1436838" y="2400372"/>
            <a:ext cx="11494679" cy="2274034"/>
          </a:xfrm>
          <a:prstGeom prst="rect">
            <a:avLst/>
          </a:prstGeom>
        </p:spPr>
        <p:txBody>
          <a:bodyPr spcFirstLastPara="1" wrap="square" lIns="92092" tIns="92092" rIns="92092" bIns="92092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152" name="Shape 152"/>
          <p:cNvSpPr>
            <a:spLocks noGrp="1" noRot="1" noChangeAspect="1"/>
          </p:cNvSpPr>
          <p:nvPr>
            <p:ph type="sldImg" idx="2"/>
          </p:nvPr>
        </p:nvSpPr>
        <p:spPr>
          <a:xfrm>
            <a:off x="5919788" y="379413"/>
            <a:ext cx="2528887" cy="18954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9107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1436838" y="2400372"/>
            <a:ext cx="11494679" cy="2274034"/>
          </a:xfrm>
          <a:prstGeom prst="rect">
            <a:avLst/>
          </a:prstGeom>
        </p:spPr>
        <p:txBody>
          <a:bodyPr spcFirstLastPara="1" wrap="square" lIns="92092" tIns="92092" rIns="92092" bIns="92092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152" name="Shape 152"/>
          <p:cNvSpPr>
            <a:spLocks noGrp="1" noRot="1" noChangeAspect="1"/>
          </p:cNvSpPr>
          <p:nvPr>
            <p:ph type="sldImg" idx="2"/>
          </p:nvPr>
        </p:nvSpPr>
        <p:spPr>
          <a:xfrm>
            <a:off x="5919788" y="379413"/>
            <a:ext cx="2528887" cy="18954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08583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ogo onl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00632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07106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7959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68695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85085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38186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265402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NTENT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Edit </a:t>
            </a:r>
            <a:r>
              <a:rPr lang="fr-FR" dirty="0" err="1" smtClean="0"/>
              <a:t>subtitle</a:t>
            </a:r>
            <a:r>
              <a:rPr lang="fr-FR" dirty="0" smtClean="0"/>
              <a:t> styles du masque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1227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page 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432000"/>
            <a:ext cx="8229600" cy="562074"/>
          </a:xfrm>
        </p:spPr>
        <p:txBody>
          <a:bodyPr/>
          <a:lstStyle/>
          <a:p>
            <a:r>
              <a:rPr lang="en-US" dirty="0" smtClean="0"/>
              <a:t>Click to edit title style</a:t>
            </a:r>
            <a:endParaRPr lang="en-GB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8207375" cy="5183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1407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71164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432000"/>
            <a:ext cx="8229600" cy="562074"/>
          </a:xfrm>
        </p:spPr>
        <p:txBody>
          <a:bodyPr/>
          <a:lstStyle>
            <a:lvl1pPr>
              <a:defRPr baseline="0"/>
            </a:lvl1pPr>
          </a:lstStyle>
          <a:p>
            <a:r>
              <a:rPr lang="fr-FR" dirty="0" smtClean="0"/>
              <a:t>Edit </a:t>
            </a:r>
            <a:r>
              <a:rPr lang="fr-FR" dirty="0" err="1" smtClean="0"/>
              <a:t>title</a:t>
            </a:r>
            <a:r>
              <a:rPr lang="fr-FR" dirty="0" smtClean="0"/>
              <a:t> style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4103687" cy="5040000"/>
          </a:xfr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4716016" y="1368000"/>
            <a:ext cx="4104000" cy="50400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792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 +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 hasCustomPrompt="1"/>
          </p:nvPr>
        </p:nvSpPr>
        <p:spPr>
          <a:xfrm>
            <a:off x="933578" y="472514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Name, </a:t>
            </a:r>
            <a:r>
              <a:rPr lang="en-GB" dirty="0" smtClean="0"/>
              <a:t>person</a:t>
            </a:r>
            <a:endParaRPr lang="en-GB" dirty="0"/>
          </a:p>
        </p:txBody>
      </p:sp>
      <p:sp>
        <p:nvSpPr>
          <p:cNvPr id="16" name="Espace réservé du texte 2"/>
          <p:cNvSpPr>
            <a:spLocks noGrp="1"/>
          </p:cNvSpPr>
          <p:nvPr>
            <p:ph type="body" sz="quarter" idx="11" hasCustomPrompt="1"/>
          </p:nvPr>
        </p:nvSpPr>
        <p:spPr>
          <a:xfrm>
            <a:off x="933578" y="5157216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Position</a:t>
            </a:r>
            <a:endParaRPr lang="en-GB" dirty="0"/>
          </a:p>
        </p:txBody>
      </p:sp>
      <p:sp>
        <p:nvSpPr>
          <p:cNvPr id="18" name="Espace réservé du texte 2"/>
          <p:cNvSpPr>
            <a:spLocks noGrp="1"/>
          </p:cNvSpPr>
          <p:nvPr>
            <p:ph type="body" sz="quarter" idx="12" hasCustomPrompt="1"/>
          </p:nvPr>
        </p:nvSpPr>
        <p:spPr>
          <a:xfrm>
            <a:off x="933578" y="558926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Institution</a:t>
            </a:r>
            <a:endParaRPr lang="en-GB" dirty="0"/>
          </a:p>
        </p:txBody>
      </p:sp>
      <p:sp>
        <p:nvSpPr>
          <p:cNvPr id="20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GB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4" hasCustomPrompt="1"/>
          </p:nvPr>
        </p:nvSpPr>
        <p:spPr>
          <a:xfrm>
            <a:off x="971600" y="6309320"/>
            <a:ext cx="7415683" cy="387424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dirty="0" smtClean="0"/>
              <a:t>Venue</a:t>
            </a:r>
            <a:r>
              <a:rPr lang="en-GB" b="0" dirty="0" smtClean="0">
                <a:solidFill>
                  <a:schemeClr val="bg1">
                    <a:lumMod val="50000"/>
                  </a:schemeClr>
                </a:solidFill>
                <a:sym typeface="Webdings" panose="05030102010509060703" pitchFamily="18" charset="2"/>
              </a:rPr>
              <a:t> </a:t>
            </a:r>
            <a:r>
              <a:rPr lang="fr-FR" dirty="0" smtClean="0"/>
              <a:t> date</a:t>
            </a:r>
            <a:endParaRPr lang="en-GB" dirty="0"/>
          </a:p>
        </p:txBody>
      </p:sp>
      <p:pic>
        <p:nvPicPr>
          <p:cNvPr id="2" name="1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472" y="332656"/>
            <a:ext cx="4572000" cy="326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343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RANSI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title style</a:t>
            </a:r>
            <a:endParaRPr lang="en-GB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20350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ab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467544" y="432000"/>
            <a:ext cx="8229600" cy="634082"/>
          </a:xfrm>
        </p:spPr>
        <p:txBody>
          <a:bodyPr>
            <a:noAutofit/>
          </a:bodyPr>
          <a:lstStyle>
            <a:lvl1pPr algn="l">
              <a:defRPr sz="4000"/>
            </a:lvl1pPr>
          </a:lstStyle>
          <a:p>
            <a:r>
              <a:rPr lang="en-US" dirty="0" smtClean="0"/>
              <a:t>Click to edit title style</a:t>
            </a:r>
            <a:endParaRPr lang="en-GB" dirty="0"/>
          </a:p>
        </p:txBody>
      </p:sp>
      <p:sp>
        <p:nvSpPr>
          <p:cNvPr id="4" name="ZoneTexte 3"/>
          <p:cNvSpPr txBox="1"/>
          <p:nvPr userDrawn="1"/>
        </p:nvSpPr>
        <p:spPr>
          <a:xfrm>
            <a:off x="539552" y="1340768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1" name="Espace réservé du tableau 10"/>
          <p:cNvSpPr>
            <a:spLocks noGrp="1"/>
          </p:cNvSpPr>
          <p:nvPr>
            <p:ph type="tbl" sz="quarter" idx="10"/>
          </p:nvPr>
        </p:nvSpPr>
        <p:spPr>
          <a:xfrm>
            <a:off x="467544" y="1196975"/>
            <a:ext cx="8208144" cy="381635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1" hasCustomPrompt="1"/>
          </p:nvPr>
        </p:nvSpPr>
        <p:spPr>
          <a:xfrm>
            <a:off x="467544" y="5157788"/>
            <a:ext cx="8208144" cy="1223540"/>
          </a:xfrm>
        </p:spPr>
        <p:txBody>
          <a:bodyPr>
            <a:norm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err="1" smtClean="0"/>
              <a:t>Legend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8095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title style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628785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Light Green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0728" y="1093028"/>
            <a:ext cx="6153684" cy="564834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4493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Yellow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0728" y="1093028"/>
            <a:ext cx="6153684" cy="564833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81565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Blue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0728" y="1093028"/>
            <a:ext cx="6153683" cy="564833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011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Dark Green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0728" y="1093028"/>
            <a:ext cx="6153683" cy="564833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 style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49993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ONTENTpage Image squar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title style</a:t>
            </a:r>
            <a:endParaRPr lang="en-GB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21112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text page ok">
  <p:cSld name="1_CONTENT text page ok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1368000"/>
            <a:ext cx="8207375" cy="5183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125301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up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144001" cy="6813376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39552" y="4653136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73405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hank you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>
            <a:spLocks noGrp="1"/>
          </p:cNvSpPr>
          <p:nvPr>
            <p:ph type="ctrTitle" hasCustomPrompt="1"/>
          </p:nvPr>
        </p:nvSpPr>
        <p:spPr>
          <a:xfrm>
            <a:off x="685800" y="3344385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r>
              <a:rPr lang="fr-FR" dirty="0" smtClean="0"/>
              <a:t>!</a:t>
            </a:r>
            <a:endParaRPr lang="en-GB" dirty="0"/>
          </a:p>
        </p:txBody>
      </p:sp>
      <p:sp>
        <p:nvSpPr>
          <p:cNvPr id="10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67544" y="6165304"/>
            <a:ext cx="4104456" cy="4320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www.interregeurope.eu/projectacronym</a:t>
            </a:r>
            <a:endParaRPr lang="en-GB" dirty="0"/>
          </a:p>
        </p:txBody>
      </p:sp>
      <p:sp>
        <p:nvSpPr>
          <p:cNvPr id="14" name="Sous-titre 2"/>
          <p:cNvSpPr txBox="1">
            <a:spLocks/>
          </p:cNvSpPr>
          <p:nvPr userDrawn="1"/>
        </p:nvSpPr>
        <p:spPr>
          <a:xfrm>
            <a:off x="5724128" y="6165304"/>
            <a:ext cx="2808312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1600" i="1" dirty="0" smtClean="0"/>
              <a:t>Project </a:t>
            </a:r>
            <a:r>
              <a:rPr lang="fr-FR" sz="1600" i="1" dirty="0" err="1" smtClean="0"/>
              <a:t>smedia</a:t>
            </a:r>
            <a:endParaRPr lang="en-GB" sz="1600" i="1" dirty="0"/>
          </a:p>
        </p:txBody>
      </p:sp>
      <p:pic>
        <p:nvPicPr>
          <p:cNvPr id="17" name="Image 1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6165304"/>
            <a:ext cx="1312080" cy="345669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472" y="332656"/>
            <a:ext cx="4572000" cy="326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749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340769"/>
            <a:ext cx="9144001" cy="5472608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2524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556792"/>
            <a:ext cx="9144000" cy="5256584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 </a:t>
            </a:r>
            <a:endParaRPr lang="en-GB" dirty="0"/>
          </a:p>
        </p:txBody>
      </p:sp>
      <p:sp>
        <p:nvSpPr>
          <p:cNvPr id="8" name="Titre 1"/>
          <p:cNvSpPr>
            <a:spLocks noGrp="1"/>
          </p:cNvSpPr>
          <p:nvPr>
            <p:ph type="title" hasCustomPrompt="1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 smtClean="0"/>
              <a:t>Click to edit title style</a:t>
            </a:r>
            <a:endParaRPr lang="fr-FR" dirty="0"/>
          </a:p>
        </p:txBody>
      </p:sp>
      <p:sp>
        <p:nvSpPr>
          <p:cNvPr id="9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0" name="Titre 1"/>
          <p:cNvSpPr txBox="1">
            <a:spLocks/>
          </p:cNvSpPr>
          <p:nvPr userDrawn="1"/>
        </p:nvSpPr>
        <p:spPr>
          <a:xfrm>
            <a:off x="457200" y="432000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Click to edit title style</a:t>
            </a:r>
            <a:endParaRPr lang="fr-FR" sz="4000" kern="1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Espace réservé du texte 2"/>
          <p:cNvSpPr txBox="1">
            <a:spLocks/>
          </p:cNvSpPr>
          <p:nvPr userDrawn="1"/>
        </p:nvSpPr>
        <p:spPr>
          <a:xfrm>
            <a:off x="7236296" y="6528636"/>
            <a:ext cx="1800225" cy="284740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4756C1-1FC7-4D71-B0D7-8887FC1017FC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3932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OCK p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1556792"/>
            <a:ext cx="9144000" cy="5256584"/>
          </a:xfrm>
          <a:prstGeom prst="rect">
            <a:avLst/>
          </a:prstGeom>
          <a:solidFill>
            <a:srgbClr val="1CB8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 </a:t>
            </a:r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 hasCustomPrompt="1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 style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Titre 1"/>
          <p:cNvSpPr txBox="1">
            <a:spLocks/>
          </p:cNvSpPr>
          <p:nvPr userDrawn="1"/>
        </p:nvSpPr>
        <p:spPr>
          <a:xfrm>
            <a:off x="457200" y="432000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algn="l" defTabSz="914400" rtl="0" eaLnBrk="1" latinLnBrk="0" hangingPunct="1">
              <a:spcBef>
                <a:spcPct val="0"/>
              </a:spcBef>
              <a:buNone/>
            </a:pPr>
            <a:r>
              <a:rPr lang="en-US" sz="4000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Click to edit title style</a:t>
            </a:r>
            <a:endParaRPr lang="fr-FR" sz="4000" kern="1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Espace réservé du texte 2"/>
          <p:cNvSpPr txBox="1">
            <a:spLocks/>
          </p:cNvSpPr>
          <p:nvPr userDrawn="1"/>
        </p:nvSpPr>
        <p:spPr>
          <a:xfrm>
            <a:off x="7236296" y="6528636"/>
            <a:ext cx="1800225" cy="284740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4756C1-1FC7-4D71-B0D7-8887FC1017FC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3453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Light gr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1556792"/>
            <a:ext cx="9144000" cy="52565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 </a:t>
            </a:r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 hasCustomPrompt="1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 style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Titre 1"/>
          <p:cNvSpPr txBox="1">
            <a:spLocks/>
          </p:cNvSpPr>
          <p:nvPr userDrawn="1"/>
        </p:nvSpPr>
        <p:spPr>
          <a:xfrm>
            <a:off x="457200" y="432000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Click to edit title style</a:t>
            </a:r>
            <a:endParaRPr lang="fr-FR" sz="4000" kern="1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Espace réservé du texte 2"/>
          <p:cNvSpPr txBox="1">
            <a:spLocks/>
          </p:cNvSpPr>
          <p:nvPr userDrawn="1"/>
        </p:nvSpPr>
        <p:spPr>
          <a:xfrm>
            <a:off x="7236296" y="6528636"/>
            <a:ext cx="1800225" cy="284740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4756C1-1FC7-4D71-B0D7-8887FC1017FC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135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Dark gr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1556792"/>
            <a:ext cx="9144000" cy="5256584"/>
          </a:xfrm>
          <a:prstGeom prst="rect">
            <a:avLst/>
          </a:prstGeom>
          <a:solidFill>
            <a:srgbClr val="15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 </a:t>
            </a:r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 hasCustomPrompt="1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 style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Titre 1"/>
          <p:cNvSpPr txBox="1">
            <a:spLocks/>
          </p:cNvSpPr>
          <p:nvPr userDrawn="1"/>
        </p:nvSpPr>
        <p:spPr>
          <a:xfrm>
            <a:off x="457200" y="432000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Click to edit title style</a:t>
            </a:r>
            <a:endParaRPr lang="fr-FR" sz="4000" kern="1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Espace réservé du texte 2"/>
          <p:cNvSpPr txBox="1">
            <a:spLocks/>
          </p:cNvSpPr>
          <p:nvPr userDrawn="1"/>
        </p:nvSpPr>
        <p:spPr>
          <a:xfrm>
            <a:off x="7236296" y="6528636"/>
            <a:ext cx="1800225" cy="284740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4756C1-1FC7-4D71-B0D7-8887FC1017FC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2791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GB" dirty="0"/>
          </a:p>
        </p:txBody>
      </p:sp>
      <p:pic>
        <p:nvPicPr>
          <p:cNvPr id="6" name="5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472" y="332656"/>
            <a:ext cx="4572000" cy="326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794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5484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87614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8461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2222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7496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8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964473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Imag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3994" y="1093028"/>
            <a:ext cx="6153683" cy="5648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177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85" r:id="rId2"/>
    <p:sldLayoutId id="2147483694" r:id="rId3"/>
    <p:sldLayoutId id="2147483683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CCE83-F3A4-4DF4-929C-D2AE63EB44B8}" type="datetimeFigureOut">
              <a:rPr lang="es-ES" smtClean="0"/>
              <a:t>09/06/2021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497CE-0CF8-45FD-81B8-F779230BEC61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6405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3680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Edit </a:t>
            </a:r>
            <a:r>
              <a:rPr lang="fr-FR" dirty="0" err="1" smtClean="0"/>
              <a:t>text</a:t>
            </a:r>
            <a:r>
              <a:rPr lang="fr-FR" dirty="0" smtClean="0"/>
              <a:t> styles</a:t>
            </a:r>
          </a:p>
          <a:p>
            <a:pPr lvl="1"/>
            <a:r>
              <a:rPr lang="fr-FR" dirty="0" smtClean="0"/>
              <a:t>Second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2"/>
            <a:r>
              <a:rPr lang="fr-FR" dirty="0" err="1" smtClean="0"/>
              <a:t>Third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3"/>
            <a:r>
              <a:rPr lang="fr-FR" dirty="0" err="1" smtClean="0"/>
              <a:t>Fourth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699871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68000" y="432000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8" name="Espace réservé du texte 2"/>
          <p:cNvSpPr txBox="1">
            <a:spLocks/>
          </p:cNvSpPr>
          <p:nvPr/>
        </p:nvSpPr>
        <p:spPr>
          <a:xfrm>
            <a:off x="7236296" y="6528636"/>
            <a:ext cx="1800225" cy="284740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4756C1-1FC7-4D71-B0D7-8887FC1017FC}" type="slidenum">
              <a:rPr lang="en-GB" smtClean="0"/>
              <a:pPr/>
              <a:t>‹N›</a:t>
            </a:fld>
            <a:endParaRPr lang="en-GB" dirty="0"/>
          </a:p>
        </p:txBody>
      </p:sp>
      <p:pic>
        <p:nvPicPr>
          <p:cNvPr id="4" name="3 Imagen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188640"/>
            <a:ext cx="1462486" cy="63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882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703" r:id="rId2"/>
    <p:sldLayoutId id="2147483704" r:id="rId3"/>
    <p:sldLayoutId id="2147483671" r:id="rId4"/>
    <p:sldLayoutId id="2147483670" r:id="rId5"/>
    <p:sldLayoutId id="2147483684" r:id="rId6"/>
    <p:sldLayoutId id="2147483675" r:id="rId7"/>
    <p:sldLayoutId id="2147483686" r:id="rId8"/>
    <p:sldLayoutId id="2147483687" r:id="rId9"/>
    <p:sldLayoutId id="2147483688" r:id="rId10"/>
    <p:sldLayoutId id="2147483689" r:id="rId11"/>
    <p:sldLayoutId id="2147483676" r:id="rId12"/>
    <p:sldLayoutId id="2147483719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Tx/>
        <a:buNone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400" b="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spcBef>
          <a:spcPct val="20000"/>
        </a:spcBef>
        <a:buFontTx/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spcBef>
          <a:spcPct val="20000"/>
        </a:spcBef>
        <a:buFont typeface="Courier New" panose="02070309020205020404" pitchFamily="49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title style</a:t>
            </a:r>
            <a:endParaRPr lang="en-GB" noProof="0" dirty="0"/>
          </a:p>
        </p:txBody>
      </p:sp>
      <p:sp>
        <p:nvSpPr>
          <p:cNvPr id="7" name="Espace réservé du texte 2"/>
          <p:cNvSpPr txBox="1">
            <a:spLocks/>
          </p:cNvSpPr>
          <p:nvPr/>
        </p:nvSpPr>
        <p:spPr>
          <a:xfrm>
            <a:off x="7236296" y="6528636"/>
            <a:ext cx="1800225" cy="284740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4756C1-1FC7-4D71-B0D7-8887FC1017FC}" type="slidenum">
              <a:rPr lang="en-GB" smtClean="0"/>
              <a:pPr/>
              <a:t>‹N›</a:t>
            </a:fld>
            <a:endParaRPr lang="en-GB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917540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5381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8575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Courier New" panose="02070309020205020404" pitchFamily="49" charset="0"/>
        <a:buChar char="o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650181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426" y="173528"/>
            <a:ext cx="1325736" cy="6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992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gione.marche.it/Regione-Utile/Ambiente/Rifiuti-e-inquinamento/Progetti-Europei#LC-Districts" TargetMode="External"/><Relationship Id="rId2" Type="http://schemas.openxmlformats.org/officeDocument/2006/relationships/hyperlink" Target="https://www.interregeurope.eu/lcdistricts/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ebmail.regione.marche.it/owa/UrlBlockedError.aspx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/>
          <p:cNvSpPr>
            <a:spLocks noGrp="1"/>
          </p:cNvSpPr>
          <p:nvPr>
            <p:ph type="body" sz="quarter" idx="10"/>
          </p:nvPr>
        </p:nvSpPr>
        <p:spPr>
          <a:xfrm>
            <a:off x="623973" y="4862004"/>
            <a:ext cx="7272337" cy="216000"/>
          </a:xfrm>
        </p:spPr>
        <p:txBody>
          <a:bodyPr/>
          <a:lstStyle/>
          <a:p>
            <a:r>
              <a:rPr lang="en-GB" dirty="0" smtClean="0"/>
              <a:t>Lorenzo </a:t>
            </a:r>
            <a:r>
              <a:rPr lang="en-GB" dirty="0" err="1" smtClean="0"/>
              <a:t>Federiconi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611560" y="5157216"/>
            <a:ext cx="7594355" cy="216000"/>
          </a:xfrm>
        </p:spPr>
        <p:txBody>
          <a:bodyPr/>
          <a:lstStyle/>
          <a:p>
            <a:r>
              <a:rPr lang="en-US" dirty="0" smtClean="0"/>
              <a:t>Project Manager </a:t>
            </a:r>
            <a:endParaRPr lang="en-GB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2"/>
          </p:nvPr>
        </p:nvSpPr>
        <p:spPr>
          <a:xfrm>
            <a:off x="899592" y="6093296"/>
            <a:ext cx="7272337" cy="216000"/>
          </a:xfrm>
        </p:spPr>
        <p:txBody>
          <a:bodyPr/>
          <a:lstStyle/>
          <a:p>
            <a:r>
              <a:rPr lang="en-GB" dirty="0" smtClean="0">
                <a:solidFill>
                  <a:schemeClr val="tx2"/>
                </a:solidFill>
                <a:latin typeface="Calibri"/>
              </a:rPr>
              <a:t>lorenzo.federiconi@regione.marche.it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11559" y="3714601"/>
            <a:ext cx="7775723" cy="794519"/>
          </a:xfrm>
        </p:spPr>
        <p:txBody>
          <a:bodyPr>
            <a:noAutofit/>
          </a:bodyPr>
          <a:lstStyle/>
          <a:p>
            <a:r>
              <a:rPr lang="it-IT" sz="2400" b="1" dirty="0"/>
              <a:t>Verso distretti urbani a basse emissioni di carbonio attraverso il miglioramento delle politiche regionali</a:t>
            </a:r>
            <a:endParaRPr lang="fr-FR" sz="2400" b="1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9 </a:t>
            </a:r>
            <a:r>
              <a:rPr lang="en-US" dirty="0" err="1" smtClean="0"/>
              <a:t>giugno</a:t>
            </a:r>
            <a:r>
              <a:rPr lang="en-US" dirty="0" smtClean="0"/>
              <a:t> </a:t>
            </a:r>
            <a:r>
              <a:rPr lang="en-US" dirty="0"/>
              <a:t>2020 </a:t>
            </a:r>
            <a:r>
              <a:rPr lang="en-US" dirty="0" smtClean="0"/>
              <a:t>4°Local </a:t>
            </a:r>
            <a:r>
              <a:rPr lang="en-US" dirty="0"/>
              <a:t>Stakeholders Group Meeting </a:t>
            </a:r>
            <a:r>
              <a:rPr lang="en-US" dirty="0" err="1"/>
              <a:t>delle</a:t>
            </a:r>
            <a:r>
              <a:rPr lang="en-US" dirty="0"/>
              <a:t> Marche</a:t>
            </a:r>
          </a:p>
          <a:p>
            <a:endParaRPr lang="en-US" dirty="0"/>
          </a:p>
          <a:p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1800200" cy="880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21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16632"/>
            <a:ext cx="7731143" cy="658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89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457200" y="1484784"/>
            <a:ext cx="8207375" cy="4922387"/>
          </a:xfrm>
        </p:spPr>
        <p:txBody>
          <a:bodyPr>
            <a:normAutofit/>
          </a:bodyPr>
          <a:lstStyle/>
          <a:p>
            <a:r>
              <a:rPr lang="it-IT" sz="2000" dirty="0"/>
              <a:t>La Regione Marche - P.F. Bonifiche, Fonti Energetiche, Rifiuti e Cave e </a:t>
            </a:r>
            <a:r>
              <a:rPr lang="it-IT" sz="2000" dirty="0" smtClean="0"/>
              <a:t>Miniere,</a:t>
            </a:r>
          </a:p>
          <a:p>
            <a:r>
              <a:rPr lang="it-IT" sz="2000" dirty="0" smtClean="0"/>
              <a:t>in </a:t>
            </a:r>
            <a:r>
              <a:rPr lang="it-IT" sz="2000" dirty="0"/>
              <a:t>virtù delle specifiche competenze assegnatele in materia di fonti energetiche ed edilizia sostenibile, partecipa in qualità di </a:t>
            </a:r>
            <a:r>
              <a:rPr lang="it-IT" sz="2000" dirty="0" err="1"/>
              <a:t>project</a:t>
            </a:r>
            <a:r>
              <a:rPr lang="it-IT" sz="2000" dirty="0"/>
              <a:t> partner al </a:t>
            </a:r>
            <a:r>
              <a:rPr lang="it-IT" sz="2000" dirty="0" smtClean="0"/>
              <a:t>progetto</a:t>
            </a:r>
          </a:p>
          <a:p>
            <a:endParaRPr lang="it-IT" sz="2000" dirty="0" smtClean="0"/>
          </a:p>
          <a:p>
            <a:r>
              <a:rPr lang="it-IT" sz="2000" dirty="0" smtClean="0"/>
              <a:t> </a:t>
            </a:r>
            <a:r>
              <a:rPr lang="it-IT" sz="2000" dirty="0"/>
              <a:t>"LC </a:t>
            </a:r>
            <a:r>
              <a:rPr lang="it-IT" sz="2000" dirty="0" err="1"/>
              <a:t>Districts</a:t>
            </a:r>
            <a:r>
              <a:rPr lang="it-IT" sz="2000" dirty="0"/>
              <a:t>” (</a:t>
            </a:r>
            <a:r>
              <a:rPr lang="it-IT" sz="2000" dirty="0" err="1"/>
              <a:t>Towards</a:t>
            </a:r>
            <a:r>
              <a:rPr lang="it-IT" sz="2000" dirty="0"/>
              <a:t> </a:t>
            </a:r>
            <a:r>
              <a:rPr lang="it-IT" sz="2000" dirty="0" err="1"/>
              <a:t>low</a:t>
            </a:r>
            <a:r>
              <a:rPr lang="it-IT" sz="2000" dirty="0"/>
              <a:t> carbon city </a:t>
            </a:r>
            <a:r>
              <a:rPr lang="it-IT" sz="2000" dirty="0" err="1"/>
              <a:t>districts</a:t>
            </a:r>
            <a:r>
              <a:rPr lang="it-IT" sz="2000" dirty="0"/>
              <a:t> </a:t>
            </a:r>
            <a:r>
              <a:rPr lang="it-IT" sz="2000" dirty="0" err="1"/>
              <a:t>through</a:t>
            </a:r>
            <a:r>
              <a:rPr lang="it-IT" sz="2000" dirty="0"/>
              <a:t> the </a:t>
            </a:r>
            <a:r>
              <a:rPr lang="it-IT" sz="2000" dirty="0" err="1"/>
              <a:t>improvement</a:t>
            </a:r>
            <a:r>
              <a:rPr lang="it-IT" sz="2000" dirty="0"/>
              <a:t> of </a:t>
            </a:r>
            <a:r>
              <a:rPr lang="it-IT" sz="2000" dirty="0" err="1"/>
              <a:t>regional</a:t>
            </a:r>
            <a:r>
              <a:rPr lang="it-IT" sz="2000" dirty="0"/>
              <a:t> </a:t>
            </a:r>
            <a:r>
              <a:rPr lang="it-IT" sz="2000" dirty="0" err="1" smtClean="0"/>
              <a:t>policies</a:t>
            </a:r>
            <a:r>
              <a:rPr lang="it-IT" sz="2000" dirty="0" smtClean="0"/>
              <a:t>)</a:t>
            </a:r>
          </a:p>
          <a:p>
            <a:endParaRPr lang="it-IT" sz="2000" dirty="0"/>
          </a:p>
          <a:p>
            <a:r>
              <a:rPr lang="it-IT" dirty="0"/>
              <a:t>Verso distretti urbani a basse emissioni di carbonio attraverso il miglioramento delle politiche regionali</a:t>
            </a:r>
            <a:endParaRPr lang="it-IT" sz="2000" dirty="0" smtClean="0"/>
          </a:p>
          <a:p>
            <a:endParaRPr lang="it-IT" sz="2000" dirty="0" smtClean="0"/>
          </a:p>
        </p:txBody>
      </p:sp>
    </p:spTree>
    <p:extLst>
      <p:ext uri="{BB962C8B-B14F-4D97-AF65-F5344CB8AC3E}">
        <p14:creationId xmlns:p14="http://schemas.microsoft.com/office/powerpoint/2010/main" val="425248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479425" y="2420888"/>
            <a:ext cx="8207375" cy="3456384"/>
          </a:xfrm>
        </p:spPr>
        <p:txBody>
          <a:bodyPr>
            <a:normAutofit/>
          </a:bodyPr>
          <a:lstStyle/>
          <a:p>
            <a:r>
              <a:rPr lang="it-IT" sz="2000" dirty="0" smtClean="0"/>
              <a:t>"</a:t>
            </a:r>
            <a:r>
              <a:rPr lang="it-IT" sz="2000" dirty="0"/>
              <a:t>LC </a:t>
            </a:r>
            <a:r>
              <a:rPr lang="it-IT" sz="2000" dirty="0" err="1"/>
              <a:t>Districts</a:t>
            </a:r>
            <a:r>
              <a:rPr lang="it-IT" sz="2000" dirty="0"/>
              <a:t>” </a:t>
            </a:r>
            <a:r>
              <a:rPr lang="it-IT" sz="2000" dirty="0" smtClean="0"/>
              <a:t>è finanziato </a:t>
            </a:r>
            <a:r>
              <a:rPr lang="it-IT" sz="2000" dirty="0"/>
              <a:t>nell’ambito del </a:t>
            </a:r>
            <a:endParaRPr lang="it-IT" sz="2000" dirty="0" smtClean="0"/>
          </a:p>
          <a:p>
            <a:endParaRPr lang="it-IT" sz="2000" dirty="0"/>
          </a:p>
          <a:p>
            <a:r>
              <a:rPr lang="it-IT" sz="2000" dirty="0" smtClean="0"/>
              <a:t>Programma </a:t>
            </a:r>
            <a:r>
              <a:rPr lang="it-IT" sz="2000" dirty="0"/>
              <a:t>di Cooperazione Interregionale 2014 – 2020 </a:t>
            </a:r>
            <a:endParaRPr lang="it-IT" sz="2000" dirty="0" smtClean="0"/>
          </a:p>
          <a:p>
            <a:endParaRPr lang="it-IT" sz="2000" dirty="0"/>
          </a:p>
          <a:p>
            <a:r>
              <a:rPr lang="it-IT" sz="2000" dirty="0" smtClean="0"/>
              <a:t>INTERREG EUROPE</a:t>
            </a:r>
          </a:p>
          <a:p>
            <a:r>
              <a:rPr lang="it-IT" sz="2000" dirty="0" err="1" smtClean="0"/>
              <a:t>Priority</a:t>
            </a:r>
            <a:r>
              <a:rPr lang="it-IT" sz="2000" dirty="0" smtClean="0"/>
              <a:t> </a:t>
            </a:r>
            <a:r>
              <a:rPr lang="it-IT" sz="2000" dirty="0" err="1"/>
              <a:t>Axis</a:t>
            </a:r>
            <a:r>
              <a:rPr lang="it-IT" sz="2000" dirty="0"/>
              <a:t> 3 “</a:t>
            </a:r>
            <a:r>
              <a:rPr lang="it-IT" sz="2000" dirty="0" err="1"/>
              <a:t>Low</a:t>
            </a:r>
            <a:r>
              <a:rPr lang="it-IT" sz="2000" dirty="0"/>
              <a:t>-carbon </a:t>
            </a:r>
            <a:r>
              <a:rPr lang="it-IT" sz="2000" dirty="0" smtClean="0"/>
              <a:t>economy”</a:t>
            </a:r>
          </a:p>
          <a:p>
            <a:endParaRPr lang="it-IT" sz="2000" dirty="0"/>
          </a:p>
          <a:p>
            <a:r>
              <a:rPr lang="it-IT" sz="2000" dirty="0" err="1" smtClean="0"/>
              <a:t>Specific</a:t>
            </a:r>
            <a:r>
              <a:rPr lang="it-IT" sz="2000" dirty="0" smtClean="0"/>
              <a:t>  </a:t>
            </a:r>
            <a:r>
              <a:rPr lang="it-IT" sz="2000" dirty="0" err="1"/>
              <a:t>Objective</a:t>
            </a:r>
            <a:r>
              <a:rPr lang="it-IT" sz="2000" dirty="0"/>
              <a:t>  3.1. Migliorare le politiche in materia di riduzione delle emissioni di anidride carbonica</a:t>
            </a:r>
            <a:endParaRPr lang="it-IT" sz="2000" b="0" dirty="0"/>
          </a:p>
        </p:txBody>
      </p:sp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7858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627784" y="287739"/>
            <a:ext cx="4114800" cy="562074"/>
          </a:xfrm>
        </p:spPr>
        <p:txBody>
          <a:bodyPr/>
          <a:lstStyle/>
          <a:p>
            <a:r>
              <a:rPr lang="en-US" dirty="0" smtClean="0"/>
              <a:t>Partnership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323529" y="1124744"/>
            <a:ext cx="3240360" cy="5472608"/>
          </a:xfrm>
        </p:spPr>
        <p:txBody>
          <a:bodyPr>
            <a:noAutofit/>
          </a:bodyPr>
          <a:lstStyle/>
          <a:p>
            <a:r>
              <a:rPr lang="it-IT" sz="1400" b="0" dirty="0"/>
              <a:t>Il partenariato è composto, oltre che dalla </a:t>
            </a:r>
            <a:r>
              <a:rPr lang="it-IT" sz="1400" b="0" dirty="0" smtClean="0"/>
              <a:t>Regione Marche, </a:t>
            </a:r>
            <a:r>
              <a:rPr lang="it-IT" sz="1400" b="0" dirty="0"/>
              <a:t>da altri 6 soggetti di </a:t>
            </a:r>
            <a:r>
              <a:rPr lang="it-IT" sz="1400" b="0" dirty="0" smtClean="0"/>
              <a:t>cui:</a:t>
            </a:r>
          </a:p>
          <a:p>
            <a:endParaRPr lang="it-IT" sz="1400" b="0" dirty="0" smtClean="0"/>
          </a:p>
          <a:p>
            <a:r>
              <a:rPr lang="it-IT" sz="1400" b="0" dirty="0" smtClean="0"/>
              <a:t>2 spagnoli</a:t>
            </a:r>
          </a:p>
          <a:p>
            <a:r>
              <a:rPr lang="it-IT" sz="1400" dirty="0" smtClean="0"/>
              <a:t>Governo </a:t>
            </a:r>
            <a:r>
              <a:rPr lang="it-IT" sz="1400" dirty="0"/>
              <a:t>della Navarra </a:t>
            </a:r>
            <a:r>
              <a:rPr lang="it-IT" sz="1400" b="0" dirty="0"/>
              <a:t>(capofila) </a:t>
            </a:r>
            <a:r>
              <a:rPr lang="it-IT" sz="1400" b="0" dirty="0" smtClean="0"/>
              <a:t>e</a:t>
            </a:r>
          </a:p>
          <a:p>
            <a:r>
              <a:rPr lang="it-IT" sz="1400" b="0" dirty="0" smtClean="0"/>
              <a:t>Navarra </a:t>
            </a:r>
            <a:r>
              <a:rPr lang="it-IT" sz="1400" b="0" dirty="0"/>
              <a:t>de </a:t>
            </a:r>
            <a:r>
              <a:rPr lang="it-IT" sz="1400" b="0" dirty="0" err="1"/>
              <a:t>Suelo</a:t>
            </a:r>
            <a:r>
              <a:rPr lang="it-IT" sz="1400" b="0" dirty="0"/>
              <a:t> y Vivienda </a:t>
            </a:r>
            <a:r>
              <a:rPr lang="it-IT" sz="1400" b="0" dirty="0" smtClean="0"/>
              <a:t>– </a:t>
            </a:r>
            <a:r>
              <a:rPr lang="it-IT" sz="1400" dirty="0" smtClean="0"/>
              <a:t>NASUVINSA</a:t>
            </a:r>
            <a:r>
              <a:rPr lang="it-IT" sz="1400" b="0" dirty="0" smtClean="0"/>
              <a:t>;</a:t>
            </a:r>
          </a:p>
          <a:p>
            <a:endParaRPr lang="it-IT" sz="1400" b="0" dirty="0" smtClean="0"/>
          </a:p>
          <a:p>
            <a:r>
              <a:rPr lang="it-IT" sz="1400" b="0" dirty="0" smtClean="0"/>
              <a:t>uno </a:t>
            </a:r>
            <a:r>
              <a:rPr lang="it-IT" sz="1400" b="0" dirty="0"/>
              <a:t>svedese, </a:t>
            </a:r>
            <a:r>
              <a:rPr lang="it-IT" sz="1400" dirty="0" err="1"/>
              <a:t>l’Universita'</a:t>
            </a:r>
            <a:r>
              <a:rPr lang="it-IT" sz="1400" dirty="0"/>
              <a:t> di </a:t>
            </a:r>
            <a:r>
              <a:rPr lang="it-IT" sz="1400" dirty="0" err="1" smtClean="0"/>
              <a:t>Linneaus</a:t>
            </a:r>
            <a:r>
              <a:rPr lang="it-IT" sz="1400" b="0" dirty="0" smtClean="0"/>
              <a:t>;</a:t>
            </a:r>
          </a:p>
          <a:p>
            <a:endParaRPr lang="it-IT" sz="1400" b="0" dirty="0" smtClean="0"/>
          </a:p>
          <a:p>
            <a:r>
              <a:rPr lang="it-IT" sz="1400" b="0" dirty="0" smtClean="0"/>
              <a:t>2 </a:t>
            </a:r>
            <a:r>
              <a:rPr lang="it-IT" sz="1400" b="0" dirty="0"/>
              <a:t>della Repubblica </a:t>
            </a:r>
            <a:r>
              <a:rPr lang="it-IT" sz="1400" b="0" dirty="0" smtClean="0"/>
              <a:t>Ceca,</a:t>
            </a:r>
          </a:p>
          <a:p>
            <a:r>
              <a:rPr lang="it-IT" sz="1400" b="0" dirty="0" smtClean="0"/>
              <a:t>il </a:t>
            </a:r>
            <a:r>
              <a:rPr lang="it-IT" sz="1400" b="0" dirty="0"/>
              <a:t>centro di efficienza energetica degli edifici dell’</a:t>
            </a:r>
            <a:r>
              <a:rPr lang="it-IT" sz="1400" dirty="0"/>
              <a:t>Università di </a:t>
            </a:r>
            <a:r>
              <a:rPr lang="it-IT" sz="1400" dirty="0" smtClean="0"/>
              <a:t>Praga</a:t>
            </a:r>
          </a:p>
          <a:p>
            <a:r>
              <a:rPr lang="it-IT" sz="1400" b="0" dirty="0" smtClean="0"/>
              <a:t>e </a:t>
            </a:r>
            <a:r>
              <a:rPr lang="it-IT" sz="1400" dirty="0"/>
              <a:t>l’agenzia energetica della regione </a:t>
            </a:r>
            <a:r>
              <a:rPr lang="it-IT" sz="1400" dirty="0" err="1" smtClean="0"/>
              <a:t>Zilin</a:t>
            </a:r>
            <a:r>
              <a:rPr lang="it-IT" sz="1400" b="0" dirty="0" smtClean="0"/>
              <a:t>,</a:t>
            </a:r>
          </a:p>
          <a:p>
            <a:endParaRPr lang="it-IT" sz="1400" b="0" dirty="0" smtClean="0"/>
          </a:p>
          <a:p>
            <a:r>
              <a:rPr lang="it-IT" sz="1400" b="0" dirty="0" smtClean="0"/>
              <a:t>uno </a:t>
            </a:r>
            <a:r>
              <a:rPr lang="it-IT" sz="1400" b="0" dirty="0"/>
              <a:t>Croato, </a:t>
            </a:r>
            <a:r>
              <a:rPr lang="it-IT" sz="1400" dirty="0"/>
              <a:t>l’agenzia energetica della regione nord occidentale</a:t>
            </a:r>
            <a:r>
              <a:rPr lang="it-IT" sz="1400" b="0" dirty="0"/>
              <a:t>. 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8647" y="1916832"/>
            <a:ext cx="5336837" cy="3694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2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55776" y="548680"/>
            <a:ext cx="4114800" cy="562074"/>
          </a:xfrm>
        </p:spPr>
        <p:txBody>
          <a:bodyPr/>
          <a:lstStyle/>
          <a:p>
            <a:r>
              <a:rPr lang="en-US" dirty="0" smtClean="0"/>
              <a:t>Budget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323528" y="2852936"/>
            <a:ext cx="7704856" cy="2304256"/>
          </a:xfrm>
        </p:spPr>
        <p:txBody>
          <a:bodyPr>
            <a:noAutofit/>
          </a:bodyPr>
          <a:lstStyle/>
          <a:p>
            <a:pPr algn="ctr"/>
            <a:r>
              <a:rPr lang="it-IT" b="0" dirty="0"/>
              <a:t>Il Budget complessivo ammonta ad </a:t>
            </a:r>
            <a:r>
              <a:rPr lang="it-IT" dirty="0"/>
              <a:t>€ </a:t>
            </a:r>
            <a:r>
              <a:rPr lang="it-IT" dirty="0" smtClean="0"/>
              <a:t>1.189.712,00</a:t>
            </a:r>
          </a:p>
          <a:p>
            <a:pPr algn="ctr"/>
            <a:r>
              <a:rPr lang="it-IT" b="0" dirty="0" smtClean="0"/>
              <a:t>di </a:t>
            </a:r>
            <a:r>
              <a:rPr lang="it-IT" b="0" dirty="0"/>
              <a:t>cui </a:t>
            </a:r>
            <a:r>
              <a:rPr lang="it-IT" dirty="0"/>
              <a:t>€ 172.113,00 </a:t>
            </a:r>
            <a:r>
              <a:rPr lang="it-IT" b="0" dirty="0"/>
              <a:t>a favore della Regione </a:t>
            </a:r>
            <a:r>
              <a:rPr lang="it-IT" b="0" dirty="0" smtClean="0"/>
              <a:t>Marche</a:t>
            </a:r>
          </a:p>
          <a:p>
            <a:pPr algn="ctr"/>
            <a:r>
              <a:rPr lang="it-IT" b="0" dirty="0" smtClean="0"/>
              <a:t>derivante </a:t>
            </a:r>
            <a:r>
              <a:rPr lang="it-IT" b="0" dirty="0"/>
              <a:t>per € 146.296,05 dal FESR (85</a:t>
            </a:r>
            <a:r>
              <a:rPr lang="it-IT" b="0" dirty="0" smtClean="0"/>
              <a:t>%)</a:t>
            </a:r>
          </a:p>
          <a:p>
            <a:pPr algn="ctr"/>
            <a:r>
              <a:rPr lang="it-IT" b="0" dirty="0" smtClean="0"/>
              <a:t>e </a:t>
            </a:r>
            <a:r>
              <a:rPr lang="it-IT" b="0" dirty="0"/>
              <a:t>per i restanti € 25.816,95 dal FDR (15% Fondi di Rotazione).</a:t>
            </a:r>
          </a:p>
        </p:txBody>
      </p:sp>
    </p:spTree>
    <p:extLst>
      <p:ext uri="{BB962C8B-B14F-4D97-AF65-F5344CB8AC3E}">
        <p14:creationId xmlns:p14="http://schemas.microsoft.com/office/powerpoint/2010/main" val="197613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91680" y="692696"/>
            <a:ext cx="5338936" cy="562074"/>
          </a:xfrm>
        </p:spPr>
        <p:txBody>
          <a:bodyPr/>
          <a:lstStyle/>
          <a:p>
            <a:r>
              <a:rPr lang="it-IT" dirty="0" smtClean="0"/>
              <a:t>Obiettivo </a:t>
            </a:r>
            <a:r>
              <a:rPr lang="it-IT" dirty="0"/>
              <a:t>generale 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395536" y="2204864"/>
            <a:ext cx="7704856" cy="2304256"/>
          </a:xfrm>
        </p:spPr>
        <p:txBody>
          <a:bodyPr>
            <a:noAutofit/>
          </a:bodyPr>
          <a:lstStyle/>
          <a:p>
            <a:pPr algn="ctr"/>
            <a:r>
              <a:rPr lang="it-IT" b="0" dirty="0" smtClean="0"/>
              <a:t> </a:t>
            </a:r>
            <a:r>
              <a:rPr lang="it-IT" b="0" dirty="0"/>
              <a:t>L'obiettivo generale dei LC </a:t>
            </a:r>
            <a:r>
              <a:rPr lang="it-IT" b="0" dirty="0" err="1"/>
              <a:t>Districts</a:t>
            </a:r>
            <a:r>
              <a:rPr lang="it-IT" b="0" dirty="0"/>
              <a:t> è quello di </a:t>
            </a:r>
            <a:r>
              <a:rPr lang="it-IT" dirty="0"/>
              <a:t>migliorare le politiche e i programmi di sviluppo regionale</a:t>
            </a:r>
            <a:r>
              <a:rPr lang="it-IT" b="0" dirty="0"/>
              <a:t> nel settore della ristrutturazione edilizia e della costruzione di edifici ad alta efficienza energetica, al fine di facilitare la transizione verso distretti urbani a basse emissioni di carbonio attraverso il miglioramento delle politiche regionali.</a:t>
            </a:r>
          </a:p>
        </p:txBody>
      </p:sp>
    </p:spTree>
    <p:extLst>
      <p:ext uri="{BB962C8B-B14F-4D97-AF65-F5344CB8AC3E}">
        <p14:creationId xmlns:p14="http://schemas.microsoft.com/office/powerpoint/2010/main" val="428532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03648" y="287739"/>
            <a:ext cx="5338936" cy="562074"/>
          </a:xfrm>
        </p:spPr>
        <p:txBody>
          <a:bodyPr/>
          <a:lstStyle/>
          <a:p>
            <a:r>
              <a:rPr lang="it-IT" dirty="0" smtClean="0"/>
              <a:t>Obiettivi </a:t>
            </a:r>
            <a:r>
              <a:rPr lang="it-IT" dirty="0"/>
              <a:t>specifici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323528" y="1124744"/>
            <a:ext cx="8352928" cy="4824536"/>
          </a:xfrm>
        </p:spPr>
        <p:txBody>
          <a:bodyPr>
            <a:noAutofit/>
          </a:bodyPr>
          <a:lstStyle/>
          <a:p>
            <a:r>
              <a:rPr lang="it-IT" sz="1600" b="0" dirty="0"/>
              <a:t> Gli obiettivi specifici del progetto sono:</a:t>
            </a:r>
          </a:p>
          <a:p>
            <a:r>
              <a:rPr lang="it-IT" sz="1600" b="0" dirty="0"/>
              <a:t>•	Effettuare una </a:t>
            </a:r>
            <a:r>
              <a:rPr lang="it-IT" sz="1600" dirty="0"/>
              <a:t>diagnosi regionale </a:t>
            </a:r>
            <a:r>
              <a:rPr lang="it-IT" sz="1600" b="0" dirty="0"/>
              <a:t>basata su un'analisi SWOT del settore edile, delle strategie e delle politiche per i distretti e i comuni a basse emissioni di carbonio.</a:t>
            </a:r>
          </a:p>
          <a:p>
            <a:r>
              <a:rPr lang="it-IT" sz="1600" b="0" dirty="0"/>
              <a:t>•	</a:t>
            </a:r>
            <a:r>
              <a:rPr lang="it-IT" sz="1600" dirty="0"/>
              <a:t>Mobilitare i più importanti portatori di interesse</a:t>
            </a:r>
            <a:r>
              <a:rPr lang="it-IT" sz="1600" b="0" dirty="0"/>
              <a:t> a livello regionale (cittadini, operatori economici e tecnici nel campo edilizia, della ristrutturazione di abitazioni, del teleriscaldamento e della ristrutturazione urbana, società di servizi, Università, ecc.).</a:t>
            </a:r>
          </a:p>
          <a:p>
            <a:r>
              <a:rPr lang="it-IT" sz="1600" b="0" dirty="0"/>
              <a:t>•	Effettuare lo </a:t>
            </a:r>
            <a:r>
              <a:rPr lang="it-IT" sz="1600" dirty="0"/>
              <a:t>scambio di esperienze </a:t>
            </a:r>
            <a:r>
              <a:rPr lang="it-IT" sz="1600" b="0" dirty="0"/>
              <a:t>e l'apprendimento interregionale tra i partner del progetto e gli stakeholder regionali.</a:t>
            </a:r>
          </a:p>
          <a:p>
            <a:r>
              <a:rPr lang="it-IT" sz="1600" b="0" dirty="0"/>
              <a:t>•	Portare avanti il </a:t>
            </a:r>
            <a:r>
              <a:rPr lang="it-IT" sz="1600" dirty="0"/>
              <a:t>processo di pianificazione strategica </a:t>
            </a:r>
            <a:r>
              <a:rPr lang="it-IT" sz="1600" b="0" dirty="0"/>
              <a:t>a livello regionale al fine di identificare, attraverso il processo di apprendimento interregionale, le misure rilevanti da integrare nelle politiche regionali, definendo attività, tempi e attori responsabili.</a:t>
            </a:r>
          </a:p>
          <a:p>
            <a:r>
              <a:rPr lang="it-IT" sz="1600" b="0" dirty="0"/>
              <a:t>•	</a:t>
            </a:r>
            <a:r>
              <a:rPr lang="it-IT" sz="1600" dirty="0"/>
              <a:t>Identificare le sinergie e le complementarietà tra le diverse politiche settoriali e i diversi strumenti finanziari </a:t>
            </a:r>
            <a:r>
              <a:rPr lang="it-IT" sz="1600" b="0" dirty="0"/>
              <a:t>(FESR, H2020 Project Development Assistance, EE </a:t>
            </a:r>
            <a:r>
              <a:rPr lang="it-IT" sz="1600" b="0" dirty="0" err="1"/>
              <a:t>policies</a:t>
            </a:r>
            <a:r>
              <a:rPr lang="it-IT" sz="1600" b="0" dirty="0"/>
              <a:t> and </a:t>
            </a:r>
            <a:r>
              <a:rPr lang="it-IT" sz="1600" b="0" dirty="0" err="1"/>
              <a:t>measures</a:t>
            </a:r>
            <a:r>
              <a:rPr lang="it-IT" sz="1600" b="0" dirty="0"/>
              <a:t>, ecc.) al fine di progettare ed implementare</a:t>
            </a:r>
            <a:r>
              <a:rPr lang="it-IT" sz="1600" dirty="0"/>
              <a:t> Piani d'Azione Regionali </a:t>
            </a:r>
            <a:r>
              <a:rPr lang="it-IT" sz="1600" b="0" dirty="0"/>
              <a:t>combinati a policy mix e finanziamenti specifici per facilitare la transizione verso distretti e comuni a basse emissioni di carbonio, che includano obiettivi SMART, analisi dei conflitti e delle sinergie delle misure potenziali, indicatori quantificati, procedure di monitoraggio e valutazione.</a:t>
            </a:r>
          </a:p>
          <a:p>
            <a:endParaRPr lang="it-IT" sz="1600" b="0" dirty="0"/>
          </a:p>
        </p:txBody>
      </p:sp>
    </p:spTree>
    <p:extLst>
      <p:ext uri="{BB962C8B-B14F-4D97-AF65-F5344CB8AC3E}">
        <p14:creationId xmlns:p14="http://schemas.microsoft.com/office/powerpoint/2010/main" val="182296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03648" y="287739"/>
            <a:ext cx="5338936" cy="562074"/>
          </a:xfrm>
        </p:spPr>
        <p:txBody>
          <a:bodyPr/>
          <a:lstStyle/>
          <a:p>
            <a:r>
              <a:rPr lang="it-IT" dirty="0" smtClean="0"/>
              <a:t>Risultati attesi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323528" y="1124744"/>
            <a:ext cx="8352928" cy="2304256"/>
          </a:xfrm>
        </p:spPr>
        <p:txBody>
          <a:bodyPr>
            <a:noAutofit/>
          </a:bodyPr>
          <a:lstStyle/>
          <a:p>
            <a:r>
              <a:rPr lang="it-IT" sz="2000" b="0" dirty="0"/>
              <a:t> Le lezioni apprese attraverso l’implementazione del progetto LC </a:t>
            </a:r>
            <a:r>
              <a:rPr lang="it-IT" sz="2000" b="0" dirty="0" err="1"/>
              <a:t>Districts</a:t>
            </a:r>
            <a:r>
              <a:rPr lang="it-IT" sz="2000" b="0" dirty="0"/>
              <a:t> potranno essere trasferite nel </a:t>
            </a:r>
            <a:r>
              <a:rPr lang="it-IT" sz="2000" dirty="0"/>
              <a:t>POR FESR 2014-2020 </a:t>
            </a:r>
            <a:r>
              <a:rPr lang="it-IT" sz="2000" b="0" dirty="0"/>
              <a:t>della Regione Marche, che potrà essere migliorato dal processo di apprendimento interregionale grazie alla definizione di nuovi progetti da finanziare tramite bandi regionali. </a:t>
            </a:r>
            <a:endParaRPr lang="it-IT" sz="2000" b="0" dirty="0" smtClean="0"/>
          </a:p>
          <a:p>
            <a:endParaRPr lang="it-IT" sz="2000" b="0" dirty="0"/>
          </a:p>
          <a:p>
            <a:endParaRPr lang="it-IT" sz="2000" b="0" dirty="0" smtClean="0"/>
          </a:p>
          <a:p>
            <a:r>
              <a:rPr lang="it-IT" sz="2000" b="0" dirty="0"/>
              <a:t>Le politiche per la creazione dei distretti urbani a basse emissioni di carbonio individuate nell'ambito dello scambio di esperienze saranno inoltre integrate nel nuovo </a:t>
            </a:r>
            <a:r>
              <a:rPr lang="it-IT" sz="2000" dirty="0"/>
              <a:t>Asse Prioritario 8 del POR </a:t>
            </a:r>
            <a:r>
              <a:rPr lang="it-IT" sz="2000" b="0" dirty="0"/>
              <a:t>della Regione Marche, indirizzato all'area colpita dai terremoti del 2016, dando la possibilità di creare una nuova pianificazione urbana sostenibile che combina l'efficienza energetica con il </a:t>
            </a:r>
            <a:r>
              <a:rPr lang="it-IT" sz="2000" b="0" dirty="0" err="1"/>
              <a:t>retrofitting</a:t>
            </a:r>
            <a:r>
              <a:rPr lang="it-IT" sz="2000" b="0" dirty="0"/>
              <a:t> sismico.</a:t>
            </a:r>
          </a:p>
        </p:txBody>
      </p:sp>
    </p:spTree>
    <p:extLst>
      <p:ext uri="{BB962C8B-B14F-4D97-AF65-F5344CB8AC3E}">
        <p14:creationId xmlns:p14="http://schemas.microsoft.com/office/powerpoint/2010/main" val="18553648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03648" y="287739"/>
            <a:ext cx="5338936" cy="562074"/>
          </a:xfrm>
        </p:spPr>
        <p:txBody>
          <a:bodyPr/>
          <a:lstStyle/>
          <a:p>
            <a:r>
              <a:rPr lang="it-IT" dirty="0" smtClean="0"/>
              <a:t>Risultati attesi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323528" y="1124744"/>
            <a:ext cx="8352928" cy="2304256"/>
          </a:xfrm>
        </p:spPr>
        <p:txBody>
          <a:bodyPr>
            <a:noAutofit/>
          </a:bodyPr>
          <a:lstStyle/>
          <a:p>
            <a:r>
              <a:rPr lang="it-IT" sz="2800" b="0" dirty="0"/>
              <a:t>Inoltre, il policy </a:t>
            </a:r>
            <a:r>
              <a:rPr lang="it-IT" sz="2800" b="0" dirty="0" err="1"/>
              <a:t>instrument</a:t>
            </a:r>
            <a:r>
              <a:rPr lang="it-IT" sz="2800" b="0" dirty="0"/>
              <a:t> sarà monitorato attraverso nuovi indicatori adottati per le relative valutazioni tematiche. La cooperazione interregionale migliorerà anche la </a:t>
            </a:r>
            <a:r>
              <a:rPr lang="it-IT" sz="2800" b="0" dirty="0" err="1"/>
              <a:t>governance</a:t>
            </a:r>
            <a:r>
              <a:rPr lang="it-IT" sz="2800" b="0" dirty="0"/>
              <a:t> e la gestione del policy </a:t>
            </a:r>
            <a:r>
              <a:rPr lang="it-IT" sz="2800" b="0" dirty="0" err="1"/>
              <a:t>instrument</a:t>
            </a:r>
            <a:r>
              <a:rPr lang="it-IT" sz="2800" b="0" dirty="0"/>
              <a:t>, implementando metodologie innovative da trasferire nelle Marche. Si presterà attenzione agli approcci bottom-up per il coinvolgimento delle autorità locali e dei soggetti interessati nell'elaborazione delle politiche regionali, raggiungendo risultati più efficaci per lo sviluppo locale.</a:t>
            </a:r>
          </a:p>
        </p:txBody>
      </p:sp>
    </p:spTree>
    <p:extLst>
      <p:ext uri="{BB962C8B-B14F-4D97-AF65-F5344CB8AC3E}">
        <p14:creationId xmlns:p14="http://schemas.microsoft.com/office/powerpoint/2010/main" val="15183266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03648" y="287739"/>
            <a:ext cx="5338936" cy="562074"/>
          </a:xfrm>
        </p:spPr>
        <p:txBody>
          <a:bodyPr/>
          <a:lstStyle/>
          <a:p>
            <a:r>
              <a:rPr lang="it-IT" dirty="0" smtClean="0"/>
              <a:t>Durata del progetto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323528" y="1700808"/>
            <a:ext cx="8352928" cy="2304256"/>
          </a:xfrm>
        </p:spPr>
        <p:txBody>
          <a:bodyPr>
            <a:noAutofit/>
          </a:bodyPr>
          <a:lstStyle/>
          <a:p>
            <a:r>
              <a:rPr lang="it-IT" sz="2800" b="0" dirty="0"/>
              <a:t>La durata prevista per la realizzazione del progetto, iniziato formalmente il primo agosto 2019, è di 36 </a:t>
            </a:r>
            <a:r>
              <a:rPr lang="it-IT" sz="2800" b="0" dirty="0" smtClean="0"/>
              <a:t>mesi (</a:t>
            </a:r>
            <a:r>
              <a:rPr lang="it-IT" sz="2800" dirty="0" smtClean="0"/>
              <a:t>6 semestri</a:t>
            </a:r>
            <a:r>
              <a:rPr lang="it-IT" sz="2800" b="0" dirty="0" smtClean="0"/>
              <a:t>), di cui:</a:t>
            </a:r>
          </a:p>
          <a:p>
            <a:r>
              <a:rPr lang="it-IT" sz="2800" b="0" dirty="0" smtClean="0"/>
              <a:t>24 </a:t>
            </a:r>
            <a:r>
              <a:rPr lang="it-IT" sz="2800" b="0" dirty="0"/>
              <a:t>per la prima fase di scambio di esperienze e definizione dei Piani d’Azione Regionali </a:t>
            </a:r>
            <a:r>
              <a:rPr lang="it-IT" sz="2800" b="0" dirty="0" smtClean="0"/>
              <a:t>(</a:t>
            </a:r>
            <a:r>
              <a:rPr lang="it-IT" sz="2800" dirty="0" smtClean="0"/>
              <a:t>4 semestri</a:t>
            </a:r>
            <a:r>
              <a:rPr lang="it-IT" sz="2800" b="0" dirty="0" smtClean="0"/>
              <a:t>) e </a:t>
            </a:r>
          </a:p>
          <a:p>
            <a:r>
              <a:rPr lang="it-IT" sz="2800" b="0" dirty="0" smtClean="0"/>
              <a:t>12 </a:t>
            </a:r>
            <a:r>
              <a:rPr lang="it-IT" sz="2800" b="0" dirty="0"/>
              <a:t>mesi per il loro monitoraggio ed </a:t>
            </a:r>
            <a:r>
              <a:rPr lang="it-IT" sz="2800" b="0" dirty="0" smtClean="0"/>
              <a:t>implementazione</a:t>
            </a:r>
            <a:r>
              <a:rPr lang="it-IT" sz="2800" b="0" dirty="0"/>
              <a:t> </a:t>
            </a:r>
            <a:r>
              <a:rPr lang="it-IT" sz="2800" b="0" dirty="0" smtClean="0"/>
              <a:t>(</a:t>
            </a:r>
            <a:r>
              <a:rPr lang="it-IT" sz="2800" dirty="0" smtClean="0"/>
              <a:t>2 </a:t>
            </a:r>
            <a:r>
              <a:rPr lang="it-IT" sz="2800" dirty="0"/>
              <a:t>semestri</a:t>
            </a:r>
            <a:r>
              <a:rPr lang="it-IT" sz="2800" b="0" dirty="0"/>
              <a:t>)</a:t>
            </a:r>
            <a:r>
              <a:rPr lang="it-IT" sz="2800" b="0" dirty="0" smtClean="0"/>
              <a:t>.</a:t>
            </a:r>
            <a:endParaRPr lang="it-IT" sz="2800" b="0" dirty="0"/>
          </a:p>
        </p:txBody>
      </p:sp>
    </p:spTree>
    <p:extLst>
      <p:ext uri="{BB962C8B-B14F-4D97-AF65-F5344CB8AC3E}">
        <p14:creationId xmlns:p14="http://schemas.microsoft.com/office/powerpoint/2010/main" val="812747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457200" y="432000"/>
            <a:ext cx="6203032" cy="562074"/>
          </a:xfrm>
        </p:spPr>
        <p:txBody>
          <a:bodyPr/>
          <a:lstStyle/>
          <a:p>
            <a:r>
              <a:rPr lang="it-IT" dirty="0"/>
              <a:t>L'obiettivo di ogni progetto </a:t>
            </a:r>
            <a:r>
              <a:rPr lang="it-IT" dirty="0" err="1"/>
              <a:t>Interreg</a:t>
            </a:r>
            <a:r>
              <a:rPr lang="it-IT" dirty="0"/>
              <a:t> Europe è...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10"/>
          </p:nvPr>
        </p:nvSpPr>
        <p:spPr>
          <a:xfrm>
            <a:off x="323528" y="1988841"/>
            <a:ext cx="8496944" cy="1440160"/>
          </a:xfrm>
        </p:spPr>
        <p:txBody>
          <a:bodyPr/>
          <a:lstStyle/>
          <a:p>
            <a:r>
              <a:rPr lang="it-IT" dirty="0"/>
              <a:t>Migliorare, attraverso lo scambio di esperienze, le prestazioni degli strumenti politici nelle regioni partecipanti.</a:t>
            </a:r>
          </a:p>
          <a:p>
            <a:endParaRPr lang="it-IT" dirty="0"/>
          </a:p>
        </p:txBody>
      </p:sp>
      <p:pic>
        <p:nvPicPr>
          <p:cNvPr id="6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871" y="3370504"/>
            <a:ext cx="3240360" cy="2924944"/>
          </a:xfrm>
          <a:prstGeom prst="rect">
            <a:avLst/>
          </a:prstGeom>
        </p:spPr>
      </p:pic>
      <p:pic>
        <p:nvPicPr>
          <p:cNvPr id="7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098" y="3866548"/>
            <a:ext cx="26955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75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inhoud 2"/>
          <p:cNvSpPr txBox="1">
            <a:spLocks/>
          </p:cNvSpPr>
          <p:nvPr/>
        </p:nvSpPr>
        <p:spPr>
          <a:xfrm>
            <a:off x="343327" y="119301"/>
            <a:ext cx="8136904" cy="645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/>
              <a:t> </a:t>
            </a:r>
            <a:endParaRPr lang="en-US" sz="1000" b="0" u="sng" dirty="0" smtClean="0">
              <a:solidFill>
                <a:schemeClr val="tx1"/>
              </a:solidFill>
            </a:endParaRPr>
          </a:p>
          <a:p>
            <a:pPr marL="342900" indent="-342900" algn="just">
              <a:buFontTx/>
              <a:buChar char="-"/>
            </a:pPr>
            <a:r>
              <a:rPr lang="it-IT" sz="2200" b="0" u="sng" dirty="0" smtClean="0">
                <a:solidFill>
                  <a:schemeClr val="dk2"/>
                </a:solidFill>
                <a:ea typeface="Arial"/>
                <a:cs typeface="Arial"/>
              </a:rPr>
              <a:t>Semestri 1, 2, 3, 4</a:t>
            </a:r>
            <a:r>
              <a:rPr lang="it-IT" sz="2200" b="0" dirty="0" smtClean="0">
                <a:solidFill>
                  <a:schemeClr val="dk2"/>
                </a:solidFill>
                <a:ea typeface="Arial"/>
                <a:cs typeface="Arial"/>
              </a:rPr>
              <a:t>: </a:t>
            </a:r>
            <a:r>
              <a:rPr lang="it-IT" sz="2200" b="0" dirty="0">
                <a:solidFill>
                  <a:schemeClr val="dk2"/>
                </a:solidFill>
                <a:ea typeface="Arial"/>
                <a:cs typeface="Arial"/>
              </a:rPr>
              <a:t>Apprendimento</a:t>
            </a:r>
            <a:endParaRPr lang="en-US" sz="1700" b="0" dirty="0" smtClean="0">
              <a:solidFill>
                <a:schemeClr val="tx1"/>
              </a:solidFill>
            </a:endParaRPr>
          </a:p>
        </p:txBody>
      </p:sp>
      <p:sp>
        <p:nvSpPr>
          <p:cNvPr id="7" name="Tijdelijke aanduiding voor inhoud 2"/>
          <p:cNvSpPr txBox="1">
            <a:spLocks/>
          </p:cNvSpPr>
          <p:nvPr/>
        </p:nvSpPr>
        <p:spPr>
          <a:xfrm>
            <a:off x="-356206" y="941451"/>
            <a:ext cx="9409047" cy="5151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/>
              <a:t> </a:t>
            </a:r>
            <a:endParaRPr lang="en-US" b="0" u="sng" dirty="0" smtClean="0">
              <a:solidFill>
                <a:schemeClr val="tx1"/>
              </a:solidFill>
            </a:endParaRPr>
          </a:p>
          <a:p>
            <a:pPr marL="1085850" lvl="1" indent="-342900" algn="just"/>
            <a:r>
              <a:rPr lang="it-IT" sz="2800" dirty="0" smtClean="0"/>
              <a:t>“</a:t>
            </a:r>
            <a:r>
              <a:rPr lang="it-IT" sz="2000" dirty="0"/>
              <a:t>LC </a:t>
            </a:r>
            <a:r>
              <a:rPr lang="it-IT" sz="2000" dirty="0" err="1"/>
              <a:t>Districts</a:t>
            </a:r>
            <a:r>
              <a:rPr lang="it-IT" sz="2000" dirty="0"/>
              <a:t> Method Guide”</a:t>
            </a:r>
          </a:p>
          <a:p>
            <a:pPr marL="1085850" lvl="1" indent="-342900" algn="just"/>
            <a:r>
              <a:rPr lang="en-US" sz="2000" b="1" u="sng" dirty="0"/>
              <a:t>Regional diagnosis reports of the strategies and policies for low carbon districts and municipalities of 5 EU regions</a:t>
            </a:r>
          </a:p>
          <a:p>
            <a:pPr marL="1085850" lvl="1" indent="-342900" algn="just"/>
            <a:r>
              <a:rPr lang="en-US" sz="2000" dirty="0"/>
              <a:t>“LC Districts Good Practice Guide”</a:t>
            </a:r>
          </a:p>
          <a:p>
            <a:pPr marL="1085850" lvl="1" indent="-342900" algn="just"/>
            <a:r>
              <a:rPr lang="en-US" sz="2000" dirty="0" smtClean="0"/>
              <a:t>“</a:t>
            </a:r>
            <a:r>
              <a:rPr lang="en-US" sz="2000" dirty="0"/>
              <a:t>LC Districts Policy Road Map”</a:t>
            </a:r>
          </a:p>
          <a:p>
            <a:pPr marL="1085850" lvl="1" indent="-342900" algn="just"/>
            <a:r>
              <a:rPr lang="it-IT" sz="2000" dirty="0" err="1"/>
              <a:t>Regional</a:t>
            </a:r>
            <a:r>
              <a:rPr lang="it-IT" sz="2000" dirty="0"/>
              <a:t> Policy Briefs for 5 EU </a:t>
            </a:r>
            <a:r>
              <a:rPr lang="it-IT" sz="2000" dirty="0" err="1"/>
              <a:t>regions</a:t>
            </a:r>
            <a:endParaRPr lang="it-IT" sz="2000" dirty="0"/>
          </a:p>
          <a:p>
            <a:pPr marL="1085850" lvl="1" indent="-342900" algn="just"/>
            <a:r>
              <a:rPr lang="it-IT" sz="2000" b="1" dirty="0"/>
              <a:t>5 </a:t>
            </a:r>
            <a:r>
              <a:rPr lang="it-IT" sz="2000" b="1" dirty="0" err="1"/>
              <a:t>Regional</a:t>
            </a:r>
            <a:r>
              <a:rPr lang="it-IT" sz="2000" b="1" dirty="0"/>
              <a:t> Action </a:t>
            </a:r>
            <a:r>
              <a:rPr lang="it-IT" sz="2000" b="1" dirty="0" err="1"/>
              <a:t>Plans</a:t>
            </a:r>
            <a:endParaRPr lang="it-IT" sz="2000" b="1" dirty="0"/>
          </a:p>
          <a:p>
            <a:pPr marL="1085850" lvl="1" indent="-342900" algn="just"/>
            <a:r>
              <a:rPr lang="it-IT" sz="2000" dirty="0"/>
              <a:t>5 Local </a:t>
            </a:r>
            <a:r>
              <a:rPr lang="it-IT" sz="2000" dirty="0" err="1"/>
              <a:t>Stakeholders</a:t>
            </a:r>
            <a:r>
              <a:rPr lang="it-IT" sz="2000" dirty="0"/>
              <a:t> </a:t>
            </a:r>
            <a:r>
              <a:rPr lang="it-IT" sz="2000" dirty="0" err="1"/>
              <a:t>Groups</a:t>
            </a:r>
            <a:endParaRPr lang="it-IT" sz="2000" dirty="0"/>
          </a:p>
          <a:p>
            <a:pPr marL="1085850" lvl="1" indent="-342900" algn="just"/>
            <a:r>
              <a:rPr lang="en-US" sz="2000" dirty="0"/>
              <a:t>4 regional stakeholder workshops per region (20 workshops)</a:t>
            </a:r>
          </a:p>
          <a:p>
            <a:pPr marL="1085850" lvl="1" indent="-342900" algn="just"/>
            <a:r>
              <a:rPr lang="en-US" sz="2000" dirty="0"/>
              <a:t>5 Study Visits including Peer Review exercises and thematic workshops</a:t>
            </a:r>
          </a:p>
          <a:p>
            <a:pPr marL="1085850" lvl="1" indent="-342900" algn="just"/>
            <a:r>
              <a:rPr lang="it-IT" sz="2000" dirty="0"/>
              <a:t>10 </a:t>
            </a:r>
            <a:r>
              <a:rPr lang="it-IT" sz="2000" dirty="0" err="1"/>
              <a:t>regional</a:t>
            </a:r>
            <a:r>
              <a:rPr lang="it-IT" sz="2000" dirty="0"/>
              <a:t> </a:t>
            </a:r>
            <a:r>
              <a:rPr lang="it-IT" sz="2000" dirty="0" err="1"/>
              <a:t>Dissemination</a:t>
            </a:r>
            <a:r>
              <a:rPr lang="it-IT" sz="2000" dirty="0"/>
              <a:t> </a:t>
            </a:r>
            <a:r>
              <a:rPr lang="it-IT" sz="2000" dirty="0" err="1"/>
              <a:t>Events</a:t>
            </a:r>
            <a:r>
              <a:rPr lang="it-IT" sz="2000" dirty="0"/>
              <a:t> (2 per </a:t>
            </a:r>
            <a:r>
              <a:rPr lang="it-IT" sz="2000" dirty="0" err="1"/>
              <a:t>region</a:t>
            </a:r>
            <a:r>
              <a:rPr lang="it-IT" sz="2000" dirty="0"/>
              <a:t>)</a:t>
            </a:r>
          </a:p>
          <a:p>
            <a:pPr marL="1085850" lvl="1" indent="-342900" algn="just"/>
            <a:r>
              <a:rPr lang="en-US" sz="2000" dirty="0"/>
              <a:t>1 final Project Meeting and interregional Dissemination Event in Phase 2</a:t>
            </a:r>
          </a:p>
          <a:p>
            <a:pPr marL="1085850" lvl="1" indent="-342900" algn="just"/>
            <a:r>
              <a:rPr lang="en-US" sz="2000" dirty="0"/>
              <a:t>50 appearances in press and media</a:t>
            </a:r>
            <a:endParaRPr lang="it-IT" sz="2000" dirty="0"/>
          </a:p>
          <a:p>
            <a:pPr marL="1085850" lvl="1" indent="-342900" algn="just"/>
            <a:endParaRPr lang="en-US" sz="1800" dirty="0" smtClean="0">
              <a:solidFill>
                <a:srgbClr val="FF0000"/>
              </a:solidFill>
            </a:endParaRPr>
          </a:p>
          <a:p>
            <a:pPr algn="just"/>
            <a:endParaRPr lang="en-US" sz="2000" b="0" dirty="0" smtClean="0">
              <a:solidFill>
                <a:schemeClr val="tx1"/>
              </a:solidFill>
            </a:endParaRPr>
          </a:p>
          <a:p>
            <a:pPr marL="342900" indent="-342900">
              <a:buFontTx/>
              <a:buChar char="-"/>
            </a:pPr>
            <a:endParaRPr lang="en-US" sz="2000" b="0" dirty="0" smtClean="0">
              <a:solidFill>
                <a:schemeClr val="tx1"/>
              </a:solidFill>
            </a:endParaRPr>
          </a:p>
          <a:p>
            <a:endParaRPr lang="en-US" sz="2000" b="0" dirty="0" smtClean="0">
              <a:solidFill>
                <a:schemeClr val="tx1"/>
              </a:solidFill>
            </a:endParaRPr>
          </a:p>
          <a:p>
            <a:endParaRPr lang="en-US" b="0" dirty="0" smtClean="0">
              <a:solidFill>
                <a:schemeClr val="tx1"/>
              </a:solidFill>
            </a:endParaRPr>
          </a:p>
          <a:p>
            <a:pPr marL="857250" lvl="1" indent="-457200" algn="just"/>
            <a:endParaRPr lang="nl-NL" sz="4000" dirty="0" smtClean="0"/>
          </a:p>
        </p:txBody>
      </p:sp>
      <p:sp>
        <p:nvSpPr>
          <p:cNvPr id="8" name="Tijdelijke aanduiding voor inhoud 2"/>
          <p:cNvSpPr txBox="1">
            <a:spLocks/>
          </p:cNvSpPr>
          <p:nvPr/>
        </p:nvSpPr>
        <p:spPr>
          <a:xfrm>
            <a:off x="-432799" y="6139452"/>
            <a:ext cx="8604117" cy="6862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/>
              <a:t> </a:t>
            </a:r>
            <a:endParaRPr lang="en-US" sz="1000" b="0" u="sng" dirty="0" smtClean="0">
              <a:solidFill>
                <a:schemeClr val="tx1"/>
              </a:solidFill>
            </a:endParaRPr>
          </a:p>
          <a:p>
            <a:pPr marL="1085850" lvl="1" indent="-342900" algn="just"/>
            <a:r>
              <a:rPr lang="it-IT" sz="1900" b="1" dirty="0" smtClean="0">
                <a:solidFill>
                  <a:srgbClr val="FF0000"/>
                </a:solidFill>
              </a:rPr>
              <a:t>L’attività di </a:t>
            </a:r>
            <a:r>
              <a:rPr lang="it-IT" sz="1900" b="1" dirty="0">
                <a:solidFill>
                  <a:srgbClr val="FF0000"/>
                </a:solidFill>
              </a:rPr>
              <a:t>comunicazione è trasversale durante </a:t>
            </a:r>
            <a:r>
              <a:rPr lang="it-IT" sz="1900" b="1" dirty="0" smtClean="0">
                <a:solidFill>
                  <a:srgbClr val="FF0000"/>
                </a:solidFill>
              </a:rPr>
              <a:t>tutta la </a:t>
            </a:r>
            <a:r>
              <a:rPr lang="it-IT" sz="1900" b="1" dirty="0">
                <a:solidFill>
                  <a:srgbClr val="FF0000"/>
                </a:solidFill>
              </a:rPr>
              <a:t>fase 1</a:t>
            </a:r>
            <a:endParaRPr lang="nl-NL" sz="4500" dirty="0" smtClean="0"/>
          </a:p>
        </p:txBody>
      </p:sp>
    </p:spTree>
    <p:extLst>
      <p:ext uri="{BB962C8B-B14F-4D97-AF65-F5344CB8AC3E}">
        <p14:creationId xmlns:p14="http://schemas.microsoft.com/office/powerpoint/2010/main" val="17798818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1"/>
          <p:cNvSpPr/>
          <p:nvPr/>
        </p:nvSpPr>
        <p:spPr>
          <a:xfrm>
            <a:off x="395536" y="1268760"/>
            <a:ext cx="845503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it-IT" sz="2200" u="sng" kern="1200" dirty="0" smtClean="0">
                <a:solidFill>
                  <a:schemeClr val="dk2"/>
                </a:solidFill>
              </a:rPr>
              <a:t>Semestri 5 e 6: Attuazione </a:t>
            </a:r>
            <a:r>
              <a:rPr lang="it-IT" sz="2200" u="sng" kern="1200" dirty="0">
                <a:solidFill>
                  <a:schemeClr val="dk2"/>
                </a:solidFill>
              </a:rPr>
              <a:t>dei piani </a:t>
            </a:r>
            <a:r>
              <a:rPr lang="it-IT" sz="2200" u="sng" kern="1200" dirty="0" smtClean="0">
                <a:solidFill>
                  <a:schemeClr val="dk2"/>
                </a:solidFill>
              </a:rPr>
              <a:t>d'azione e monitoraggio</a:t>
            </a:r>
            <a:endParaRPr lang="en-US" sz="2200" b="1" u="sng" kern="1200" dirty="0">
              <a:solidFill>
                <a:schemeClr val="dk2"/>
              </a:solidFill>
            </a:endParaRPr>
          </a:p>
        </p:txBody>
      </p:sp>
      <p:sp>
        <p:nvSpPr>
          <p:cNvPr id="9" name="Tijdelijke aanduiding voor inhoud 2"/>
          <p:cNvSpPr txBox="1">
            <a:spLocks/>
          </p:cNvSpPr>
          <p:nvPr/>
        </p:nvSpPr>
        <p:spPr>
          <a:xfrm>
            <a:off x="87055" y="2276872"/>
            <a:ext cx="8280920" cy="3168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/>
              <a:t> </a:t>
            </a:r>
            <a:endParaRPr lang="en-US" sz="1100" b="0" u="sng" dirty="0" smtClean="0">
              <a:solidFill>
                <a:schemeClr val="tx1"/>
              </a:solidFill>
            </a:endParaRPr>
          </a:p>
          <a:p>
            <a:pPr marL="342900" indent="-342900" algn="just">
              <a:buFontTx/>
              <a:buChar char="-"/>
            </a:pPr>
            <a:endParaRPr lang="en-US" sz="800" b="0" dirty="0" smtClean="0">
              <a:solidFill>
                <a:schemeClr val="tx1"/>
              </a:solidFill>
            </a:endParaRPr>
          </a:p>
          <a:p>
            <a:pPr marL="1085850" lvl="1" indent="-342900" algn="just"/>
            <a:r>
              <a:rPr lang="it-IT" dirty="0"/>
              <a:t>Attuazione dei </a:t>
            </a:r>
            <a:r>
              <a:rPr lang="it-IT" u="sng" dirty="0"/>
              <a:t>piani d'azione </a:t>
            </a:r>
            <a:r>
              <a:rPr lang="it-IT" dirty="0"/>
              <a:t>nei territori </a:t>
            </a:r>
            <a:r>
              <a:rPr lang="it-IT" dirty="0" smtClean="0"/>
              <a:t>partner</a:t>
            </a:r>
            <a:endParaRPr lang="en-US" sz="900" dirty="0" smtClean="0"/>
          </a:p>
          <a:p>
            <a:pPr marL="1085850" lvl="1" indent="-342900" algn="just"/>
            <a:r>
              <a:rPr lang="en-US" dirty="0" smtClean="0"/>
              <a:t>aggiornamento </a:t>
            </a:r>
            <a:r>
              <a:rPr lang="en-US" dirty="0"/>
              <a:t>del web </a:t>
            </a:r>
            <a:r>
              <a:rPr lang="it-IT" dirty="0" smtClean="0"/>
              <a:t>Comunicati </a:t>
            </a:r>
            <a:r>
              <a:rPr lang="it-IT" dirty="0"/>
              <a:t>stampa </a:t>
            </a:r>
            <a:r>
              <a:rPr lang="it-IT" dirty="0" smtClean="0"/>
              <a:t>sull’andamento del </a:t>
            </a:r>
            <a:r>
              <a:rPr lang="it-IT" dirty="0"/>
              <a:t>progetto </a:t>
            </a:r>
            <a:r>
              <a:rPr lang="it-IT" dirty="0" smtClean="0"/>
              <a:t>e pubblicazioni 1 </a:t>
            </a:r>
            <a:r>
              <a:rPr lang="it-IT" dirty="0"/>
              <a:t>ultima riunione del progetto per il follow-up dei piani d'azione </a:t>
            </a:r>
            <a:endParaRPr lang="it-IT" dirty="0" smtClean="0"/>
          </a:p>
          <a:p>
            <a:pPr marL="1085850" lvl="1" indent="-342900" algn="just"/>
            <a:r>
              <a:rPr lang="it-IT" dirty="0" smtClean="0"/>
              <a:t>1 </a:t>
            </a:r>
            <a:r>
              <a:rPr lang="it-IT" dirty="0"/>
              <a:t>Evento finale per la diffusione dei risultati del </a:t>
            </a:r>
            <a:r>
              <a:rPr lang="it-IT" dirty="0" smtClean="0"/>
              <a:t>progetto</a:t>
            </a:r>
            <a:endParaRPr lang="en-US" dirty="0"/>
          </a:p>
          <a:p>
            <a:pPr marL="1085850" lvl="1" indent="-342900" algn="just"/>
            <a:endParaRPr lang="en-US" dirty="0"/>
          </a:p>
          <a:p>
            <a:pPr marL="1085850" lvl="1" indent="-342900" algn="just"/>
            <a:endParaRPr lang="en-US" dirty="0"/>
          </a:p>
          <a:p>
            <a:pPr lvl="1" indent="0" algn="just">
              <a:buNone/>
            </a:pPr>
            <a:endParaRPr lang="en-US" sz="3200" dirty="0"/>
          </a:p>
          <a:p>
            <a:pPr marL="1085850" lvl="1" indent="-342900" algn="just"/>
            <a:endParaRPr lang="en-US" sz="3200" b="0" dirty="0" smtClean="0">
              <a:solidFill>
                <a:schemeClr val="tx1"/>
              </a:solidFill>
            </a:endParaRPr>
          </a:p>
          <a:p>
            <a:pPr algn="just"/>
            <a:endParaRPr lang="en-US" sz="3200" b="0" dirty="0" smtClean="0">
              <a:solidFill>
                <a:schemeClr val="tx1"/>
              </a:solidFill>
            </a:endParaRPr>
          </a:p>
          <a:p>
            <a:endParaRPr lang="en-US" sz="3200" b="0" dirty="0" smtClean="0">
              <a:solidFill>
                <a:schemeClr val="tx1"/>
              </a:solidFill>
            </a:endParaRPr>
          </a:p>
          <a:p>
            <a:pPr marL="857250" lvl="1" indent="-457200" algn="just"/>
            <a:endParaRPr lang="nl-NL" sz="5400" dirty="0" smtClean="0"/>
          </a:p>
        </p:txBody>
      </p:sp>
    </p:spTree>
    <p:extLst>
      <p:ext uri="{BB962C8B-B14F-4D97-AF65-F5344CB8AC3E}">
        <p14:creationId xmlns:p14="http://schemas.microsoft.com/office/powerpoint/2010/main" val="52494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38734"/>
            <a:ext cx="8229600" cy="562074"/>
          </a:xfrm>
        </p:spPr>
        <p:txBody>
          <a:bodyPr/>
          <a:lstStyle/>
          <a:p>
            <a:r>
              <a:rPr lang="it-IT" dirty="0"/>
              <a:t>Quali strumenti politici affronteremo attraverso </a:t>
            </a:r>
            <a:r>
              <a:rPr lang="it-IT" dirty="0" smtClean="0"/>
              <a:t>LC </a:t>
            </a:r>
            <a:r>
              <a:rPr lang="it-IT" dirty="0" err="1" smtClean="0"/>
              <a:t>Districts</a:t>
            </a:r>
            <a:r>
              <a:rPr lang="it-IT" dirty="0" smtClean="0"/>
              <a:t>?</a:t>
            </a:r>
            <a:endParaRPr lang="it-IT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212976"/>
            <a:ext cx="8381584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76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>
            <a:spLocks noGrp="1"/>
          </p:cNvSpPr>
          <p:nvPr>
            <p:ph type="title"/>
          </p:nvPr>
        </p:nvSpPr>
        <p:spPr>
          <a:xfrm>
            <a:off x="333872" y="649945"/>
            <a:ext cx="8820472" cy="562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it-IT" sz="3000" dirty="0"/>
              <a:t>Local </a:t>
            </a:r>
            <a:r>
              <a:rPr lang="it-IT" sz="3000" dirty="0" err="1"/>
              <a:t>Stakeholders</a:t>
            </a:r>
            <a:r>
              <a:rPr lang="it-IT" sz="3000" dirty="0"/>
              <a:t> </a:t>
            </a:r>
            <a:r>
              <a:rPr lang="it-IT" sz="3000" dirty="0" err="1"/>
              <a:t>Groups</a:t>
            </a:r>
            <a:endParaRPr sz="30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1791" y="4437112"/>
            <a:ext cx="4286250" cy="2278311"/>
          </a:xfrm>
          <a:prstGeom prst="rect">
            <a:avLst/>
          </a:prstGeom>
        </p:spPr>
      </p:pic>
      <p:sp>
        <p:nvSpPr>
          <p:cNvPr id="6" name="Shape 155"/>
          <p:cNvSpPr txBox="1">
            <a:spLocks/>
          </p:cNvSpPr>
          <p:nvPr/>
        </p:nvSpPr>
        <p:spPr>
          <a:xfrm>
            <a:off x="287655" y="1909837"/>
            <a:ext cx="8435877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00100" lvl="1" indent="-342900" algn="just"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it-IT" sz="2200" b="1" u="sng" dirty="0">
                <a:solidFill>
                  <a:schemeClr val="tx1"/>
                </a:solidFill>
              </a:rPr>
              <a:t>Forniranno Buone Pratiche </a:t>
            </a:r>
            <a:r>
              <a:rPr lang="it-IT" sz="2200" dirty="0">
                <a:solidFill>
                  <a:schemeClr val="tx1"/>
                </a:solidFill>
              </a:rPr>
              <a:t>da tutto il territorio (e anche all'estero) da condividere con il resto dei partner</a:t>
            </a:r>
            <a:endParaRPr lang="en-GB" sz="2200" dirty="0" smtClean="0">
              <a:solidFill>
                <a:srgbClr val="FF0000"/>
              </a:solidFill>
            </a:endParaRPr>
          </a:p>
        </p:txBody>
      </p:sp>
      <p:sp>
        <p:nvSpPr>
          <p:cNvPr id="7" name="Shape 155"/>
          <p:cNvSpPr txBox="1">
            <a:spLocks/>
          </p:cNvSpPr>
          <p:nvPr/>
        </p:nvSpPr>
        <p:spPr>
          <a:xfrm>
            <a:off x="313128" y="3501008"/>
            <a:ext cx="8435877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00100" lvl="1" indent="-342900" algn="just"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it-IT" sz="2200" b="1" u="sng" dirty="0">
                <a:solidFill>
                  <a:schemeClr val="tx1"/>
                </a:solidFill>
              </a:rPr>
              <a:t>Impareranno le Buone Pratiche </a:t>
            </a:r>
            <a:r>
              <a:rPr lang="it-IT" sz="2200" dirty="0">
                <a:solidFill>
                  <a:schemeClr val="tx1"/>
                </a:solidFill>
              </a:rPr>
              <a:t>grazie ai partner</a:t>
            </a:r>
            <a:endParaRPr lang="en-GB" sz="22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40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>
            <a:spLocks noGrp="1"/>
          </p:cNvSpPr>
          <p:nvPr>
            <p:ph type="title"/>
          </p:nvPr>
        </p:nvSpPr>
        <p:spPr>
          <a:xfrm>
            <a:off x="323528" y="548680"/>
            <a:ext cx="8820472" cy="562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it-IT" sz="3000" dirty="0"/>
              <a:t>Local </a:t>
            </a:r>
            <a:r>
              <a:rPr lang="it-IT" sz="3000" dirty="0" err="1"/>
              <a:t>Stakeholders</a:t>
            </a:r>
            <a:r>
              <a:rPr lang="it-IT" sz="3000" dirty="0"/>
              <a:t> </a:t>
            </a:r>
            <a:r>
              <a:rPr lang="it-IT" sz="3000" dirty="0" err="1"/>
              <a:t>Groups</a:t>
            </a:r>
            <a:endParaRPr sz="30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1791" y="4437112"/>
            <a:ext cx="4286250" cy="2278311"/>
          </a:xfrm>
          <a:prstGeom prst="rect">
            <a:avLst/>
          </a:prstGeom>
        </p:spPr>
      </p:pic>
      <p:sp>
        <p:nvSpPr>
          <p:cNvPr id="5" name="Shape 155"/>
          <p:cNvSpPr txBox="1">
            <a:spLocks noGrp="1"/>
          </p:cNvSpPr>
          <p:nvPr>
            <p:ph type="body" idx="1"/>
          </p:nvPr>
        </p:nvSpPr>
        <p:spPr>
          <a:xfrm>
            <a:off x="323525" y="1446263"/>
            <a:ext cx="8435877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800100" lvl="1" indent="-342900" algn="just"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it-IT" sz="2200" b="1" u="sng" dirty="0">
                <a:solidFill>
                  <a:schemeClr val="tx1"/>
                </a:solidFill>
              </a:rPr>
              <a:t>Alcuni </a:t>
            </a:r>
            <a:r>
              <a:rPr lang="it-IT" sz="2200" b="1" u="sng" dirty="0" smtClean="0">
                <a:solidFill>
                  <a:schemeClr val="tx1"/>
                </a:solidFill>
              </a:rPr>
              <a:t>di </a:t>
            </a:r>
            <a:r>
              <a:rPr lang="it-IT" sz="2200" b="1" u="sng" dirty="0">
                <a:solidFill>
                  <a:schemeClr val="tx1"/>
                </a:solidFill>
              </a:rPr>
              <a:t>loro </a:t>
            </a:r>
            <a:r>
              <a:rPr lang="it-IT" sz="2200" b="1" u="sng" dirty="0" smtClean="0">
                <a:solidFill>
                  <a:schemeClr val="tx1"/>
                </a:solidFill>
              </a:rPr>
              <a:t>possono </a:t>
            </a:r>
            <a:r>
              <a:rPr lang="it-IT" sz="2200" b="1" u="sng" dirty="0">
                <a:solidFill>
                  <a:schemeClr val="tx1"/>
                </a:solidFill>
              </a:rPr>
              <a:t>partecipare a diverse </a:t>
            </a:r>
            <a:r>
              <a:rPr lang="it-IT" sz="2200" b="1" u="sng" dirty="0" smtClean="0">
                <a:solidFill>
                  <a:schemeClr val="tx1"/>
                </a:solidFill>
              </a:rPr>
              <a:t>riunioni</a:t>
            </a:r>
            <a:r>
              <a:rPr lang="it-IT" sz="2200" dirty="0" smtClean="0">
                <a:solidFill>
                  <a:schemeClr val="tx1"/>
                </a:solidFill>
              </a:rPr>
              <a:t>, </a:t>
            </a:r>
            <a:r>
              <a:rPr lang="it-IT" sz="2200" dirty="0">
                <a:solidFill>
                  <a:schemeClr val="tx1"/>
                </a:solidFill>
              </a:rPr>
              <a:t>per spiegare alcune Buone Pratiche o per imparare alcune Buone Pratiche specifiche.</a:t>
            </a:r>
            <a:r>
              <a:rPr lang="es-ES" sz="2200" dirty="0" smtClean="0">
                <a:solidFill>
                  <a:schemeClr val="tx1"/>
                </a:solidFill>
              </a:rPr>
              <a:t>.</a:t>
            </a:r>
            <a:endParaRPr lang="en-GB" sz="2200" dirty="0" smtClean="0">
              <a:solidFill>
                <a:srgbClr val="FF0000"/>
              </a:solidFill>
            </a:endParaRPr>
          </a:p>
        </p:txBody>
      </p:sp>
      <p:sp>
        <p:nvSpPr>
          <p:cNvPr id="7" name="Shape 155"/>
          <p:cNvSpPr txBox="1">
            <a:spLocks/>
          </p:cNvSpPr>
          <p:nvPr/>
        </p:nvSpPr>
        <p:spPr>
          <a:xfrm>
            <a:off x="323525" y="3237507"/>
            <a:ext cx="8435877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00100" lvl="1" indent="-342900" algn="just"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it-IT" sz="2200" b="1" u="sng" dirty="0">
                <a:solidFill>
                  <a:schemeClr val="tx1"/>
                </a:solidFill>
              </a:rPr>
              <a:t>Essi contribuiranno a scegliere quali buone pratiche </a:t>
            </a:r>
            <a:r>
              <a:rPr lang="it-IT" sz="2200" dirty="0">
                <a:solidFill>
                  <a:schemeClr val="tx1"/>
                </a:solidFill>
              </a:rPr>
              <a:t>potrebbero essere importate localmente</a:t>
            </a:r>
            <a:r>
              <a:rPr lang="it-IT" sz="2200" dirty="0">
                <a:solidFill>
                  <a:srgbClr val="FF0000"/>
                </a:solidFill>
              </a:rPr>
              <a:t>.</a:t>
            </a:r>
            <a:endParaRPr lang="en-GB" sz="2200" dirty="0" smtClean="0">
              <a:solidFill>
                <a:srgbClr val="FF0000"/>
              </a:solidFill>
            </a:endParaRPr>
          </a:p>
        </p:txBody>
      </p:sp>
      <p:sp>
        <p:nvSpPr>
          <p:cNvPr id="8" name="Shape 155"/>
          <p:cNvSpPr txBox="1">
            <a:spLocks/>
          </p:cNvSpPr>
          <p:nvPr/>
        </p:nvSpPr>
        <p:spPr>
          <a:xfrm>
            <a:off x="310789" y="4581128"/>
            <a:ext cx="418920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00100" lvl="1" indent="-342900" algn="just"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tx1"/>
                </a:solidFill>
              </a:rPr>
              <a:t>Saranno gli attori chiave per elaborare e attuare i </a:t>
            </a:r>
            <a:r>
              <a:rPr lang="it-IT" sz="2200" b="1" u="sng" dirty="0">
                <a:solidFill>
                  <a:schemeClr val="tx1"/>
                </a:solidFill>
              </a:rPr>
              <a:t>piani d'azione</a:t>
            </a:r>
            <a:r>
              <a:rPr lang="es-ES" sz="2200" dirty="0" smtClean="0">
                <a:solidFill>
                  <a:schemeClr val="tx1"/>
                </a:solidFill>
              </a:rPr>
              <a:t>.</a:t>
            </a:r>
            <a:endParaRPr lang="en-GB" sz="22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96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>
            <a:spLocks noGrp="1"/>
          </p:cNvSpPr>
          <p:nvPr>
            <p:ph type="title"/>
          </p:nvPr>
        </p:nvSpPr>
        <p:spPr>
          <a:xfrm>
            <a:off x="725897" y="656625"/>
            <a:ext cx="6718717" cy="562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it-IT" sz="3000" dirty="0"/>
              <a:t>Opportunità dei Local </a:t>
            </a:r>
            <a:r>
              <a:rPr lang="it-IT" sz="3000" dirty="0" err="1"/>
              <a:t>Stakeholders</a:t>
            </a:r>
            <a:r>
              <a:rPr lang="it-IT" sz="3000" dirty="0"/>
              <a:t> </a:t>
            </a:r>
            <a:r>
              <a:rPr lang="it-IT" sz="3000" dirty="0" err="1"/>
              <a:t>Groups</a:t>
            </a:r>
            <a:r>
              <a:rPr lang="it-IT" sz="3000" dirty="0"/>
              <a:t/>
            </a:r>
            <a:br>
              <a:rPr lang="it-IT" sz="3000" dirty="0"/>
            </a:br>
            <a:endParaRPr sz="30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4579689"/>
            <a:ext cx="4286250" cy="2278311"/>
          </a:xfrm>
          <a:prstGeom prst="rect">
            <a:avLst/>
          </a:prstGeom>
        </p:spPr>
      </p:pic>
      <p:sp>
        <p:nvSpPr>
          <p:cNvPr id="7" name="Shape 155"/>
          <p:cNvSpPr txBox="1">
            <a:spLocks/>
          </p:cNvSpPr>
          <p:nvPr/>
        </p:nvSpPr>
        <p:spPr>
          <a:xfrm>
            <a:off x="107504" y="1844824"/>
            <a:ext cx="8435877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00100" lvl="1" indent="-342900" algn="just"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it-IT" dirty="0">
                <a:solidFill>
                  <a:schemeClr val="tx1"/>
                </a:solidFill>
              </a:rPr>
              <a:t>Coinvolgere i titolari delle </a:t>
            </a:r>
            <a:r>
              <a:rPr lang="it-IT" dirty="0" smtClean="0">
                <a:solidFill>
                  <a:schemeClr val="tx1"/>
                </a:solidFill>
              </a:rPr>
              <a:t>politiche, </a:t>
            </a:r>
            <a:r>
              <a:rPr lang="it-IT" dirty="0">
                <a:solidFill>
                  <a:schemeClr val="tx1"/>
                </a:solidFill>
              </a:rPr>
              <a:t>se non sono partner</a:t>
            </a:r>
            <a:endParaRPr lang="en-GB" dirty="0" smtClean="0">
              <a:solidFill>
                <a:schemeClr val="tx1"/>
              </a:solidFill>
            </a:endParaRPr>
          </a:p>
        </p:txBody>
      </p:sp>
      <p:sp>
        <p:nvSpPr>
          <p:cNvPr id="9" name="Shape 155"/>
          <p:cNvSpPr txBox="1">
            <a:spLocks/>
          </p:cNvSpPr>
          <p:nvPr/>
        </p:nvSpPr>
        <p:spPr>
          <a:xfrm>
            <a:off x="107503" y="2531452"/>
            <a:ext cx="8435877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00100" lvl="1" indent="-342900" algn="just"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en-GB" dirty="0" err="1">
                <a:solidFill>
                  <a:schemeClr val="tx1"/>
                </a:solidFill>
              </a:rPr>
              <a:t>Coinvolgere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i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privati</a:t>
            </a:r>
            <a:endParaRPr lang="en-GB" dirty="0">
              <a:solidFill>
                <a:schemeClr val="tx1"/>
              </a:solidFill>
            </a:endParaRPr>
          </a:p>
          <a:p>
            <a:pPr marL="800100" lvl="1" indent="-342900" algn="just">
              <a:buClr>
                <a:srgbClr val="000000"/>
              </a:buClr>
              <a:buFont typeface="Wingdings" panose="05000000000000000000" pitchFamily="2" charset="2"/>
              <a:buChar char="§"/>
            </a:pPr>
            <a:endParaRPr lang="en-GB" dirty="0" smtClean="0">
              <a:solidFill>
                <a:srgbClr val="FF0000"/>
              </a:solidFill>
            </a:endParaRPr>
          </a:p>
        </p:txBody>
      </p:sp>
      <p:sp>
        <p:nvSpPr>
          <p:cNvPr id="10" name="Shape 155"/>
          <p:cNvSpPr txBox="1">
            <a:spLocks/>
          </p:cNvSpPr>
          <p:nvPr/>
        </p:nvSpPr>
        <p:spPr>
          <a:xfrm>
            <a:off x="107502" y="3154909"/>
            <a:ext cx="8435877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00100" lvl="1" indent="-342900" algn="just"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it-IT" dirty="0">
                <a:solidFill>
                  <a:schemeClr val="tx1"/>
                </a:solidFill>
              </a:rPr>
              <a:t>Coinvolgere esperti e competenze locali nel progetto</a:t>
            </a:r>
          </a:p>
          <a:p>
            <a:pPr marL="800100" lvl="1" indent="-342900" algn="just">
              <a:buClr>
                <a:srgbClr val="000000"/>
              </a:buClr>
              <a:buFont typeface="Wingdings" panose="05000000000000000000" pitchFamily="2" charset="2"/>
              <a:buChar char="§"/>
            </a:pPr>
            <a:endParaRPr lang="en-GB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75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634678"/>
            <a:ext cx="8229600" cy="562074"/>
          </a:xfrm>
        </p:spPr>
        <p:txBody>
          <a:bodyPr/>
          <a:lstStyle/>
          <a:p>
            <a:r>
              <a:rPr lang="it-IT" dirty="0" smtClean="0"/>
              <a:t>La Regione Marche è: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457200" y="2520128"/>
            <a:ext cx="8207375" cy="3141120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Tx/>
              <a:buChar char="-"/>
            </a:pPr>
            <a:r>
              <a:rPr lang="it-IT" b="0" dirty="0"/>
              <a:t>Coordinatore territoriale dell'iniziativa del Patto dei Sindaci per il clima e l'energia;</a:t>
            </a:r>
          </a:p>
          <a:p>
            <a:pPr marL="342900" indent="-342900">
              <a:buFontTx/>
              <a:buChar char="-"/>
            </a:pPr>
            <a:endParaRPr lang="it-IT" b="0" dirty="0"/>
          </a:p>
          <a:p>
            <a:pPr marL="342900" indent="-342900">
              <a:buFontTx/>
              <a:buChar char="-"/>
            </a:pPr>
            <a:r>
              <a:rPr lang="it-IT" b="0" dirty="0"/>
              <a:t>una delle prime Regioni italiane ad applicare il Protocollo ITACA ed è Coordinatore Nazionale ITACA</a:t>
            </a:r>
          </a:p>
          <a:p>
            <a:pPr marL="342900" indent="-342900">
              <a:buFontTx/>
              <a:buChar char="-"/>
            </a:pPr>
            <a:endParaRPr lang="it-IT" b="0" dirty="0"/>
          </a:p>
          <a:p>
            <a:pPr marL="342900" indent="-342900">
              <a:buFontTx/>
              <a:buChar char="-"/>
            </a:pPr>
            <a:r>
              <a:rPr lang="it-IT" b="0" dirty="0"/>
              <a:t>- Membro dell'osservatorio nazionale degli obiettivi energetici fino al 2020 (Strategia europea per il clima e l'energia 20.20.20).</a:t>
            </a:r>
          </a:p>
        </p:txBody>
      </p:sp>
    </p:spTree>
    <p:extLst>
      <p:ext uri="{BB962C8B-B14F-4D97-AF65-F5344CB8AC3E}">
        <p14:creationId xmlns:p14="http://schemas.microsoft.com/office/powerpoint/2010/main" val="306108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700856"/>
          </a:xfrm>
        </p:spPr>
        <p:txBody>
          <a:bodyPr/>
          <a:lstStyle/>
          <a:p>
            <a:r>
              <a:rPr lang="it-IT" b="1" dirty="0"/>
              <a:t>Alcuni precedenti progetti UE sulla sostenibilità energetica implementati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457200" y="2276872"/>
            <a:ext cx="8207375" cy="4418331"/>
          </a:xfrm>
        </p:spPr>
        <p:txBody>
          <a:bodyPr>
            <a:normAutofit fontScale="62500" lnSpcReduction="20000"/>
          </a:bodyPr>
          <a:lstStyle/>
          <a:p>
            <a:pPr>
              <a:spcAft>
                <a:spcPts val="1200"/>
              </a:spcAft>
            </a:pPr>
            <a:r>
              <a:rPr lang="en-US" dirty="0" smtClean="0"/>
              <a:t>RSC</a:t>
            </a:r>
            <a:r>
              <a:rPr lang="en-US" b="0" dirty="0"/>
              <a:t>: Regions for Sustainable Change -INTERREG IV C (PP)</a:t>
            </a:r>
            <a:endParaRPr lang="it-IT" b="0" dirty="0"/>
          </a:p>
          <a:p>
            <a:pPr>
              <a:spcAft>
                <a:spcPts val="1200"/>
              </a:spcAft>
            </a:pPr>
            <a:r>
              <a:rPr lang="en-US" dirty="0"/>
              <a:t>POWERED</a:t>
            </a:r>
            <a:r>
              <a:rPr lang="en-US" b="0" dirty="0"/>
              <a:t> - Offshore Wind Energy Research, Experimentation, Development – Adriatic IPA (PP);</a:t>
            </a:r>
            <a:endParaRPr lang="it-IT" b="0" dirty="0"/>
          </a:p>
          <a:p>
            <a:pPr>
              <a:spcAft>
                <a:spcPts val="1200"/>
              </a:spcAft>
            </a:pPr>
            <a:r>
              <a:rPr lang="en-US" dirty="0"/>
              <a:t>ALTERENERGY</a:t>
            </a:r>
            <a:r>
              <a:rPr lang="en-US" b="0" dirty="0"/>
              <a:t> – Energy sustainability for Adriatic small communities – Adriatic IPA (PP);</a:t>
            </a:r>
            <a:endParaRPr lang="it-IT" b="0" dirty="0"/>
          </a:p>
          <a:p>
            <a:pPr>
              <a:spcAft>
                <a:spcPts val="1200"/>
              </a:spcAft>
            </a:pPr>
            <a:r>
              <a:rPr lang="en-US" dirty="0"/>
              <a:t>MARTE</a:t>
            </a:r>
            <a:r>
              <a:rPr lang="en-US" b="0" dirty="0"/>
              <a:t> - Intelligent Energy Europe - IEE, sector MLEI PDA (</a:t>
            </a:r>
            <a:r>
              <a:rPr lang="en-US" b="0" dirty="0" err="1"/>
              <a:t>Mobilising</a:t>
            </a:r>
            <a:r>
              <a:rPr lang="en-US" b="0" dirty="0"/>
              <a:t> Local Energy Investments - Project Development Assistance). Its main objective was to promote local investment into energy efficiency in the healthcare sector, by means of innovative financial strategies and mechanisms (LP);</a:t>
            </a:r>
            <a:endParaRPr lang="it-IT" b="0" dirty="0"/>
          </a:p>
          <a:p>
            <a:pPr>
              <a:spcAft>
                <a:spcPts val="1200"/>
              </a:spcAft>
            </a:pPr>
            <a:r>
              <a:rPr lang="en-US" dirty="0"/>
              <a:t>EMPOWERING</a:t>
            </a:r>
            <a:r>
              <a:rPr lang="en-US" b="0" dirty="0"/>
              <a:t> HORIZON 2020 - Empowering local public authorities to build integrated sustainable energy strategies </a:t>
            </a:r>
            <a:r>
              <a:rPr lang="en-US" b="0" dirty="0" smtClean="0"/>
              <a:t>(SVIM LP, Stakeholders </a:t>
            </a:r>
            <a:r>
              <a:rPr lang="en-US" b="0" dirty="0"/>
              <a:t>Group as Managing Authority); </a:t>
            </a:r>
            <a:endParaRPr lang="it-IT" b="0" dirty="0"/>
          </a:p>
          <a:p>
            <a:pPr>
              <a:spcAft>
                <a:spcPts val="1200"/>
              </a:spcAft>
            </a:pPr>
            <a:r>
              <a:rPr lang="en-US" dirty="0"/>
              <a:t>LIFE CITY SEC </a:t>
            </a:r>
            <a:r>
              <a:rPr lang="en-US" b="0" dirty="0"/>
              <a:t>- Upgrading Sustainable Energy Communities in Mayor Adapt Initiative by planning Climate Change Adaptation;</a:t>
            </a:r>
            <a:endParaRPr lang="it-IT" b="0" dirty="0"/>
          </a:p>
          <a:p>
            <a:pPr>
              <a:spcAft>
                <a:spcPts val="1200"/>
              </a:spcAft>
            </a:pPr>
            <a:r>
              <a:rPr lang="en-US" dirty="0" smtClean="0"/>
              <a:t>LIFE </a:t>
            </a:r>
            <a:r>
              <a:rPr lang="en-US" dirty="0"/>
              <a:t>SEC ADAPT </a:t>
            </a:r>
            <a:r>
              <a:rPr lang="en-US" b="0" dirty="0"/>
              <a:t>- Sustainable Energy Communities promoting Climate adaptation strategies in Mayor Adapt Initiative (Stakeholders Group as Managing Authority).</a:t>
            </a:r>
            <a:endParaRPr lang="it-IT" b="0" dirty="0"/>
          </a:p>
        </p:txBody>
      </p:sp>
    </p:spTree>
    <p:extLst>
      <p:ext uri="{BB962C8B-B14F-4D97-AF65-F5344CB8AC3E}">
        <p14:creationId xmlns:p14="http://schemas.microsoft.com/office/powerpoint/2010/main" val="152632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Obiettivi</a:t>
            </a:r>
            <a:r>
              <a:rPr lang="en-US" dirty="0" smtClean="0"/>
              <a:t> </a:t>
            </a:r>
            <a:r>
              <a:rPr lang="en-US" dirty="0" err="1" smtClean="0"/>
              <a:t>perseguiti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it-IT" sz="2000" b="0" dirty="0">
                <a:solidFill>
                  <a:prstClr val="black"/>
                </a:solidFill>
              </a:rPr>
              <a:t>La cooperazione interregionale </a:t>
            </a:r>
            <a:r>
              <a:rPr lang="it-IT" sz="2000" dirty="0">
                <a:solidFill>
                  <a:prstClr val="black"/>
                </a:solidFill>
              </a:rPr>
              <a:t>migliorerà lo strumento di </a:t>
            </a:r>
            <a:r>
              <a:rPr lang="it-IT" sz="2000" dirty="0" err="1">
                <a:solidFill>
                  <a:prstClr val="black"/>
                </a:solidFill>
              </a:rPr>
              <a:t>governance</a:t>
            </a:r>
            <a:r>
              <a:rPr lang="it-IT" sz="2000" dirty="0">
                <a:solidFill>
                  <a:prstClr val="black"/>
                </a:solidFill>
              </a:rPr>
              <a:t> e gestione delle politiche</a:t>
            </a:r>
            <a:r>
              <a:rPr lang="it-IT" sz="2000" b="0" dirty="0">
                <a:solidFill>
                  <a:prstClr val="black"/>
                </a:solidFill>
              </a:rPr>
              <a:t>, implementando metodologie innovative da trasferire all'interno della Regione Marche.</a:t>
            </a:r>
          </a:p>
          <a:p>
            <a:endParaRPr lang="it-IT" sz="2000" b="0" dirty="0">
              <a:solidFill>
                <a:prstClr val="black"/>
              </a:solidFill>
            </a:endParaRPr>
          </a:p>
          <a:p>
            <a:r>
              <a:rPr lang="it-IT" sz="2000" b="0" dirty="0">
                <a:solidFill>
                  <a:prstClr val="black"/>
                </a:solidFill>
              </a:rPr>
              <a:t>L'attenzione sarà rivolta ad approcci dal basso verso l'alto per il coinvolgimento delle autorità locali e degli stakeholder rilevanti nella stesura delle politiche regionali, raggiungendo risultati efficaci per lo sviluppo locale.</a:t>
            </a:r>
          </a:p>
          <a:p>
            <a:endParaRPr lang="it-IT" sz="2000" b="0" dirty="0">
              <a:solidFill>
                <a:prstClr val="black"/>
              </a:solidFill>
            </a:endParaRPr>
          </a:p>
          <a:p>
            <a:r>
              <a:rPr lang="it-IT" sz="2000" b="0" dirty="0">
                <a:solidFill>
                  <a:prstClr val="black"/>
                </a:solidFill>
              </a:rPr>
              <a:t>La Regione Marche mira a migliorare le proprie politiche, sostenendo la trasformazione verso i quartieri delle città a basse emissioni di carbonio, come indicato nella Priorità di investimento 4c del POR FESR Sostegno all'efficienza energetica, alla gestione intelligente dell'energia e all'utilizzo di energie rinnovabili nelle infrastrutture pubbliche, compresi gli edifici pubblici nel settore dell'edilizia abitativa, affrontati sia nell'Asse 4 che nell'Asse 8.</a:t>
            </a:r>
          </a:p>
        </p:txBody>
      </p:sp>
    </p:spTree>
    <p:extLst>
      <p:ext uri="{BB962C8B-B14F-4D97-AF65-F5344CB8AC3E}">
        <p14:creationId xmlns:p14="http://schemas.microsoft.com/office/powerpoint/2010/main" val="329446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Approccio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457200" y="2276873"/>
            <a:ext cx="8207375" cy="2088232"/>
          </a:xfrm>
        </p:spPr>
        <p:txBody>
          <a:bodyPr>
            <a:normAutofit/>
          </a:bodyPr>
          <a:lstStyle/>
          <a:p>
            <a:r>
              <a:rPr lang="it-IT" b="0" dirty="0">
                <a:solidFill>
                  <a:prstClr val="black"/>
                </a:solidFill>
              </a:rPr>
              <a:t>Le lezioni apprese attraverso LC- </a:t>
            </a:r>
            <a:r>
              <a:rPr lang="it-IT" b="0" dirty="0" err="1" smtClean="0">
                <a:solidFill>
                  <a:prstClr val="black"/>
                </a:solidFill>
              </a:rPr>
              <a:t>Districts</a:t>
            </a:r>
            <a:r>
              <a:rPr lang="it-IT" b="0" dirty="0" smtClean="0">
                <a:solidFill>
                  <a:prstClr val="black"/>
                </a:solidFill>
              </a:rPr>
              <a:t> </a:t>
            </a:r>
            <a:r>
              <a:rPr lang="it-IT" b="0" dirty="0">
                <a:solidFill>
                  <a:prstClr val="black"/>
                </a:solidFill>
              </a:rPr>
              <a:t>saranno trasferite nella Regione Marche POR FESR 2014-2020, che saranno migliorate dal processo di apprendimento interregionale grazie alla definizione di nuovi progetti da finanziare attraverso i bandi regionali.</a:t>
            </a:r>
          </a:p>
        </p:txBody>
      </p:sp>
    </p:spTree>
    <p:extLst>
      <p:ext uri="{BB962C8B-B14F-4D97-AF65-F5344CB8AC3E}">
        <p14:creationId xmlns:p14="http://schemas.microsoft.com/office/powerpoint/2010/main" val="357990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457200" y="432000"/>
            <a:ext cx="6203032" cy="562074"/>
          </a:xfrm>
        </p:spPr>
        <p:txBody>
          <a:bodyPr/>
          <a:lstStyle/>
          <a:p>
            <a:r>
              <a:rPr lang="es-ES" dirty="0"/>
              <a:t>Interreg Europa rende possibile …</a:t>
            </a:r>
            <a:endParaRPr lang="it-IT" dirty="0"/>
          </a:p>
        </p:txBody>
      </p:sp>
      <p:sp>
        <p:nvSpPr>
          <p:cNvPr id="8" name="Shape 155"/>
          <p:cNvSpPr txBox="1">
            <a:spLocks/>
          </p:cNvSpPr>
          <p:nvPr/>
        </p:nvSpPr>
        <p:spPr>
          <a:xfrm>
            <a:off x="-201625" y="1971916"/>
            <a:ext cx="4610907" cy="1932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lvl="1" indent="0">
              <a:buClr>
                <a:srgbClr val="000000"/>
              </a:buClr>
              <a:buNone/>
            </a:pPr>
            <a:r>
              <a:rPr lang="it-IT" dirty="0" smtClean="0">
                <a:solidFill>
                  <a:srgbClr val="000000"/>
                </a:solidFill>
              </a:rPr>
              <a:t>..alle </a:t>
            </a:r>
            <a:r>
              <a:rPr lang="it-IT" dirty="0">
                <a:solidFill>
                  <a:srgbClr val="000000"/>
                </a:solidFill>
              </a:rPr>
              <a:t>autorità pubbliche di tutta Europa </a:t>
            </a:r>
            <a:r>
              <a:rPr lang="it-IT" dirty="0" smtClean="0">
                <a:solidFill>
                  <a:srgbClr val="000000"/>
                </a:solidFill>
              </a:rPr>
              <a:t>uno </a:t>
            </a:r>
            <a:r>
              <a:rPr lang="it-IT" b="1" u="sng" dirty="0">
                <a:solidFill>
                  <a:srgbClr val="000000"/>
                </a:solidFill>
              </a:rPr>
              <a:t>scambio </a:t>
            </a:r>
            <a:r>
              <a:rPr lang="it-IT" b="1" u="sng" dirty="0" smtClean="0">
                <a:solidFill>
                  <a:srgbClr val="000000"/>
                </a:solidFill>
              </a:rPr>
              <a:t>di esperienze</a:t>
            </a:r>
            <a:r>
              <a:rPr lang="it-IT" dirty="0" smtClean="0">
                <a:solidFill>
                  <a:srgbClr val="000000"/>
                </a:solidFill>
              </a:rPr>
              <a:t> sul </a:t>
            </a:r>
            <a:r>
              <a:rPr lang="it-IT" dirty="0">
                <a:solidFill>
                  <a:srgbClr val="000000"/>
                </a:solidFill>
              </a:rPr>
              <a:t>funzionamento delle politiche pubbliche</a:t>
            </a:r>
            <a:endParaRPr lang="en-US" dirty="0" smtClean="0">
              <a:solidFill>
                <a:srgbClr val="000000"/>
              </a:solidFill>
            </a:endParaRPr>
          </a:p>
          <a:p>
            <a:pPr marL="457200" lvl="1" indent="0">
              <a:buClr>
                <a:srgbClr val="000000"/>
              </a:buClr>
              <a:buFont typeface="Noto Sans Symbols"/>
              <a:buNone/>
            </a:pPr>
            <a:r>
              <a:rPr lang="en-US" dirty="0" smtClean="0">
                <a:solidFill>
                  <a:srgbClr val="000000"/>
                </a:solidFill>
              </a:rPr>
              <a:t> </a:t>
            </a:r>
            <a:endParaRPr lang="en-US" dirty="0"/>
          </a:p>
        </p:txBody>
      </p:sp>
      <p:sp>
        <p:nvSpPr>
          <p:cNvPr id="9" name="Shape 155"/>
          <p:cNvSpPr txBox="1">
            <a:spLocks/>
          </p:cNvSpPr>
          <p:nvPr/>
        </p:nvSpPr>
        <p:spPr>
          <a:xfrm>
            <a:off x="-221113" y="4477624"/>
            <a:ext cx="4810406" cy="17544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lvl="1" indent="0">
              <a:buClr>
                <a:srgbClr val="000000"/>
              </a:buClr>
              <a:buNone/>
            </a:pPr>
            <a:r>
              <a:rPr lang="it-IT" dirty="0">
                <a:solidFill>
                  <a:srgbClr val="000000"/>
                </a:solidFill>
              </a:rPr>
              <a:t>..alle autorità pubbliche di tutta Europa </a:t>
            </a:r>
            <a:r>
              <a:rPr lang="it-IT" b="1" u="sng" dirty="0" smtClean="0">
                <a:solidFill>
                  <a:srgbClr val="000000"/>
                </a:solidFill>
              </a:rPr>
              <a:t>trovare </a:t>
            </a:r>
            <a:r>
              <a:rPr lang="it-IT" b="1" u="sng" dirty="0">
                <a:solidFill>
                  <a:srgbClr val="000000"/>
                </a:solidFill>
              </a:rPr>
              <a:t>soluzioni </a:t>
            </a:r>
            <a:r>
              <a:rPr lang="it-IT" dirty="0">
                <a:solidFill>
                  <a:srgbClr val="000000"/>
                </a:solidFill>
              </a:rPr>
              <a:t>e idee per migliorare gli strumenti politici in vigore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endParaRPr lang="en-US" dirty="0"/>
          </a:p>
        </p:txBody>
      </p:sp>
      <p:pic>
        <p:nvPicPr>
          <p:cNvPr id="10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1500812"/>
            <a:ext cx="4287157" cy="2419117"/>
          </a:xfrm>
          <a:prstGeom prst="rect">
            <a:avLst/>
          </a:prstGeom>
        </p:spPr>
      </p:pic>
      <p:pic>
        <p:nvPicPr>
          <p:cNvPr id="11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682" y="4385604"/>
            <a:ext cx="2987824" cy="1846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88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ctrTitle"/>
          </p:nvPr>
        </p:nvSpPr>
        <p:spPr>
          <a:xfrm>
            <a:off x="4139952" y="3834712"/>
            <a:ext cx="4102224" cy="1020719"/>
          </a:xfrm>
        </p:spPr>
        <p:txBody>
          <a:bodyPr>
            <a:normAutofit fontScale="90000"/>
          </a:bodyPr>
          <a:lstStyle/>
          <a:p>
            <a:r>
              <a:rPr lang="fr-FR" dirty="0" err="1" smtClean="0"/>
              <a:t>Grazie</a:t>
            </a:r>
            <a:r>
              <a:rPr lang="fr-FR" dirty="0" smtClean="0"/>
              <a:t> per l’</a:t>
            </a:r>
            <a:r>
              <a:rPr lang="fr-FR" dirty="0" err="1" smtClean="0"/>
              <a:t>attenzione</a:t>
            </a:r>
            <a:r>
              <a:rPr lang="fr-FR" dirty="0" smtClean="0"/>
              <a:t>! </a:t>
            </a:r>
            <a:endParaRPr lang="fr-FR" dirty="0"/>
          </a:p>
        </p:txBody>
      </p:sp>
      <p:sp>
        <p:nvSpPr>
          <p:cNvPr id="8" name="Sous-titr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Questions </a:t>
            </a:r>
            <a:r>
              <a:rPr lang="fr-FR" dirty="0" err="1" smtClean="0"/>
              <a:t>welcome</a:t>
            </a:r>
            <a:endParaRPr lang="fr-FR" dirty="0"/>
          </a:p>
        </p:txBody>
      </p:sp>
      <p:sp>
        <p:nvSpPr>
          <p:cNvPr id="2" name="Rettangolo 1"/>
          <p:cNvSpPr/>
          <p:nvPr/>
        </p:nvSpPr>
        <p:spPr>
          <a:xfrm>
            <a:off x="-10707" y="2636912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</a:rPr>
              <a:t>Link al sito ufficiale:</a:t>
            </a:r>
            <a:endParaRPr lang="it-IT" sz="11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it-IT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hlinkClick r:id="rId2"/>
              </a:rPr>
              <a:t>https://www.interregeurope.eu/lcdistricts/</a:t>
            </a:r>
            <a:endParaRPr lang="it-IT" sz="11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it-IT" sz="11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it-IT" sz="11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</a:rPr>
              <a:t>Link al sito Regionale:</a:t>
            </a:r>
            <a:endParaRPr lang="it-IT" sz="11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it-IT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http://www.regione.marche.it/Regione-Utile/Ambiente/Rifiuti-e-inquinamento/Progetti-Europei#LC-Districts</a:t>
            </a:r>
            <a:endParaRPr lang="it-IT" sz="11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it-IT" sz="11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it-IT" sz="11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</a:rPr>
              <a:t>Per informazioni:</a:t>
            </a:r>
            <a:endParaRPr lang="it-IT" sz="11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it-IT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hlinkClick r:id="rId4" tooltip="mailto:lorenzo.federiconi@regione.marche.it"/>
              </a:rPr>
              <a:t>lorenzo.federiconi@regione.marche.it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72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467544" y="908720"/>
            <a:ext cx="7920880" cy="562074"/>
          </a:xfrm>
        </p:spPr>
        <p:txBody>
          <a:bodyPr/>
          <a:lstStyle/>
          <a:p>
            <a:r>
              <a:rPr lang="it-IT" sz="3600" dirty="0"/>
              <a:t>Che cos'è un «policy </a:t>
            </a:r>
            <a:r>
              <a:rPr lang="it-IT" sz="3600" dirty="0" err="1"/>
              <a:t>instrument</a:t>
            </a:r>
            <a:r>
              <a:rPr lang="it-IT" sz="3600" dirty="0"/>
              <a:t>" per </a:t>
            </a:r>
            <a:r>
              <a:rPr lang="it-IT" sz="3600" dirty="0" err="1"/>
              <a:t>Interreg</a:t>
            </a:r>
            <a:r>
              <a:rPr lang="it-IT" sz="3600" dirty="0"/>
              <a:t> Europe?</a:t>
            </a:r>
          </a:p>
        </p:txBody>
      </p:sp>
      <p:sp>
        <p:nvSpPr>
          <p:cNvPr id="7" name="Shape 155"/>
          <p:cNvSpPr txBox="1">
            <a:spLocks noGrp="1"/>
          </p:cNvSpPr>
          <p:nvPr>
            <p:ph type="body" idx="4294967295"/>
          </p:nvPr>
        </p:nvSpPr>
        <p:spPr>
          <a:xfrm>
            <a:off x="-84028" y="2968987"/>
            <a:ext cx="5402276" cy="2114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1" indent="0" algn="just">
              <a:buClr>
                <a:srgbClr val="000000"/>
              </a:buClr>
              <a:buNone/>
            </a:pPr>
            <a:r>
              <a:rPr lang="it-IT" sz="2200" dirty="0">
                <a:solidFill>
                  <a:srgbClr val="000000"/>
                </a:solidFill>
              </a:rPr>
              <a:t>Può essere qualsiasi </a:t>
            </a:r>
            <a:r>
              <a:rPr lang="it-IT" sz="2200" b="1" u="sng" dirty="0">
                <a:solidFill>
                  <a:srgbClr val="000000"/>
                </a:solidFill>
              </a:rPr>
              <a:t>piano, programma, strategia, legge, </a:t>
            </a:r>
            <a:r>
              <a:rPr lang="it-IT" sz="2200" b="1" u="sng" dirty="0" smtClean="0">
                <a:solidFill>
                  <a:srgbClr val="000000"/>
                </a:solidFill>
              </a:rPr>
              <a:t>o una normativa...</a:t>
            </a:r>
            <a:r>
              <a:rPr lang="it-IT" sz="2200" dirty="0" smtClean="0">
                <a:solidFill>
                  <a:srgbClr val="000000"/>
                </a:solidFill>
              </a:rPr>
              <a:t> sviluppata </a:t>
            </a:r>
            <a:r>
              <a:rPr lang="it-IT" sz="2200" dirty="0">
                <a:solidFill>
                  <a:srgbClr val="000000"/>
                </a:solidFill>
              </a:rPr>
              <a:t>da un'autorità pubblica e </a:t>
            </a:r>
            <a:r>
              <a:rPr lang="it-IT" sz="2200" dirty="0" smtClean="0">
                <a:solidFill>
                  <a:srgbClr val="000000"/>
                </a:solidFill>
              </a:rPr>
              <a:t>applicata </a:t>
            </a:r>
            <a:r>
              <a:rPr lang="it-IT" sz="2200" dirty="0">
                <a:solidFill>
                  <a:srgbClr val="000000"/>
                </a:solidFill>
              </a:rPr>
              <a:t>in un determinato territorio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Shape 155"/>
          <p:cNvSpPr txBox="1">
            <a:spLocks noGrp="1"/>
          </p:cNvSpPr>
          <p:nvPr>
            <p:ph type="body" idx="4294967295"/>
          </p:nvPr>
        </p:nvSpPr>
        <p:spPr>
          <a:xfrm>
            <a:off x="-84028" y="5018745"/>
            <a:ext cx="5318248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1" indent="0" algn="just">
              <a:buClr>
                <a:srgbClr val="000000"/>
              </a:buClr>
              <a:buNone/>
            </a:pPr>
            <a:r>
              <a:rPr lang="it-IT" sz="2200" dirty="0" smtClean="0">
                <a:solidFill>
                  <a:srgbClr val="000000"/>
                </a:solidFill>
              </a:rPr>
              <a:t>I Policy Instruments possono avere </a:t>
            </a:r>
            <a:r>
              <a:rPr lang="it-IT" sz="2200" u="sng" dirty="0" smtClean="0">
                <a:solidFill>
                  <a:srgbClr val="000000"/>
                </a:solidFill>
              </a:rPr>
              <a:t>risorse </a:t>
            </a:r>
            <a:r>
              <a:rPr lang="it-IT" sz="2200" u="sng" dirty="0">
                <a:solidFill>
                  <a:srgbClr val="000000"/>
                </a:solidFill>
              </a:rPr>
              <a:t>finanziarie </a:t>
            </a:r>
            <a:r>
              <a:rPr lang="it-IT" sz="2200" dirty="0">
                <a:solidFill>
                  <a:srgbClr val="000000"/>
                </a:solidFill>
              </a:rPr>
              <a:t>collegate</a:t>
            </a:r>
            <a:endParaRPr sz="2200" b="1" i="0" u="none" strike="noStrike" cap="none" dirty="0">
              <a:solidFill>
                <a:schemeClr val="dk1"/>
              </a:solidFill>
              <a:sym typeface="Arial"/>
            </a:endParaRPr>
          </a:p>
        </p:txBody>
      </p:sp>
      <p:pic>
        <p:nvPicPr>
          <p:cNvPr id="13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6081" y="2382858"/>
            <a:ext cx="3125782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64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467544" y="908720"/>
            <a:ext cx="7920880" cy="562074"/>
          </a:xfrm>
        </p:spPr>
        <p:txBody>
          <a:bodyPr/>
          <a:lstStyle/>
          <a:p>
            <a:r>
              <a:rPr lang="it-IT" sz="3600" dirty="0"/>
              <a:t>Quale Policy </a:t>
            </a:r>
            <a:r>
              <a:rPr lang="it-IT" sz="3600" dirty="0" err="1"/>
              <a:t>Instrument</a:t>
            </a:r>
            <a:r>
              <a:rPr lang="it-IT" sz="3600" dirty="0"/>
              <a:t> scegliere?</a:t>
            </a:r>
          </a:p>
        </p:txBody>
      </p:sp>
      <p:sp>
        <p:nvSpPr>
          <p:cNvPr id="6" name="Shape 155"/>
          <p:cNvSpPr txBox="1">
            <a:spLocks noGrp="1"/>
          </p:cNvSpPr>
          <p:nvPr>
            <p:ph type="body" idx="4294967295"/>
          </p:nvPr>
        </p:nvSpPr>
        <p:spPr>
          <a:xfrm>
            <a:off x="-28778" y="1772816"/>
            <a:ext cx="8928992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1" indent="0" algn="ctr">
              <a:buClr>
                <a:srgbClr val="000000"/>
              </a:buClr>
              <a:buNone/>
            </a:pPr>
            <a:r>
              <a:rPr lang="it-IT" sz="2200" b="1" u="sng" dirty="0" smtClean="0">
                <a:solidFill>
                  <a:srgbClr val="C00000"/>
                </a:solidFill>
              </a:rPr>
              <a:t>QUALSIASI</a:t>
            </a:r>
            <a:endParaRPr sz="2400" b="1" i="0" u="sng" strike="noStrike" cap="none" dirty="0">
              <a:solidFill>
                <a:schemeClr val="dk1"/>
              </a:solidFill>
              <a:sym typeface="Arial"/>
            </a:endParaRPr>
          </a:p>
        </p:txBody>
      </p:sp>
      <p:sp>
        <p:nvSpPr>
          <p:cNvPr id="8" name="Shape 155"/>
          <p:cNvSpPr txBox="1">
            <a:spLocks noGrp="1"/>
          </p:cNvSpPr>
          <p:nvPr>
            <p:ph type="body" idx="4294967295"/>
          </p:nvPr>
        </p:nvSpPr>
        <p:spPr>
          <a:xfrm>
            <a:off x="-28778" y="2276872"/>
            <a:ext cx="8486600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1" indent="0" algn="just">
              <a:buClr>
                <a:srgbClr val="000000"/>
              </a:buClr>
              <a:buNone/>
            </a:pPr>
            <a:r>
              <a:rPr lang="it-IT" sz="2200" b="1" dirty="0">
                <a:solidFill>
                  <a:srgbClr val="FF0000"/>
                </a:solidFill>
              </a:rPr>
              <a:t>MA </a:t>
            </a:r>
            <a:r>
              <a:rPr lang="it-IT" sz="2200" b="1" dirty="0" err="1">
                <a:solidFill>
                  <a:schemeClr val="tx1"/>
                </a:solidFill>
              </a:rPr>
              <a:t>Interreg</a:t>
            </a:r>
            <a:r>
              <a:rPr lang="it-IT" sz="2200" b="1" dirty="0">
                <a:solidFill>
                  <a:schemeClr val="tx1"/>
                </a:solidFill>
              </a:rPr>
              <a:t> Europe stabilisce che obbligatoriamente la metà degli strumenti politici deve essere costituita dai Programmi dei Fondi Strutturali 2014-2020 (FESR, FSE...)</a:t>
            </a:r>
            <a:endParaRPr sz="2400" b="0" i="0" u="none" strike="noStrike" cap="none" dirty="0">
              <a:solidFill>
                <a:schemeClr val="tx1"/>
              </a:solidFill>
              <a:sym typeface="Arial"/>
            </a:endParaRPr>
          </a:p>
        </p:txBody>
      </p:sp>
      <p:sp>
        <p:nvSpPr>
          <p:cNvPr id="9" name="Shape 155"/>
          <p:cNvSpPr txBox="1">
            <a:spLocks noGrp="1"/>
          </p:cNvSpPr>
          <p:nvPr>
            <p:ph type="body" idx="4294967295"/>
          </p:nvPr>
        </p:nvSpPr>
        <p:spPr>
          <a:xfrm>
            <a:off x="243652" y="3573016"/>
            <a:ext cx="8638287" cy="2999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indent="-49213"/>
            <a:r>
              <a:rPr lang="it-IT" sz="2200" dirty="0" smtClean="0">
                <a:solidFill>
                  <a:srgbClr val="000000"/>
                </a:solidFill>
              </a:rPr>
              <a:t>La Regione Marche ha scelto il</a:t>
            </a:r>
          </a:p>
          <a:p>
            <a:pPr marL="179388"/>
            <a:r>
              <a:rPr lang="en-US" dirty="0"/>
              <a:t>Marche Region Growth &amp; Jobs ERDF Regional</a:t>
            </a:r>
          </a:p>
          <a:p>
            <a:pPr marL="179388"/>
            <a:r>
              <a:rPr lang="en-US" dirty="0"/>
              <a:t>Operational </a:t>
            </a:r>
            <a:r>
              <a:rPr lang="en-US" dirty="0" err="1"/>
              <a:t>Programme</a:t>
            </a:r>
            <a:r>
              <a:rPr lang="en-US" dirty="0"/>
              <a:t> 2014/2020</a:t>
            </a:r>
          </a:p>
          <a:p>
            <a:pPr marL="179388"/>
            <a:r>
              <a:rPr lang="en-US" dirty="0" smtClean="0"/>
              <a:t>2014IT16RFOP013</a:t>
            </a:r>
          </a:p>
          <a:p>
            <a:pPr marL="179388"/>
            <a:endParaRPr lang="en-US" dirty="0"/>
          </a:p>
          <a:p>
            <a:pPr marL="179388"/>
            <a:r>
              <a:rPr lang="it-IT" dirty="0" smtClean="0"/>
              <a:t>Programma </a:t>
            </a:r>
            <a:r>
              <a:rPr lang="it-IT" dirty="0"/>
              <a:t>Operativo Regionale FESR 2014-2020  </a:t>
            </a:r>
            <a:endParaRPr lang="it-IT" sz="1200" dirty="0"/>
          </a:p>
          <a:p>
            <a:r>
              <a:rPr lang="it-IT" dirty="0"/>
              <a:t> </a:t>
            </a:r>
            <a:endParaRPr lang="it-IT" sz="1200" dirty="0"/>
          </a:p>
          <a:p>
            <a:r>
              <a:rPr lang="it-IT" dirty="0"/>
              <a:t> </a:t>
            </a:r>
            <a:endParaRPr lang="it-IT" sz="1200" dirty="0"/>
          </a:p>
          <a:p>
            <a:r>
              <a:rPr lang="it-IT" dirty="0"/>
              <a:t> 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2613944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  <p:bldP spid="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POR 2014 - 2020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it-IT" b="0" dirty="0"/>
              <a:t>La Regione Marche vanta un'esperienza ventennale nel campo dell'efficienza energetica e del sostegno finanziario alle energie rinnovabili.</a:t>
            </a:r>
          </a:p>
          <a:p>
            <a:endParaRPr lang="it-IT" b="0" dirty="0"/>
          </a:p>
          <a:p>
            <a:r>
              <a:rPr lang="it-IT" b="0" dirty="0"/>
              <a:t>Nell'attuale periodo di programmazione dei Fondi strutturali (2014-2020), la Regione Marche, in qualità di Autorità di Gestione, ha stanziato nel Piano Operativo Regionale circa </a:t>
            </a:r>
          </a:p>
          <a:p>
            <a:endParaRPr lang="it-IT" b="0" dirty="0"/>
          </a:p>
          <a:p>
            <a:r>
              <a:rPr lang="it-IT" dirty="0"/>
              <a:t>50 milioni di euro </a:t>
            </a:r>
            <a:r>
              <a:rPr lang="it-IT" b="0" dirty="0"/>
              <a:t>per l'efficienza energetica degli edifici pubblici </a:t>
            </a:r>
          </a:p>
          <a:p>
            <a:r>
              <a:rPr lang="it-IT" b="0" dirty="0"/>
              <a:t>e circa </a:t>
            </a:r>
          </a:p>
          <a:p>
            <a:r>
              <a:rPr lang="it-IT" dirty="0"/>
              <a:t>10 milioni di euro </a:t>
            </a:r>
            <a:r>
              <a:rPr lang="it-IT" b="0" dirty="0"/>
              <a:t>per l'efficienza energetica dei processi produttivi.</a:t>
            </a:r>
          </a:p>
        </p:txBody>
      </p:sp>
    </p:spTree>
    <p:extLst>
      <p:ext uri="{BB962C8B-B14F-4D97-AF65-F5344CB8AC3E}">
        <p14:creationId xmlns:p14="http://schemas.microsoft.com/office/powerpoint/2010/main" val="90320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467544" y="908720"/>
            <a:ext cx="7920880" cy="562074"/>
          </a:xfrm>
        </p:spPr>
        <p:txBody>
          <a:bodyPr/>
          <a:lstStyle/>
          <a:p>
            <a:r>
              <a:rPr lang="it-IT" sz="3600" dirty="0"/>
              <a:t>Che cos'è esattamente un </a:t>
            </a:r>
            <a:r>
              <a:rPr lang="it-IT" sz="3600" dirty="0" smtClean="0"/>
              <a:t>miglioramento della </a:t>
            </a:r>
            <a:r>
              <a:rPr lang="it-IT" sz="3600" dirty="0"/>
              <a:t>politica?</a:t>
            </a:r>
          </a:p>
        </p:txBody>
      </p:sp>
      <p:sp>
        <p:nvSpPr>
          <p:cNvPr id="7" name="Shape 155"/>
          <p:cNvSpPr txBox="1">
            <a:spLocks noGrp="1"/>
          </p:cNvSpPr>
          <p:nvPr>
            <p:ph type="body" idx="4294967295"/>
          </p:nvPr>
        </p:nvSpPr>
        <p:spPr>
          <a:xfrm>
            <a:off x="0" y="1988841"/>
            <a:ext cx="8579296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1" indent="0" algn="just">
              <a:buClr>
                <a:srgbClr val="000000"/>
              </a:buClr>
              <a:buNone/>
            </a:pPr>
            <a:r>
              <a:rPr lang="it-IT" sz="2200" b="1" u="sng" dirty="0">
                <a:solidFill>
                  <a:srgbClr val="000000"/>
                </a:solidFill>
              </a:rPr>
              <a:t>Nuovi progetti, ispirati ad altre regioni, </a:t>
            </a:r>
            <a:r>
              <a:rPr lang="it-IT" sz="2200" b="1" u="sng" dirty="0" smtClean="0">
                <a:solidFill>
                  <a:srgbClr val="000000"/>
                </a:solidFill>
              </a:rPr>
              <a:t>da sviluppare nella Regione Marche</a:t>
            </a:r>
            <a:r>
              <a:rPr lang="it-IT" sz="2200" b="1" dirty="0" smtClean="0">
                <a:solidFill>
                  <a:srgbClr val="000000"/>
                </a:solidFill>
              </a:rPr>
              <a:t> </a:t>
            </a:r>
            <a:r>
              <a:rPr lang="it-IT" sz="2200" b="1" dirty="0">
                <a:solidFill>
                  <a:srgbClr val="000000"/>
                </a:solidFill>
              </a:rPr>
              <a:t>e finanziati attraverso lo strumento politico affrontato.</a:t>
            </a:r>
            <a:endParaRPr sz="2200" i="0" strike="noStrike" cap="none" dirty="0">
              <a:solidFill>
                <a:schemeClr val="dk1"/>
              </a:solidFill>
              <a:sym typeface="Arial"/>
            </a:endParaRPr>
          </a:p>
        </p:txBody>
      </p:sp>
      <p:pic>
        <p:nvPicPr>
          <p:cNvPr id="10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3212976"/>
            <a:ext cx="5512443" cy="2951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02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467544" y="908720"/>
            <a:ext cx="7920880" cy="562074"/>
          </a:xfrm>
        </p:spPr>
        <p:txBody>
          <a:bodyPr/>
          <a:lstStyle/>
          <a:p>
            <a:r>
              <a:rPr lang="it-IT" sz="3600" dirty="0"/>
              <a:t>In cosa consistono i progetti?</a:t>
            </a:r>
          </a:p>
        </p:txBody>
      </p:sp>
      <p:sp>
        <p:nvSpPr>
          <p:cNvPr id="5" name="Shape 155"/>
          <p:cNvSpPr txBox="1">
            <a:spLocks noGrp="1"/>
          </p:cNvSpPr>
          <p:nvPr>
            <p:ph type="body" idx="4294967295"/>
          </p:nvPr>
        </p:nvSpPr>
        <p:spPr>
          <a:xfrm>
            <a:off x="17124" y="1897114"/>
            <a:ext cx="8928992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1" indent="0" algn="just">
              <a:buClr>
                <a:srgbClr val="000000"/>
              </a:buClr>
              <a:buNone/>
            </a:pPr>
            <a:r>
              <a:rPr lang="it-IT" sz="2200" b="1" dirty="0">
                <a:solidFill>
                  <a:srgbClr val="000000"/>
                </a:solidFill>
              </a:rPr>
              <a:t>Esecuzione delle attività del progetto:</a:t>
            </a:r>
            <a:endParaRPr sz="2200" b="1" i="0" u="none" strike="noStrike" cap="none" dirty="0">
              <a:solidFill>
                <a:schemeClr val="dk1"/>
              </a:solidFill>
              <a:sym typeface="Arial"/>
            </a:endParaRPr>
          </a:p>
        </p:txBody>
      </p:sp>
      <p:sp>
        <p:nvSpPr>
          <p:cNvPr id="6" name="Shape 155"/>
          <p:cNvSpPr txBox="1">
            <a:spLocks noGrp="1"/>
          </p:cNvSpPr>
          <p:nvPr>
            <p:ph type="body" idx="4294967295"/>
          </p:nvPr>
        </p:nvSpPr>
        <p:spPr>
          <a:xfrm>
            <a:off x="539552" y="2347452"/>
            <a:ext cx="7633356" cy="3241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800100" lvl="1" indent="-342900" algn="just">
              <a:lnSpc>
                <a:spcPct val="150000"/>
              </a:lnSpc>
              <a:buClr>
                <a:srgbClr val="000000"/>
              </a:buClr>
              <a:buFont typeface="Wingdings" panose="05000000000000000000" pitchFamily="2" charset="2"/>
              <a:buChar char="q"/>
            </a:pPr>
            <a:r>
              <a:rPr lang="es-ES" sz="2200" dirty="0"/>
              <a:t>Recensioni, studi, analisi, </a:t>
            </a:r>
            <a:r>
              <a:rPr lang="es-ES" sz="2200" dirty="0" smtClean="0"/>
              <a:t>mappatura</a:t>
            </a:r>
          </a:p>
          <a:p>
            <a:pPr marL="800100" lvl="1" indent="-342900" algn="just">
              <a:lnSpc>
                <a:spcPct val="150000"/>
              </a:lnSpc>
              <a:buClr>
                <a:srgbClr val="000000"/>
              </a:buClr>
              <a:buFont typeface="Wingdings" panose="05000000000000000000" pitchFamily="2" charset="2"/>
              <a:buChar char="q"/>
            </a:pPr>
            <a:r>
              <a:rPr lang="it-IT" sz="2200" dirty="0"/>
              <a:t>Condivisione di buone pratiche attraverso </a:t>
            </a:r>
            <a:r>
              <a:rPr lang="it-IT" sz="2200" dirty="0" smtClean="0"/>
              <a:t>seminari</a:t>
            </a:r>
          </a:p>
          <a:p>
            <a:pPr marL="800100" lvl="1" indent="-342900" algn="just">
              <a:lnSpc>
                <a:spcPct val="150000"/>
              </a:lnSpc>
              <a:buClr>
                <a:srgbClr val="000000"/>
              </a:buClr>
              <a:buFont typeface="Wingdings" panose="05000000000000000000" pitchFamily="2" charset="2"/>
              <a:buChar char="q"/>
            </a:pPr>
            <a:r>
              <a:rPr lang="es-ES" sz="2200" dirty="0"/>
              <a:t>Visite di </a:t>
            </a:r>
            <a:r>
              <a:rPr lang="es-ES" sz="2200" dirty="0" smtClean="0"/>
              <a:t>studio</a:t>
            </a:r>
          </a:p>
          <a:p>
            <a:pPr marL="800100" lvl="1" indent="-342900" algn="just">
              <a:lnSpc>
                <a:spcPct val="150000"/>
              </a:lnSpc>
              <a:buClr>
                <a:srgbClr val="000000"/>
              </a:buClr>
              <a:buFont typeface="Wingdings" panose="05000000000000000000" pitchFamily="2" charset="2"/>
              <a:buChar char="q"/>
            </a:pPr>
            <a:r>
              <a:rPr lang="it-IT" sz="2200" dirty="0"/>
              <a:t>Incontri bilaterali tra partner per il </a:t>
            </a:r>
            <a:r>
              <a:rPr lang="it-IT" sz="2200" dirty="0" smtClean="0"/>
              <a:t>trasferimento di BP</a:t>
            </a:r>
          </a:p>
          <a:p>
            <a:pPr marL="800100" lvl="1" indent="-342900" algn="just">
              <a:lnSpc>
                <a:spcPct val="150000"/>
              </a:lnSpc>
              <a:buClr>
                <a:srgbClr val="000000"/>
              </a:buClr>
              <a:buFont typeface="Wingdings" panose="05000000000000000000" pitchFamily="2" charset="2"/>
              <a:buChar char="q"/>
            </a:pPr>
            <a:r>
              <a:rPr lang="it-IT" sz="2200" dirty="0"/>
              <a:t>Analisi di fattibilità per il </a:t>
            </a:r>
            <a:r>
              <a:rPr lang="it-IT" sz="2200" dirty="0" smtClean="0"/>
              <a:t>trasferimento di BP</a:t>
            </a:r>
          </a:p>
          <a:p>
            <a:pPr marL="800100" lvl="1" indent="-342900" algn="just">
              <a:lnSpc>
                <a:spcPct val="150000"/>
              </a:lnSpc>
              <a:buClr>
                <a:srgbClr val="000000"/>
              </a:buClr>
              <a:buFont typeface="Wingdings" panose="05000000000000000000" pitchFamily="2" charset="2"/>
              <a:buChar char="q"/>
            </a:pPr>
            <a:r>
              <a:rPr lang="es-ES" sz="2200" dirty="0"/>
              <a:t>Redazione di piani </a:t>
            </a:r>
            <a:r>
              <a:rPr lang="es-ES" sz="2200" dirty="0" smtClean="0"/>
              <a:t>d'azione</a:t>
            </a:r>
          </a:p>
          <a:p>
            <a:pPr marL="800100" lvl="1" indent="-342900" algn="just">
              <a:lnSpc>
                <a:spcPct val="150000"/>
              </a:lnSpc>
              <a:buClr>
                <a:srgbClr val="000000"/>
              </a:buClr>
              <a:buFont typeface="Wingdings" panose="05000000000000000000" pitchFamily="2" charset="2"/>
              <a:buChar char="q"/>
            </a:pPr>
            <a:r>
              <a:rPr lang="es-ES" sz="2200" dirty="0"/>
              <a:t>Attività di comunicazione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9041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55"/>
          <p:cNvSpPr txBox="1">
            <a:spLocks noGrp="1"/>
          </p:cNvSpPr>
          <p:nvPr>
            <p:ph type="body" idx="4294967295"/>
          </p:nvPr>
        </p:nvSpPr>
        <p:spPr>
          <a:xfrm>
            <a:off x="0" y="2564904"/>
            <a:ext cx="8928992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1" indent="0" algn="just">
              <a:buClr>
                <a:srgbClr val="000000"/>
              </a:buClr>
              <a:buNone/>
            </a:pPr>
            <a:r>
              <a:rPr lang="en-GB" b="1" dirty="0" err="1">
                <a:solidFill>
                  <a:srgbClr val="000000"/>
                </a:solidFill>
              </a:rPr>
              <a:t>Attività</a:t>
            </a:r>
            <a:r>
              <a:rPr lang="en-GB" b="1" dirty="0">
                <a:solidFill>
                  <a:srgbClr val="000000"/>
                </a:solidFill>
              </a:rPr>
              <a:t> del </a:t>
            </a:r>
            <a:r>
              <a:rPr lang="en-GB" b="1" dirty="0" err="1">
                <a:solidFill>
                  <a:srgbClr val="000000"/>
                </a:solidFill>
              </a:rPr>
              <a:t>progetto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Shape 155"/>
          <p:cNvSpPr txBox="1">
            <a:spLocks noGrp="1"/>
          </p:cNvSpPr>
          <p:nvPr>
            <p:ph type="body" idx="4294967295"/>
          </p:nvPr>
        </p:nvSpPr>
        <p:spPr>
          <a:xfrm>
            <a:off x="31513" y="4136504"/>
            <a:ext cx="8928992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1" indent="0" algn="just">
              <a:buClr>
                <a:srgbClr val="000000"/>
              </a:buClr>
              <a:buNone/>
            </a:pPr>
            <a:r>
              <a:rPr lang="en-GB" b="1" dirty="0" err="1">
                <a:solidFill>
                  <a:srgbClr val="000000"/>
                </a:solidFill>
              </a:rPr>
              <a:t>Risultati</a:t>
            </a:r>
            <a:r>
              <a:rPr lang="en-GB" b="1" dirty="0">
                <a:solidFill>
                  <a:srgbClr val="000000"/>
                </a:solidFill>
              </a:rPr>
              <a:t> del </a:t>
            </a:r>
            <a:r>
              <a:rPr lang="en-GB" b="1" dirty="0" err="1">
                <a:solidFill>
                  <a:srgbClr val="000000"/>
                </a:solidFill>
              </a:rPr>
              <a:t>progetto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Shape 160"/>
          <p:cNvSpPr txBox="1">
            <a:spLocks/>
          </p:cNvSpPr>
          <p:nvPr/>
        </p:nvSpPr>
        <p:spPr>
          <a:xfrm>
            <a:off x="521224" y="1061794"/>
            <a:ext cx="8229600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smtClean="0"/>
              <a:t/>
            </a:r>
            <a:br>
              <a:rPr lang="it-IT" smtClean="0"/>
            </a:br>
            <a:r>
              <a:rPr lang="it-IT" sz="2800" smtClean="0"/>
              <a:t>Attraverso relazioni semestrali, Interreg Europe ci chiederà informazioni su:</a:t>
            </a:r>
            <a:br>
              <a:rPr lang="it-IT" sz="2800" smtClean="0"/>
            </a:br>
            <a:endParaRPr lang="it-IT" sz="2800" dirty="0"/>
          </a:p>
        </p:txBody>
      </p:sp>
      <p:sp>
        <p:nvSpPr>
          <p:cNvPr id="10" name="Shape 155"/>
          <p:cNvSpPr txBox="1">
            <a:spLocks noGrp="1"/>
          </p:cNvSpPr>
          <p:nvPr>
            <p:ph type="body" idx="4294967295"/>
          </p:nvPr>
        </p:nvSpPr>
        <p:spPr>
          <a:xfrm>
            <a:off x="503040" y="3187329"/>
            <a:ext cx="7920880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1" indent="0" algn="just">
              <a:buClr>
                <a:srgbClr val="000000"/>
              </a:buClr>
              <a:buNone/>
            </a:pPr>
            <a:r>
              <a:rPr lang="it-IT" dirty="0">
                <a:solidFill>
                  <a:srgbClr val="000000"/>
                </a:solidFill>
              </a:rPr>
              <a:t>Scambio di esperienze, comunicazione, eventi</a:t>
            </a:r>
          </a:p>
          <a:p>
            <a:pPr marL="1257300" marR="0" lvl="2" indent="-190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Shape 155"/>
          <p:cNvSpPr txBox="1">
            <a:spLocks noGrp="1"/>
          </p:cNvSpPr>
          <p:nvPr>
            <p:ph type="body" idx="4294967295"/>
          </p:nvPr>
        </p:nvSpPr>
        <p:spPr>
          <a:xfrm>
            <a:off x="539552" y="4836408"/>
            <a:ext cx="7920880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1" indent="0" algn="just">
              <a:buClr>
                <a:srgbClr val="000000"/>
              </a:buClr>
              <a:buNone/>
            </a:pPr>
            <a:r>
              <a:rPr lang="it-IT" dirty="0">
                <a:solidFill>
                  <a:srgbClr val="000000"/>
                </a:solidFill>
              </a:rPr>
              <a:t>Miglioramento delle politiche, impatto territoriale</a:t>
            </a:r>
          </a:p>
          <a:p>
            <a:pPr marL="1257300" marR="0" lvl="2" indent="-190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2800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 build="p"/>
    </p:bldLst>
  </p:timing>
</p:sld>
</file>

<file path=ppt/theme/theme1.xml><?xml version="1.0" encoding="utf-8"?>
<a:theme xmlns:a="http://schemas.openxmlformats.org/drawingml/2006/main" name="3_LOWCARBON_project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OWCARBON_project" id="{1BC36875-429B-4B20-B679-9FFA8E178BA3}" vid="{C162A203-9350-40FD-8B2C-DD5A8B27B2E7}"/>
    </a:ext>
  </a:extLst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ONTENT p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OWCARBON_project" id="{1BC36875-429B-4B20-B679-9FFA8E178BA3}" vid="{24AF4820-F449-4725-B0EA-E09BCD56EF8F}"/>
    </a:ext>
  </a:extLst>
</a:theme>
</file>

<file path=ppt/theme/theme4.xml><?xml version="1.0" encoding="utf-8"?>
<a:theme xmlns:a="http://schemas.openxmlformats.org/drawingml/2006/main" name="IM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OWCARBON_project" id="{1BC36875-429B-4B20-B679-9FFA8E178BA3}" vid="{DDBD4519-E47D-4274-B89E-D7B06CD5E408}"/>
    </a:ext>
  </a:extLst>
</a:theme>
</file>

<file path=ppt/theme/theme5.xml><?xml version="1.0" encoding="utf-8"?>
<a:theme xmlns:a="http://schemas.openxmlformats.org/drawingml/2006/main" name="BLOCK page 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OWCARBON_project" id="{1BC36875-429B-4B20-B679-9FFA8E178BA3}" vid="{88885CF5-7D26-40F7-A7B8-4E4B6963A81D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3_LOWCARBON_project</Template>
  <TotalTime>655</TotalTime>
  <Words>1830</Words>
  <Application>Microsoft Office PowerPoint</Application>
  <PresentationFormat>Presentazione su schermo (4:3)</PresentationFormat>
  <Paragraphs>181</Paragraphs>
  <Slides>30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5</vt:i4>
      </vt:variant>
      <vt:variant>
        <vt:lpstr>Titoli diapositive</vt:lpstr>
      </vt:variant>
      <vt:variant>
        <vt:i4>30</vt:i4>
      </vt:variant>
    </vt:vector>
  </HeadingPairs>
  <TitlesOfParts>
    <vt:vector size="41" baseType="lpstr">
      <vt:lpstr>Arial</vt:lpstr>
      <vt:lpstr>Calibri</vt:lpstr>
      <vt:lpstr>Courier New</vt:lpstr>
      <vt:lpstr>Noto Sans Symbols</vt:lpstr>
      <vt:lpstr>Webdings</vt:lpstr>
      <vt:lpstr>Wingdings</vt:lpstr>
      <vt:lpstr>3_LOWCARBON_project</vt:lpstr>
      <vt:lpstr>Diseño personalizado</vt:lpstr>
      <vt:lpstr>CONTENT page</vt:lpstr>
      <vt:lpstr>IMAGE</vt:lpstr>
      <vt:lpstr>BLOCK page </vt:lpstr>
      <vt:lpstr>Verso distretti urbani a basse emissioni di carbonio attraverso il miglioramento delle politiche regionali</vt:lpstr>
      <vt:lpstr>L'obiettivo di ogni progetto Interreg Europe è...</vt:lpstr>
      <vt:lpstr>Interreg Europa rende possibile …</vt:lpstr>
      <vt:lpstr>Che cos'è un «policy instrument" per Interreg Europe?</vt:lpstr>
      <vt:lpstr>Quale Policy Instrument scegliere?</vt:lpstr>
      <vt:lpstr>POR 2014 - 2020</vt:lpstr>
      <vt:lpstr>Che cos'è esattamente un miglioramento della politica?</vt:lpstr>
      <vt:lpstr>In cosa consistono i progetti?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Partnership</vt:lpstr>
      <vt:lpstr>Budget</vt:lpstr>
      <vt:lpstr>Obiettivo generale </vt:lpstr>
      <vt:lpstr>Obiettivi specifici</vt:lpstr>
      <vt:lpstr>Risultati attesi</vt:lpstr>
      <vt:lpstr>Risultati attesi</vt:lpstr>
      <vt:lpstr>Durata del progetto</vt:lpstr>
      <vt:lpstr>Presentazione standard di PowerPoint</vt:lpstr>
      <vt:lpstr>Presentazione standard di PowerPoint</vt:lpstr>
      <vt:lpstr>Quali strumenti politici affronteremo attraverso LC Districts?</vt:lpstr>
      <vt:lpstr>Local Stakeholders Groups</vt:lpstr>
      <vt:lpstr>Local Stakeholders Groups</vt:lpstr>
      <vt:lpstr>Opportunità dei Local Stakeholders Groups </vt:lpstr>
      <vt:lpstr>La Regione Marche è: </vt:lpstr>
      <vt:lpstr>Alcuni precedenti progetti UE sulla sostenibilità energetica implementati</vt:lpstr>
      <vt:lpstr>Obiettivi perseguiti</vt:lpstr>
      <vt:lpstr>Approccio</vt:lpstr>
      <vt:lpstr>Grazie per l’attenzione!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Sonia Olza</dc:creator>
  <cp:lastModifiedBy>Lorenzo Federiconi</cp:lastModifiedBy>
  <cp:revision>51</cp:revision>
  <cp:lastPrinted>2020-01-15T15:26:09Z</cp:lastPrinted>
  <dcterms:created xsi:type="dcterms:W3CDTF">2019-08-27T09:22:28Z</dcterms:created>
  <dcterms:modified xsi:type="dcterms:W3CDTF">2021-06-09T12:44:28Z</dcterms:modified>
</cp:coreProperties>
</file>