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06" r:id="rId2"/>
    <p:sldMasterId id="2147483667" r:id="rId3"/>
    <p:sldMasterId id="2147483690" r:id="rId4"/>
    <p:sldMasterId id="2147483695" r:id="rId5"/>
  </p:sldMasterIdLst>
  <p:notesMasterIdLst>
    <p:notesMasterId r:id="rId25"/>
  </p:notesMasterIdLst>
  <p:sldIdLst>
    <p:sldId id="257" r:id="rId6"/>
    <p:sldId id="278" r:id="rId7"/>
    <p:sldId id="282" r:id="rId8"/>
    <p:sldId id="280" r:id="rId9"/>
    <p:sldId id="281" r:id="rId10"/>
    <p:sldId id="264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5" r:id="rId19"/>
    <p:sldId id="274" r:id="rId20"/>
    <p:sldId id="283" r:id="rId21"/>
    <p:sldId id="284" r:id="rId22"/>
    <p:sldId id="277" r:id="rId23"/>
    <p:sldId id="259" r:id="rId2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CFF3"/>
    <a:srgbClr val="CFE0E9"/>
    <a:srgbClr val="159961"/>
    <a:srgbClr val="1CB8CF"/>
    <a:srgbClr val="FFCC00"/>
    <a:srgbClr val="21B7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45" autoAdjust="0"/>
    <p:restoredTop sz="94675" autoAdjust="0"/>
  </p:normalViewPr>
  <p:slideViewPr>
    <p:cSldViewPr>
      <p:cViewPr varScale="1">
        <p:scale>
          <a:sx n="89" d="100"/>
          <a:sy n="89" d="100"/>
        </p:scale>
        <p:origin x="1584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3120" y="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4BCC57-04AA-4404-8BAD-6DB0D3B48556}" type="datetimeFigureOut">
              <a:rPr lang="fr-FR" smtClean="0"/>
              <a:t>09/06/2021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BECE1-868B-4983-9655-ECCB303A16B6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453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BECE1-868B-4983-9655-ECCB303A16B6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344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ogo onl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0063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07106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7959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6869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85085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3818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6540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Edit </a:t>
            </a:r>
            <a:r>
              <a:rPr lang="fr-FR" dirty="0" err="1" smtClean="0"/>
              <a:t>subtitle</a:t>
            </a:r>
            <a:r>
              <a:rPr lang="fr-FR" dirty="0" smtClean="0"/>
              <a:t> styles du masque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1227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page 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8207375" cy="518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407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7116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432000"/>
            <a:ext cx="8229600" cy="562074"/>
          </a:xfrm>
        </p:spPr>
        <p:txBody>
          <a:bodyPr/>
          <a:lstStyle>
            <a:lvl1pPr>
              <a:defRPr baseline="0"/>
            </a:lvl1pPr>
          </a:lstStyle>
          <a:p>
            <a:r>
              <a:rPr lang="fr-FR" dirty="0" smtClean="0"/>
              <a:t>Edit </a:t>
            </a:r>
            <a:r>
              <a:rPr lang="fr-FR" dirty="0" err="1" smtClean="0"/>
              <a:t>title</a:t>
            </a:r>
            <a:r>
              <a:rPr lang="fr-FR" dirty="0" smtClean="0"/>
              <a:t> style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4103687" cy="5040000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716016" y="1368000"/>
            <a:ext cx="4104000" cy="50400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792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+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 hasCustomPrompt="1"/>
          </p:nvPr>
        </p:nvSpPr>
        <p:spPr>
          <a:xfrm>
            <a:off x="933578" y="472514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Name, </a:t>
            </a:r>
            <a:r>
              <a:rPr lang="en-GB" dirty="0" smtClean="0"/>
              <a:t>person</a:t>
            </a:r>
            <a:endParaRPr lang="en-GB" dirty="0"/>
          </a:p>
        </p:txBody>
      </p:sp>
      <p:sp>
        <p:nvSpPr>
          <p:cNvPr id="16" name="Espace réservé du texte 2"/>
          <p:cNvSpPr>
            <a:spLocks noGrp="1"/>
          </p:cNvSpPr>
          <p:nvPr>
            <p:ph type="body" sz="quarter" idx="11" hasCustomPrompt="1"/>
          </p:nvPr>
        </p:nvSpPr>
        <p:spPr>
          <a:xfrm>
            <a:off x="933578" y="5157216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Position</a:t>
            </a:r>
            <a:endParaRPr lang="en-GB" dirty="0"/>
          </a:p>
        </p:txBody>
      </p:sp>
      <p:sp>
        <p:nvSpPr>
          <p:cNvPr id="18" name="Espace réservé du texte 2"/>
          <p:cNvSpPr>
            <a:spLocks noGrp="1"/>
          </p:cNvSpPr>
          <p:nvPr>
            <p:ph type="body" sz="quarter" idx="12" hasCustomPrompt="1"/>
          </p:nvPr>
        </p:nvSpPr>
        <p:spPr>
          <a:xfrm>
            <a:off x="933578" y="558926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Institution</a:t>
            </a:r>
            <a:endParaRPr lang="en-GB" dirty="0"/>
          </a:p>
        </p:txBody>
      </p:sp>
      <p:sp>
        <p:nvSpPr>
          <p:cNvPr id="20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 hasCustomPrompt="1"/>
          </p:nvPr>
        </p:nvSpPr>
        <p:spPr>
          <a:xfrm>
            <a:off x="971600" y="6309320"/>
            <a:ext cx="7415683" cy="38742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dirty="0" smtClean="0"/>
              <a:t>Venue</a:t>
            </a:r>
            <a:r>
              <a:rPr lang="en-GB" b="0" dirty="0" smtClean="0">
                <a:solidFill>
                  <a:schemeClr val="bg1">
                    <a:lumMod val="50000"/>
                  </a:schemeClr>
                </a:solidFill>
                <a:sym typeface="Webdings" panose="05030102010509060703" pitchFamily="18" charset="2"/>
              </a:rPr>
              <a:t> </a:t>
            </a:r>
            <a:r>
              <a:rPr lang="fr-FR" dirty="0" smtClean="0"/>
              <a:t> date</a:t>
            </a:r>
            <a:endParaRPr lang="en-GB" dirty="0"/>
          </a:p>
        </p:txBody>
      </p:sp>
      <p:pic>
        <p:nvPicPr>
          <p:cNvPr id="2" name="1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72" y="332656"/>
            <a:ext cx="4572000" cy="326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343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ANSI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0350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467544" y="432000"/>
            <a:ext cx="8229600" cy="634082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4" name="ZoneTexte 3"/>
          <p:cNvSpPr txBox="1"/>
          <p:nvPr userDrawn="1"/>
        </p:nvSpPr>
        <p:spPr>
          <a:xfrm>
            <a:off x="539552" y="1340768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1" name="Espace réservé du tableau 10"/>
          <p:cNvSpPr>
            <a:spLocks noGrp="1"/>
          </p:cNvSpPr>
          <p:nvPr>
            <p:ph type="tbl" sz="quarter" idx="10"/>
          </p:nvPr>
        </p:nvSpPr>
        <p:spPr>
          <a:xfrm>
            <a:off x="467544" y="1196975"/>
            <a:ext cx="8208144" cy="381635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 hasCustomPrompt="1"/>
          </p:nvPr>
        </p:nvSpPr>
        <p:spPr>
          <a:xfrm>
            <a:off x="467544" y="5157788"/>
            <a:ext cx="8208144" cy="1223540"/>
          </a:xfrm>
        </p:spPr>
        <p:txBody>
          <a:bodyPr>
            <a:norm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err="1" smtClean="0"/>
              <a:t>Legend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8095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28785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Light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0728" y="1093028"/>
            <a:ext cx="6153684" cy="564834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4493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Yellow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0728" y="1093028"/>
            <a:ext cx="6153684" cy="564833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8156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Blue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0728" y="1093028"/>
            <a:ext cx="6153683" cy="564833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011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Dark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0728" y="1093028"/>
            <a:ext cx="6153683" cy="564833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4999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page Image squar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1112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u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1" cy="681337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39552" y="4653136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7340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340769"/>
            <a:ext cx="9144001" cy="547260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2524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>
            <a:spLocks noGrp="1"/>
          </p:cNvSpPr>
          <p:nvPr>
            <p:ph type="ctrTitle" hasCustomPrompt="1"/>
          </p:nvPr>
        </p:nvSpPr>
        <p:spPr>
          <a:xfrm>
            <a:off x="685800" y="3344385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!</a:t>
            </a:r>
            <a:endParaRPr lang="en-GB" dirty="0"/>
          </a:p>
        </p:txBody>
      </p:sp>
      <p:sp>
        <p:nvSpPr>
          <p:cNvPr id="10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67544" y="6165304"/>
            <a:ext cx="4104456" cy="4320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www.interregeurope.eu/projectacronym</a:t>
            </a:r>
            <a:endParaRPr lang="en-GB" dirty="0"/>
          </a:p>
        </p:txBody>
      </p:sp>
      <p:sp>
        <p:nvSpPr>
          <p:cNvPr id="14" name="Sous-titre 2"/>
          <p:cNvSpPr txBox="1">
            <a:spLocks/>
          </p:cNvSpPr>
          <p:nvPr userDrawn="1"/>
        </p:nvSpPr>
        <p:spPr>
          <a:xfrm>
            <a:off x="5724128" y="6165304"/>
            <a:ext cx="2808312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600" i="1" dirty="0" smtClean="0"/>
              <a:t>Project </a:t>
            </a:r>
            <a:r>
              <a:rPr lang="fr-FR" sz="1600" i="1" dirty="0" err="1" smtClean="0"/>
              <a:t>smedia</a:t>
            </a:r>
            <a:endParaRPr lang="en-GB" sz="1600" i="1" dirty="0"/>
          </a:p>
        </p:txBody>
      </p:sp>
      <p:pic>
        <p:nvPicPr>
          <p:cNvPr id="17" name="Image 1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6165304"/>
            <a:ext cx="1312080" cy="345669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72" y="332656"/>
            <a:ext cx="4572000" cy="326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749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556792"/>
            <a:ext cx="9144000" cy="5256584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 </a:t>
            </a:r>
            <a:endParaRPr lang="en-GB" dirty="0"/>
          </a:p>
        </p:txBody>
      </p:sp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fr-FR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0" name="Titre 1"/>
          <p:cNvSpPr txBox="1">
            <a:spLocks/>
          </p:cNvSpPr>
          <p:nvPr userDrawn="1"/>
        </p:nvSpPr>
        <p:spPr>
          <a:xfrm>
            <a:off x="457200" y="432000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to edit title style</a:t>
            </a:r>
            <a:endParaRPr lang="fr-FR" sz="4000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3932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OCK p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1556792"/>
            <a:ext cx="9144000" cy="5256584"/>
          </a:xfrm>
          <a:prstGeom prst="rect">
            <a:avLst/>
          </a:prstGeom>
          <a:solidFill>
            <a:srgbClr val="1CB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 </a:t>
            </a:r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 hasCustomPrompt="1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57200" y="432000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algn="l" defTabSz="914400" rtl="0" eaLnBrk="1" latinLnBrk="0" hangingPunct="1">
              <a:spcBef>
                <a:spcPct val="0"/>
              </a:spcBef>
              <a:buNone/>
            </a:pPr>
            <a:r>
              <a:rPr lang="en-US" sz="4000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to edit title style</a:t>
            </a:r>
            <a:endParaRPr lang="fr-FR" sz="4000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3453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Light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1556792"/>
            <a:ext cx="9144000" cy="52565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 </a:t>
            </a:r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 hasCustomPrompt="1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57200" y="432000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to edit title style</a:t>
            </a:r>
            <a:endParaRPr lang="fr-FR" sz="4000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135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Dark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1556792"/>
            <a:ext cx="9144000" cy="5256584"/>
          </a:xfrm>
          <a:prstGeom prst="rect">
            <a:avLst/>
          </a:prstGeom>
          <a:solidFill>
            <a:srgbClr val="15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 </a:t>
            </a:r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 hasCustomPrompt="1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57200" y="432000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to edit title style</a:t>
            </a:r>
            <a:endParaRPr lang="fr-FR" sz="4000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2791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pic>
        <p:nvPicPr>
          <p:cNvPr id="6" name="5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72" y="332656"/>
            <a:ext cx="4572000" cy="326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94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5484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8761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8461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2222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7496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8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964473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Imag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0728" y="1093028"/>
            <a:ext cx="6153683" cy="564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177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5" r:id="rId2"/>
    <p:sldLayoutId id="2147483694" r:id="rId3"/>
    <p:sldLayoutId id="2147483683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6405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680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Edit </a:t>
            </a:r>
            <a:r>
              <a:rPr lang="fr-FR" dirty="0" err="1" smtClean="0"/>
              <a:t>text</a:t>
            </a:r>
            <a:r>
              <a:rPr lang="fr-FR" dirty="0" smtClean="0"/>
              <a:t> styles</a:t>
            </a:r>
          </a:p>
          <a:p>
            <a:pPr lvl="1"/>
            <a:r>
              <a:rPr lang="fr-FR" dirty="0" smtClean="0"/>
              <a:t>Second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2"/>
            <a:r>
              <a:rPr lang="fr-FR" dirty="0" err="1" smtClean="0"/>
              <a:t>Third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3"/>
            <a:r>
              <a:rPr lang="fr-FR" dirty="0" err="1" smtClean="0"/>
              <a:t>Fourth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699871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68000" y="432000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8" name="Espace réservé du texte 2"/>
          <p:cNvSpPr txBox="1">
            <a:spLocks/>
          </p:cNvSpPr>
          <p:nvPr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‹N›</a:t>
            </a:fld>
            <a:endParaRPr lang="en-GB" dirty="0"/>
          </a:p>
        </p:txBody>
      </p:sp>
      <p:pic>
        <p:nvPicPr>
          <p:cNvPr id="4" name="3 Imagen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188640"/>
            <a:ext cx="1462486" cy="63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88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703" r:id="rId2"/>
    <p:sldLayoutId id="2147483704" r:id="rId3"/>
    <p:sldLayoutId id="2147483671" r:id="rId4"/>
    <p:sldLayoutId id="2147483670" r:id="rId5"/>
    <p:sldLayoutId id="2147483684" r:id="rId6"/>
    <p:sldLayoutId id="2147483675" r:id="rId7"/>
    <p:sldLayoutId id="2147483686" r:id="rId8"/>
    <p:sldLayoutId id="2147483687" r:id="rId9"/>
    <p:sldLayoutId id="2147483688" r:id="rId10"/>
    <p:sldLayoutId id="2147483689" r:id="rId11"/>
    <p:sldLayoutId id="2147483676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Tx/>
        <a:buNone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400" b="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spcBef>
          <a:spcPct val="20000"/>
        </a:spcBef>
        <a:buFontTx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Font typeface="Courier New" panose="02070309020205020404" pitchFamily="49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title style</a:t>
            </a:r>
            <a:endParaRPr lang="en-GB" noProof="0" dirty="0"/>
          </a:p>
        </p:txBody>
      </p:sp>
      <p:sp>
        <p:nvSpPr>
          <p:cNvPr id="7" name="Espace réservé du texte 2"/>
          <p:cNvSpPr txBox="1">
            <a:spLocks/>
          </p:cNvSpPr>
          <p:nvPr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‹N›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917540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38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650181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426" y="173528"/>
            <a:ext cx="1325736" cy="6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92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6" Type="http://schemas.openxmlformats.org/officeDocument/2006/relationships/hyperlink" Target="https://regionemarche-my.sharepoint.com/personal/lorenzo_federiconi_regione_marche_it/_layouts/15/onedrive.aspx?id=/personal/lorenzo_federiconi_regione_marche_it/Documents/LC%20Districts%20-%20Buone%20Pratiche.zip&amp;parent=/personal/lorenzo_federiconi_regione_marche_it/Documents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regionemarche-my.sharepoint.com/personal/lorenzo_federiconi_regione_marche_it/_layouts/15/onedrive.aspx?id=/personal/lorenzo_federiconi_regione_marche_it/Documents/LC%20Districts%20-%20Buone%20Pratiche.zip&amp;parent=/personal/lorenzo_federiconi_regione_marche_it/Documents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regionemarche-my.sharepoint.com/personal/lorenzo_federiconi_regione_marche_it/_layouts/15/onedrive.aspx?id=/personal/lorenzo_federiconi_regione_marche_it/Documents/LC%20Districts%20-%20Buone%20Pratiche.zip&amp;parent=/personal/lorenzo_federiconi_regione_marche_it/Documents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regionemarche-my.sharepoint.com/personal/lorenzo_federiconi_regione_marche_it/_layouts/15/onedrive.aspx?id=/personal/lorenzo_federiconi_regione_marche_it/Documents/LC%20Districts%20-%20Buone%20Pratiche.zip&amp;parent=/personal/lorenzo_federiconi_regione_marche_it/Documents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regionemarche-my.sharepoint.com/personal/lorenzo_federiconi_regione_marche_it/_layouts/15/onedrive.aspx?id=/personal/lorenzo_federiconi_regione_marche_it/Documents/LC%20Districts%20-%20Buone%20Pratiche.zip&amp;parent=/personal/lorenzo_federiconi_regione_marche_it/Documents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Relationship Id="rId5" Type="http://schemas.openxmlformats.org/officeDocument/2006/relationships/hyperlink" Target="https://regionemarche-my.sharepoint.com/personal/lorenzo_federiconi_regione_marche_it/_layouts/15/onedrive.aspx?id=/personal/lorenzo_federiconi_regione_marche_it/Documents/LC%20Districts%20-%20Buone%20Pratiche.zip&amp;parent=/personal/lorenzo_federiconi_regione_marche_it/Documents" TargetMode="External"/><Relationship Id="rId4" Type="http://schemas.openxmlformats.org/officeDocument/2006/relationships/image" Target="../media/image2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regionemarche-my.sharepoint.com/personal/lorenzo_federiconi_regione_marche_it/_layouts/15/onedrive.aspx?id=/personal/lorenzo_federiconi_regione_marche_it/Documents/LC%20Districts%20-%20Buone%20Pratiche.zip&amp;parent=/personal/lorenzo_federiconi_regione_marche_it/Documents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regionemarche-my.sharepoint.com/personal/lorenzo_federiconi_regione_marche_it/_layouts/15/onedrive.aspx?id=/personal/lorenzo_federiconi_regione_marche_it/Documents/LC%20Districts%20-%20Buone%20Pratiche.zip&amp;parent=/personal/lorenzo_federiconi_regione_marche_it/Documents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terregeurope.eu/lcdistricts/good-practices/" TargetMode="External"/><Relationship Id="rId2" Type="http://schemas.openxmlformats.org/officeDocument/2006/relationships/hyperlink" Target="https://www.interregeurope.eu/lcdistricts/" TargetMode="Externa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interregeurope.us20.list-manage.com/subscribe?u=54c81f6a9e15557a0b2939e26&amp;id=8a8ecc6069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hyperlink" Target="https://regionemarche-my.sharepoint.com/personal/lorenzo_federiconi_regione_marche_it/_layouts/15/onedrive.aspx?id=/personal/lorenzo_federiconi_regione_marche_it/Documents/LC%20Districts%20-%20Buone%20Pratiche.zip&amp;parent=/personal/lorenzo_federiconi_regione_marche_it/Documents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regionemarche-my.sharepoint.com/personal/lorenzo_federiconi_regione_marche_it/_layouts/15/onedrive.aspx?id=/personal/lorenzo_federiconi_regione_marche_it/Documents/LC%20Districts%20-%20Buone%20Pratiche.zip&amp;parent=/personal/lorenzo_federiconi_regione_marche_it/Document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regionemarche-my.sharepoint.com/personal/lorenzo_federiconi_regione_marche_it/_layouts/15/onedrive.aspx?id=/personal/lorenzo_federiconi_regione_marche_it/Documents/LC%20Districts%20-%20Buone%20Pratiche.zip&amp;parent=/personal/lorenzo_federiconi_regione_marche_it/Document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5" Type="http://schemas.openxmlformats.org/officeDocument/2006/relationships/hyperlink" Target="https://regionemarche-my.sharepoint.com/personal/lorenzo_federiconi_regione_marche_it/_layouts/15/onedrive.aspx?id=/personal/lorenzo_federiconi_regione_marche_it/Documents/LC%20Districts%20-%20Buone%20Pratiche.zip&amp;parent=/personal/lorenzo_federiconi_regione_marche_it/Documents" TargetMode="External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regionemarche-my.sharepoint.com/personal/lorenzo_federiconi_regione_marche_it/_layouts/15/onedrive.aspx?id=/personal/lorenzo_federiconi_regione_marche_it/Documents/LC%20Districts%20-%20Buone%20Pratiche.zip&amp;parent=/personal/lorenzo_federiconi_regione_marche_it/Document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regionemarche-my.sharepoint.com/personal/lorenzo_federiconi_regione_marche_it/_layouts/15/onedrive.aspx?id=/personal/lorenzo_federiconi_regione_marche_it/Documents/LC%20Districts%20-%20Buone%20Pratiche.zip&amp;parent=/personal/lorenzo_federiconi_regione_marche_it/Documents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regionemarche-my.sharepoint.com/personal/lorenzo_federiconi_regione_marche_it/_layouts/15/onedrive.aspx?id=/personal/lorenzo_federiconi_regione_marche_it/Documents/LC%20Districts%20-%20Buone%20Pratiche.zip&amp;parent=/personal/lorenzo_federiconi_regione_marche_it/Document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611560" y="5049312"/>
            <a:ext cx="7272337" cy="216000"/>
          </a:xfrm>
        </p:spPr>
        <p:txBody>
          <a:bodyPr/>
          <a:lstStyle/>
          <a:p>
            <a:r>
              <a:rPr lang="en-GB" dirty="0" smtClean="0"/>
              <a:t>Andrea Carosi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611560" y="5488720"/>
            <a:ext cx="7594355" cy="216000"/>
          </a:xfrm>
        </p:spPr>
        <p:txBody>
          <a:bodyPr/>
          <a:lstStyle/>
          <a:p>
            <a:r>
              <a:rPr lang="en-US" dirty="0" err="1" smtClean="0"/>
              <a:t>Collaboratore</a:t>
            </a:r>
            <a:r>
              <a:rPr lang="en-US" dirty="0" smtClean="0"/>
              <a:t>, </a:t>
            </a:r>
            <a:r>
              <a:rPr lang="en-US" dirty="0" err="1" smtClean="0"/>
              <a:t>Sviluppo</a:t>
            </a:r>
            <a:r>
              <a:rPr lang="en-US" dirty="0" smtClean="0"/>
              <a:t> Marche </a:t>
            </a:r>
            <a:r>
              <a:rPr lang="en-US" dirty="0" err="1" smtClean="0"/>
              <a:t>Srl</a:t>
            </a:r>
            <a:r>
              <a:rPr lang="en-US" dirty="0" smtClean="0"/>
              <a:t> (SVIM)</a:t>
            </a:r>
            <a:endParaRPr lang="en-GB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2"/>
          </p:nvPr>
        </p:nvSpPr>
        <p:spPr>
          <a:xfrm>
            <a:off x="652886" y="5877296"/>
            <a:ext cx="7272337" cy="216000"/>
          </a:xfrm>
        </p:spPr>
        <p:txBody>
          <a:bodyPr/>
          <a:lstStyle/>
          <a:p>
            <a:r>
              <a:rPr lang="en-GB" dirty="0" smtClean="0">
                <a:solidFill>
                  <a:schemeClr val="tx2"/>
                </a:solidFill>
                <a:latin typeface="Calibri"/>
              </a:rPr>
              <a:t>acarosi@svim.eu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23528" y="3501008"/>
            <a:ext cx="8424935" cy="122413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3100" b="1" dirty="0" smtClean="0"/>
              <a:t>Local Stakeholders Group Meeting </a:t>
            </a:r>
            <a:r>
              <a:rPr lang="en-US" sz="3100" b="1" dirty="0" err="1" smtClean="0"/>
              <a:t>delle</a:t>
            </a:r>
            <a:r>
              <a:rPr lang="en-US" sz="3100" b="1" dirty="0" smtClean="0"/>
              <a:t> Marche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it-IT" dirty="0" smtClean="0"/>
              <a:t>Buone Pratiche europee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9 </a:t>
            </a:r>
            <a:r>
              <a:rPr lang="fr-FR" dirty="0" err="1" smtClean="0"/>
              <a:t>giugno</a:t>
            </a:r>
            <a:r>
              <a:rPr lang="fr-FR" dirty="0" smtClean="0"/>
              <a:t> 2021</a:t>
            </a:r>
            <a:r>
              <a:rPr lang="en-GB" dirty="0" smtClean="0">
                <a:sym typeface="Webdings" panose="05030102010509060703" pitchFamily="18" charset="2"/>
              </a:rPr>
              <a:t></a:t>
            </a:r>
            <a:r>
              <a:rPr lang="en-US" dirty="0"/>
              <a:t>Local Stakeholders Group Meeting </a:t>
            </a:r>
            <a:r>
              <a:rPr lang="en-US" dirty="0" err="1"/>
              <a:t>delle</a:t>
            </a:r>
            <a:r>
              <a:rPr lang="en-US" dirty="0"/>
              <a:t> Marche</a:t>
            </a:r>
            <a:endParaRPr lang="en-US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21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arrotondato 8"/>
          <p:cNvSpPr/>
          <p:nvPr/>
        </p:nvSpPr>
        <p:spPr>
          <a:xfrm>
            <a:off x="423170" y="3140968"/>
            <a:ext cx="8109270" cy="79208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7249122" cy="562074"/>
          </a:xfrm>
        </p:spPr>
        <p:txBody>
          <a:bodyPr/>
          <a:lstStyle/>
          <a:p>
            <a:r>
              <a:rPr lang="en-US" dirty="0" err="1" smtClean="0"/>
              <a:t>Regione</a:t>
            </a:r>
            <a:r>
              <a:rPr lang="en-US" dirty="0"/>
              <a:t> </a:t>
            </a:r>
            <a:r>
              <a:rPr lang="en-US" dirty="0" err="1"/>
              <a:t>Småland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 err="1" smtClean="0"/>
              <a:t>Svezia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23170" y="2060848"/>
            <a:ext cx="8037262" cy="4674868"/>
          </a:xfrm>
        </p:spPr>
        <p:txBody>
          <a:bodyPr>
            <a:noAutofit/>
          </a:bodyPr>
          <a:lstStyle/>
          <a:p>
            <a:pPr algn="just"/>
            <a:r>
              <a:rPr lang="it-IT" sz="2000" dirty="0" smtClean="0"/>
              <a:t>7 | </a:t>
            </a:r>
            <a:r>
              <a:rPr lang="it-IT" sz="2000" dirty="0"/>
              <a:t>Municipio di </a:t>
            </a:r>
            <a:r>
              <a:rPr lang="it-IT" sz="2000" dirty="0" err="1"/>
              <a:t>Växjö</a:t>
            </a:r>
            <a:r>
              <a:rPr lang="it-IT" sz="2000" dirty="0"/>
              <a:t> e stazione centrale</a:t>
            </a:r>
            <a:endParaRPr lang="it-IT" sz="1400" b="0" dirty="0"/>
          </a:p>
          <a:p>
            <a:pPr algn="just"/>
            <a:endParaRPr lang="it-IT" sz="1400" b="0" dirty="0" smtClean="0"/>
          </a:p>
          <a:p>
            <a:pPr algn="just"/>
            <a:r>
              <a:rPr lang="it-IT" sz="1400" b="0" dirty="0" smtClean="0"/>
              <a:t>Progetto </a:t>
            </a:r>
            <a:r>
              <a:rPr lang="it-IT" sz="1400" b="0" dirty="0"/>
              <a:t>iniziato nel 2017 e tuttora in </a:t>
            </a:r>
            <a:r>
              <a:rPr lang="it-IT" sz="1400" b="0" dirty="0" smtClean="0"/>
              <a:t>corso per la conversione del vecchio municipio in residenze/uffici e la realizzazione della nuova stazione centrale.</a:t>
            </a:r>
          </a:p>
          <a:p>
            <a:pPr algn="just"/>
            <a:r>
              <a:rPr lang="it-IT" sz="1400" dirty="0" smtClean="0"/>
              <a:t>OBIETTIVI: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Realizzazione di edifici passivi, </a:t>
            </a:r>
            <a:r>
              <a:rPr lang="it-IT" sz="1400" dirty="0"/>
              <a:t>grazie all’installazione di pompe di calore, impianti fotovoltaici e un sistema di drenaggio urbano sostenibile dell'acqua</a:t>
            </a:r>
            <a:r>
              <a:rPr lang="it-IT" sz="1400" dirty="0" smtClean="0"/>
              <a:t>.</a:t>
            </a:r>
            <a:endParaRPr lang="it-IT" sz="1400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44240"/>
            <a:ext cx="792088" cy="493660"/>
          </a:xfrm>
          <a:prstGeom prst="rect">
            <a:avLst/>
          </a:prstGeom>
        </p:spPr>
      </p:pic>
      <p:pic>
        <p:nvPicPr>
          <p:cNvPr id="8" name="Picture 4" descr="A house covered in snow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46" y="4309057"/>
            <a:ext cx="3507172" cy="1881802"/>
          </a:xfrm>
          <a:prstGeom prst="rect">
            <a:avLst/>
          </a:prstGeom>
        </p:spPr>
      </p:pic>
      <p:pic>
        <p:nvPicPr>
          <p:cNvPr id="7" name="Picture 3" descr="A group of people sitting on a bench&#10;&#10;Description automatically generated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81"/>
          <a:stretch/>
        </p:blipFill>
        <p:spPr>
          <a:xfrm>
            <a:off x="3875100" y="4725144"/>
            <a:ext cx="3833079" cy="1870932"/>
          </a:xfrm>
          <a:prstGeom prst="rect">
            <a:avLst/>
          </a:prstGeom>
        </p:spPr>
      </p:pic>
      <p:pic>
        <p:nvPicPr>
          <p:cNvPr id="10" name="Picture 2" descr="A picture containing indoor, wall, table, floor&#10;&#10;Description automatically generate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866" y="4080335"/>
            <a:ext cx="1641797" cy="2189149"/>
          </a:xfrm>
          <a:prstGeom prst="rect">
            <a:avLst/>
          </a:prstGeom>
        </p:spPr>
      </p:pic>
      <p:sp>
        <p:nvSpPr>
          <p:cNvPr id="12" name="Segnaposto testo 2"/>
          <p:cNvSpPr txBox="1">
            <a:spLocks/>
          </p:cNvSpPr>
          <p:nvPr/>
        </p:nvSpPr>
        <p:spPr>
          <a:xfrm>
            <a:off x="0" y="1695837"/>
            <a:ext cx="9144000" cy="315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100" i="1" u="sng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6"/>
              </a:rPr>
              <a:t>&gt;&gt;&gt; DOCUMENTAZIONE DI DETTAGLIO DISPONIBILE CLICCANDO QUI &lt;&lt;&lt;</a:t>
            </a:r>
            <a:endParaRPr lang="it-IT" sz="900" i="1" u="sng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57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arrotondato 8"/>
          <p:cNvSpPr/>
          <p:nvPr/>
        </p:nvSpPr>
        <p:spPr>
          <a:xfrm>
            <a:off x="423170" y="3140968"/>
            <a:ext cx="8109270" cy="100811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7249122" cy="562074"/>
          </a:xfrm>
        </p:spPr>
        <p:txBody>
          <a:bodyPr/>
          <a:lstStyle/>
          <a:p>
            <a:r>
              <a:rPr lang="en-US" dirty="0" err="1" smtClean="0"/>
              <a:t>Regione</a:t>
            </a:r>
            <a:r>
              <a:rPr lang="en-US" dirty="0"/>
              <a:t> </a:t>
            </a:r>
            <a:r>
              <a:rPr lang="en-US" dirty="0" err="1"/>
              <a:t>Småland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 err="1" smtClean="0"/>
              <a:t>Svezia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23170" y="2060848"/>
            <a:ext cx="8037262" cy="4674868"/>
          </a:xfrm>
        </p:spPr>
        <p:txBody>
          <a:bodyPr>
            <a:noAutofit/>
          </a:bodyPr>
          <a:lstStyle/>
          <a:p>
            <a:pPr algn="just"/>
            <a:r>
              <a:rPr lang="it-IT" sz="2000" dirty="0" smtClean="0"/>
              <a:t>8 | </a:t>
            </a:r>
            <a:r>
              <a:rPr lang="it-IT" sz="2000" dirty="0" err="1" smtClean="0"/>
              <a:t>Vickleby</a:t>
            </a:r>
            <a:endParaRPr lang="it-IT" sz="2000" dirty="0" smtClean="0"/>
          </a:p>
          <a:p>
            <a:pPr algn="just"/>
            <a:endParaRPr lang="it-IT" sz="1400" b="0" dirty="0"/>
          </a:p>
          <a:p>
            <a:pPr algn="just"/>
            <a:r>
              <a:rPr lang="it-IT" sz="1400" b="0" dirty="0" smtClean="0"/>
              <a:t>Realizzazione di una casa unifamiliare passiva </a:t>
            </a:r>
            <a:r>
              <a:rPr lang="it-IT" sz="1400" b="0" dirty="0"/>
              <a:t>utilizzando materiali </a:t>
            </a:r>
            <a:r>
              <a:rPr lang="it-IT" sz="1400" b="0" dirty="0" smtClean="0"/>
              <a:t>locali (come </a:t>
            </a:r>
            <a:r>
              <a:rPr lang="it-IT" sz="1400" b="0" dirty="0"/>
              <a:t>il legno e la pietra </a:t>
            </a:r>
            <a:r>
              <a:rPr lang="it-IT" sz="1400" b="0" dirty="0" smtClean="0"/>
              <a:t>calcarea).</a:t>
            </a:r>
            <a:endParaRPr lang="it-IT" sz="1400" b="0" dirty="0"/>
          </a:p>
          <a:p>
            <a:pPr algn="just"/>
            <a:r>
              <a:rPr lang="it-IT" sz="1400" dirty="0" smtClean="0"/>
              <a:t>OBIETTIVI: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Valorizzare la </a:t>
            </a:r>
            <a:r>
              <a:rPr lang="it-IT" sz="1400" dirty="0"/>
              <a:t>progettazione architettonica tradizionale e sociale utilizzando materiali </a:t>
            </a:r>
            <a:r>
              <a:rPr lang="it-IT" sz="1400" dirty="0" smtClean="0"/>
              <a:t>locali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Realizzare un sistema </a:t>
            </a:r>
            <a:r>
              <a:rPr lang="it-IT" sz="1400" dirty="0"/>
              <a:t>integrato </a:t>
            </a:r>
            <a:r>
              <a:rPr lang="it-IT" sz="1400" dirty="0" smtClean="0"/>
              <a:t>efficiente per </a:t>
            </a:r>
            <a:r>
              <a:rPr lang="it-IT" sz="1400" dirty="0"/>
              <a:t>migliorare </a:t>
            </a:r>
            <a:r>
              <a:rPr lang="it-IT" sz="1400" dirty="0" smtClean="0"/>
              <a:t>le </a:t>
            </a:r>
            <a:r>
              <a:rPr lang="it-IT" sz="1400" dirty="0"/>
              <a:t>prestazioni energetiche </a:t>
            </a:r>
            <a:r>
              <a:rPr lang="it-IT" sz="1400" dirty="0" smtClean="0"/>
              <a:t>e </a:t>
            </a:r>
            <a:r>
              <a:rPr lang="it-IT" sz="1400" dirty="0"/>
              <a:t>la qualità dell'ambiente </a:t>
            </a:r>
            <a:r>
              <a:rPr lang="it-IT" sz="1400" dirty="0" smtClean="0"/>
              <a:t>interno</a:t>
            </a:r>
            <a:endParaRPr lang="it-IT" sz="1400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44240"/>
            <a:ext cx="792088" cy="493660"/>
          </a:xfrm>
          <a:prstGeom prst="rect">
            <a:avLst/>
          </a:prstGeom>
        </p:spPr>
      </p:pic>
      <p:pic>
        <p:nvPicPr>
          <p:cNvPr id="7" name="Picture 4" descr="Exteriör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48" b="9901"/>
          <a:stretch/>
        </p:blipFill>
        <p:spPr bwMode="auto">
          <a:xfrm>
            <a:off x="1979712" y="4380027"/>
            <a:ext cx="4624378" cy="230143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egnaposto testo 2"/>
          <p:cNvSpPr txBox="1">
            <a:spLocks/>
          </p:cNvSpPr>
          <p:nvPr/>
        </p:nvSpPr>
        <p:spPr>
          <a:xfrm>
            <a:off x="0" y="1695837"/>
            <a:ext cx="9144000" cy="315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100" i="1" u="sng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4"/>
              </a:rPr>
              <a:t>&gt;&gt;&gt; DOCUMENTAZIONE DI DETTAGLIO DISPONIBILE CLICCANDO QUI &lt;&lt;&lt;</a:t>
            </a:r>
            <a:endParaRPr lang="it-IT" sz="900" i="1" u="sng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25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arrotondato 8"/>
          <p:cNvSpPr/>
          <p:nvPr/>
        </p:nvSpPr>
        <p:spPr>
          <a:xfrm>
            <a:off x="423170" y="3717032"/>
            <a:ext cx="8109270" cy="72008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7249122" cy="562074"/>
          </a:xfrm>
        </p:spPr>
        <p:txBody>
          <a:bodyPr/>
          <a:lstStyle/>
          <a:p>
            <a:r>
              <a:rPr lang="en-US" dirty="0" err="1" smtClean="0"/>
              <a:t>Regione</a:t>
            </a:r>
            <a:r>
              <a:rPr lang="en-US" dirty="0"/>
              <a:t> </a:t>
            </a:r>
            <a:r>
              <a:rPr lang="en-US" dirty="0" err="1"/>
              <a:t>Småland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 err="1" smtClean="0"/>
              <a:t>Svezia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23170" y="2060848"/>
            <a:ext cx="8037262" cy="4674868"/>
          </a:xfrm>
        </p:spPr>
        <p:txBody>
          <a:bodyPr>
            <a:noAutofit/>
          </a:bodyPr>
          <a:lstStyle/>
          <a:p>
            <a:pPr algn="just"/>
            <a:r>
              <a:rPr lang="it-IT" sz="2000" dirty="0" smtClean="0"/>
              <a:t>9 | Metodo di coinvolgimento degli </a:t>
            </a:r>
            <a:r>
              <a:rPr lang="it-IT" sz="2000" dirty="0" err="1" smtClean="0"/>
              <a:t>stakeholders</a:t>
            </a:r>
            <a:r>
              <a:rPr lang="it-IT" sz="2000" dirty="0" smtClean="0"/>
              <a:t> nei processi decisionali</a:t>
            </a:r>
          </a:p>
          <a:p>
            <a:pPr algn="just"/>
            <a:endParaRPr lang="it-IT" sz="1400" b="0" dirty="0"/>
          </a:p>
          <a:p>
            <a:pPr algn="just"/>
            <a:r>
              <a:rPr lang="it-IT" sz="1400" b="0" dirty="0" smtClean="0"/>
              <a:t>Implementazione di un </a:t>
            </a:r>
            <a:r>
              <a:rPr lang="it-IT" sz="1400" b="0" dirty="0"/>
              <a:t>metodo </a:t>
            </a:r>
            <a:r>
              <a:rPr lang="it-IT" sz="1400" b="0" dirty="0" smtClean="0"/>
              <a:t>rivolto ai tecnici/professionisti del settore edile finalizzato ad integrare nella progettazione degli edifici residenziali i principi del comfort </a:t>
            </a:r>
            <a:r>
              <a:rPr lang="it-IT" sz="1400" b="0" dirty="0"/>
              <a:t>visivo e termico, la domanda di energia e i costi del ciclo di </a:t>
            </a:r>
            <a:r>
              <a:rPr lang="it-IT" sz="1400" b="0" dirty="0" smtClean="0"/>
              <a:t>vita dei materiali.</a:t>
            </a:r>
            <a:endParaRPr lang="it-IT" sz="1400" b="0" dirty="0"/>
          </a:p>
          <a:p>
            <a:pPr algn="just"/>
            <a:r>
              <a:rPr lang="it-IT" sz="1400" dirty="0"/>
              <a:t>OBIETTIVI: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Integrare l’utilizzo di strumenti innovativi (BIM</a:t>
            </a:r>
            <a:r>
              <a:rPr lang="it-IT" sz="1400" dirty="0"/>
              <a:t>, </a:t>
            </a:r>
            <a:r>
              <a:rPr lang="it-IT" sz="1400" dirty="0" smtClean="0"/>
              <a:t>algoritmo </a:t>
            </a:r>
            <a:r>
              <a:rPr lang="it-IT" sz="1400" dirty="0"/>
              <a:t>di </a:t>
            </a:r>
            <a:r>
              <a:rPr lang="it-IT" sz="1400" dirty="0" smtClean="0"/>
              <a:t>ottimizzazione) e di un metodo decisionale </a:t>
            </a:r>
            <a:r>
              <a:rPr lang="it-IT" sz="1400" dirty="0"/>
              <a:t>(analisi multi-criteri) per </a:t>
            </a:r>
            <a:r>
              <a:rPr lang="it-IT" sz="1400" dirty="0" smtClean="0"/>
              <a:t>la scelta della soluzione </a:t>
            </a:r>
            <a:r>
              <a:rPr lang="it-IT" sz="1400" dirty="0"/>
              <a:t>costruttiva </a:t>
            </a:r>
            <a:r>
              <a:rPr lang="it-IT" sz="1400" dirty="0" smtClean="0"/>
              <a:t>migliore</a:t>
            </a:r>
            <a:endParaRPr lang="it-IT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400" b="0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44240"/>
            <a:ext cx="792088" cy="49366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692921"/>
            <a:ext cx="2592288" cy="1941713"/>
          </a:xfrm>
          <a:prstGeom prst="rect">
            <a:avLst/>
          </a:prstGeom>
        </p:spPr>
      </p:pic>
      <p:sp>
        <p:nvSpPr>
          <p:cNvPr id="8" name="Segnaposto testo 2"/>
          <p:cNvSpPr txBox="1">
            <a:spLocks/>
          </p:cNvSpPr>
          <p:nvPr/>
        </p:nvSpPr>
        <p:spPr>
          <a:xfrm>
            <a:off x="0" y="1695837"/>
            <a:ext cx="9144000" cy="315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100" i="1" u="sng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4"/>
              </a:rPr>
              <a:t>&gt;&gt;&gt; DOCUMENTAZIONE DI DETTAGLIO DISPONIBILE CLICCANDO QUI &lt;&lt;&lt;</a:t>
            </a:r>
            <a:endParaRPr lang="it-IT" sz="900" i="1" u="sng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81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arrotondato 8"/>
          <p:cNvSpPr/>
          <p:nvPr/>
        </p:nvSpPr>
        <p:spPr>
          <a:xfrm>
            <a:off x="423170" y="3469549"/>
            <a:ext cx="8109270" cy="79208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7560840" cy="562074"/>
          </a:xfrm>
        </p:spPr>
        <p:txBody>
          <a:bodyPr/>
          <a:lstStyle/>
          <a:p>
            <a:r>
              <a:rPr lang="en-US" dirty="0" err="1" smtClean="0"/>
              <a:t>Regione</a:t>
            </a:r>
            <a:r>
              <a:rPr lang="en-US" dirty="0"/>
              <a:t> </a:t>
            </a:r>
            <a:r>
              <a:rPr lang="en-US" dirty="0" err="1"/>
              <a:t>Zlín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Repubblica</a:t>
            </a:r>
            <a:r>
              <a:rPr lang="en-US" dirty="0" smtClean="0"/>
              <a:t> Ceca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23170" y="2060848"/>
            <a:ext cx="8037262" cy="4674868"/>
          </a:xfrm>
        </p:spPr>
        <p:txBody>
          <a:bodyPr>
            <a:noAutofit/>
          </a:bodyPr>
          <a:lstStyle/>
          <a:p>
            <a:pPr algn="just"/>
            <a:r>
              <a:rPr lang="it-IT" sz="2000" dirty="0" smtClean="0"/>
              <a:t>10 | Piano di Azione Energetico e Piano Finanziario di Efficienza Energetica della </a:t>
            </a:r>
            <a:r>
              <a:rPr lang="it-IT" sz="2000" dirty="0"/>
              <a:t>Regione </a:t>
            </a:r>
            <a:r>
              <a:rPr lang="it-IT" sz="2000" dirty="0" err="1" smtClean="0"/>
              <a:t>Zlín</a:t>
            </a:r>
          </a:p>
          <a:p>
            <a:pPr algn="just"/>
            <a:endParaRPr lang="it-IT" sz="1400" b="0" dirty="0" smtClean="0"/>
          </a:p>
          <a:p>
            <a:pPr algn="just"/>
            <a:r>
              <a:rPr lang="it-IT" sz="1400" b="0" dirty="0" smtClean="0"/>
              <a:t>Documento </a:t>
            </a:r>
            <a:r>
              <a:rPr lang="it-IT" sz="1400" b="0" dirty="0"/>
              <a:t>di </a:t>
            </a:r>
            <a:r>
              <a:rPr lang="it-IT" sz="1400" b="0" dirty="0" smtClean="0"/>
              <a:t>programmazione in ambito di energia, ambiente ed aria approvato dalla regione </a:t>
            </a:r>
            <a:r>
              <a:rPr lang="it-IT" sz="1400" b="0" dirty="0" err="1" smtClean="0"/>
              <a:t>Zlín</a:t>
            </a:r>
            <a:r>
              <a:rPr lang="it-IT" sz="1400" b="0" dirty="0" smtClean="0"/>
              <a:t> nel dicembre 2019.</a:t>
            </a:r>
          </a:p>
          <a:p>
            <a:pPr algn="just"/>
            <a:r>
              <a:rPr lang="it-IT" sz="1400" dirty="0" smtClean="0"/>
              <a:t>OBIETTIVI: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Definizione delle </a:t>
            </a:r>
            <a:r>
              <a:rPr lang="it-IT" sz="1400" dirty="0"/>
              <a:t>attività </a:t>
            </a:r>
            <a:r>
              <a:rPr lang="it-IT" sz="1400" dirty="0" smtClean="0"/>
              <a:t>e </a:t>
            </a:r>
            <a:r>
              <a:rPr lang="it-IT" sz="1400" dirty="0" err="1" smtClean="0"/>
              <a:t>prioritarizzazione</a:t>
            </a:r>
            <a:r>
              <a:rPr lang="it-IT" sz="1400" dirty="0" smtClean="0"/>
              <a:t> degli interventi da realizzare nei prossimi 5 anni al </a:t>
            </a:r>
            <a:r>
              <a:rPr lang="it-IT" sz="1400" dirty="0"/>
              <a:t>fine di raggiungere gli obiettivi </a:t>
            </a:r>
            <a:r>
              <a:rPr lang="it-IT" sz="1400" dirty="0" smtClean="0"/>
              <a:t>energetici regionali</a:t>
            </a:r>
            <a:endParaRPr lang="it-IT" sz="14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33" y="1044241"/>
            <a:ext cx="741839" cy="493660"/>
          </a:xfrm>
          <a:prstGeom prst="rect">
            <a:avLst/>
          </a:prstGeom>
          <a:ln w="1270">
            <a:solidFill>
              <a:schemeClr val="bg1">
                <a:lumMod val="65000"/>
              </a:schemeClr>
            </a:solidFill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4523110"/>
            <a:ext cx="3757424" cy="1717334"/>
          </a:xfrm>
          <a:prstGeom prst="rect">
            <a:avLst/>
          </a:prstGeom>
        </p:spPr>
      </p:pic>
      <p:sp>
        <p:nvSpPr>
          <p:cNvPr id="8" name="Segnaposto testo 2"/>
          <p:cNvSpPr txBox="1">
            <a:spLocks/>
          </p:cNvSpPr>
          <p:nvPr/>
        </p:nvSpPr>
        <p:spPr>
          <a:xfrm>
            <a:off x="0" y="1695837"/>
            <a:ext cx="9144000" cy="315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100" i="1" u="sng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4"/>
              </a:rPr>
              <a:t>&gt;&gt;&gt; DOCUMENTAZIONE DI DETTAGLIO DISPONIBILE CLICCANDO QUI &lt;&lt;&lt;</a:t>
            </a:r>
            <a:endParaRPr lang="it-IT" sz="900" i="1" u="sng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96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arrotondato 8"/>
          <p:cNvSpPr/>
          <p:nvPr/>
        </p:nvSpPr>
        <p:spPr>
          <a:xfrm>
            <a:off x="423170" y="3446978"/>
            <a:ext cx="8109270" cy="86409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7560840" cy="562074"/>
          </a:xfrm>
        </p:spPr>
        <p:txBody>
          <a:bodyPr/>
          <a:lstStyle/>
          <a:p>
            <a:r>
              <a:rPr lang="en-US" dirty="0" err="1" smtClean="0"/>
              <a:t>Regione</a:t>
            </a:r>
            <a:r>
              <a:rPr lang="en-US" dirty="0"/>
              <a:t> </a:t>
            </a:r>
            <a:r>
              <a:rPr lang="en-US" dirty="0" err="1"/>
              <a:t>Zlín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Repubblica</a:t>
            </a:r>
            <a:r>
              <a:rPr lang="en-US" dirty="0" smtClean="0"/>
              <a:t> Ceca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23170" y="2060848"/>
            <a:ext cx="8037262" cy="4674868"/>
          </a:xfrm>
        </p:spPr>
        <p:txBody>
          <a:bodyPr>
            <a:noAutofit/>
          </a:bodyPr>
          <a:lstStyle/>
          <a:p>
            <a:pPr algn="just"/>
            <a:r>
              <a:rPr lang="it-IT" sz="2000" dirty="0" smtClean="0"/>
              <a:t>11 | Edifici </a:t>
            </a:r>
            <a:r>
              <a:rPr lang="it-IT" sz="2000" dirty="0"/>
              <a:t>passivi </a:t>
            </a:r>
            <a:r>
              <a:rPr lang="it-IT" sz="2000" dirty="0" smtClean="0"/>
              <a:t>– La nuova caserma dei Vigili del Fuoco di </a:t>
            </a:r>
            <a:r>
              <a:rPr lang="en-US" sz="2000" dirty="0" err="1" smtClean="0"/>
              <a:t>Holešov</a:t>
            </a:r>
            <a:endParaRPr lang="en-US" sz="2000" dirty="0" smtClean="0"/>
          </a:p>
          <a:p>
            <a:pPr algn="just"/>
            <a:endParaRPr lang="it-IT" sz="1400" b="0" dirty="0"/>
          </a:p>
          <a:p>
            <a:pPr algn="just"/>
            <a:r>
              <a:rPr lang="it-IT" sz="1400" b="0" dirty="0"/>
              <a:t>Progetto iniziato nel 2018 e concluso nel 2020 per la costruzione della nuova caserma dei vigili del </a:t>
            </a:r>
            <a:r>
              <a:rPr lang="it-IT" sz="1400" b="0" dirty="0" smtClean="0"/>
              <a:t>fuoco, </a:t>
            </a:r>
            <a:r>
              <a:rPr lang="it-IT" sz="1400" b="0" dirty="0"/>
              <a:t>il primo edificio </a:t>
            </a:r>
            <a:r>
              <a:rPr lang="it-IT" sz="1400" b="0" dirty="0" smtClean="0"/>
              <a:t>pubblico passivo </a:t>
            </a:r>
            <a:r>
              <a:rPr lang="it-IT" sz="1400" b="0" dirty="0"/>
              <a:t>n</a:t>
            </a:r>
            <a:r>
              <a:rPr lang="it-IT" sz="1400" b="0" dirty="0" smtClean="0"/>
              <a:t>ella regione </a:t>
            </a:r>
            <a:r>
              <a:rPr lang="it-IT" sz="1400" b="0" dirty="0" err="1" smtClean="0"/>
              <a:t>Zlín</a:t>
            </a:r>
            <a:r>
              <a:rPr lang="it-IT" sz="1400" b="0" dirty="0" smtClean="0"/>
              <a:t>.</a:t>
            </a:r>
            <a:endParaRPr lang="it-IT" sz="1400" b="0" dirty="0"/>
          </a:p>
          <a:p>
            <a:pPr algn="just"/>
            <a:r>
              <a:rPr lang="it-IT" sz="1400" dirty="0"/>
              <a:t>OBIETTIVI: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Realizzare un edificio passivo che sfrutta esclusivamente </a:t>
            </a:r>
            <a:r>
              <a:rPr lang="it-IT" sz="1400" dirty="0"/>
              <a:t>risorse rinnovabili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Creare ambienti interni </a:t>
            </a:r>
            <a:r>
              <a:rPr lang="it-IT" sz="1400" dirty="0"/>
              <a:t>di </a:t>
            </a:r>
            <a:r>
              <a:rPr lang="it-IT" sz="1400" dirty="0" smtClean="0"/>
              <a:t>elevata qualità</a:t>
            </a:r>
            <a:endParaRPr lang="it-IT" sz="14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33" y="1044241"/>
            <a:ext cx="741839" cy="493660"/>
          </a:xfrm>
          <a:prstGeom prst="rect">
            <a:avLst/>
          </a:prstGeom>
          <a:ln w="1270">
            <a:solidFill>
              <a:schemeClr val="bg1">
                <a:lumMod val="65000"/>
              </a:schemeClr>
            </a:solidFill>
          </a:ln>
        </p:spPr>
      </p:pic>
      <p:pic>
        <p:nvPicPr>
          <p:cNvPr id="6" name="Obrázek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16"/>
          <a:stretch/>
        </p:blipFill>
        <p:spPr>
          <a:xfrm>
            <a:off x="2508503" y="4398282"/>
            <a:ext cx="4003675" cy="2221220"/>
          </a:xfrm>
          <a:prstGeom prst="rect">
            <a:avLst/>
          </a:prstGeom>
        </p:spPr>
      </p:pic>
      <p:sp>
        <p:nvSpPr>
          <p:cNvPr id="8" name="Segnaposto testo 2"/>
          <p:cNvSpPr txBox="1">
            <a:spLocks/>
          </p:cNvSpPr>
          <p:nvPr/>
        </p:nvSpPr>
        <p:spPr>
          <a:xfrm>
            <a:off x="0" y="1695837"/>
            <a:ext cx="9144000" cy="315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100" i="1" u="sng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4"/>
              </a:rPr>
              <a:t>&gt;&gt;&gt; DOCUMENTAZIONE DI DETTAGLIO DISPONIBILE CLICCANDO QUI &lt;&lt;&lt;</a:t>
            </a:r>
            <a:endParaRPr lang="it-IT" sz="900" i="1" u="sng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52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arrotondato 8"/>
          <p:cNvSpPr/>
          <p:nvPr/>
        </p:nvSpPr>
        <p:spPr>
          <a:xfrm>
            <a:off x="423170" y="3321726"/>
            <a:ext cx="8109270" cy="10801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7560840" cy="562074"/>
          </a:xfrm>
        </p:spPr>
        <p:txBody>
          <a:bodyPr/>
          <a:lstStyle/>
          <a:p>
            <a:r>
              <a:rPr lang="en-US" dirty="0" err="1" smtClean="0"/>
              <a:t>Regione</a:t>
            </a:r>
            <a:r>
              <a:rPr lang="en-US" dirty="0"/>
              <a:t> </a:t>
            </a:r>
            <a:r>
              <a:rPr lang="en-US" dirty="0" err="1"/>
              <a:t>Zlín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Repubblica</a:t>
            </a:r>
            <a:r>
              <a:rPr lang="en-US" dirty="0" smtClean="0"/>
              <a:t> Ceca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23170" y="2060848"/>
            <a:ext cx="8037262" cy="4674868"/>
          </a:xfrm>
        </p:spPr>
        <p:txBody>
          <a:bodyPr>
            <a:noAutofit/>
          </a:bodyPr>
          <a:lstStyle/>
          <a:p>
            <a:pPr algn="just"/>
            <a:r>
              <a:rPr lang="it-IT" sz="2000" dirty="0" smtClean="0"/>
              <a:t>12 | Misure per la riduzione del fabbisogno termico </a:t>
            </a:r>
            <a:r>
              <a:rPr lang="it-IT" sz="2000" dirty="0"/>
              <a:t>nell'ospedale di </a:t>
            </a:r>
            <a:r>
              <a:rPr lang="it-IT" sz="2000" dirty="0" err="1"/>
              <a:t>Uherské</a:t>
            </a:r>
            <a:r>
              <a:rPr lang="it-IT" sz="2000" dirty="0"/>
              <a:t> </a:t>
            </a:r>
            <a:r>
              <a:rPr lang="it-IT" sz="2000" dirty="0" err="1" smtClean="0"/>
              <a:t>Hradiště</a:t>
            </a:r>
            <a:endParaRPr lang="it-IT" sz="2000" dirty="0" smtClean="0"/>
          </a:p>
          <a:p>
            <a:pPr algn="just"/>
            <a:endParaRPr lang="it-IT" sz="2000" dirty="0" smtClean="0"/>
          </a:p>
          <a:p>
            <a:pPr algn="just"/>
            <a:r>
              <a:rPr lang="it-IT" sz="1400" b="0" dirty="0"/>
              <a:t>Progetto iniziato nel </a:t>
            </a:r>
            <a:r>
              <a:rPr lang="it-IT" sz="1400" b="0" dirty="0" smtClean="0"/>
              <a:t>2012 </a:t>
            </a:r>
            <a:r>
              <a:rPr lang="it-IT" sz="1400" b="0" dirty="0"/>
              <a:t>e concluso nel 2020 per </a:t>
            </a:r>
            <a:r>
              <a:rPr lang="it-IT" sz="1400" b="0" dirty="0" smtClean="0"/>
              <a:t>l’</a:t>
            </a:r>
            <a:r>
              <a:rPr lang="it-IT" sz="1400" b="0" dirty="0" err="1" smtClean="0"/>
              <a:t>efficientamento</a:t>
            </a:r>
            <a:r>
              <a:rPr lang="it-IT" sz="1400" b="0" dirty="0" smtClean="0"/>
              <a:t> energetico dell’ospedale.</a:t>
            </a:r>
          </a:p>
          <a:p>
            <a:pPr algn="just"/>
            <a:r>
              <a:rPr lang="it-IT" sz="1400" dirty="0" smtClean="0"/>
              <a:t>OBIETTIVI</a:t>
            </a:r>
            <a:r>
              <a:rPr lang="it-IT" sz="1400" dirty="0"/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Riduzione </a:t>
            </a:r>
            <a:r>
              <a:rPr lang="it-IT" sz="1400" dirty="0"/>
              <a:t>della domanda di calore e di acqua </a:t>
            </a:r>
            <a:r>
              <a:rPr lang="it-IT" sz="1400" dirty="0" smtClean="0"/>
              <a:t>calda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aumento </a:t>
            </a:r>
            <a:r>
              <a:rPr lang="it-IT" sz="1400" dirty="0"/>
              <a:t>dell'utilizzo </a:t>
            </a:r>
            <a:r>
              <a:rPr lang="it-IT" sz="1400" dirty="0" smtClean="0"/>
              <a:t>di fonti </a:t>
            </a:r>
            <a:r>
              <a:rPr lang="it-IT" sz="1400" dirty="0"/>
              <a:t>di energia rinnovabili </a:t>
            </a:r>
            <a:r>
              <a:rPr lang="it-IT" sz="1400" dirty="0" smtClean="0"/>
              <a:t>(elettrolisi fotovoltaica </a:t>
            </a:r>
            <a:r>
              <a:rPr lang="it-IT" sz="1400" dirty="0"/>
              <a:t>+ solare termico)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33" y="1044241"/>
            <a:ext cx="741839" cy="493660"/>
          </a:xfrm>
          <a:prstGeom prst="rect">
            <a:avLst/>
          </a:prstGeom>
          <a:ln w="1270">
            <a:solidFill>
              <a:schemeClr val="bg1">
                <a:lumMod val="65000"/>
              </a:schemeClr>
            </a:solidFill>
          </a:ln>
        </p:spPr>
      </p:pic>
      <p:pic>
        <p:nvPicPr>
          <p:cNvPr id="6" name="Obrázek 4" descr="Obsah obrázku strom, tráva, exteriér, rostlina&#10;&#10;Popis byl vytvořen automaticky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5"/>
          <a:stretch/>
        </p:blipFill>
        <p:spPr>
          <a:xfrm>
            <a:off x="765287" y="4657788"/>
            <a:ext cx="3107047" cy="1970345"/>
          </a:xfrm>
          <a:prstGeom prst="rect">
            <a:avLst/>
          </a:prstGeom>
        </p:spPr>
      </p:pic>
      <p:pic>
        <p:nvPicPr>
          <p:cNvPr id="7" name="Obrázek 3" descr="Obsah obrázku budova, továrna, interiér&#10;&#10;Popis byl vytvořen automaticky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04"/>
          <a:stretch/>
        </p:blipFill>
        <p:spPr>
          <a:xfrm>
            <a:off x="4572000" y="4651004"/>
            <a:ext cx="3682120" cy="2009184"/>
          </a:xfrm>
          <a:prstGeom prst="rect">
            <a:avLst/>
          </a:prstGeom>
        </p:spPr>
      </p:pic>
      <p:sp>
        <p:nvSpPr>
          <p:cNvPr id="10" name="Segnaposto testo 2"/>
          <p:cNvSpPr txBox="1">
            <a:spLocks/>
          </p:cNvSpPr>
          <p:nvPr/>
        </p:nvSpPr>
        <p:spPr>
          <a:xfrm>
            <a:off x="0" y="1695837"/>
            <a:ext cx="9144000" cy="315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100" i="1" u="sng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5"/>
              </a:rPr>
              <a:t>&gt;&gt;&gt; DOCUMENTAZIONE DI DETTAGLIO DISPONIBILE CLICCANDO QUI &lt;&lt;&lt;</a:t>
            </a:r>
            <a:endParaRPr lang="it-IT" sz="900" i="1" u="sng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96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arrotondato 8"/>
          <p:cNvSpPr/>
          <p:nvPr/>
        </p:nvSpPr>
        <p:spPr>
          <a:xfrm>
            <a:off x="423170" y="3321726"/>
            <a:ext cx="8109270" cy="10801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7560840" cy="562074"/>
          </a:xfrm>
        </p:spPr>
        <p:txBody>
          <a:bodyPr/>
          <a:lstStyle/>
          <a:p>
            <a:r>
              <a:rPr lang="en-US" dirty="0" err="1" smtClean="0"/>
              <a:t>Regione</a:t>
            </a:r>
            <a:r>
              <a:rPr lang="en-US" dirty="0"/>
              <a:t> </a:t>
            </a:r>
            <a:r>
              <a:rPr lang="en-US" dirty="0" smtClean="0"/>
              <a:t>Nord-</a:t>
            </a:r>
            <a:r>
              <a:rPr lang="en-US" dirty="0" err="1" smtClean="0"/>
              <a:t>Ovest</a:t>
            </a:r>
            <a:r>
              <a:rPr lang="en-US" dirty="0" smtClean="0"/>
              <a:t> – </a:t>
            </a:r>
            <a:r>
              <a:rPr lang="en-US" dirty="0" err="1" smtClean="0"/>
              <a:t>Croazia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23170" y="2060848"/>
            <a:ext cx="8037262" cy="4674868"/>
          </a:xfrm>
        </p:spPr>
        <p:txBody>
          <a:bodyPr>
            <a:noAutofit/>
          </a:bodyPr>
          <a:lstStyle/>
          <a:p>
            <a:pPr algn="just"/>
            <a:r>
              <a:rPr lang="it-IT" sz="2000" dirty="0" smtClean="0"/>
              <a:t>13 | </a:t>
            </a:r>
            <a:r>
              <a:rPr lang="it-IT" sz="2000" dirty="0" err="1" smtClean="0"/>
              <a:t>Efficientamento</a:t>
            </a:r>
            <a:r>
              <a:rPr lang="it-IT" sz="2000" dirty="0" smtClean="0"/>
              <a:t> delle reti di riscaldamento e integrazione </a:t>
            </a:r>
            <a:r>
              <a:rPr lang="it-IT" sz="2000" dirty="0"/>
              <a:t>delle fonti di energia rinnovabile nei sistemi di </a:t>
            </a:r>
            <a:r>
              <a:rPr lang="it-IT" sz="2000" dirty="0" smtClean="0"/>
              <a:t>teleriscaldamento nella città di Zagabria</a:t>
            </a:r>
          </a:p>
          <a:p>
            <a:pPr algn="just"/>
            <a:endParaRPr lang="it-IT" sz="2000" dirty="0" smtClean="0"/>
          </a:p>
          <a:p>
            <a:pPr algn="just"/>
            <a:r>
              <a:rPr lang="it-IT" sz="1400" b="0" dirty="0"/>
              <a:t>Progetto </a:t>
            </a:r>
            <a:r>
              <a:rPr lang="it-IT" sz="1400" b="0" dirty="0" smtClean="0"/>
              <a:t>in corso (2020-2023) finalizzato a creare un quartiere sostenibile ed efficiente.</a:t>
            </a:r>
          </a:p>
          <a:p>
            <a:pPr algn="just"/>
            <a:r>
              <a:rPr lang="it-IT" sz="1400" dirty="0" smtClean="0"/>
              <a:t>OBIETTIVI</a:t>
            </a:r>
            <a:r>
              <a:rPr lang="it-IT" sz="1400" dirty="0"/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err="1" smtClean="0"/>
              <a:t>Efficientamento</a:t>
            </a:r>
            <a:r>
              <a:rPr lang="it-IT" sz="1400" dirty="0" smtClean="0"/>
              <a:t> </a:t>
            </a:r>
            <a:r>
              <a:rPr lang="it-IT" sz="1400" dirty="0"/>
              <a:t>di 68,5 </a:t>
            </a:r>
            <a:r>
              <a:rPr lang="it-IT" sz="1400" dirty="0" smtClean="0"/>
              <a:t>km </a:t>
            </a:r>
            <a:r>
              <a:rPr lang="it-IT" sz="1400" dirty="0"/>
              <a:t>di </a:t>
            </a:r>
            <a:r>
              <a:rPr lang="it-IT" sz="1400" dirty="0" smtClean="0"/>
              <a:t>reti di riscaldamento in </a:t>
            </a:r>
            <a:r>
              <a:rPr lang="it-IT" sz="1400" dirty="0"/>
              <a:t>4 </a:t>
            </a:r>
            <a:r>
              <a:rPr lang="it-IT" sz="1400" dirty="0" smtClean="0"/>
              <a:t>anni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Risparmio </a:t>
            </a:r>
            <a:r>
              <a:rPr lang="it-IT" sz="1400" dirty="0"/>
              <a:t>energetico </a:t>
            </a:r>
            <a:r>
              <a:rPr lang="it-IT" sz="1400" dirty="0" smtClean="0"/>
              <a:t>ed riduzione delle </a:t>
            </a:r>
            <a:r>
              <a:rPr lang="it-IT" sz="1400" dirty="0"/>
              <a:t>perdite di acqua dalla </a:t>
            </a:r>
            <a:r>
              <a:rPr lang="it-IT" sz="1400" dirty="0" smtClean="0"/>
              <a:t>rete</a:t>
            </a:r>
            <a:endParaRPr lang="it-IT" sz="1400" dirty="0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3" r="8253"/>
          <a:stretch/>
        </p:blipFill>
        <p:spPr>
          <a:xfrm>
            <a:off x="423170" y="1040086"/>
            <a:ext cx="720081" cy="501970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720" y="4728988"/>
            <a:ext cx="2595935" cy="1827944"/>
          </a:xfrm>
          <a:prstGeom prst="rect">
            <a:avLst/>
          </a:prstGeom>
        </p:spPr>
      </p:pic>
      <p:sp>
        <p:nvSpPr>
          <p:cNvPr id="10" name="Segnaposto testo 2"/>
          <p:cNvSpPr txBox="1">
            <a:spLocks/>
          </p:cNvSpPr>
          <p:nvPr/>
        </p:nvSpPr>
        <p:spPr>
          <a:xfrm>
            <a:off x="0" y="1695837"/>
            <a:ext cx="9144000" cy="315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100" i="1" u="sng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4"/>
              </a:rPr>
              <a:t>&gt;&gt;&gt; DOCUMENTAZIONE DI DETTAGLIO DISPONIBILE CLICCANDO QUI &lt;&lt;&lt;</a:t>
            </a:r>
            <a:endParaRPr lang="it-IT" sz="900" i="1" u="sng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45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arrotondato 8"/>
          <p:cNvSpPr/>
          <p:nvPr/>
        </p:nvSpPr>
        <p:spPr>
          <a:xfrm>
            <a:off x="423170" y="3573016"/>
            <a:ext cx="8109270" cy="173121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7560840" cy="562074"/>
          </a:xfrm>
        </p:spPr>
        <p:txBody>
          <a:bodyPr/>
          <a:lstStyle/>
          <a:p>
            <a:r>
              <a:rPr lang="en-US" dirty="0" err="1" smtClean="0"/>
              <a:t>Regione</a:t>
            </a:r>
            <a:r>
              <a:rPr lang="en-US" dirty="0"/>
              <a:t> </a:t>
            </a:r>
            <a:r>
              <a:rPr lang="en-US" dirty="0" smtClean="0"/>
              <a:t>Nord-</a:t>
            </a:r>
            <a:r>
              <a:rPr lang="en-US" dirty="0" err="1" smtClean="0"/>
              <a:t>Ovest</a:t>
            </a:r>
            <a:r>
              <a:rPr lang="en-US" dirty="0" smtClean="0"/>
              <a:t> – </a:t>
            </a:r>
            <a:r>
              <a:rPr lang="en-US" dirty="0" err="1" smtClean="0"/>
              <a:t>Croazia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23170" y="2060848"/>
            <a:ext cx="8037262" cy="4674868"/>
          </a:xfrm>
        </p:spPr>
        <p:txBody>
          <a:bodyPr>
            <a:noAutofit/>
          </a:bodyPr>
          <a:lstStyle/>
          <a:p>
            <a:pPr algn="just"/>
            <a:r>
              <a:rPr lang="it-IT" sz="2000" dirty="0" smtClean="0"/>
              <a:t>14 | </a:t>
            </a:r>
            <a:r>
              <a:rPr lang="it-IT" sz="2000" dirty="0" err="1" smtClean="0"/>
              <a:t>Keepwarm</a:t>
            </a:r>
            <a:r>
              <a:rPr lang="it-IT" sz="2000" dirty="0"/>
              <a:t> - Miglioramento delle prestazioni dei sistemi di teleriscaldamento in Europa centrale e orientale</a:t>
            </a:r>
            <a:endParaRPr lang="it-IT" sz="2000" dirty="0" smtClean="0"/>
          </a:p>
          <a:p>
            <a:pPr algn="just"/>
            <a:endParaRPr lang="it-IT" sz="2000" dirty="0" smtClean="0"/>
          </a:p>
          <a:p>
            <a:pPr algn="just"/>
            <a:r>
              <a:rPr lang="it-IT" sz="1400" b="0" dirty="0"/>
              <a:t>Progetto </a:t>
            </a:r>
            <a:r>
              <a:rPr lang="it-IT" sz="1400" b="0" dirty="0" smtClean="0"/>
              <a:t>finanziato dalla Commissione finalizzato </a:t>
            </a:r>
            <a:r>
              <a:rPr lang="it-IT" sz="1400" b="0" dirty="0"/>
              <a:t>a </a:t>
            </a:r>
            <a:r>
              <a:rPr lang="it-IT" sz="1400" b="0" dirty="0" smtClean="0"/>
              <a:t>velocizzare </a:t>
            </a:r>
            <a:r>
              <a:rPr lang="it-IT" sz="1400" b="0" dirty="0"/>
              <a:t>il processo di investimenti economicamente vantaggiosi nella modernizzazione dei sistemi di </a:t>
            </a:r>
            <a:r>
              <a:rPr lang="it-IT" sz="1400" b="0" dirty="0" smtClean="0"/>
              <a:t>teleriscaldamento.</a:t>
            </a:r>
          </a:p>
          <a:p>
            <a:pPr algn="just"/>
            <a:r>
              <a:rPr lang="it-IT" sz="1400" dirty="0" smtClean="0"/>
              <a:t>OBIETTIVI</a:t>
            </a:r>
            <a:r>
              <a:rPr lang="it-IT" sz="1400" dirty="0"/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err="1" smtClean="0"/>
              <a:t>Retrofitting</a:t>
            </a:r>
            <a:r>
              <a:rPr lang="it-IT" sz="1400" dirty="0" smtClean="0"/>
              <a:t> </a:t>
            </a:r>
            <a:r>
              <a:rPr lang="it-IT" sz="1400" dirty="0"/>
              <a:t>del sistema di distribuzione esistente, in particolare per quanto riguarda l'efficienza della </a:t>
            </a:r>
            <a:r>
              <a:rPr lang="it-IT" sz="1400" dirty="0" smtClean="0"/>
              <a:t>rete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Aumento </a:t>
            </a:r>
            <a:r>
              <a:rPr lang="it-IT" sz="1400" dirty="0"/>
              <a:t>dell'uso di fonti di energia rinnovabile, compresa la termovalorizzazione dei </a:t>
            </a:r>
            <a:r>
              <a:rPr lang="it-IT" sz="1400" dirty="0" smtClean="0"/>
              <a:t>rifiuti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Riutilizzo </a:t>
            </a:r>
            <a:r>
              <a:rPr lang="it-IT" sz="1400" dirty="0"/>
              <a:t>delle scorie </a:t>
            </a:r>
            <a:r>
              <a:rPr lang="it-IT" sz="1400" dirty="0" smtClean="0"/>
              <a:t>utilizzate per riscaldamento industriale</a:t>
            </a:r>
            <a:endParaRPr lang="it-IT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Introduzione </a:t>
            </a:r>
            <a:r>
              <a:rPr lang="it-IT" sz="1400" dirty="0"/>
              <a:t>di tecnologie ICT per la gestione della distribuzione del </a:t>
            </a:r>
            <a:r>
              <a:rPr lang="it-IT" sz="1400" dirty="0" smtClean="0"/>
              <a:t>calore</a:t>
            </a:r>
            <a:endParaRPr lang="it-IT" sz="1400" dirty="0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3" r="8253"/>
          <a:stretch/>
        </p:blipFill>
        <p:spPr>
          <a:xfrm>
            <a:off x="423170" y="1040086"/>
            <a:ext cx="720081" cy="50197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5372217"/>
            <a:ext cx="2285170" cy="1295507"/>
          </a:xfrm>
          <a:prstGeom prst="rect">
            <a:avLst/>
          </a:prstGeom>
        </p:spPr>
      </p:pic>
      <p:sp>
        <p:nvSpPr>
          <p:cNvPr id="10" name="Segnaposto testo 2"/>
          <p:cNvSpPr txBox="1">
            <a:spLocks/>
          </p:cNvSpPr>
          <p:nvPr/>
        </p:nvSpPr>
        <p:spPr>
          <a:xfrm>
            <a:off x="0" y="1695837"/>
            <a:ext cx="9144000" cy="315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100" i="1" u="sng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4"/>
              </a:rPr>
              <a:t>&gt;&gt;&gt; DOCUMENTAZIONE DI DETTAGLIO DISPONIBILE CLICCANDO QUI &lt;&lt;&lt;</a:t>
            </a:r>
            <a:endParaRPr lang="it-IT" sz="900" i="1" u="sng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33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arrotondato 5"/>
          <p:cNvSpPr/>
          <p:nvPr/>
        </p:nvSpPr>
        <p:spPr>
          <a:xfrm>
            <a:off x="387166" y="4509120"/>
            <a:ext cx="8109270" cy="43204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arrotondato 4"/>
          <p:cNvSpPr/>
          <p:nvPr/>
        </p:nvSpPr>
        <p:spPr>
          <a:xfrm>
            <a:off x="385206" y="3429000"/>
            <a:ext cx="8109270" cy="43204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arrotondato 8"/>
          <p:cNvSpPr/>
          <p:nvPr/>
        </p:nvSpPr>
        <p:spPr>
          <a:xfrm>
            <a:off x="423170" y="2348880"/>
            <a:ext cx="8109270" cy="43204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3170" y="980728"/>
            <a:ext cx="8541318" cy="562074"/>
          </a:xfrm>
        </p:spPr>
        <p:txBody>
          <a:bodyPr/>
          <a:lstStyle/>
          <a:p>
            <a:r>
              <a:rPr lang="en-US" dirty="0" err="1" smtClean="0"/>
              <a:t>Ulteriori</a:t>
            </a:r>
            <a:r>
              <a:rPr lang="en-US" dirty="0" smtClean="0"/>
              <a:t> </a:t>
            </a:r>
            <a:r>
              <a:rPr lang="en-US" dirty="0" err="1" smtClean="0"/>
              <a:t>informazioni</a:t>
            </a:r>
            <a:r>
              <a:rPr lang="en-US" dirty="0" smtClean="0"/>
              <a:t> e aggiornamenti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23170" y="2060848"/>
            <a:ext cx="8037262" cy="4674868"/>
          </a:xfrm>
        </p:spPr>
        <p:txBody>
          <a:bodyPr>
            <a:noAutofit/>
          </a:bodyPr>
          <a:lstStyle/>
          <a:p>
            <a:pPr algn="just"/>
            <a:endParaRPr lang="it-IT" sz="2000" dirty="0"/>
          </a:p>
          <a:p>
            <a:pPr algn="just"/>
            <a:r>
              <a:rPr lang="it-IT" sz="2000" dirty="0" smtClean="0"/>
              <a:t>Sito ufficiale</a:t>
            </a:r>
          </a:p>
          <a:p>
            <a:pPr algn="just"/>
            <a:r>
              <a:rPr lang="it-IT" sz="1800" b="0" dirty="0" smtClean="0">
                <a:hlinkClick r:id="rId2"/>
              </a:rPr>
              <a:t>https</a:t>
            </a:r>
            <a:r>
              <a:rPr lang="it-IT" sz="1800" b="0" dirty="0">
                <a:hlinkClick r:id="rId2"/>
              </a:rPr>
              <a:t>://www.interregeurope.eu/lcdistricts/</a:t>
            </a:r>
            <a:endParaRPr lang="it-IT" sz="1800" b="0" dirty="0" smtClean="0"/>
          </a:p>
          <a:p>
            <a:pPr algn="just"/>
            <a:endParaRPr lang="it-IT" sz="2000" dirty="0" smtClean="0"/>
          </a:p>
          <a:p>
            <a:pPr algn="just"/>
            <a:r>
              <a:rPr lang="it-IT" sz="2000" dirty="0" smtClean="0"/>
              <a:t>Buone pratiche progetto LC </a:t>
            </a:r>
            <a:r>
              <a:rPr lang="it-IT" sz="2000" dirty="0" err="1" smtClean="0"/>
              <a:t>Districts</a:t>
            </a:r>
            <a:endParaRPr lang="it-IT" sz="2000" dirty="0" smtClean="0"/>
          </a:p>
          <a:p>
            <a:pPr algn="just"/>
            <a:r>
              <a:rPr lang="it-IT" sz="1800" b="0" dirty="0">
                <a:hlinkClick r:id="rId3"/>
              </a:rPr>
              <a:t>https://www.interregeurope.eu/lcdistricts/good-practices/</a:t>
            </a:r>
            <a:endParaRPr lang="it-IT" sz="1800" b="0" dirty="0" smtClean="0"/>
          </a:p>
          <a:p>
            <a:pPr algn="just"/>
            <a:endParaRPr lang="it-IT" sz="2000" dirty="0"/>
          </a:p>
          <a:p>
            <a:pPr algn="just"/>
            <a:r>
              <a:rPr lang="it-IT" sz="2000" dirty="0" smtClean="0"/>
              <a:t>Iscrizione alla Newsletter</a:t>
            </a:r>
          </a:p>
          <a:p>
            <a:pPr algn="just"/>
            <a:r>
              <a:rPr lang="it-IT" sz="1800" b="0" dirty="0" smtClean="0">
                <a:hlinkClick r:id="rId4"/>
              </a:rPr>
              <a:t>https</a:t>
            </a:r>
            <a:r>
              <a:rPr lang="it-IT" sz="1800" b="0" dirty="0">
                <a:hlinkClick r:id="rId4"/>
              </a:rPr>
              <a:t>://interregeurope.us20.list-manage.com/subscribe?u=54c81f6a9e15557a0b2939e26&amp;id=8a8ecc6069</a:t>
            </a:r>
            <a:endParaRPr lang="it-IT" sz="1800" b="0" dirty="0" smtClean="0"/>
          </a:p>
        </p:txBody>
      </p:sp>
    </p:spTree>
    <p:extLst>
      <p:ext uri="{BB962C8B-B14F-4D97-AF65-F5344CB8AC3E}">
        <p14:creationId xmlns:p14="http://schemas.microsoft.com/office/powerpoint/2010/main" val="82414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ctrTitle"/>
          </p:nvPr>
        </p:nvSpPr>
        <p:spPr>
          <a:xfrm>
            <a:off x="685800" y="4149080"/>
            <a:ext cx="7772400" cy="794519"/>
          </a:xfrm>
        </p:spPr>
        <p:txBody>
          <a:bodyPr>
            <a:normAutofit fontScale="90000"/>
          </a:bodyPr>
          <a:lstStyle/>
          <a:p>
            <a:r>
              <a:rPr lang="fr-FR" dirty="0" err="1" smtClean="0"/>
              <a:t>Grazie</a:t>
            </a:r>
            <a:r>
              <a:rPr lang="fr-FR" dirty="0" smtClean="0"/>
              <a:t> per la </a:t>
            </a:r>
            <a:r>
              <a:rPr lang="fr-FR" dirty="0" err="1" smtClean="0"/>
              <a:t>gentile</a:t>
            </a:r>
            <a:r>
              <a:rPr lang="fr-FR" dirty="0" smtClean="0"/>
              <a:t> </a:t>
            </a:r>
            <a:r>
              <a:rPr lang="fr-FR" dirty="0" err="1" smtClean="0"/>
              <a:t>attenzione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4872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just"/>
            <a:r>
              <a:rPr lang="it-IT" b="0" dirty="0" smtClean="0"/>
              <a:t>Il </a:t>
            </a:r>
            <a:r>
              <a:rPr lang="it-IT" b="0" dirty="0"/>
              <a:t>progetto LC </a:t>
            </a:r>
            <a:r>
              <a:rPr lang="it-IT" b="0" dirty="0" err="1"/>
              <a:t>Districts</a:t>
            </a:r>
            <a:r>
              <a:rPr lang="it-IT" b="0" dirty="0"/>
              <a:t> prevede l’organizzazione di un totale di </a:t>
            </a:r>
            <a:r>
              <a:rPr lang="it-IT" dirty="0"/>
              <a:t>5 visite di studio</a:t>
            </a:r>
            <a:r>
              <a:rPr lang="it-IT" b="0" dirty="0"/>
              <a:t>, che consentiranno ai partner di approfondire le </a:t>
            </a:r>
            <a:r>
              <a:rPr lang="it-IT" dirty="0"/>
              <a:t>buone pratiche esistenti nelle regioni </a:t>
            </a:r>
            <a:r>
              <a:rPr lang="it-IT" dirty="0" smtClean="0"/>
              <a:t>coinvolte</a:t>
            </a:r>
            <a:r>
              <a:rPr lang="it-IT" b="0" dirty="0" smtClean="0"/>
              <a:t>.</a:t>
            </a:r>
          </a:p>
          <a:p>
            <a:pPr algn="just"/>
            <a:endParaRPr lang="it-IT" b="0" dirty="0" smtClean="0"/>
          </a:p>
          <a:p>
            <a:pPr algn="just"/>
            <a:endParaRPr lang="it-IT" b="0" dirty="0" smtClean="0"/>
          </a:p>
          <a:p>
            <a:pPr algn="just"/>
            <a:endParaRPr lang="it-IT" b="0" dirty="0" smtClean="0"/>
          </a:p>
          <a:p>
            <a:pPr algn="just"/>
            <a:r>
              <a:rPr lang="it-IT" b="0" dirty="0" smtClean="0"/>
              <a:t>Buone pratiche finalizzate al </a:t>
            </a:r>
            <a:r>
              <a:rPr lang="it-IT" b="0" u="sng" dirty="0"/>
              <a:t>miglioramento delle politiche e dei programmi di sviluppo regionale nel settore della </a:t>
            </a:r>
            <a:r>
              <a:rPr lang="it-IT" u="sng" dirty="0"/>
              <a:t>ristrutturazione edilizia</a:t>
            </a:r>
            <a:r>
              <a:rPr lang="it-IT" b="0" u="sng" dirty="0"/>
              <a:t> e della </a:t>
            </a:r>
            <a:r>
              <a:rPr lang="it-IT" u="sng" dirty="0"/>
              <a:t>costruzione di edifici ad alta efficienza energetica</a:t>
            </a:r>
            <a:r>
              <a:rPr lang="it-IT" b="0" dirty="0"/>
              <a:t>, al fine di facilitare la </a:t>
            </a:r>
            <a:r>
              <a:rPr lang="it-IT" u="sng" dirty="0"/>
              <a:t>transizione verso distretti urbani a basse emissioni di </a:t>
            </a:r>
            <a:r>
              <a:rPr lang="it-IT" u="sng" dirty="0" smtClean="0"/>
              <a:t>carbonio</a:t>
            </a:r>
            <a:r>
              <a:rPr lang="it-IT" b="0" dirty="0" smtClean="0"/>
              <a:t>.</a:t>
            </a:r>
            <a:endParaRPr lang="it-IT" dirty="0" smtClean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051" y="3287069"/>
            <a:ext cx="656681" cy="491877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87069"/>
            <a:ext cx="739160" cy="49187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895" y="3287069"/>
            <a:ext cx="805420" cy="50197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3" r="8253"/>
          <a:stretch/>
        </p:blipFill>
        <p:spPr>
          <a:xfrm>
            <a:off x="5975481" y="3287070"/>
            <a:ext cx="720081" cy="501970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478" y="3295379"/>
            <a:ext cx="741839" cy="493660"/>
          </a:xfrm>
          <a:prstGeom prst="rect">
            <a:avLst/>
          </a:prstGeom>
          <a:ln w="1270"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093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"/>
          <p:cNvSpPr>
            <a:spLocks noGrp="1"/>
          </p:cNvSpPr>
          <p:nvPr>
            <p:ph type="title"/>
          </p:nvPr>
        </p:nvSpPr>
        <p:spPr>
          <a:xfrm>
            <a:off x="458214" y="692696"/>
            <a:ext cx="7249122" cy="562074"/>
          </a:xfrm>
        </p:spPr>
        <p:txBody>
          <a:bodyPr/>
          <a:lstStyle/>
          <a:p>
            <a:r>
              <a:rPr lang="en-US" dirty="0" err="1" smtClean="0"/>
              <a:t>Buone</a:t>
            </a:r>
            <a:r>
              <a:rPr lang="en-US" dirty="0" smtClean="0"/>
              <a:t> </a:t>
            </a:r>
            <a:r>
              <a:rPr lang="en-US" dirty="0" err="1" smtClean="0"/>
              <a:t>pratiche</a:t>
            </a:r>
            <a:r>
              <a:rPr lang="en-US" dirty="0" smtClean="0"/>
              <a:t> individuate</a:t>
            </a:r>
            <a:endParaRPr lang="it-IT" dirty="0"/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46705"/>
              </p:ext>
            </p:extLst>
          </p:nvPr>
        </p:nvGraphicFramePr>
        <p:xfrm>
          <a:off x="251520" y="1556792"/>
          <a:ext cx="8568952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360"/>
                <a:gridCol w="354089"/>
                <a:gridCol w="7577503"/>
              </a:tblGrid>
              <a:tr h="370840">
                <a:tc rowSpan="2"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L="72000" marR="72000" marT="36000" marB="36000" anchor="ctr" anchorCtr="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Protocollo ITACA</a:t>
                      </a:r>
                    </a:p>
                  </a:txBody>
                  <a:tcPr marL="72000" marR="72000"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L="72000" marR="72000" marT="36000" marB="36000" anchor="ctr"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Piano di Azione per l’Energia Sostenibile (PAES) congiunto dei comuni della </a:t>
                      </a:r>
                      <a:r>
                        <a:rPr lang="it-IT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Vallesina</a:t>
                      </a:r>
                      <a:endParaRPr lang="it-IT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L="72000" marR="72000" marT="36000" marB="36000" anchor="ctr" anchorCtr="1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72000" marR="72000"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Lourdes </a:t>
                      </a:r>
                      <a:r>
                        <a:rPr lang="it-IT" sz="1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Renove</a:t>
                      </a:r>
                      <a:endParaRPr lang="it-IT" sz="14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L="72000" marR="72000" marT="36000" marB="36000" anchor="ctr"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72000" marR="72000"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Efidistrict</a:t>
                      </a:r>
                      <a:endParaRPr lang="it-IT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L="72000" marR="72000" marT="36000" marB="36000" anchor="ctr"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72000" marR="72000"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NSH - Navarra Social </a:t>
                      </a:r>
                      <a:r>
                        <a:rPr lang="it-IT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Housing</a:t>
                      </a:r>
                      <a:endParaRPr lang="it-IT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rowSpan="4"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L="72000" marR="72000" marT="36000" marB="3600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READY - Città efficienti e implementazione di soluzioni intelligenti avanzate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L="72000" marR="72000" marT="36000" marB="36000" anchor="ctr"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Municipio di </a:t>
                      </a:r>
                      <a:r>
                        <a:rPr lang="it-IT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Växjö</a:t>
                      </a: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 stazione centrale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L="72000" marR="72000" marT="36000" marB="36000" anchor="ctr"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Vickleby</a:t>
                      </a:r>
                      <a:endParaRPr lang="it-IT" sz="1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L="72000" marR="72000" marT="36000" marB="36000" anchor="ctr"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Metodo di coinvolgimento degli </a:t>
                      </a:r>
                      <a:r>
                        <a:rPr lang="it-IT" sz="14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stakeholders</a:t>
                      </a:r>
                      <a:r>
                        <a:rPr lang="it-IT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nei processi decisionali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L="72000" marR="72000" marT="36000" marB="36000" anchor="ctr" anchorCtr="1">
                    <a:solidFill>
                      <a:srgbClr val="CFE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72000" marR="72000" marT="36000" marB="36000">
                    <a:solidFill>
                      <a:srgbClr val="CFE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Piano di Azione Energetico e Piano Finanziario di Efficienza Energetica della Regione </a:t>
                      </a:r>
                      <a:r>
                        <a:rPr lang="it-IT" sz="1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Zlín</a:t>
                      </a:r>
                      <a:endParaRPr lang="it-IT" sz="14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solidFill>
                      <a:srgbClr val="CFE0E9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L="72000" marR="72000" marT="36000" marB="36000" anchor="ctr"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72000" marR="72000" marT="36000" marB="36000">
                    <a:solidFill>
                      <a:srgbClr val="CFE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Edifici passivi – La nuova caserma dei Vigili del Fuoco di </a:t>
                      </a:r>
                      <a:r>
                        <a:rPr lang="en-US" sz="1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Holešov</a:t>
                      </a:r>
                      <a:endParaRPr lang="it-IT" sz="14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solidFill>
                      <a:srgbClr val="CFE0E9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L="72000" marR="72000" marT="36000" marB="36000" anchor="ctr"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/>
                        <a:t>12</a:t>
                      </a:r>
                    </a:p>
                  </a:txBody>
                  <a:tcPr marL="72000" marR="72000" marT="36000" marB="36000">
                    <a:solidFill>
                      <a:srgbClr val="CFE0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smtClean="0"/>
                        <a:t>Misure per la riduzione del fabbisogno termico nell'ospedale di </a:t>
                      </a:r>
                      <a:r>
                        <a:rPr lang="it-IT" sz="1400" b="0" dirty="0" err="1" smtClean="0"/>
                        <a:t>Uherské</a:t>
                      </a:r>
                      <a:r>
                        <a:rPr lang="it-IT" sz="1400" b="0" dirty="0" smtClean="0"/>
                        <a:t> </a:t>
                      </a:r>
                      <a:r>
                        <a:rPr lang="it-IT" sz="1400" b="0" dirty="0" err="1" smtClean="0"/>
                        <a:t>Hradiště</a:t>
                      </a:r>
                      <a:endParaRPr lang="it-IT" sz="1400" b="0" dirty="0" smtClean="0"/>
                    </a:p>
                  </a:txBody>
                  <a:tcPr marL="72000" marR="72000" marT="36000" marB="36000">
                    <a:solidFill>
                      <a:srgbClr val="CFE0E9"/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L="72000" marR="72000" marT="36000" marB="36000" anchor="ctr" anchorCtr="1">
                    <a:solidFill>
                      <a:srgbClr val="FBCF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it-IT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36000" marB="36000">
                    <a:solidFill>
                      <a:srgbClr val="FBCF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err="1" smtClean="0">
                          <a:solidFill>
                            <a:schemeClr val="tx1"/>
                          </a:solidFill>
                        </a:rPr>
                        <a:t>Efficientamento</a:t>
                      </a:r>
                      <a:r>
                        <a:rPr lang="it-IT" sz="1400" b="0" dirty="0" smtClean="0">
                          <a:solidFill>
                            <a:schemeClr val="tx1"/>
                          </a:solidFill>
                        </a:rPr>
                        <a:t> delle reti di riscaldamento nella città di Zagabria</a:t>
                      </a:r>
                    </a:p>
                  </a:txBody>
                  <a:tcPr marL="72000" marR="72000" marT="36000" marB="36000">
                    <a:solidFill>
                      <a:srgbClr val="FBCFF3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it-IT" sz="1200" dirty="0"/>
                    </a:p>
                  </a:txBody>
                  <a:tcPr marL="72000" marR="72000" marT="36000" marB="36000" anchor="ctr" anchorCtr="1">
                    <a:solidFill>
                      <a:srgbClr val="FBCF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it-IT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36000" marB="36000">
                    <a:solidFill>
                      <a:srgbClr val="FBCF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dirty="0" err="1" smtClean="0">
                          <a:solidFill>
                            <a:schemeClr val="tx1"/>
                          </a:solidFill>
                        </a:rPr>
                        <a:t>Keepwarm</a:t>
                      </a:r>
                      <a:r>
                        <a:rPr lang="it-IT" sz="1400" b="0" dirty="0" smtClean="0">
                          <a:solidFill>
                            <a:schemeClr val="tx1"/>
                          </a:solidFill>
                        </a:rPr>
                        <a:t> - Miglioramento dei sistemi di teleriscaldamento in Europa centrale e orientale</a:t>
                      </a:r>
                    </a:p>
                  </a:txBody>
                  <a:tcPr marL="72000" marR="72000" marT="36000" marB="36000">
                    <a:solidFill>
                      <a:srgbClr val="FBCFF3"/>
                    </a:solidFill>
                  </a:tcPr>
                </a:tc>
              </a:tr>
            </a:tbl>
          </a:graphicData>
        </a:graphic>
      </p:graphicFrame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57" y="2659765"/>
            <a:ext cx="506702" cy="337187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56" y="1730580"/>
            <a:ext cx="506702" cy="33718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56" y="3948990"/>
            <a:ext cx="506702" cy="344106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3" r="8253"/>
          <a:stretch/>
        </p:blipFill>
        <p:spPr>
          <a:xfrm>
            <a:off x="338156" y="6233696"/>
            <a:ext cx="489428" cy="344106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56" y="5250831"/>
            <a:ext cx="506702" cy="338409"/>
          </a:xfrm>
          <a:prstGeom prst="rect">
            <a:avLst/>
          </a:prstGeom>
          <a:ln w="1270">
            <a:solidFill>
              <a:schemeClr val="bg1">
                <a:lumMod val="65000"/>
              </a:schemeClr>
            </a:solidFill>
          </a:ln>
        </p:spPr>
      </p:pic>
      <p:sp>
        <p:nvSpPr>
          <p:cNvPr id="12" name="Segnaposto testo 2"/>
          <p:cNvSpPr txBox="1">
            <a:spLocks/>
          </p:cNvSpPr>
          <p:nvPr/>
        </p:nvSpPr>
        <p:spPr>
          <a:xfrm>
            <a:off x="0" y="1265534"/>
            <a:ext cx="9144000" cy="315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100" i="1" u="sng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7"/>
              </a:rPr>
              <a:t>&gt;&gt;&gt; DOCUMENTAZIONE DI DETTAGLIO DISPONIBILE CLICCANDO QUI &lt;&lt;&lt;</a:t>
            </a:r>
            <a:endParaRPr lang="it-IT" sz="900" i="1" u="sng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09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arrotondato 8"/>
          <p:cNvSpPr/>
          <p:nvPr/>
        </p:nvSpPr>
        <p:spPr>
          <a:xfrm>
            <a:off x="423170" y="3140968"/>
            <a:ext cx="8109270" cy="158417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974042"/>
            <a:ext cx="7249122" cy="562074"/>
          </a:xfrm>
        </p:spPr>
        <p:txBody>
          <a:bodyPr/>
          <a:lstStyle/>
          <a:p>
            <a:r>
              <a:rPr lang="en-US" dirty="0" err="1" smtClean="0"/>
              <a:t>Regione</a:t>
            </a:r>
            <a:r>
              <a:rPr lang="en-US" dirty="0" smtClean="0"/>
              <a:t> Marche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23170" y="2060848"/>
            <a:ext cx="8037262" cy="4674868"/>
          </a:xfrm>
        </p:spPr>
        <p:txBody>
          <a:bodyPr>
            <a:noAutofit/>
          </a:bodyPr>
          <a:lstStyle/>
          <a:p>
            <a:pPr algn="just"/>
            <a:r>
              <a:rPr lang="it-IT" sz="2000" dirty="0" smtClean="0"/>
              <a:t>1 | Protocollo ITACA</a:t>
            </a:r>
          </a:p>
          <a:p>
            <a:pPr algn="just"/>
            <a:endParaRPr lang="it-IT" sz="1400" b="0" dirty="0"/>
          </a:p>
          <a:p>
            <a:pPr algn="just"/>
            <a:r>
              <a:rPr lang="it-IT" sz="1400" b="0" dirty="0"/>
              <a:t>Il Protocollo ITACA, nelle sue diverse declinazioni, è uno strumento di valutazione del livello di sostenibilità energetica e ambientale degli </a:t>
            </a:r>
            <a:r>
              <a:rPr lang="it-IT" sz="1400" b="0" dirty="0" smtClean="0"/>
              <a:t>edifici.</a:t>
            </a:r>
          </a:p>
          <a:p>
            <a:pPr algn="just"/>
            <a:r>
              <a:rPr lang="it-IT" sz="1400" dirty="0" smtClean="0"/>
              <a:t>OBIETTIVI: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verificare </a:t>
            </a:r>
            <a:r>
              <a:rPr lang="it-IT" sz="1400" dirty="0"/>
              <a:t>le prestazioni di un edificio in riferimento </a:t>
            </a:r>
            <a:r>
              <a:rPr lang="it-IT" sz="1400" dirty="0" smtClean="0"/>
              <a:t>ai </a:t>
            </a:r>
            <a:r>
              <a:rPr lang="it-IT" sz="1400" dirty="0"/>
              <a:t>consumi e all’efficienza energetica, </a:t>
            </a:r>
            <a:r>
              <a:rPr lang="it-IT" sz="1400" dirty="0" smtClean="0"/>
              <a:t>e </a:t>
            </a:r>
            <a:r>
              <a:rPr lang="it-IT" sz="1400" dirty="0"/>
              <a:t>prendendo anche in considerazione il suo impatto sull’ambiente e sulla salute dell’uomo, favorendo così la realizzazione di edifici sempre più innovativi, a energia zero, a ridotti consumi di acqua, nonché </a:t>
            </a:r>
            <a:r>
              <a:rPr lang="it-IT" sz="1400" dirty="0" smtClean="0"/>
              <a:t>utilizzando materiali </a:t>
            </a:r>
            <a:r>
              <a:rPr lang="it-IT" sz="1400" dirty="0"/>
              <a:t>che nella loro produzione comportino bassi consumi energetici e nello stesso tempo garantiscano un elevato comfort.</a:t>
            </a:r>
            <a:endParaRPr lang="it-IT" sz="1400" dirty="0" smtClean="0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44238"/>
            <a:ext cx="739160" cy="49187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744093"/>
            <a:ext cx="4048427" cy="2016224"/>
          </a:xfrm>
          <a:prstGeom prst="rect">
            <a:avLst/>
          </a:prstGeom>
        </p:spPr>
      </p:pic>
      <p:sp>
        <p:nvSpPr>
          <p:cNvPr id="8" name="Segnaposto testo 2"/>
          <p:cNvSpPr txBox="1">
            <a:spLocks/>
          </p:cNvSpPr>
          <p:nvPr/>
        </p:nvSpPr>
        <p:spPr>
          <a:xfrm>
            <a:off x="0" y="1695837"/>
            <a:ext cx="9144000" cy="315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100" i="1" u="sng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4"/>
              </a:rPr>
              <a:t>&gt;&gt;&gt; DOCUMENTAZIONE DI DETTAGLIO DISPONIBILE CLICCANDO QUI &lt;&lt;&lt;</a:t>
            </a:r>
            <a:endParaRPr lang="it-IT" sz="900" i="1" u="sng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8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arrotondato 8"/>
          <p:cNvSpPr/>
          <p:nvPr/>
        </p:nvSpPr>
        <p:spPr>
          <a:xfrm>
            <a:off x="423170" y="3717032"/>
            <a:ext cx="8109270" cy="93610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974042"/>
            <a:ext cx="7249122" cy="562074"/>
          </a:xfrm>
        </p:spPr>
        <p:txBody>
          <a:bodyPr/>
          <a:lstStyle/>
          <a:p>
            <a:r>
              <a:rPr lang="en-US" dirty="0" err="1" smtClean="0"/>
              <a:t>Regione</a:t>
            </a:r>
            <a:r>
              <a:rPr lang="en-US" dirty="0" smtClean="0"/>
              <a:t> Marche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23170" y="2060848"/>
            <a:ext cx="8037262" cy="4674868"/>
          </a:xfrm>
        </p:spPr>
        <p:txBody>
          <a:bodyPr>
            <a:noAutofit/>
          </a:bodyPr>
          <a:lstStyle/>
          <a:p>
            <a:pPr algn="just"/>
            <a:r>
              <a:rPr lang="it-IT" sz="2000" dirty="0" smtClean="0"/>
              <a:t>2 | Piano di Azione per l’Energia Sostenibile (PAES) congiunto dei Comuni della </a:t>
            </a:r>
            <a:r>
              <a:rPr lang="it-IT" sz="2000" dirty="0" err="1" smtClean="0"/>
              <a:t>Vallesina</a:t>
            </a:r>
            <a:endParaRPr lang="it-IT" sz="2000" dirty="0" smtClean="0"/>
          </a:p>
          <a:p>
            <a:pPr algn="just"/>
            <a:endParaRPr lang="it-IT" sz="1400" b="0" dirty="0"/>
          </a:p>
          <a:p>
            <a:pPr algn="just"/>
            <a:r>
              <a:rPr lang="it-IT" sz="1400" b="0" dirty="0" smtClean="0"/>
              <a:t>Redazione del Piano da parte di 11 piccoli comuni, limitrofi e caratterizzati da stesse condizioni territoriali e socio-economiche, finalizzato alla definizione di strategie e azioni per raggiungere gli obbiettivi europei in materia di energia.</a:t>
            </a:r>
          </a:p>
          <a:p>
            <a:pPr algn="just"/>
            <a:r>
              <a:rPr lang="it-IT" sz="1400" dirty="0" smtClean="0"/>
              <a:t>OBIETTIVI: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/>
              <a:t>Raggiungere entro il 2030 </a:t>
            </a:r>
            <a:r>
              <a:rPr lang="it-IT" sz="1400" dirty="0" smtClean="0"/>
              <a:t>la riduzione </a:t>
            </a:r>
            <a:r>
              <a:rPr lang="it-IT" sz="1400" dirty="0"/>
              <a:t>del 40% </a:t>
            </a:r>
            <a:r>
              <a:rPr lang="it-IT" sz="1400" dirty="0" smtClean="0"/>
              <a:t>delle </a:t>
            </a:r>
            <a:r>
              <a:rPr lang="it-IT" sz="1400" dirty="0"/>
              <a:t>emissioni di </a:t>
            </a:r>
            <a:r>
              <a:rPr lang="it-IT" sz="1400" dirty="0" smtClean="0"/>
              <a:t>CO2 in 11 comuni della </a:t>
            </a:r>
            <a:r>
              <a:rPr lang="it-IT" sz="1400" dirty="0" err="1" smtClean="0"/>
              <a:t>Vallesina</a:t>
            </a:r>
            <a:r>
              <a:rPr lang="it-IT" sz="1400" dirty="0" smtClean="0"/>
              <a:t>, tramite l’implementazione di una strategia e un piano di azione sviluppato in maniera condivisa.</a:t>
            </a:r>
            <a:endParaRPr lang="it-IT" sz="1400" dirty="0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44238"/>
            <a:ext cx="739160" cy="49187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582" y="4768450"/>
            <a:ext cx="1556437" cy="1908341"/>
          </a:xfrm>
          <a:prstGeom prst="rect">
            <a:avLst/>
          </a:prstGeom>
        </p:spPr>
      </p:pic>
      <p:sp>
        <p:nvSpPr>
          <p:cNvPr id="8" name="Segnaposto testo 2"/>
          <p:cNvSpPr txBox="1">
            <a:spLocks/>
          </p:cNvSpPr>
          <p:nvPr/>
        </p:nvSpPr>
        <p:spPr>
          <a:xfrm>
            <a:off x="0" y="1695837"/>
            <a:ext cx="9144000" cy="315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100" i="1" u="sng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4"/>
              </a:rPr>
              <a:t>&gt;&gt;&gt; DOCUMENTAZIONE DI DETTAGLIO DISPONIBILE CLICCANDO QUI &lt;&lt;&lt;</a:t>
            </a:r>
            <a:endParaRPr lang="it-IT" sz="900" i="1" u="sng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78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arrotondato 8"/>
          <p:cNvSpPr/>
          <p:nvPr/>
        </p:nvSpPr>
        <p:spPr>
          <a:xfrm>
            <a:off x="423170" y="3140968"/>
            <a:ext cx="8109270" cy="79208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974042"/>
            <a:ext cx="7249122" cy="562074"/>
          </a:xfrm>
        </p:spPr>
        <p:txBody>
          <a:bodyPr/>
          <a:lstStyle/>
          <a:p>
            <a:r>
              <a:rPr lang="en-US" dirty="0" err="1" smtClean="0"/>
              <a:t>Regione</a:t>
            </a:r>
            <a:r>
              <a:rPr lang="en-US" dirty="0" smtClean="0"/>
              <a:t> Navarra - </a:t>
            </a:r>
            <a:r>
              <a:rPr lang="en-US" dirty="0" err="1" smtClean="0"/>
              <a:t>Spagna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23170" y="2060848"/>
            <a:ext cx="8037262" cy="4674868"/>
          </a:xfrm>
        </p:spPr>
        <p:txBody>
          <a:bodyPr>
            <a:noAutofit/>
          </a:bodyPr>
          <a:lstStyle/>
          <a:p>
            <a:pPr algn="just"/>
            <a:r>
              <a:rPr lang="it-IT" sz="2000" dirty="0" smtClean="0"/>
              <a:t>3 | Lourdes </a:t>
            </a:r>
            <a:r>
              <a:rPr lang="it-IT" sz="2000" dirty="0" err="1" smtClean="0"/>
              <a:t>Renove</a:t>
            </a:r>
            <a:endParaRPr lang="it-IT" sz="2000" dirty="0" smtClean="0"/>
          </a:p>
          <a:p>
            <a:pPr algn="just"/>
            <a:endParaRPr lang="it-IT" sz="1400" b="0" dirty="0"/>
          </a:p>
          <a:p>
            <a:pPr algn="just"/>
            <a:r>
              <a:rPr lang="it-IT" sz="1400" b="0" dirty="0" smtClean="0"/>
              <a:t>Progetto </a:t>
            </a:r>
            <a:r>
              <a:rPr lang="it-IT" sz="1400" b="0" dirty="0"/>
              <a:t>europeo sviluppato </a:t>
            </a:r>
            <a:r>
              <a:rPr lang="it-IT" sz="1400" b="0" dirty="0" smtClean="0"/>
              <a:t>nel biennio 2010-2011 nella </a:t>
            </a:r>
            <a:r>
              <a:rPr lang="it-IT" sz="1400" b="0" dirty="0"/>
              <a:t>città di </a:t>
            </a:r>
            <a:r>
              <a:rPr lang="it-IT" sz="1400" b="0" dirty="0" err="1"/>
              <a:t>Tudela</a:t>
            </a:r>
            <a:r>
              <a:rPr lang="it-IT" sz="1400" b="0" dirty="0"/>
              <a:t> (</a:t>
            </a:r>
            <a:r>
              <a:rPr lang="it-IT" sz="1400" b="0" dirty="0" smtClean="0"/>
              <a:t>Navarra), </a:t>
            </a:r>
            <a:r>
              <a:rPr lang="it-IT" sz="1400" b="0" dirty="0"/>
              <a:t>n</a:t>
            </a:r>
            <a:r>
              <a:rPr lang="it-IT" sz="1400" b="0" dirty="0" smtClean="0"/>
              <a:t>el quartiere Lourdes.</a:t>
            </a:r>
          </a:p>
          <a:p>
            <a:pPr algn="just"/>
            <a:r>
              <a:rPr lang="it-IT" sz="1400" dirty="0" smtClean="0"/>
              <a:t>OBIETTIVI: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ristrutturazione </a:t>
            </a:r>
            <a:r>
              <a:rPr lang="it-IT" sz="1400" dirty="0"/>
              <a:t>integrale degli edifici </a:t>
            </a:r>
            <a:r>
              <a:rPr lang="it-IT" sz="1400" dirty="0" smtClean="0"/>
              <a:t>ad uso residenziale dell’area, </a:t>
            </a:r>
            <a:r>
              <a:rPr lang="it-IT" sz="1400" dirty="0"/>
              <a:t>compreso il rifacimento </a:t>
            </a:r>
            <a:r>
              <a:rPr lang="it-IT" sz="1400" dirty="0" smtClean="0"/>
              <a:t>degli impianti termici </a:t>
            </a:r>
            <a:r>
              <a:rPr lang="it-IT" sz="1400" dirty="0"/>
              <a:t>e la riqualificazione di parte dell'area.</a:t>
            </a:r>
            <a:endParaRPr lang="it-IT" sz="1200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44239"/>
            <a:ext cx="656681" cy="491877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049" y="4375127"/>
            <a:ext cx="2908524" cy="1935598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6666" y="4358047"/>
            <a:ext cx="2941094" cy="1952678"/>
          </a:xfrm>
          <a:prstGeom prst="rect">
            <a:avLst/>
          </a:prstGeom>
        </p:spPr>
      </p:pic>
      <p:sp>
        <p:nvSpPr>
          <p:cNvPr id="11" name="Segnaposto testo 2"/>
          <p:cNvSpPr txBox="1">
            <a:spLocks/>
          </p:cNvSpPr>
          <p:nvPr/>
        </p:nvSpPr>
        <p:spPr>
          <a:xfrm>
            <a:off x="0" y="1695837"/>
            <a:ext cx="9144000" cy="315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100" i="1" u="sng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5"/>
              </a:rPr>
              <a:t>&gt;&gt;&gt; DOCUMENTAZIONE DI DETTAGLIO DISPONIBILE CLICCANDO QUI &lt;&lt;&lt;</a:t>
            </a:r>
            <a:endParaRPr lang="it-IT" sz="900" i="1" u="sng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70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arrotondato 8"/>
          <p:cNvSpPr/>
          <p:nvPr/>
        </p:nvSpPr>
        <p:spPr>
          <a:xfrm>
            <a:off x="423170" y="3140968"/>
            <a:ext cx="8109270" cy="86409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7249122" cy="562074"/>
          </a:xfrm>
        </p:spPr>
        <p:txBody>
          <a:bodyPr/>
          <a:lstStyle/>
          <a:p>
            <a:r>
              <a:rPr lang="en-US" dirty="0" err="1" smtClean="0"/>
              <a:t>Regione</a:t>
            </a:r>
            <a:r>
              <a:rPr lang="en-US" dirty="0" smtClean="0"/>
              <a:t> Navarra - </a:t>
            </a:r>
            <a:r>
              <a:rPr lang="en-US" dirty="0" err="1" smtClean="0"/>
              <a:t>Spagna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23170" y="2060848"/>
            <a:ext cx="8037262" cy="4674868"/>
          </a:xfrm>
        </p:spPr>
        <p:txBody>
          <a:bodyPr>
            <a:noAutofit/>
          </a:bodyPr>
          <a:lstStyle/>
          <a:p>
            <a:pPr algn="just"/>
            <a:r>
              <a:rPr lang="it-IT" sz="2000" dirty="0" smtClean="0"/>
              <a:t>4 | </a:t>
            </a:r>
            <a:r>
              <a:rPr lang="it-IT" sz="2000" dirty="0" err="1" smtClean="0"/>
              <a:t>Efidistrict</a:t>
            </a:r>
            <a:endParaRPr lang="it-IT" sz="2000" dirty="0" smtClean="0"/>
          </a:p>
          <a:p>
            <a:pPr algn="just"/>
            <a:endParaRPr lang="it-IT" sz="1400" b="0" dirty="0"/>
          </a:p>
          <a:p>
            <a:pPr algn="just"/>
            <a:r>
              <a:rPr lang="it-IT" sz="1400" b="0" dirty="0" smtClean="0"/>
              <a:t>Progetto di </a:t>
            </a:r>
            <a:r>
              <a:rPr lang="it-IT" sz="1400" b="0" dirty="0"/>
              <a:t>Rigenerazione Energetica Integrale del Quartiere </a:t>
            </a:r>
            <a:r>
              <a:rPr lang="it-IT" sz="1400" b="0" dirty="0" err="1"/>
              <a:t>Txantrea</a:t>
            </a:r>
            <a:r>
              <a:rPr lang="it-IT" sz="1400" b="0" dirty="0"/>
              <a:t> a Pamplona, </a:t>
            </a:r>
            <a:r>
              <a:rPr lang="it-IT" sz="1400" b="0" dirty="0" smtClean="0"/>
              <a:t>integrando misure </a:t>
            </a:r>
            <a:r>
              <a:rPr lang="it-IT" sz="1400" b="0" dirty="0"/>
              <a:t>di risparmio energetico e l'uso di fonti di energia rinnovabile (biomasse</a:t>
            </a:r>
            <a:r>
              <a:rPr lang="it-IT" sz="1400" b="0" dirty="0" smtClean="0"/>
              <a:t>).</a:t>
            </a:r>
          </a:p>
          <a:p>
            <a:pPr algn="just"/>
            <a:r>
              <a:rPr lang="it-IT" sz="1400" dirty="0" smtClean="0"/>
              <a:t>OBIETTIVI: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Nuove reti </a:t>
            </a:r>
            <a:r>
              <a:rPr lang="it-IT" sz="1400" dirty="0"/>
              <a:t>di riscaldamento </a:t>
            </a:r>
            <a:r>
              <a:rPr lang="it-IT" sz="1400" dirty="0" smtClean="0"/>
              <a:t>a servizio di 2.844 abitazioni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Miglioramento dell’isolamento termico per 590 abitazioni</a:t>
            </a:r>
            <a:endParaRPr lang="it-IT" sz="1200" b="0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44239"/>
            <a:ext cx="656681" cy="49187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/>
          <a:srcRect l="4766" r="52533" b="9098"/>
          <a:stretch/>
        </p:blipFill>
        <p:spPr>
          <a:xfrm>
            <a:off x="2267743" y="4172867"/>
            <a:ext cx="1748985" cy="2395046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3"/>
          <a:srcRect l="56052" b="9098"/>
          <a:stretch/>
        </p:blipFill>
        <p:spPr>
          <a:xfrm>
            <a:off x="4508840" y="4172867"/>
            <a:ext cx="1800101" cy="2395046"/>
          </a:xfrm>
          <a:prstGeom prst="rect">
            <a:avLst/>
          </a:prstGeom>
        </p:spPr>
      </p:pic>
      <p:sp>
        <p:nvSpPr>
          <p:cNvPr id="10" name="Segnaposto testo 2"/>
          <p:cNvSpPr txBox="1">
            <a:spLocks/>
          </p:cNvSpPr>
          <p:nvPr/>
        </p:nvSpPr>
        <p:spPr>
          <a:xfrm>
            <a:off x="0" y="1695837"/>
            <a:ext cx="9144000" cy="315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100" i="1" u="sng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4"/>
              </a:rPr>
              <a:t>&gt;&gt;&gt; DOCUMENTAZIONE DI DETTAGLIO DISPONIBILE CLICCANDO QUI &lt;&lt;&lt;</a:t>
            </a:r>
            <a:endParaRPr lang="it-IT" sz="900" i="1" u="sng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53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arrotondato 8"/>
          <p:cNvSpPr/>
          <p:nvPr/>
        </p:nvSpPr>
        <p:spPr>
          <a:xfrm>
            <a:off x="423170" y="3140968"/>
            <a:ext cx="8109270" cy="79208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7249122" cy="562074"/>
          </a:xfrm>
        </p:spPr>
        <p:txBody>
          <a:bodyPr/>
          <a:lstStyle/>
          <a:p>
            <a:r>
              <a:rPr lang="en-US" dirty="0" err="1" smtClean="0"/>
              <a:t>Regione</a:t>
            </a:r>
            <a:r>
              <a:rPr lang="en-US" dirty="0" smtClean="0"/>
              <a:t> Navarra - </a:t>
            </a:r>
            <a:r>
              <a:rPr lang="en-US" dirty="0" err="1" smtClean="0"/>
              <a:t>Spagna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23170" y="2060848"/>
            <a:ext cx="8037262" cy="4674868"/>
          </a:xfrm>
        </p:spPr>
        <p:txBody>
          <a:bodyPr>
            <a:noAutofit/>
          </a:bodyPr>
          <a:lstStyle/>
          <a:p>
            <a:pPr algn="just"/>
            <a:r>
              <a:rPr lang="it-IT" sz="2000" dirty="0" smtClean="0"/>
              <a:t>5 | NSH - Navarra Social </a:t>
            </a:r>
            <a:r>
              <a:rPr lang="it-IT" sz="2000" dirty="0" err="1" smtClean="0"/>
              <a:t>Housing</a:t>
            </a:r>
            <a:endParaRPr lang="it-IT" sz="2000" dirty="0" smtClean="0"/>
          </a:p>
          <a:p>
            <a:pPr algn="just"/>
            <a:endParaRPr lang="it-IT" sz="1400" b="0" dirty="0"/>
          </a:p>
          <a:p>
            <a:pPr algn="just"/>
            <a:r>
              <a:rPr lang="it-IT" sz="1400" b="0" dirty="0" smtClean="0"/>
              <a:t>Progetto finanziato dall'UE (2017-2020) per la </a:t>
            </a:r>
            <a:r>
              <a:rPr lang="it-IT" sz="1400" b="0" dirty="0"/>
              <a:t>costruzione di 524 unità di edilizia </a:t>
            </a:r>
            <a:r>
              <a:rPr lang="it-IT" sz="1400" b="0" dirty="0" smtClean="0"/>
              <a:t>popolare con </a:t>
            </a:r>
            <a:r>
              <a:rPr lang="it-IT" sz="1400" b="0" dirty="0"/>
              <a:t>i più elevati standard di efficienza </a:t>
            </a:r>
            <a:r>
              <a:rPr lang="it-IT" sz="1400" b="0" dirty="0" smtClean="0"/>
              <a:t>energetica.</a:t>
            </a:r>
          </a:p>
          <a:p>
            <a:pPr algn="just"/>
            <a:r>
              <a:rPr lang="it-IT" sz="1400" dirty="0" smtClean="0"/>
              <a:t>OBIETTIVI: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/>
              <a:t>ridurre al minimo il consumo di energia e </a:t>
            </a:r>
            <a:r>
              <a:rPr lang="it-IT" sz="1400" dirty="0" smtClean="0"/>
              <a:t>le </a:t>
            </a:r>
            <a:r>
              <a:rPr lang="it-IT" sz="1400" dirty="0"/>
              <a:t>emissioni di CO2 </a:t>
            </a:r>
            <a:r>
              <a:rPr lang="it-IT" sz="1400" dirty="0" smtClean="0"/>
              <a:t>negli edifici residenziali sociali.</a:t>
            </a:r>
            <a:endParaRPr lang="it-IT" sz="1200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44239"/>
            <a:ext cx="656681" cy="49187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4221088"/>
            <a:ext cx="6410146" cy="2342681"/>
          </a:xfrm>
          <a:prstGeom prst="rect">
            <a:avLst/>
          </a:prstGeom>
        </p:spPr>
      </p:pic>
      <p:sp>
        <p:nvSpPr>
          <p:cNvPr id="8" name="Segnaposto testo 2"/>
          <p:cNvSpPr txBox="1">
            <a:spLocks/>
          </p:cNvSpPr>
          <p:nvPr/>
        </p:nvSpPr>
        <p:spPr>
          <a:xfrm>
            <a:off x="0" y="1695837"/>
            <a:ext cx="9144000" cy="315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100" i="1" u="sng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4"/>
              </a:rPr>
              <a:t>&gt;&gt;&gt; DOCUMENTAZIONE DI DETTAGLIO DISPONIBILE CLICCANDO QUI &lt;&lt;&lt;</a:t>
            </a:r>
            <a:endParaRPr lang="it-IT" sz="900" i="1" u="sng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47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arrotondato 8"/>
          <p:cNvSpPr/>
          <p:nvPr/>
        </p:nvSpPr>
        <p:spPr>
          <a:xfrm>
            <a:off x="423170" y="3789040"/>
            <a:ext cx="8109270" cy="100811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7249122" cy="562074"/>
          </a:xfrm>
        </p:spPr>
        <p:txBody>
          <a:bodyPr/>
          <a:lstStyle/>
          <a:p>
            <a:r>
              <a:rPr lang="en-US" dirty="0" err="1" smtClean="0"/>
              <a:t>Regione</a:t>
            </a:r>
            <a:r>
              <a:rPr lang="en-US" dirty="0"/>
              <a:t> </a:t>
            </a:r>
            <a:r>
              <a:rPr lang="en-US" dirty="0" err="1"/>
              <a:t>Småland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 err="1" smtClean="0"/>
              <a:t>Svezia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23170" y="2060848"/>
            <a:ext cx="8037262" cy="4674868"/>
          </a:xfrm>
        </p:spPr>
        <p:txBody>
          <a:bodyPr>
            <a:noAutofit/>
          </a:bodyPr>
          <a:lstStyle/>
          <a:p>
            <a:pPr algn="just"/>
            <a:r>
              <a:rPr lang="it-IT" sz="2000" dirty="0" smtClean="0"/>
              <a:t>6 | READY – Città efficienti e implementazione di soluzioni intelligenti avanzate </a:t>
            </a:r>
            <a:r>
              <a:rPr lang="it-IT" sz="2000" i="1" dirty="0" smtClean="0"/>
              <a:t>(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en-US" sz="2000" i="1" dirty="0" smtClean="0"/>
              <a:t>esource </a:t>
            </a:r>
            <a:r>
              <a: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000" i="1" dirty="0"/>
              <a:t>fficient cities implementing </a:t>
            </a:r>
            <a:r>
              <a:rPr lang="en-US" sz="2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</a:t>
            </a:r>
            <a:r>
              <a:rPr lang="en-US" sz="2000" i="1" dirty="0" err="1"/>
              <a:t>vanced</a:t>
            </a:r>
            <a:r>
              <a:rPr lang="en-US" sz="2000" i="1" dirty="0"/>
              <a:t> smart </a:t>
            </a:r>
            <a:r>
              <a:rPr lang="en-US" sz="2000" i="1" dirty="0" err="1"/>
              <a:t>cit</a:t>
            </a:r>
            <a:r>
              <a:rPr lang="en-US" sz="2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</a:t>
            </a:r>
            <a:r>
              <a:rPr lang="en-US" sz="2000" i="1" dirty="0"/>
              <a:t> </a:t>
            </a:r>
            <a:r>
              <a:rPr lang="en-US" sz="2000" i="1" dirty="0" smtClean="0"/>
              <a:t>solutions)</a:t>
            </a:r>
            <a:endParaRPr lang="it-IT" sz="2000" i="1" dirty="0" smtClean="0"/>
          </a:p>
          <a:p>
            <a:pPr algn="just"/>
            <a:endParaRPr lang="it-IT" sz="1400" b="0" dirty="0"/>
          </a:p>
          <a:p>
            <a:pPr algn="just"/>
            <a:r>
              <a:rPr lang="it-IT" sz="1400" b="0" dirty="0" smtClean="0"/>
              <a:t>Progetto di riqualificazione e ristrutturazione edilizia iniziato nel 2014 e tuttora in corso, finalizzato a testare </a:t>
            </a:r>
            <a:r>
              <a:rPr lang="it-IT" sz="1400" b="0" dirty="0"/>
              <a:t>soluzioni innovative </a:t>
            </a:r>
            <a:r>
              <a:rPr lang="it-IT" sz="1400" b="0" dirty="0" smtClean="0"/>
              <a:t>per </a:t>
            </a:r>
            <a:r>
              <a:rPr lang="it-IT" sz="1400" b="0" dirty="0"/>
              <a:t>edifici residenziali e uffici</a:t>
            </a:r>
            <a:r>
              <a:rPr lang="it-IT" sz="1400" b="0" dirty="0" smtClean="0"/>
              <a:t>.</a:t>
            </a:r>
          </a:p>
          <a:p>
            <a:pPr algn="just"/>
            <a:r>
              <a:rPr lang="it-IT" sz="1400" dirty="0" smtClean="0"/>
              <a:t>OBIETTIVI: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Risparmio </a:t>
            </a:r>
            <a:r>
              <a:rPr lang="it-IT" sz="1400" dirty="0"/>
              <a:t>energetico per il riscaldamento: 50-53%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/>
              <a:t>Risparmio</a:t>
            </a:r>
            <a:r>
              <a:rPr lang="it-IT" sz="1400" dirty="0" smtClean="0"/>
              <a:t> </a:t>
            </a:r>
            <a:r>
              <a:rPr lang="it-IT" sz="1400" dirty="0"/>
              <a:t>energetico </a:t>
            </a:r>
            <a:r>
              <a:rPr lang="it-IT" sz="1400" dirty="0" smtClean="0"/>
              <a:t>dall’uso di </a:t>
            </a:r>
            <a:r>
              <a:rPr lang="it-IT" sz="1400" dirty="0"/>
              <a:t>elettrodomestici: 28%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Riduzione </a:t>
            </a:r>
            <a:r>
              <a:rPr lang="it-IT" sz="1400" dirty="0"/>
              <a:t>delle emissioni di CO2: 15%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44240"/>
            <a:ext cx="792088" cy="493660"/>
          </a:xfrm>
          <a:prstGeom prst="rect">
            <a:avLst/>
          </a:prstGeom>
        </p:spPr>
      </p:pic>
      <p:pic>
        <p:nvPicPr>
          <p:cNvPr id="7" name="Picture 2" descr="A bench in front of a house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740" y="4897320"/>
            <a:ext cx="4176464" cy="1860033"/>
          </a:xfrm>
          <a:prstGeom prst="rect">
            <a:avLst/>
          </a:prstGeom>
        </p:spPr>
      </p:pic>
      <p:sp>
        <p:nvSpPr>
          <p:cNvPr id="8" name="Segnaposto testo 2"/>
          <p:cNvSpPr txBox="1">
            <a:spLocks/>
          </p:cNvSpPr>
          <p:nvPr/>
        </p:nvSpPr>
        <p:spPr>
          <a:xfrm>
            <a:off x="0" y="1695837"/>
            <a:ext cx="9144000" cy="315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1100" i="1" u="sng" dirty="0" smtClean="0">
                <a:solidFill>
                  <a:schemeClr val="tx2">
                    <a:lumMod val="40000"/>
                    <a:lumOff val="60000"/>
                  </a:schemeClr>
                </a:solidFill>
                <a:hlinkClick r:id="rId4"/>
              </a:rPr>
              <a:t>&gt;&gt;&gt; DOCUMENTAZIONE DI DETTAGLIO DISPONIBILE CLICCANDO QUI &lt;&lt;&lt;</a:t>
            </a:r>
            <a:endParaRPr lang="it-IT" sz="900" i="1" u="sng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74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LOWCARBON_project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OWCARBON_project" id="{1BC36875-429B-4B20-B679-9FFA8E178BA3}" vid="{C162A203-9350-40FD-8B2C-DD5A8B27B2E7}"/>
    </a:ext>
  </a:ext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NTENT p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OWCARBON_project" id="{1BC36875-429B-4B20-B679-9FFA8E178BA3}" vid="{24AF4820-F449-4725-B0EA-E09BCD56EF8F}"/>
    </a:ext>
  </a:extLst>
</a:theme>
</file>

<file path=ppt/theme/theme4.xml><?xml version="1.0" encoding="utf-8"?>
<a:theme xmlns:a="http://schemas.openxmlformats.org/drawingml/2006/main" name="IM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OWCARBON_project" id="{1BC36875-429B-4B20-B679-9FFA8E178BA3}" vid="{DDBD4519-E47D-4274-B89E-D7B06CD5E408}"/>
    </a:ext>
  </a:extLst>
</a:theme>
</file>

<file path=ppt/theme/theme5.xml><?xml version="1.0" encoding="utf-8"?>
<a:theme xmlns:a="http://schemas.openxmlformats.org/drawingml/2006/main" name="BLOCK page 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OWCARBON_project" id="{1BC36875-429B-4B20-B679-9FFA8E178BA3}" vid="{88885CF5-7D26-40F7-A7B8-4E4B6963A81D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3_LOWCARBON_project</Template>
  <TotalTime>1693</TotalTime>
  <Words>1325</Words>
  <Application>Microsoft Office PowerPoint</Application>
  <PresentationFormat>Presentazione su schermo (4:3)</PresentationFormat>
  <Paragraphs>160</Paragraphs>
  <Slides>19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5</vt:i4>
      </vt:variant>
      <vt:variant>
        <vt:lpstr>Titoli diapositive</vt:lpstr>
      </vt:variant>
      <vt:variant>
        <vt:i4>19</vt:i4>
      </vt:variant>
    </vt:vector>
  </HeadingPairs>
  <TitlesOfParts>
    <vt:vector size="29" baseType="lpstr">
      <vt:lpstr>Arial</vt:lpstr>
      <vt:lpstr>Calibri</vt:lpstr>
      <vt:lpstr>Courier New</vt:lpstr>
      <vt:lpstr>Webdings</vt:lpstr>
      <vt:lpstr>Wingdings</vt:lpstr>
      <vt:lpstr>3_LOWCARBON_project</vt:lpstr>
      <vt:lpstr>Diseño personalizado</vt:lpstr>
      <vt:lpstr>CONTENT page</vt:lpstr>
      <vt:lpstr>IMAGE</vt:lpstr>
      <vt:lpstr>BLOCK page </vt:lpstr>
      <vt:lpstr>Local Stakeholders Group Meeting delle Marche Buone Pratiche europee</vt:lpstr>
      <vt:lpstr>Presentazione standard di PowerPoint</vt:lpstr>
      <vt:lpstr>Buone pratiche individuate</vt:lpstr>
      <vt:lpstr>Regione Marche</vt:lpstr>
      <vt:lpstr>Regione Marche</vt:lpstr>
      <vt:lpstr>Regione Navarra - Spagna</vt:lpstr>
      <vt:lpstr>Regione Navarra - Spagna</vt:lpstr>
      <vt:lpstr>Regione Navarra - Spagna</vt:lpstr>
      <vt:lpstr>Regione Småland - Svezia</vt:lpstr>
      <vt:lpstr>Regione Småland - Svezia</vt:lpstr>
      <vt:lpstr>Regione Småland - Svezia</vt:lpstr>
      <vt:lpstr>Regione Småland - Svezia</vt:lpstr>
      <vt:lpstr>Regione Zlín – Repubblica Ceca</vt:lpstr>
      <vt:lpstr>Regione Zlín – Repubblica Ceca</vt:lpstr>
      <vt:lpstr>Regione Zlín – Repubblica Ceca</vt:lpstr>
      <vt:lpstr>Regione Nord-Ovest – Croazia</vt:lpstr>
      <vt:lpstr>Regione Nord-Ovest – Croazia</vt:lpstr>
      <vt:lpstr>Ulteriori informazioni e aggiornamenti</vt:lpstr>
      <vt:lpstr>Grazie per la gentile attenzione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Sonia Olza</dc:creator>
  <cp:lastModifiedBy>Andrea Carosi</cp:lastModifiedBy>
  <cp:revision>77</cp:revision>
  <dcterms:created xsi:type="dcterms:W3CDTF">2019-08-27T09:22:28Z</dcterms:created>
  <dcterms:modified xsi:type="dcterms:W3CDTF">2021-06-09T07:43:12Z</dcterms:modified>
</cp:coreProperties>
</file>