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06" r:id="rId2"/>
    <p:sldMasterId id="2147483667" r:id="rId3"/>
    <p:sldMasterId id="2147483690" r:id="rId4"/>
    <p:sldMasterId id="2147483695" r:id="rId5"/>
  </p:sldMasterIdLst>
  <p:notesMasterIdLst>
    <p:notesMasterId r:id="rId40"/>
  </p:notesMasterIdLst>
  <p:sldIdLst>
    <p:sldId id="257" r:id="rId6"/>
    <p:sldId id="287" r:id="rId7"/>
    <p:sldId id="293" r:id="rId8"/>
    <p:sldId id="321" r:id="rId9"/>
    <p:sldId id="322" r:id="rId10"/>
    <p:sldId id="294" r:id="rId11"/>
    <p:sldId id="295" r:id="rId12"/>
    <p:sldId id="315" r:id="rId13"/>
    <p:sldId id="296" r:id="rId14"/>
    <p:sldId id="316" r:id="rId15"/>
    <p:sldId id="317" r:id="rId16"/>
    <p:sldId id="318" r:id="rId17"/>
    <p:sldId id="297" r:id="rId18"/>
    <p:sldId id="298" r:id="rId19"/>
    <p:sldId id="311" r:id="rId20"/>
    <p:sldId id="320" r:id="rId21"/>
    <p:sldId id="319" r:id="rId22"/>
    <p:sldId id="299" r:id="rId23"/>
    <p:sldId id="290" r:id="rId24"/>
    <p:sldId id="300" r:id="rId25"/>
    <p:sldId id="307" r:id="rId26"/>
    <p:sldId id="308" r:id="rId27"/>
    <p:sldId id="301" r:id="rId28"/>
    <p:sldId id="302" r:id="rId29"/>
    <p:sldId id="303" r:id="rId30"/>
    <p:sldId id="309" r:id="rId31"/>
    <p:sldId id="310" r:id="rId32"/>
    <p:sldId id="304" r:id="rId33"/>
    <p:sldId id="312" r:id="rId34"/>
    <p:sldId id="305" r:id="rId35"/>
    <p:sldId id="313" r:id="rId36"/>
    <p:sldId id="306" r:id="rId37"/>
    <p:sldId id="314" r:id="rId38"/>
    <p:sldId id="259" r:id="rId3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9961"/>
    <a:srgbClr val="1CB8CF"/>
    <a:srgbClr val="FFCC00"/>
    <a:srgbClr val="21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75" autoAdjust="0"/>
  </p:normalViewPr>
  <p:slideViewPr>
    <p:cSldViewPr>
      <p:cViewPr>
        <p:scale>
          <a:sx n="80" d="100"/>
          <a:sy n="80" d="100"/>
        </p:scale>
        <p:origin x="-234" y="-1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2645" y="-8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A7124A-E7CA-4F1A-B9DC-B2AAAA86A47D}" type="doc">
      <dgm:prSet loTypeId="urn:microsoft.com/office/officeart/2009/3/layout/IncreasingArrowsProcess" loCatId="process" qsTypeId="urn:microsoft.com/office/officeart/2005/8/quickstyle/simple4" qsCatId="simple" csTypeId="urn:microsoft.com/office/officeart/2005/8/colors/accent3_3" csCatId="accent3" phldr="1"/>
      <dgm:spPr/>
      <dgm:t>
        <a:bodyPr/>
        <a:lstStyle/>
        <a:p>
          <a:endParaRPr lang="es-ES"/>
        </a:p>
      </dgm:t>
    </dgm:pt>
    <dgm:pt modelId="{5AED96E4-F954-4D06-ACD2-01FCFD2D7357}">
      <dgm:prSet phldrT="[Texto]"/>
      <dgm:spPr>
        <a:xfrm>
          <a:off x="1286552" y="1211787"/>
          <a:ext cx="4133142" cy="781966"/>
        </a:xfrm>
        <a:gradFill rotWithShape="0">
          <a:gsLst>
            <a:gs pos="0">
              <a:srgbClr val="98C222">
                <a:shade val="80000"/>
                <a:hueOff val="138302"/>
                <a:satOff val="-8998"/>
                <a:lumOff val="10513"/>
                <a:alphaOff val="0"/>
                <a:shade val="51000"/>
                <a:satMod val="130000"/>
              </a:srgbClr>
            </a:gs>
            <a:gs pos="80000">
              <a:srgbClr val="98C222">
                <a:shade val="80000"/>
                <a:hueOff val="138302"/>
                <a:satOff val="-8998"/>
                <a:lumOff val="10513"/>
                <a:alphaOff val="0"/>
                <a:shade val="93000"/>
                <a:satMod val="130000"/>
              </a:srgbClr>
            </a:gs>
            <a:gs pos="100000">
              <a:srgbClr val="98C222">
                <a:shade val="80000"/>
                <a:hueOff val="138302"/>
                <a:satOff val="-8998"/>
                <a:lumOff val="10513"/>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GB" noProof="0" dirty="0" smtClean="0">
              <a:solidFill>
                <a:sysClr val="window" lastClr="FFFFFF"/>
              </a:solidFill>
              <a:latin typeface="Corbel" panose="020B0503020204020204"/>
              <a:ea typeface="+mn-ea"/>
              <a:cs typeface="+mn-cs"/>
            </a:rPr>
            <a:t>Europa – </a:t>
          </a:r>
          <a:r>
            <a:rPr lang="en-GB" noProof="0" dirty="0" err="1" smtClean="0">
              <a:solidFill>
                <a:sysClr val="window" lastClr="FFFFFF"/>
              </a:solidFill>
              <a:latin typeface="Corbel" panose="020B0503020204020204"/>
              <a:ea typeface="+mn-ea"/>
              <a:cs typeface="+mn-cs"/>
            </a:rPr>
            <a:t>Direttiva</a:t>
          </a:r>
          <a:r>
            <a:rPr lang="en-GB" noProof="0" dirty="0" smtClean="0">
              <a:solidFill>
                <a:sysClr val="window" lastClr="FFFFFF"/>
              </a:solidFill>
              <a:latin typeface="Corbel" panose="020B0503020204020204"/>
              <a:ea typeface="+mn-ea"/>
              <a:cs typeface="+mn-cs"/>
            </a:rPr>
            <a:t> EU (2018/844)</a:t>
          </a:r>
          <a:endParaRPr lang="en-GB" noProof="0" dirty="0">
            <a:solidFill>
              <a:sysClr val="window" lastClr="FFFFFF"/>
            </a:solidFill>
            <a:latin typeface="Corbel" panose="020B0503020204020204"/>
            <a:ea typeface="+mn-ea"/>
            <a:cs typeface="+mn-cs"/>
          </a:endParaRPr>
        </a:p>
      </dgm:t>
    </dgm:pt>
    <dgm:pt modelId="{B1F6E1B6-674C-4484-8E20-B0AE2F77BFDC}" type="parTrans" cxnId="{A480052C-8FC0-4B30-9204-3FAF5874A149}">
      <dgm:prSet/>
      <dgm:spPr/>
      <dgm:t>
        <a:bodyPr/>
        <a:lstStyle/>
        <a:p>
          <a:endParaRPr lang="es-ES"/>
        </a:p>
      </dgm:t>
    </dgm:pt>
    <dgm:pt modelId="{AB1A055C-0F36-4634-8759-17362207088D}" type="sibTrans" cxnId="{A480052C-8FC0-4B30-9204-3FAF5874A149}">
      <dgm:prSet/>
      <dgm:spPr/>
      <dgm:t>
        <a:bodyPr/>
        <a:lstStyle/>
        <a:p>
          <a:endParaRPr lang="es-ES"/>
        </a:p>
      </dgm:t>
    </dgm:pt>
    <dgm:pt modelId="{AEEB4482-EE08-4713-81AE-7AE57C9420F4}">
      <dgm:prSet phldrT="[Texto]" custT="1"/>
      <dgm:spPr>
        <a:xfrm>
          <a:off x="2524615" y="1472350"/>
          <a:ext cx="2895079" cy="781966"/>
        </a:xfrm>
        <a:gradFill rotWithShape="0">
          <a:gsLst>
            <a:gs pos="0">
              <a:srgbClr val="98C222">
                <a:shade val="80000"/>
                <a:hueOff val="276603"/>
                <a:satOff val="-17997"/>
                <a:lumOff val="21026"/>
                <a:alphaOff val="0"/>
                <a:shade val="51000"/>
                <a:satMod val="130000"/>
              </a:srgbClr>
            </a:gs>
            <a:gs pos="80000">
              <a:srgbClr val="98C222">
                <a:shade val="80000"/>
                <a:hueOff val="276603"/>
                <a:satOff val="-17997"/>
                <a:lumOff val="21026"/>
                <a:alphaOff val="0"/>
                <a:shade val="93000"/>
                <a:satMod val="130000"/>
              </a:srgbClr>
            </a:gs>
            <a:gs pos="100000">
              <a:srgbClr val="98C222">
                <a:shade val="80000"/>
                <a:hueOff val="276603"/>
                <a:satOff val="-17997"/>
                <a:lumOff val="21026"/>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n-GB" sz="2000" noProof="0" dirty="0" smtClean="0">
              <a:solidFill>
                <a:sysClr val="window" lastClr="FFFFFF"/>
              </a:solidFill>
              <a:latin typeface="Corbel" panose="020B0503020204020204"/>
              <a:ea typeface="+mn-ea"/>
              <a:cs typeface="+mn-cs"/>
            </a:rPr>
            <a:t>Italia </a:t>
          </a:r>
          <a:endParaRPr lang="en-GB" sz="2000" noProof="0" dirty="0">
            <a:solidFill>
              <a:sysClr val="window" lastClr="FFFFFF"/>
            </a:solidFill>
            <a:latin typeface="Corbel" panose="020B0503020204020204"/>
            <a:ea typeface="+mn-ea"/>
            <a:cs typeface="+mn-cs"/>
          </a:endParaRPr>
        </a:p>
      </dgm:t>
    </dgm:pt>
    <dgm:pt modelId="{3ABD12DC-A687-4D1C-9BDD-0422B113F055}" type="parTrans" cxnId="{12B5E2CE-6C46-4D37-9BDC-0461C8C4295B}">
      <dgm:prSet/>
      <dgm:spPr/>
      <dgm:t>
        <a:bodyPr/>
        <a:lstStyle/>
        <a:p>
          <a:endParaRPr lang="es-ES"/>
        </a:p>
      </dgm:t>
    </dgm:pt>
    <dgm:pt modelId="{307A431A-ED9D-4CEB-881F-1D2B76AB4350}" type="sibTrans" cxnId="{12B5E2CE-6C46-4D37-9BDC-0461C8C4295B}">
      <dgm:prSet/>
      <dgm:spPr/>
      <dgm:t>
        <a:bodyPr/>
        <a:lstStyle/>
        <a:p>
          <a:endParaRPr lang="es-ES"/>
        </a:p>
      </dgm:t>
    </dgm:pt>
    <dgm:pt modelId="{62A9AD90-8A38-46C1-AE7F-6E02A904E657}">
      <dgm:prSet phldrT="[Texto]" custT="1"/>
      <dgm:spPr>
        <a:xfrm>
          <a:off x="2534068" y="1927410"/>
          <a:ext cx="1219157" cy="2796984"/>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Popolazione</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EE0C30D8-9E23-4CB1-8AE2-BA8508EDE5FB}" type="parTrans" cxnId="{2D50644C-BBB6-4028-8C4E-28DFFA71D590}">
      <dgm:prSet/>
      <dgm:spPr/>
      <dgm:t>
        <a:bodyPr/>
        <a:lstStyle/>
        <a:p>
          <a:endParaRPr lang="es-ES"/>
        </a:p>
      </dgm:t>
    </dgm:pt>
    <dgm:pt modelId="{04442B9F-3DDA-49E4-93AD-2BC97B11C9CF}" type="sibTrans" cxnId="{2D50644C-BBB6-4028-8C4E-28DFFA71D590}">
      <dgm:prSet/>
      <dgm:spPr/>
      <dgm:t>
        <a:bodyPr/>
        <a:lstStyle/>
        <a:p>
          <a:endParaRPr lang="es-ES"/>
        </a:p>
      </dgm:t>
    </dgm:pt>
    <dgm:pt modelId="{C8C82556-68C4-476E-B0EF-C15BB4A93E96}">
      <dgm:prSet phldrT="[Texto]"/>
      <dgm:spPr>
        <a:xfrm>
          <a:off x="3762678" y="1732913"/>
          <a:ext cx="1657016" cy="781966"/>
        </a:xfrm>
        <a:gradFill rotWithShape="0">
          <a:gsLst>
            <a:gs pos="0">
              <a:srgbClr val="98C222">
                <a:shade val="80000"/>
                <a:hueOff val="414905"/>
                <a:satOff val="-26995"/>
                <a:lumOff val="31539"/>
                <a:alphaOff val="0"/>
                <a:shade val="51000"/>
                <a:satMod val="130000"/>
              </a:srgbClr>
            </a:gs>
            <a:gs pos="80000">
              <a:srgbClr val="98C222">
                <a:shade val="80000"/>
                <a:hueOff val="414905"/>
                <a:satOff val="-26995"/>
                <a:lumOff val="31539"/>
                <a:alphaOff val="0"/>
                <a:shade val="93000"/>
                <a:satMod val="130000"/>
              </a:srgbClr>
            </a:gs>
            <a:gs pos="100000">
              <a:srgbClr val="98C222">
                <a:shade val="80000"/>
                <a:hueOff val="414905"/>
                <a:satOff val="-26995"/>
                <a:lumOff val="31539"/>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es-ES" dirty="0" smtClean="0">
              <a:solidFill>
                <a:sysClr val="window" lastClr="FFFFFF"/>
              </a:solidFill>
              <a:latin typeface="Corbel" panose="020B0503020204020204"/>
              <a:ea typeface="+mn-ea"/>
              <a:cs typeface="+mn-cs"/>
            </a:rPr>
            <a:t>Marche</a:t>
          </a:r>
          <a:endParaRPr lang="es-ES" dirty="0">
            <a:solidFill>
              <a:sysClr val="window" lastClr="FFFFFF"/>
            </a:solidFill>
            <a:latin typeface="Corbel" panose="020B0503020204020204"/>
            <a:ea typeface="+mn-ea"/>
            <a:cs typeface="+mn-cs"/>
          </a:endParaRPr>
        </a:p>
      </dgm:t>
    </dgm:pt>
    <dgm:pt modelId="{73D51276-970B-463F-B128-46929A321195}" type="parTrans" cxnId="{B4C955EB-447B-48AB-B63C-1DB3677CD23E}">
      <dgm:prSet/>
      <dgm:spPr/>
      <dgm:t>
        <a:bodyPr/>
        <a:lstStyle/>
        <a:p>
          <a:endParaRPr lang="es-ES"/>
        </a:p>
      </dgm:t>
    </dgm:pt>
    <dgm:pt modelId="{3737C63D-1C5B-4EA0-A872-1876F6A541D1}" type="sibTrans" cxnId="{B4C955EB-447B-48AB-B63C-1DB3677CD23E}">
      <dgm:prSet/>
      <dgm:spPr/>
      <dgm:t>
        <a:bodyPr/>
        <a:lstStyle/>
        <a:p>
          <a:endParaRPr lang="es-ES"/>
        </a:p>
      </dgm:t>
    </dgm:pt>
    <dgm:pt modelId="{85031E94-B49F-40A9-AD20-6237F94290A6}">
      <dgm:prSet phldrT="[Texto]" custT="1"/>
      <dgm:spPr>
        <a:xfrm>
          <a:off x="3755263" y="2311314"/>
          <a:ext cx="1273941" cy="2846061"/>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Popolazione</a:t>
          </a:r>
          <a:endParaRPr lang="es-ES" sz="1400" dirty="0">
            <a:solidFill>
              <a:sysClr val="windowText" lastClr="000000">
                <a:hueOff val="0"/>
                <a:satOff val="0"/>
                <a:lumOff val="0"/>
                <a:alphaOff val="0"/>
              </a:sysClr>
            </a:solidFill>
            <a:latin typeface="Corbel" panose="020B0503020204020204"/>
            <a:ea typeface="+mn-ea"/>
            <a:cs typeface="+mn-cs"/>
          </a:endParaRPr>
        </a:p>
      </dgm:t>
    </dgm:pt>
    <dgm:pt modelId="{9BBB2660-F05F-4516-AB64-07F56C0AFAE8}" type="parTrans" cxnId="{5CAFA87A-1F42-4D4C-A89D-E934C2B5AB97}">
      <dgm:prSet/>
      <dgm:spPr/>
      <dgm:t>
        <a:bodyPr/>
        <a:lstStyle/>
        <a:p>
          <a:endParaRPr lang="es-ES"/>
        </a:p>
      </dgm:t>
    </dgm:pt>
    <dgm:pt modelId="{BE4DBD1A-B891-4A13-83DA-5A880AF21565}" type="sibTrans" cxnId="{5CAFA87A-1F42-4D4C-A89D-E934C2B5AB97}">
      <dgm:prSet/>
      <dgm:spPr/>
      <dgm:t>
        <a:bodyPr/>
        <a:lstStyle/>
        <a:p>
          <a:endParaRPr lang="es-ES"/>
        </a:p>
      </dgm:t>
    </dgm:pt>
    <dgm:pt modelId="{1445BE1E-5177-491C-AEE0-9380D4E67B06}">
      <dgm:prSet phldrT="[Texto]" custT="1"/>
      <dgm:spPr>
        <a:xfrm>
          <a:off x="2534068" y="1927410"/>
          <a:ext cx="1219157" cy="2796984"/>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Patrimonio</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edilizio</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7054362F-1761-46BA-8321-467838D0CA12}" type="parTrans" cxnId="{96949104-AA2A-48E5-80BA-F41D2E55B4E9}">
      <dgm:prSet/>
      <dgm:spPr/>
      <dgm:t>
        <a:bodyPr/>
        <a:lstStyle/>
        <a:p>
          <a:endParaRPr lang="es-ES"/>
        </a:p>
      </dgm:t>
    </dgm:pt>
    <dgm:pt modelId="{BC90D954-2D4E-4445-B3E0-D05405C75A37}" type="sibTrans" cxnId="{96949104-AA2A-48E5-80BA-F41D2E55B4E9}">
      <dgm:prSet/>
      <dgm:spPr/>
      <dgm:t>
        <a:bodyPr/>
        <a:lstStyle/>
        <a:p>
          <a:endParaRPr lang="es-ES"/>
        </a:p>
      </dgm:t>
    </dgm:pt>
    <dgm:pt modelId="{591F9C21-256D-41A8-9EEC-9D141AB99805}">
      <dgm:prSet phldrT="[Texto]" custT="1"/>
      <dgm:spPr>
        <a:xfrm>
          <a:off x="2534068" y="1927410"/>
          <a:ext cx="1219157" cy="2796984"/>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nazionali</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ADCA9CE8-FA88-4419-B24F-B01F1D29FC4D}" type="parTrans" cxnId="{888367AA-0914-4631-AF37-8CF6472ABB0F}">
      <dgm:prSet/>
      <dgm:spPr/>
      <dgm:t>
        <a:bodyPr/>
        <a:lstStyle/>
        <a:p>
          <a:endParaRPr lang="es-ES"/>
        </a:p>
      </dgm:t>
    </dgm:pt>
    <dgm:pt modelId="{9ED110B0-546E-45A7-BFA0-962C32ED09CF}" type="sibTrans" cxnId="{888367AA-0914-4631-AF37-8CF6472ABB0F}">
      <dgm:prSet/>
      <dgm:spPr/>
      <dgm:t>
        <a:bodyPr/>
        <a:lstStyle/>
        <a:p>
          <a:endParaRPr lang="es-ES"/>
        </a:p>
      </dgm:t>
    </dgm:pt>
    <dgm:pt modelId="{2C7C40FC-7224-4429-BA94-774F749F0B44}">
      <dgm:prSet phldrT="[Texto]" custT="1"/>
      <dgm:spPr>
        <a:xfrm>
          <a:off x="2534068" y="1927410"/>
          <a:ext cx="1219157" cy="2796984"/>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Efficienza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energetica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negli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edifici</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E671AA09-199E-4089-B87C-B599A677BB8B}" type="parTrans" cxnId="{C13D3CC9-93DB-4BF2-A563-EB35DF4A2826}">
      <dgm:prSet/>
      <dgm:spPr/>
      <dgm:t>
        <a:bodyPr/>
        <a:lstStyle/>
        <a:p>
          <a:endParaRPr lang="es-ES"/>
        </a:p>
      </dgm:t>
    </dgm:pt>
    <dgm:pt modelId="{7F45E5EB-74F4-4808-8DEB-7C0CF03BB138}" type="sibTrans" cxnId="{C13D3CC9-93DB-4BF2-A563-EB35DF4A2826}">
      <dgm:prSet/>
      <dgm:spPr/>
      <dgm:t>
        <a:bodyPr/>
        <a:lstStyle/>
        <a:p>
          <a:endParaRPr lang="es-ES"/>
        </a:p>
      </dgm:t>
    </dgm:pt>
    <dgm:pt modelId="{C56FE5F1-367C-41E2-B8E5-008317A6D96E}">
      <dgm:prSet phldrT="[Texto]" custT="1"/>
      <dgm:spPr>
        <a:xfrm>
          <a:off x="2534068" y="1927410"/>
          <a:ext cx="1219157" cy="2796984"/>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noProof="0" dirty="0" smtClean="0">
              <a:solidFill>
                <a:sysClr val="windowText" lastClr="000000">
                  <a:hueOff val="0"/>
                  <a:satOff val="0"/>
                  <a:lumOff val="0"/>
                  <a:alphaOff val="0"/>
                </a:sysClr>
              </a:solidFill>
              <a:latin typeface="Corbel" panose="020B0503020204020204"/>
              <a:ea typeface="+mn-ea"/>
              <a:cs typeface="+mn-cs"/>
            </a:rPr>
            <a:t> e </a:t>
          </a:r>
          <a:r>
            <a:rPr lang="en-GB" sz="1400" noProof="0" dirty="0" err="1" smtClean="0">
              <a:solidFill>
                <a:sysClr val="windowText" lastClr="000000">
                  <a:hueOff val="0"/>
                  <a:satOff val="0"/>
                  <a:lumOff val="0"/>
                  <a:alphaOff val="0"/>
                </a:sysClr>
              </a:solidFill>
              <a:latin typeface="Corbel" panose="020B0503020204020204"/>
              <a:ea typeface="+mn-ea"/>
              <a:cs typeface="+mn-cs"/>
            </a:rPr>
            <a:t>fondi</a:t>
          </a:r>
          <a:r>
            <a:rPr lang="en-GB" sz="1400" noProof="0" dirty="0" smtClean="0">
              <a:solidFill>
                <a:sysClr val="windowText" lastClr="000000">
                  <a:hueOff val="0"/>
                  <a:satOff val="0"/>
                  <a:lumOff val="0"/>
                  <a:alphaOff val="0"/>
                </a:sysClr>
              </a:solidFill>
              <a:latin typeface="Corbel" panose="020B0503020204020204"/>
              <a:ea typeface="+mn-ea"/>
              <a:cs typeface="+mn-cs"/>
            </a:rPr>
            <a:t> per </a:t>
          </a:r>
          <a:r>
            <a:rPr lang="en-GB" sz="1400" noProof="0" dirty="0" err="1" smtClean="0">
              <a:solidFill>
                <a:sysClr val="windowText" lastClr="000000">
                  <a:hueOff val="0"/>
                  <a:satOff val="0"/>
                  <a:lumOff val="0"/>
                  <a:alphaOff val="0"/>
                </a:sysClr>
              </a:solidFill>
              <a:latin typeface="Corbel" panose="020B0503020204020204"/>
              <a:ea typeface="+mn-ea"/>
              <a:cs typeface="+mn-cs"/>
            </a:rPr>
            <a:t>l’efficienza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energetica</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9BAA1D41-E884-4A0F-8DFE-4E90CD08C38A}" type="parTrans" cxnId="{346B7CC0-D42E-4FC1-AD4E-AF2E5AD066F4}">
      <dgm:prSet/>
      <dgm:spPr/>
      <dgm:t>
        <a:bodyPr/>
        <a:lstStyle/>
        <a:p>
          <a:endParaRPr lang="es-ES"/>
        </a:p>
      </dgm:t>
    </dgm:pt>
    <dgm:pt modelId="{5096FA7B-3162-4A7C-8A23-7EF7D06BEA7E}" type="sibTrans" cxnId="{346B7CC0-D42E-4FC1-AD4E-AF2E5AD066F4}">
      <dgm:prSet/>
      <dgm:spPr/>
      <dgm:t>
        <a:bodyPr/>
        <a:lstStyle/>
        <a:p>
          <a:endParaRPr lang="es-ES"/>
        </a:p>
      </dgm:t>
    </dgm:pt>
    <dgm:pt modelId="{C4567279-840F-4E4A-B658-C2BF97D01258}">
      <dgm:prSet phldrT="[Texto]" custT="1"/>
      <dgm:spPr>
        <a:xfrm>
          <a:off x="3755263" y="2311314"/>
          <a:ext cx="1273941" cy="2846061"/>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Patrimonio</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edilizio</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2CF0AF56-6410-415F-9B59-59C1A030A806}" type="parTrans" cxnId="{69AED370-553C-4E81-BDD7-11991E3B85E4}">
      <dgm:prSet/>
      <dgm:spPr/>
      <dgm:t>
        <a:bodyPr/>
        <a:lstStyle/>
        <a:p>
          <a:endParaRPr lang="es-ES"/>
        </a:p>
      </dgm:t>
    </dgm:pt>
    <dgm:pt modelId="{18C34D3A-1EC2-444B-9F8A-1C1E94260B75}" type="sibTrans" cxnId="{69AED370-553C-4E81-BDD7-11991E3B85E4}">
      <dgm:prSet/>
      <dgm:spPr/>
      <dgm:t>
        <a:bodyPr/>
        <a:lstStyle/>
        <a:p>
          <a:endParaRPr lang="es-ES"/>
        </a:p>
      </dgm:t>
    </dgm:pt>
    <dgm:pt modelId="{1DCF9F67-D6A7-4BA7-84A7-776A0D5E8F21}">
      <dgm:prSet phldrT="[Texto]" custT="1"/>
      <dgm:spPr>
        <a:xfrm>
          <a:off x="3755263" y="2311314"/>
          <a:ext cx="1273941" cy="2846061"/>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regionali</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1D3C92CE-9C92-472F-91F7-8840EAF49756}" type="parTrans" cxnId="{1B5A74BE-3CFB-48C3-8050-5D5C3DB9F841}">
      <dgm:prSet/>
      <dgm:spPr/>
      <dgm:t>
        <a:bodyPr/>
        <a:lstStyle/>
        <a:p>
          <a:endParaRPr lang="es-ES"/>
        </a:p>
      </dgm:t>
    </dgm:pt>
    <dgm:pt modelId="{7C1353F4-6A7B-4C2E-BF14-EBDDB271CEA9}" type="sibTrans" cxnId="{1B5A74BE-3CFB-48C3-8050-5D5C3DB9F841}">
      <dgm:prSet/>
      <dgm:spPr/>
      <dgm:t>
        <a:bodyPr/>
        <a:lstStyle/>
        <a:p>
          <a:endParaRPr lang="es-ES"/>
        </a:p>
      </dgm:t>
    </dgm:pt>
    <dgm:pt modelId="{3EA9F396-F965-40D2-98D2-7507FD2B3BE0}">
      <dgm:prSet phldrT="[Texto]" custT="1"/>
      <dgm:spPr>
        <a:xfrm>
          <a:off x="3755263" y="2311314"/>
          <a:ext cx="1273941" cy="2846061"/>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Efficienza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energetica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negli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edifici</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26D06B81-9B34-423B-92FE-E070E7A93CE0}" type="parTrans" cxnId="{80283DAB-CA05-4B9E-BFC7-89C3D0DA4221}">
      <dgm:prSet/>
      <dgm:spPr/>
      <dgm:t>
        <a:bodyPr/>
        <a:lstStyle/>
        <a:p>
          <a:endParaRPr lang="es-ES"/>
        </a:p>
      </dgm:t>
    </dgm:pt>
    <dgm:pt modelId="{9887DAA1-24E9-4F35-80B4-DBB2536574FA}" type="sibTrans" cxnId="{80283DAB-CA05-4B9E-BFC7-89C3D0DA4221}">
      <dgm:prSet/>
      <dgm:spPr/>
      <dgm:t>
        <a:bodyPr/>
        <a:lstStyle/>
        <a:p>
          <a:endParaRPr lang="es-ES"/>
        </a:p>
      </dgm:t>
    </dgm:pt>
    <dgm:pt modelId="{F9C0AF3D-30E4-4885-A605-0A54ACEB3D07}">
      <dgm:prSet phldrT="[Texto]" custT="1"/>
      <dgm:spPr>
        <a:xfrm>
          <a:off x="3755263" y="2311314"/>
          <a:ext cx="1273941" cy="2846061"/>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noProof="0" dirty="0" smtClean="0">
              <a:solidFill>
                <a:sysClr val="windowText" lastClr="000000">
                  <a:hueOff val="0"/>
                  <a:satOff val="0"/>
                  <a:lumOff val="0"/>
                  <a:alphaOff val="0"/>
                </a:sysClr>
              </a:solidFill>
              <a:latin typeface="Corbel" panose="020B0503020204020204"/>
              <a:ea typeface="+mn-ea"/>
              <a:cs typeface="+mn-cs"/>
            </a:rPr>
            <a:t> e </a:t>
          </a:r>
          <a:r>
            <a:rPr lang="en-GB" sz="1400" noProof="0" dirty="0" err="1" smtClean="0">
              <a:solidFill>
                <a:sysClr val="windowText" lastClr="000000">
                  <a:hueOff val="0"/>
                  <a:satOff val="0"/>
                  <a:lumOff val="0"/>
                  <a:alphaOff val="0"/>
                </a:sysClr>
              </a:solidFill>
              <a:latin typeface="Corbel" panose="020B0503020204020204"/>
              <a:ea typeface="+mn-ea"/>
              <a:cs typeface="+mn-cs"/>
            </a:rPr>
            <a:t>fondi</a:t>
          </a:r>
          <a:r>
            <a:rPr lang="en-GB" sz="1400" noProof="0" dirty="0" smtClean="0">
              <a:solidFill>
                <a:sysClr val="windowText" lastClr="000000">
                  <a:hueOff val="0"/>
                  <a:satOff val="0"/>
                  <a:lumOff val="0"/>
                  <a:alphaOff val="0"/>
                </a:sysClr>
              </a:solidFill>
              <a:latin typeface="Corbel" panose="020B0503020204020204"/>
              <a:ea typeface="+mn-ea"/>
              <a:cs typeface="+mn-cs"/>
            </a:rPr>
            <a:t> per </a:t>
          </a:r>
          <a:r>
            <a:rPr lang="en-GB" sz="1400" noProof="0" dirty="0" err="1" smtClean="0">
              <a:solidFill>
                <a:sysClr val="windowText" lastClr="000000">
                  <a:hueOff val="0"/>
                  <a:satOff val="0"/>
                  <a:lumOff val="0"/>
                  <a:alphaOff val="0"/>
                </a:sysClr>
              </a:solidFill>
              <a:latin typeface="Corbel" panose="020B0503020204020204"/>
              <a:ea typeface="+mn-ea"/>
              <a:cs typeface="+mn-cs"/>
            </a:rPr>
            <a:t>l’efficienza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energetica</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B81C0621-6288-4B42-A89E-6A6870A7AB23}" type="parTrans" cxnId="{8E290F2E-C2DF-473E-9E88-F4FF51E3FF3F}">
      <dgm:prSet/>
      <dgm:spPr/>
      <dgm:t>
        <a:bodyPr/>
        <a:lstStyle/>
        <a:p>
          <a:endParaRPr lang="es-ES"/>
        </a:p>
      </dgm:t>
    </dgm:pt>
    <dgm:pt modelId="{E69CAD08-5AB1-4794-814E-993ADFEDD03F}" type="sibTrans" cxnId="{8E290F2E-C2DF-473E-9E88-F4FF51E3FF3F}">
      <dgm:prSet/>
      <dgm:spPr/>
      <dgm:t>
        <a:bodyPr/>
        <a:lstStyle/>
        <a:p>
          <a:endParaRPr lang="es-ES"/>
        </a:p>
      </dgm:t>
    </dgm:pt>
    <dgm:pt modelId="{E53A0F61-3006-49D2-BEDC-FD94EE6F008B}">
      <dgm:prSet phldrT="[Texto]" custT="1"/>
      <dgm:spPr>
        <a:xfrm>
          <a:off x="3755263" y="2311314"/>
          <a:ext cx="1273941" cy="2846061"/>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Consumi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energetici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regionali</a:t>
          </a:r>
          <a:r>
            <a:rPr lang="en-GB" sz="1400" noProof="0" dirty="0" smtClean="0">
              <a:solidFill>
                <a:sysClr val="windowText" lastClr="000000">
                  <a:hueOff val="0"/>
                  <a:satOff val="0"/>
                  <a:lumOff val="0"/>
                  <a:alphaOff val="0"/>
                </a:sysClr>
              </a:solidFill>
              <a:latin typeface="Corbel" panose="020B0503020204020204"/>
              <a:ea typeface="+mn-ea"/>
              <a:cs typeface="+mn-cs"/>
            </a:rPr>
            <a:t> </a:t>
          </a:r>
        </a:p>
      </dgm:t>
    </dgm:pt>
    <dgm:pt modelId="{835DD680-51EB-46BF-B631-0154A822B7F0}" type="parTrans" cxnId="{4A9136B9-54FD-40E5-A8A6-B1E53A3C0A73}">
      <dgm:prSet/>
      <dgm:spPr/>
      <dgm:t>
        <a:bodyPr/>
        <a:lstStyle/>
        <a:p>
          <a:endParaRPr lang="es-ES"/>
        </a:p>
      </dgm:t>
    </dgm:pt>
    <dgm:pt modelId="{86CC9A06-60EC-48F2-8967-82F4198C2C47}" type="sibTrans" cxnId="{4A9136B9-54FD-40E5-A8A6-B1E53A3C0A73}">
      <dgm:prSet/>
      <dgm:spPr/>
      <dgm:t>
        <a:bodyPr/>
        <a:lstStyle/>
        <a:p>
          <a:endParaRPr lang="es-ES"/>
        </a:p>
      </dgm:t>
    </dgm:pt>
    <dgm:pt modelId="{111C9068-5C82-4F45-9AF3-42CA04507EFC}">
      <dgm:prSet phldrT="[Texto]" custT="1"/>
      <dgm:spPr>
        <a:xfrm>
          <a:off x="2534068" y="1927410"/>
          <a:ext cx="1219157" cy="2796984"/>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Consumi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energetici</a:t>
          </a:r>
          <a:endParaRPr lang="en-GB" sz="1400" noProof="0" dirty="0" smtClean="0">
            <a:solidFill>
              <a:sysClr val="windowText" lastClr="000000">
                <a:hueOff val="0"/>
                <a:satOff val="0"/>
                <a:lumOff val="0"/>
                <a:alphaOff val="0"/>
              </a:sysClr>
            </a:solidFill>
            <a:latin typeface="Corbel" panose="020B0503020204020204"/>
            <a:ea typeface="+mn-ea"/>
            <a:cs typeface="+mn-cs"/>
          </a:endParaRPr>
        </a:p>
      </dgm:t>
    </dgm:pt>
    <dgm:pt modelId="{DAFBC3D2-34E9-469A-975D-9537C1D5E389}" type="parTrans" cxnId="{37424E30-C9A5-4D62-9077-BAA5D87029F1}">
      <dgm:prSet/>
      <dgm:spPr/>
      <dgm:t>
        <a:bodyPr/>
        <a:lstStyle/>
        <a:p>
          <a:endParaRPr lang="es-ES"/>
        </a:p>
      </dgm:t>
    </dgm:pt>
    <dgm:pt modelId="{869E54E7-CB52-449C-9AA9-E77B6442EA30}" type="sibTrans" cxnId="{37424E30-C9A5-4D62-9077-BAA5D87029F1}">
      <dgm:prSet/>
      <dgm:spPr/>
      <dgm:t>
        <a:bodyPr/>
        <a:lstStyle/>
        <a:p>
          <a:endParaRPr lang="es-ES"/>
        </a:p>
      </dgm:t>
    </dgm:pt>
    <dgm:pt modelId="{76391D48-FF16-4869-8FD2-D61DB9B75FE0}">
      <dgm:prSet phldrT="[Texto]" custT="1"/>
      <dgm:spPr>
        <a:xfrm>
          <a:off x="1292037" y="1791912"/>
          <a:ext cx="1236849" cy="2629235"/>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dirty="0" smtClean="0">
              <a:solidFill>
                <a:sysClr val="windowText" lastClr="000000">
                  <a:hueOff val="0"/>
                  <a:satOff val="0"/>
                  <a:lumOff val="0"/>
                  <a:alphaOff val="0"/>
                </a:sysClr>
              </a:solidFill>
              <a:latin typeface="Corbel" panose="020B0503020204020204"/>
              <a:ea typeface="+mn-ea"/>
              <a:cs typeface="+mn-cs"/>
            </a:rPr>
            <a:t>Smart readiness indicator (SRI) </a:t>
          </a:r>
          <a:endParaRPr lang="es-ES" sz="1400" dirty="0">
            <a:solidFill>
              <a:sysClr val="windowText" lastClr="000000">
                <a:hueOff val="0"/>
                <a:satOff val="0"/>
                <a:lumOff val="0"/>
                <a:alphaOff val="0"/>
              </a:sysClr>
            </a:solidFill>
            <a:latin typeface="Corbel" panose="020B0503020204020204"/>
            <a:ea typeface="+mn-ea"/>
            <a:cs typeface="+mn-cs"/>
          </a:endParaRPr>
        </a:p>
      </dgm:t>
    </dgm:pt>
    <dgm:pt modelId="{E0AB3EBE-678D-4812-AF73-0E4966860FC6}" type="sibTrans" cxnId="{B1716887-C446-4178-A13C-596ACE219431}">
      <dgm:prSet/>
      <dgm:spPr/>
      <dgm:t>
        <a:bodyPr/>
        <a:lstStyle/>
        <a:p>
          <a:endParaRPr lang="es-ES"/>
        </a:p>
      </dgm:t>
    </dgm:pt>
    <dgm:pt modelId="{79A0C221-A031-475A-8CE9-50BCC3509A33}" type="parTrans" cxnId="{B1716887-C446-4178-A13C-596ACE219431}">
      <dgm:prSet/>
      <dgm:spPr/>
      <dgm:t>
        <a:bodyPr/>
        <a:lstStyle/>
        <a:p>
          <a:endParaRPr lang="es-ES"/>
        </a:p>
      </dgm:t>
    </dgm:pt>
    <dgm:pt modelId="{C8BA99B6-6A40-42CE-86F5-57503286443E}">
      <dgm:prSet phldrT="[Texto]" custT="1"/>
      <dgm:spPr>
        <a:xfrm>
          <a:off x="1292037" y="1791912"/>
          <a:ext cx="1236849" cy="2629235"/>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dirty="0" err="1" smtClean="0">
              <a:solidFill>
                <a:sysClr val="windowText" lastClr="000000">
                  <a:hueOff val="0"/>
                  <a:satOff val="0"/>
                  <a:lumOff val="0"/>
                  <a:alphaOff val="0"/>
                </a:sysClr>
              </a:solidFill>
              <a:latin typeface="Corbel" panose="020B0503020204020204"/>
              <a:ea typeface="+mn-ea"/>
              <a:cs typeface="+mn-cs"/>
            </a:rPr>
            <a:t>Controllo</a:t>
          </a:r>
          <a:r>
            <a:rPr lang="en-GB" sz="1400" dirty="0" smtClean="0">
              <a:solidFill>
                <a:sysClr val="windowText" lastClr="000000">
                  <a:hueOff val="0"/>
                  <a:satOff val="0"/>
                  <a:lumOff val="0"/>
                  <a:alphaOff val="0"/>
                </a:sysClr>
              </a:solidFill>
              <a:latin typeface="Corbel" panose="020B0503020204020204"/>
              <a:ea typeface="+mn-ea"/>
              <a:cs typeface="+mn-cs"/>
            </a:rPr>
            <a:t> e </a:t>
          </a:r>
          <a:r>
            <a:rPr lang="en-GB" sz="1400" dirty="0" err="1" smtClean="0">
              <a:solidFill>
                <a:sysClr val="windowText" lastClr="000000">
                  <a:hueOff val="0"/>
                  <a:satOff val="0"/>
                  <a:lumOff val="0"/>
                  <a:alphaOff val="0"/>
                </a:sysClr>
              </a:solidFill>
              <a:latin typeface="Corbel" panose="020B0503020204020204"/>
              <a:ea typeface="+mn-ea"/>
              <a:cs typeface="+mn-cs"/>
            </a:rPr>
            <a:t>automazione</a:t>
          </a:r>
          <a:r>
            <a:rPr lang="en-GB" sz="1400" dirty="0" smtClean="0">
              <a:solidFill>
                <a:sysClr val="windowText" lastClr="000000">
                  <a:hueOff val="0"/>
                  <a:satOff val="0"/>
                  <a:lumOff val="0"/>
                  <a:alphaOff val="0"/>
                </a:sysClr>
              </a:solidFill>
              <a:latin typeface="Corbel" panose="020B0503020204020204"/>
              <a:ea typeface="+mn-ea"/>
              <a:cs typeface="+mn-cs"/>
            </a:rPr>
            <a:t> </a:t>
          </a:r>
          <a:r>
            <a:rPr lang="en-GB" sz="1400" dirty="0" err="1" smtClean="0">
              <a:solidFill>
                <a:sysClr val="windowText" lastClr="000000">
                  <a:hueOff val="0"/>
                  <a:satOff val="0"/>
                  <a:lumOff val="0"/>
                  <a:alphaOff val="0"/>
                </a:sysClr>
              </a:solidFill>
              <a:latin typeface="Corbel" panose="020B0503020204020204"/>
              <a:ea typeface="+mn-ea"/>
              <a:cs typeface="+mn-cs"/>
            </a:rPr>
            <a:t>edifici</a:t>
          </a:r>
          <a:endParaRPr lang="es-ES" sz="1400" dirty="0">
            <a:solidFill>
              <a:sysClr val="windowText" lastClr="000000">
                <a:hueOff val="0"/>
                <a:satOff val="0"/>
                <a:lumOff val="0"/>
                <a:alphaOff val="0"/>
              </a:sysClr>
            </a:solidFill>
            <a:latin typeface="Corbel" panose="020B0503020204020204"/>
            <a:ea typeface="+mn-ea"/>
            <a:cs typeface="+mn-cs"/>
          </a:endParaRPr>
        </a:p>
      </dgm:t>
    </dgm:pt>
    <dgm:pt modelId="{4333A777-A356-4115-9BFE-9305F389D550}" type="sibTrans" cxnId="{F4678077-C3B8-4A8D-942B-5F0B5D9787E5}">
      <dgm:prSet/>
      <dgm:spPr/>
      <dgm:t>
        <a:bodyPr/>
        <a:lstStyle/>
        <a:p>
          <a:endParaRPr lang="es-ES"/>
        </a:p>
      </dgm:t>
    </dgm:pt>
    <dgm:pt modelId="{D9E868AD-8E34-45B6-A4F0-D1466C8F9959}" type="parTrans" cxnId="{F4678077-C3B8-4A8D-942B-5F0B5D9787E5}">
      <dgm:prSet/>
      <dgm:spPr/>
      <dgm:t>
        <a:bodyPr/>
        <a:lstStyle/>
        <a:p>
          <a:endParaRPr lang="es-ES"/>
        </a:p>
      </dgm:t>
    </dgm:pt>
    <dgm:pt modelId="{525E3F31-DD86-4670-BF09-B687EBDC9CB2}">
      <dgm:prSet phldrT="[Texto]" custT="1"/>
      <dgm:spPr>
        <a:xfrm>
          <a:off x="1292037" y="1791912"/>
          <a:ext cx="1236849" cy="2629235"/>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dirty="0" err="1" smtClean="0">
              <a:solidFill>
                <a:sysClr val="windowText" lastClr="000000">
                  <a:hueOff val="0"/>
                  <a:satOff val="0"/>
                  <a:lumOff val="0"/>
                  <a:alphaOff val="0"/>
                </a:sysClr>
              </a:solidFill>
              <a:latin typeface="Corbel" panose="020B0503020204020204"/>
              <a:ea typeface="+mn-ea"/>
              <a:cs typeface="+mn-cs"/>
            </a:rPr>
            <a:t>Certificazione</a:t>
          </a:r>
          <a:r>
            <a:rPr lang="en-GB" sz="1400" dirty="0" smtClean="0">
              <a:solidFill>
                <a:sysClr val="windowText" lastClr="000000">
                  <a:hueOff val="0"/>
                  <a:satOff val="0"/>
                  <a:lumOff val="0"/>
                  <a:alphaOff val="0"/>
                </a:sysClr>
              </a:solidFill>
              <a:latin typeface="Corbel" panose="020B0503020204020204"/>
              <a:ea typeface="+mn-ea"/>
              <a:cs typeface="+mn-cs"/>
            </a:rPr>
            <a:t> </a:t>
          </a:r>
          <a:r>
            <a:rPr lang="en-GB" sz="1400" dirty="0" err="1" smtClean="0">
              <a:solidFill>
                <a:sysClr val="windowText" lastClr="000000">
                  <a:hueOff val="0"/>
                  <a:satOff val="0"/>
                  <a:lumOff val="0"/>
                  <a:alphaOff val="0"/>
                </a:sysClr>
              </a:solidFill>
              <a:latin typeface="Corbel" panose="020B0503020204020204"/>
              <a:ea typeface="+mn-ea"/>
              <a:cs typeface="+mn-cs"/>
            </a:rPr>
            <a:t>energetica</a:t>
          </a:r>
          <a:endParaRPr lang="es-ES" sz="1400" dirty="0">
            <a:solidFill>
              <a:sysClr val="windowText" lastClr="000000">
                <a:hueOff val="0"/>
                <a:satOff val="0"/>
                <a:lumOff val="0"/>
                <a:alphaOff val="0"/>
              </a:sysClr>
            </a:solidFill>
            <a:latin typeface="Corbel" panose="020B0503020204020204"/>
            <a:ea typeface="+mn-ea"/>
            <a:cs typeface="+mn-cs"/>
          </a:endParaRPr>
        </a:p>
      </dgm:t>
    </dgm:pt>
    <dgm:pt modelId="{360BA4EA-FC3F-45B6-8D84-372AF4AAA83E}" type="sibTrans" cxnId="{F21EC691-12C6-412B-9830-50E43E617B91}">
      <dgm:prSet/>
      <dgm:spPr/>
      <dgm:t>
        <a:bodyPr/>
        <a:lstStyle/>
        <a:p>
          <a:endParaRPr lang="es-ES"/>
        </a:p>
      </dgm:t>
    </dgm:pt>
    <dgm:pt modelId="{52FF8EDE-26B6-4AD0-BB4F-A10C0AFF8FCD}" type="parTrans" cxnId="{F21EC691-12C6-412B-9830-50E43E617B91}">
      <dgm:prSet/>
      <dgm:spPr/>
      <dgm:t>
        <a:bodyPr/>
        <a:lstStyle/>
        <a:p>
          <a:endParaRPr lang="es-ES"/>
        </a:p>
      </dgm:t>
    </dgm:pt>
    <dgm:pt modelId="{3DB7D1A7-7C63-406C-AC86-8FF5819378AF}">
      <dgm:prSet phldrT="[Texto]" custT="1"/>
      <dgm:spPr>
        <a:xfrm>
          <a:off x="1292037" y="1791912"/>
          <a:ext cx="1236849" cy="2629235"/>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Efficienza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energetica</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negli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edifici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incremento</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fonti</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rinnovabili</a:t>
          </a:r>
          <a:r>
            <a:rPr lang="en-GB" sz="1400" noProof="0" dirty="0" smtClean="0">
              <a:solidFill>
                <a:sysClr val="windowText" lastClr="000000">
                  <a:hueOff val="0"/>
                  <a:satOff val="0"/>
                  <a:lumOff val="0"/>
                  <a:alphaOff val="0"/>
                </a:sysClr>
              </a:solidFill>
              <a:latin typeface="Corbel" panose="020B0503020204020204"/>
              <a:ea typeface="+mn-ea"/>
              <a:cs typeface="+mn-cs"/>
            </a:rPr>
            <a:t>)</a:t>
          </a:r>
          <a:endParaRPr lang="en-GB" sz="1400" noProof="0" dirty="0">
            <a:solidFill>
              <a:sysClr val="windowText" lastClr="000000">
                <a:hueOff val="0"/>
                <a:satOff val="0"/>
                <a:lumOff val="0"/>
                <a:alphaOff val="0"/>
              </a:sysClr>
            </a:solidFill>
            <a:latin typeface="Corbel" panose="020B0503020204020204"/>
            <a:ea typeface="+mn-ea"/>
            <a:cs typeface="+mn-cs"/>
          </a:endParaRPr>
        </a:p>
      </dgm:t>
    </dgm:pt>
    <dgm:pt modelId="{86AD3829-CB83-4D95-B9FA-8F962BC4C978}" type="sibTrans" cxnId="{F8422044-236D-444F-AB59-7C532B132629}">
      <dgm:prSet/>
      <dgm:spPr/>
      <dgm:t>
        <a:bodyPr/>
        <a:lstStyle/>
        <a:p>
          <a:endParaRPr lang="es-ES"/>
        </a:p>
      </dgm:t>
    </dgm:pt>
    <dgm:pt modelId="{53B7F5FB-9922-4407-B394-B746B4ECE4E5}" type="parTrans" cxnId="{F8422044-236D-444F-AB59-7C532B132629}">
      <dgm:prSet/>
      <dgm:spPr/>
      <dgm:t>
        <a:bodyPr/>
        <a:lstStyle/>
        <a:p>
          <a:endParaRPr lang="es-ES"/>
        </a:p>
      </dgm:t>
    </dgm:pt>
    <dgm:pt modelId="{4803CFC6-39C4-4616-8D46-67A1CA5C8732}">
      <dgm:prSet phldrT="[Texto]" custT="1"/>
      <dgm:spPr>
        <a:xfrm>
          <a:off x="1292037" y="1791912"/>
          <a:ext cx="1236849" cy="2629235"/>
        </a:xfr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gm:spPr>
      <dgm:t>
        <a:bodyPr/>
        <a:lstStyle/>
        <a:p>
          <a:r>
            <a:rPr lang="en-GB" sz="1400" noProof="0" dirty="0" err="1" smtClean="0">
              <a:solidFill>
                <a:sysClr val="windowText" lastClr="000000">
                  <a:hueOff val="0"/>
                  <a:satOff val="0"/>
                  <a:lumOff val="0"/>
                  <a:alphaOff val="0"/>
                </a:sysClr>
              </a:solidFill>
              <a:latin typeface="Corbel" panose="020B0503020204020204"/>
              <a:ea typeface="+mn-ea"/>
              <a:cs typeface="+mn-cs"/>
            </a:rPr>
            <a:t>Strategie</a:t>
          </a:r>
          <a:r>
            <a:rPr lang="en-GB" sz="1400" noProof="0" dirty="0" smtClean="0">
              <a:solidFill>
                <a:sysClr val="windowText" lastClr="000000">
                  <a:hueOff val="0"/>
                  <a:satOff val="0"/>
                  <a:lumOff val="0"/>
                  <a:alphaOff val="0"/>
                </a:sysClr>
              </a:solidFill>
              <a:latin typeface="Corbel" panose="020B0503020204020204"/>
              <a:ea typeface="+mn-ea"/>
              <a:cs typeface="+mn-cs"/>
            </a:rPr>
            <a:t> a </a:t>
          </a:r>
          <a:r>
            <a:rPr lang="en-GB" sz="1400" noProof="0" dirty="0" err="1" smtClean="0">
              <a:solidFill>
                <a:sysClr val="windowText" lastClr="000000">
                  <a:hueOff val="0"/>
                  <a:satOff val="0"/>
                  <a:lumOff val="0"/>
                  <a:alphaOff val="0"/>
                </a:sysClr>
              </a:solidFill>
              <a:latin typeface="Corbel" panose="020B0503020204020204"/>
              <a:ea typeface="+mn-ea"/>
              <a:cs typeface="+mn-cs"/>
            </a:rPr>
            <a:t>lungo</a:t>
          </a:r>
          <a:r>
            <a:rPr lang="en-GB" sz="1400" noProof="0" dirty="0" smtClean="0">
              <a:solidFill>
                <a:sysClr val="windowText" lastClr="000000">
                  <a:hueOff val="0"/>
                  <a:satOff val="0"/>
                  <a:lumOff val="0"/>
                  <a:alphaOff val="0"/>
                </a:sysClr>
              </a:solidFill>
              <a:latin typeface="Corbel" panose="020B0503020204020204"/>
              <a:ea typeface="+mn-ea"/>
              <a:cs typeface="+mn-cs"/>
            </a:rPr>
            <a:t> </a:t>
          </a:r>
          <a:r>
            <a:rPr lang="en-GB" sz="1400" noProof="0" dirty="0" err="1" smtClean="0">
              <a:solidFill>
                <a:sysClr val="windowText" lastClr="000000">
                  <a:hueOff val="0"/>
                  <a:satOff val="0"/>
                  <a:lumOff val="0"/>
                  <a:alphaOff val="0"/>
                </a:sysClr>
              </a:solidFill>
              <a:latin typeface="Corbel" panose="020B0503020204020204"/>
              <a:ea typeface="+mn-ea"/>
              <a:cs typeface="+mn-cs"/>
            </a:rPr>
            <a:t>termine</a:t>
          </a:r>
          <a:endParaRPr lang="en-GB" sz="1400" noProof="0" dirty="0">
            <a:solidFill>
              <a:sysClr val="windowText" lastClr="000000">
                <a:hueOff val="0"/>
                <a:satOff val="0"/>
                <a:lumOff val="0"/>
                <a:alphaOff val="0"/>
              </a:sysClr>
            </a:solidFill>
            <a:latin typeface="Corbel" panose="020B0503020204020204"/>
            <a:ea typeface="+mn-ea"/>
            <a:cs typeface="+mn-cs"/>
          </a:endParaRPr>
        </a:p>
      </dgm:t>
    </dgm:pt>
    <dgm:pt modelId="{CC96BCCF-01E2-49F6-B375-C5F96E46F7EB}" type="sibTrans" cxnId="{2D270229-B60C-46DE-8BEE-CB7A032AFBCB}">
      <dgm:prSet/>
      <dgm:spPr/>
      <dgm:t>
        <a:bodyPr/>
        <a:lstStyle/>
        <a:p>
          <a:endParaRPr lang="es-ES"/>
        </a:p>
      </dgm:t>
    </dgm:pt>
    <dgm:pt modelId="{EE0BD103-C476-49E9-A51E-F53C7A5944F6}" type="parTrans" cxnId="{2D270229-B60C-46DE-8BEE-CB7A032AFBCB}">
      <dgm:prSet/>
      <dgm:spPr/>
      <dgm:t>
        <a:bodyPr/>
        <a:lstStyle/>
        <a:p>
          <a:endParaRPr lang="es-ES"/>
        </a:p>
      </dgm:t>
    </dgm:pt>
    <dgm:pt modelId="{58B3467D-BA11-41B7-9749-2D2059AEC853}" type="pres">
      <dgm:prSet presAssocID="{EAA7124A-E7CA-4F1A-B9DC-B2AAAA86A47D}" presName="Name0" presStyleCnt="0">
        <dgm:presLayoutVars>
          <dgm:chMax val="5"/>
          <dgm:chPref val="5"/>
          <dgm:dir/>
          <dgm:animLvl val="lvl"/>
        </dgm:presLayoutVars>
      </dgm:prSet>
      <dgm:spPr/>
      <dgm:t>
        <a:bodyPr/>
        <a:lstStyle/>
        <a:p>
          <a:endParaRPr lang="es-ES"/>
        </a:p>
      </dgm:t>
    </dgm:pt>
    <dgm:pt modelId="{8A6FBDD4-AA33-45E1-A24B-4416CE51E2BE}" type="pres">
      <dgm:prSet presAssocID="{5AED96E4-F954-4D06-ACD2-01FCFD2D7357}" presName="parentText1" presStyleLbl="node1" presStyleIdx="0" presStyleCnt="3">
        <dgm:presLayoutVars>
          <dgm:chMax/>
          <dgm:chPref val="3"/>
          <dgm:bulletEnabled val="1"/>
        </dgm:presLayoutVars>
      </dgm:prSet>
      <dgm:spPr>
        <a:prstGeom prst="rightArrow">
          <a:avLst>
            <a:gd name="adj1" fmla="val 50000"/>
            <a:gd name="adj2" fmla="val 50000"/>
          </a:avLst>
        </a:prstGeom>
      </dgm:spPr>
      <dgm:t>
        <a:bodyPr/>
        <a:lstStyle/>
        <a:p>
          <a:endParaRPr lang="it-IT"/>
        </a:p>
      </dgm:t>
    </dgm:pt>
    <dgm:pt modelId="{149E8F52-9713-484D-A436-65AA18413F1C}" type="pres">
      <dgm:prSet presAssocID="{5AED96E4-F954-4D06-ACD2-01FCFD2D7357}" presName="childText1" presStyleLbl="solidAlignAcc1" presStyleIdx="0" presStyleCnt="3">
        <dgm:presLayoutVars>
          <dgm:chMax val="0"/>
          <dgm:chPref val="0"/>
          <dgm:bulletEnabled val="1"/>
        </dgm:presLayoutVars>
      </dgm:prSet>
      <dgm:spPr>
        <a:prstGeom prst="rect">
          <a:avLst/>
        </a:prstGeom>
      </dgm:spPr>
      <dgm:t>
        <a:bodyPr/>
        <a:lstStyle/>
        <a:p>
          <a:endParaRPr lang="it-IT"/>
        </a:p>
      </dgm:t>
    </dgm:pt>
    <dgm:pt modelId="{F8EBE9BD-5051-4C23-8A34-6A65BC293ADD}" type="pres">
      <dgm:prSet presAssocID="{AEEB4482-EE08-4713-81AE-7AE57C9420F4}" presName="parentText2" presStyleLbl="node1" presStyleIdx="1" presStyleCnt="3" custLinFactNeighborY="11858">
        <dgm:presLayoutVars>
          <dgm:chMax/>
          <dgm:chPref val="3"/>
          <dgm:bulletEnabled val="1"/>
        </dgm:presLayoutVars>
      </dgm:prSet>
      <dgm:spPr>
        <a:prstGeom prst="rightArrow">
          <a:avLst>
            <a:gd name="adj1" fmla="val 50000"/>
            <a:gd name="adj2" fmla="val 50000"/>
          </a:avLst>
        </a:prstGeom>
      </dgm:spPr>
      <dgm:t>
        <a:bodyPr/>
        <a:lstStyle/>
        <a:p>
          <a:endParaRPr lang="it-IT"/>
        </a:p>
      </dgm:t>
    </dgm:pt>
    <dgm:pt modelId="{9ADBC42C-6C37-41ED-B7B6-BE017D649934}" type="pres">
      <dgm:prSet presAssocID="{AEEB4482-EE08-4713-81AE-7AE57C9420F4}" presName="childText2" presStyleLbl="solidAlignAcc1" presStyleIdx="1" presStyleCnt="3" custLinFactNeighborX="-975" custLinFactNeighborY="5712">
        <dgm:presLayoutVars>
          <dgm:chMax val="0"/>
          <dgm:chPref val="0"/>
          <dgm:bulletEnabled val="1"/>
        </dgm:presLayoutVars>
      </dgm:prSet>
      <dgm:spPr>
        <a:prstGeom prst="rect">
          <a:avLst/>
        </a:prstGeom>
      </dgm:spPr>
      <dgm:t>
        <a:bodyPr/>
        <a:lstStyle/>
        <a:p>
          <a:endParaRPr lang="it-IT"/>
        </a:p>
      </dgm:t>
    </dgm:pt>
    <dgm:pt modelId="{448AE630-971D-423A-B81E-DAECB655254D}" type="pres">
      <dgm:prSet presAssocID="{C8C82556-68C4-476E-B0EF-C15BB4A93E96}" presName="parentText3" presStyleLbl="node1" presStyleIdx="2" presStyleCnt="3" custLinFactNeighborY="11858">
        <dgm:presLayoutVars>
          <dgm:chMax/>
          <dgm:chPref val="3"/>
          <dgm:bulletEnabled val="1"/>
        </dgm:presLayoutVars>
      </dgm:prSet>
      <dgm:spPr>
        <a:prstGeom prst="rightArrow">
          <a:avLst>
            <a:gd name="adj1" fmla="val 50000"/>
            <a:gd name="adj2" fmla="val 50000"/>
          </a:avLst>
        </a:prstGeom>
      </dgm:spPr>
      <dgm:t>
        <a:bodyPr/>
        <a:lstStyle/>
        <a:p>
          <a:endParaRPr lang="it-IT"/>
        </a:p>
      </dgm:t>
    </dgm:pt>
    <dgm:pt modelId="{6A536700-0931-4D28-B619-7A722F1EA5D4}" type="pres">
      <dgm:prSet presAssocID="{C8C82556-68C4-476E-B0EF-C15BB4A93E96}" presName="childText3" presStyleLbl="solidAlignAcc1" presStyleIdx="2" presStyleCnt="3" custScaleY="115336" custLinFactNeighborY="6247">
        <dgm:presLayoutVars>
          <dgm:chMax val="0"/>
          <dgm:chPref val="0"/>
          <dgm:bulletEnabled val="1"/>
        </dgm:presLayoutVars>
      </dgm:prSet>
      <dgm:spPr>
        <a:prstGeom prst="rect">
          <a:avLst/>
        </a:prstGeom>
      </dgm:spPr>
      <dgm:t>
        <a:bodyPr/>
        <a:lstStyle/>
        <a:p>
          <a:endParaRPr lang="it-IT"/>
        </a:p>
      </dgm:t>
    </dgm:pt>
  </dgm:ptLst>
  <dgm:cxnLst>
    <dgm:cxn modelId="{5CAFA87A-1F42-4D4C-A89D-E934C2B5AB97}" srcId="{C8C82556-68C4-476E-B0EF-C15BB4A93E96}" destId="{85031E94-B49F-40A9-AD20-6237F94290A6}" srcOrd="0" destOrd="0" parTransId="{9BBB2660-F05F-4516-AB64-07F56C0AFAE8}" sibTransId="{BE4DBD1A-B891-4A13-83DA-5A880AF21565}"/>
    <dgm:cxn modelId="{A480052C-8FC0-4B30-9204-3FAF5874A149}" srcId="{EAA7124A-E7CA-4F1A-B9DC-B2AAAA86A47D}" destId="{5AED96E4-F954-4D06-ACD2-01FCFD2D7357}" srcOrd="0" destOrd="0" parTransId="{B1F6E1B6-674C-4484-8E20-B0AE2F77BFDC}" sibTransId="{AB1A055C-0F36-4634-8759-17362207088D}"/>
    <dgm:cxn modelId="{8809FB70-0158-4779-94E6-F5F72BB82370}" type="presOf" srcId="{85031E94-B49F-40A9-AD20-6237F94290A6}" destId="{6A536700-0931-4D28-B619-7A722F1EA5D4}" srcOrd="0" destOrd="0" presId="urn:microsoft.com/office/officeart/2009/3/layout/IncreasingArrowsProcess"/>
    <dgm:cxn modelId="{12B5E2CE-6C46-4D37-9BDC-0461C8C4295B}" srcId="{EAA7124A-E7CA-4F1A-B9DC-B2AAAA86A47D}" destId="{AEEB4482-EE08-4713-81AE-7AE57C9420F4}" srcOrd="1" destOrd="0" parTransId="{3ABD12DC-A687-4D1C-9BDD-0422B113F055}" sibTransId="{307A431A-ED9D-4CEB-881F-1D2B76AB4350}"/>
    <dgm:cxn modelId="{2D270229-B60C-46DE-8BEE-CB7A032AFBCB}" srcId="{5AED96E4-F954-4D06-ACD2-01FCFD2D7357}" destId="{4803CFC6-39C4-4616-8D46-67A1CA5C8732}" srcOrd="0" destOrd="0" parTransId="{EE0BD103-C476-49E9-A51E-F53C7A5944F6}" sibTransId="{CC96BCCF-01E2-49F6-B375-C5F96E46F7EB}"/>
    <dgm:cxn modelId="{5630B707-8BED-4EF1-A8EE-7E8778F92555}" type="presOf" srcId="{C8BA99B6-6A40-42CE-86F5-57503286443E}" destId="{149E8F52-9713-484D-A436-65AA18413F1C}" srcOrd="0" destOrd="3" presId="urn:microsoft.com/office/officeart/2009/3/layout/IncreasingArrowsProcess"/>
    <dgm:cxn modelId="{722BA136-4929-4F4F-96CE-3986D6619353}" type="presOf" srcId="{591F9C21-256D-41A8-9EEC-9D141AB99805}" destId="{9ADBC42C-6C37-41ED-B7B6-BE017D649934}" srcOrd="0" destOrd="3" presId="urn:microsoft.com/office/officeart/2009/3/layout/IncreasingArrowsProcess"/>
    <dgm:cxn modelId="{B1BACDBB-472D-41EC-B767-3E2EC3AFBE3B}" type="presOf" srcId="{76391D48-FF16-4869-8FD2-D61DB9B75FE0}" destId="{149E8F52-9713-484D-A436-65AA18413F1C}" srcOrd="0" destOrd="4" presId="urn:microsoft.com/office/officeart/2009/3/layout/IncreasingArrowsProcess"/>
    <dgm:cxn modelId="{55651AC6-1C4B-4959-983C-18BB1F491AD5}" type="presOf" srcId="{3DB7D1A7-7C63-406C-AC86-8FF5819378AF}" destId="{149E8F52-9713-484D-A436-65AA18413F1C}" srcOrd="0" destOrd="1" presId="urn:microsoft.com/office/officeart/2009/3/layout/IncreasingArrowsProcess"/>
    <dgm:cxn modelId="{2E522E19-0371-4469-BB9A-47F0A50D4AD2}" type="presOf" srcId="{C4567279-840F-4E4A-B658-C2BF97D01258}" destId="{6A536700-0931-4D28-B619-7A722F1EA5D4}" srcOrd="0" destOrd="1" presId="urn:microsoft.com/office/officeart/2009/3/layout/IncreasingArrowsProcess"/>
    <dgm:cxn modelId="{B1716887-C446-4178-A13C-596ACE219431}" srcId="{5AED96E4-F954-4D06-ACD2-01FCFD2D7357}" destId="{76391D48-FF16-4869-8FD2-D61DB9B75FE0}" srcOrd="4" destOrd="0" parTransId="{79A0C221-A031-475A-8CE9-50BCC3509A33}" sibTransId="{E0AB3EBE-678D-4812-AF73-0E4966860FC6}"/>
    <dgm:cxn modelId="{19E3C11A-C898-4B6D-887C-7C2F91567527}" type="presOf" srcId="{62A9AD90-8A38-46C1-AE7F-6E02A904E657}" destId="{9ADBC42C-6C37-41ED-B7B6-BE017D649934}" srcOrd="0" destOrd="0" presId="urn:microsoft.com/office/officeart/2009/3/layout/IncreasingArrowsProcess"/>
    <dgm:cxn modelId="{200B6878-9DF7-463E-ACE8-470CF78E774B}" type="presOf" srcId="{C8C82556-68C4-476E-B0EF-C15BB4A93E96}" destId="{448AE630-971D-423A-B81E-DAECB655254D}" srcOrd="0" destOrd="0" presId="urn:microsoft.com/office/officeart/2009/3/layout/IncreasingArrowsProcess"/>
    <dgm:cxn modelId="{3B42B8CC-41C1-4415-A4F5-7DDFA1E947C9}" type="presOf" srcId="{2C7C40FC-7224-4429-BA94-774F749F0B44}" destId="{9ADBC42C-6C37-41ED-B7B6-BE017D649934}" srcOrd="0" destOrd="4" presId="urn:microsoft.com/office/officeart/2009/3/layout/IncreasingArrowsProcess"/>
    <dgm:cxn modelId="{AEA7F9A5-FF9F-4C83-ADC2-8784010B70CE}" type="presOf" srcId="{4803CFC6-39C4-4616-8D46-67A1CA5C8732}" destId="{149E8F52-9713-484D-A436-65AA18413F1C}" srcOrd="0" destOrd="0" presId="urn:microsoft.com/office/officeart/2009/3/layout/IncreasingArrowsProcess"/>
    <dgm:cxn modelId="{B4C955EB-447B-48AB-B63C-1DB3677CD23E}" srcId="{EAA7124A-E7CA-4F1A-B9DC-B2AAAA86A47D}" destId="{C8C82556-68C4-476E-B0EF-C15BB4A93E96}" srcOrd="2" destOrd="0" parTransId="{73D51276-970B-463F-B128-46929A321195}" sibTransId="{3737C63D-1C5B-4EA0-A872-1876F6A541D1}"/>
    <dgm:cxn modelId="{D6F0C1FA-9376-41D9-A872-2FA96CCF9D29}" type="presOf" srcId="{525E3F31-DD86-4670-BF09-B687EBDC9CB2}" destId="{149E8F52-9713-484D-A436-65AA18413F1C}" srcOrd="0" destOrd="2" presId="urn:microsoft.com/office/officeart/2009/3/layout/IncreasingArrowsProcess"/>
    <dgm:cxn modelId="{48E145E7-EDF0-4F31-9C16-581F0A374C08}" type="presOf" srcId="{1445BE1E-5177-491C-AEE0-9380D4E67B06}" destId="{9ADBC42C-6C37-41ED-B7B6-BE017D649934}" srcOrd="0" destOrd="1" presId="urn:microsoft.com/office/officeart/2009/3/layout/IncreasingArrowsProcess"/>
    <dgm:cxn modelId="{888367AA-0914-4631-AF37-8CF6472ABB0F}" srcId="{AEEB4482-EE08-4713-81AE-7AE57C9420F4}" destId="{591F9C21-256D-41A8-9EEC-9D141AB99805}" srcOrd="3" destOrd="0" parTransId="{ADCA9CE8-FA88-4419-B24F-B01F1D29FC4D}" sibTransId="{9ED110B0-546E-45A7-BFA0-962C32ED09CF}"/>
    <dgm:cxn modelId="{C13D3CC9-93DB-4BF2-A563-EB35DF4A2826}" srcId="{AEEB4482-EE08-4713-81AE-7AE57C9420F4}" destId="{2C7C40FC-7224-4429-BA94-774F749F0B44}" srcOrd="4" destOrd="0" parTransId="{E671AA09-199E-4089-B87C-B599A677BB8B}" sibTransId="{7F45E5EB-74F4-4808-8DEB-7C0CF03BB138}"/>
    <dgm:cxn modelId="{9F89A6E5-FBF8-413B-AB2B-45F51DD2E150}" type="presOf" srcId="{3EA9F396-F965-40D2-98D2-7507FD2B3BE0}" destId="{6A536700-0931-4D28-B619-7A722F1EA5D4}" srcOrd="0" destOrd="4" presId="urn:microsoft.com/office/officeart/2009/3/layout/IncreasingArrowsProcess"/>
    <dgm:cxn modelId="{0B7AB4A3-FA34-4EA8-9E5F-0B9AB5C07F1C}" type="presOf" srcId="{C56FE5F1-367C-41E2-B8E5-008317A6D96E}" destId="{9ADBC42C-6C37-41ED-B7B6-BE017D649934}" srcOrd="0" destOrd="5" presId="urn:microsoft.com/office/officeart/2009/3/layout/IncreasingArrowsProcess"/>
    <dgm:cxn modelId="{AAB3B448-A77A-4DE5-8C53-414683CC0252}" type="presOf" srcId="{AEEB4482-EE08-4713-81AE-7AE57C9420F4}" destId="{F8EBE9BD-5051-4C23-8A34-6A65BC293ADD}" srcOrd="0" destOrd="0" presId="urn:microsoft.com/office/officeart/2009/3/layout/IncreasingArrowsProcess"/>
    <dgm:cxn modelId="{8E290F2E-C2DF-473E-9E88-F4FF51E3FF3F}" srcId="{C8C82556-68C4-476E-B0EF-C15BB4A93E96}" destId="{F9C0AF3D-30E4-4885-A605-0A54ACEB3D07}" srcOrd="5" destOrd="0" parTransId="{B81C0621-6288-4B42-A89E-6A6870A7AB23}" sibTransId="{E69CAD08-5AB1-4794-814E-993ADFEDD03F}"/>
    <dgm:cxn modelId="{69AED370-553C-4E81-BDD7-11991E3B85E4}" srcId="{C8C82556-68C4-476E-B0EF-C15BB4A93E96}" destId="{C4567279-840F-4E4A-B658-C2BF97D01258}" srcOrd="1" destOrd="0" parTransId="{2CF0AF56-6410-415F-9B59-59C1A030A806}" sibTransId="{18C34D3A-1EC2-444B-9F8A-1C1E94260B75}"/>
    <dgm:cxn modelId="{80283DAB-CA05-4B9E-BFC7-89C3D0DA4221}" srcId="{C8C82556-68C4-476E-B0EF-C15BB4A93E96}" destId="{3EA9F396-F965-40D2-98D2-7507FD2B3BE0}" srcOrd="4" destOrd="0" parTransId="{26D06B81-9B34-423B-92FE-E070E7A93CE0}" sibTransId="{9887DAA1-24E9-4F35-80B4-DBB2536574FA}"/>
    <dgm:cxn modelId="{37424E30-C9A5-4D62-9077-BAA5D87029F1}" srcId="{AEEB4482-EE08-4713-81AE-7AE57C9420F4}" destId="{111C9068-5C82-4F45-9AF3-42CA04507EFC}" srcOrd="2" destOrd="0" parTransId="{DAFBC3D2-34E9-469A-975D-9537C1D5E389}" sibTransId="{869E54E7-CB52-449C-9AA9-E77B6442EA30}"/>
    <dgm:cxn modelId="{96949104-AA2A-48E5-80BA-F41D2E55B4E9}" srcId="{AEEB4482-EE08-4713-81AE-7AE57C9420F4}" destId="{1445BE1E-5177-491C-AEE0-9380D4E67B06}" srcOrd="1" destOrd="0" parTransId="{7054362F-1761-46BA-8321-467838D0CA12}" sibTransId="{BC90D954-2D4E-4445-B3E0-D05405C75A37}"/>
    <dgm:cxn modelId="{0EF58A5E-F010-40A6-B471-D6032637B36E}" type="presOf" srcId="{111C9068-5C82-4F45-9AF3-42CA04507EFC}" destId="{9ADBC42C-6C37-41ED-B7B6-BE017D649934}" srcOrd="0" destOrd="2" presId="urn:microsoft.com/office/officeart/2009/3/layout/IncreasingArrowsProcess"/>
    <dgm:cxn modelId="{F37D1CD1-81C4-43C9-BC27-6F02DF32F11B}" type="presOf" srcId="{EAA7124A-E7CA-4F1A-B9DC-B2AAAA86A47D}" destId="{58B3467D-BA11-41B7-9749-2D2059AEC853}" srcOrd="0" destOrd="0" presId="urn:microsoft.com/office/officeart/2009/3/layout/IncreasingArrowsProcess"/>
    <dgm:cxn modelId="{C4169AAA-BDA3-4983-9B90-A20B49616701}" type="presOf" srcId="{1DCF9F67-D6A7-4BA7-84A7-776A0D5E8F21}" destId="{6A536700-0931-4D28-B619-7A722F1EA5D4}" srcOrd="0" destOrd="2" presId="urn:microsoft.com/office/officeart/2009/3/layout/IncreasingArrowsProcess"/>
    <dgm:cxn modelId="{F8422044-236D-444F-AB59-7C532B132629}" srcId="{5AED96E4-F954-4D06-ACD2-01FCFD2D7357}" destId="{3DB7D1A7-7C63-406C-AC86-8FF5819378AF}" srcOrd="1" destOrd="0" parTransId="{53B7F5FB-9922-4407-B394-B746B4ECE4E5}" sibTransId="{86AD3829-CB83-4D95-B9FA-8F962BC4C978}"/>
    <dgm:cxn modelId="{508F4EDC-AB1B-4557-B77E-67E275CC92F4}" type="presOf" srcId="{5AED96E4-F954-4D06-ACD2-01FCFD2D7357}" destId="{8A6FBDD4-AA33-45E1-A24B-4416CE51E2BE}" srcOrd="0" destOrd="0" presId="urn:microsoft.com/office/officeart/2009/3/layout/IncreasingArrowsProcess"/>
    <dgm:cxn modelId="{2D50644C-BBB6-4028-8C4E-28DFFA71D590}" srcId="{AEEB4482-EE08-4713-81AE-7AE57C9420F4}" destId="{62A9AD90-8A38-46C1-AE7F-6E02A904E657}" srcOrd="0" destOrd="0" parTransId="{EE0C30D8-9E23-4CB1-8AE2-BA8508EDE5FB}" sibTransId="{04442B9F-3DDA-49E4-93AD-2BC97B11C9CF}"/>
    <dgm:cxn modelId="{1B5A74BE-3CFB-48C3-8050-5D5C3DB9F841}" srcId="{C8C82556-68C4-476E-B0EF-C15BB4A93E96}" destId="{1DCF9F67-D6A7-4BA7-84A7-776A0D5E8F21}" srcOrd="2" destOrd="0" parTransId="{1D3C92CE-9C92-472F-91F7-8840EAF49756}" sibTransId="{7C1353F4-6A7B-4C2E-BF14-EBDDB271CEA9}"/>
    <dgm:cxn modelId="{62ED0FBC-2468-4747-A195-B8F0A72DBAF6}" type="presOf" srcId="{E53A0F61-3006-49D2-BEDC-FD94EE6F008B}" destId="{6A536700-0931-4D28-B619-7A722F1EA5D4}" srcOrd="0" destOrd="3" presId="urn:microsoft.com/office/officeart/2009/3/layout/IncreasingArrowsProcess"/>
    <dgm:cxn modelId="{346B7CC0-D42E-4FC1-AD4E-AF2E5AD066F4}" srcId="{AEEB4482-EE08-4713-81AE-7AE57C9420F4}" destId="{C56FE5F1-367C-41E2-B8E5-008317A6D96E}" srcOrd="5" destOrd="0" parTransId="{9BAA1D41-E884-4A0F-8DFE-4E90CD08C38A}" sibTransId="{5096FA7B-3162-4A7C-8A23-7EF7D06BEA7E}"/>
    <dgm:cxn modelId="{F4678077-C3B8-4A8D-942B-5F0B5D9787E5}" srcId="{5AED96E4-F954-4D06-ACD2-01FCFD2D7357}" destId="{C8BA99B6-6A40-42CE-86F5-57503286443E}" srcOrd="3" destOrd="0" parTransId="{D9E868AD-8E34-45B6-A4F0-D1466C8F9959}" sibTransId="{4333A777-A356-4115-9BFE-9305F389D550}"/>
    <dgm:cxn modelId="{4A9136B9-54FD-40E5-A8A6-B1E53A3C0A73}" srcId="{C8C82556-68C4-476E-B0EF-C15BB4A93E96}" destId="{E53A0F61-3006-49D2-BEDC-FD94EE6F008B}" srcOrd="3" destOrd="0" parTransId="{835DD680-51EB-46BF-B631-0154A822B7F0}" sibTransId="{86CC9A06-60EC-48F2-8967-82F4198C2C47}"/>
    <dgm:cxn modelId="{F21EC691-12C6-412B-9830-50E43E617B91}" srcId="{5AED96E4-F954-4D06-ACD2-01FCFD2D7357}" destId="{525E3F31-DD86-4670-BF09-B687EBDC9CB2}" srcOrd="2" destOrd="0" parTransId="{52FF8EDE-26B6-4AD0-BB4F-A10C0AFF8FCD}" sibTransId="{360BA4EA-FC3F-45B6-8D84-372AF4AAA83E}"/>
    <dgm:cxn modelId="{25121DF1-4913-4883-B90C-885CA9FD73A1}" type="presOf" srcId="{F9C0AF3D-30E4-4885-A605-0A54ACEB3D07}" destId="{6A536700-0931-4D28-B619-7A722F1EA5D4}" srcOrd="0" destOrd="5" presId="urn:microsoft.com/office/officeart/2009/3/layout/IncreasingArrowsProcess"/>
    <dgm:cxn modelId="{5DC36E10-11C9-4AD1-B1D5-62F1E0F3E56F}" type="presParOf" srcId="{58B3467D-BA11-41B7-9749-2D2059AEC853}" destId="{8A6FBDD4-AA33-45E1-A24B-4416CE51E2BE}" srcOrd="0" destOrd="0" presId="urn:microsoft.com/office/officeart/2009/3/layout/IncreasingArrowsProcess"/>
    <dgm:cxn modelId="{EA4BD240-40A1-40B7-89AA-CEC351348594}" type="presParOf" srcId="{58B3467D-BA11-41B7-9749-2D2059AEC853}" destId="{149E8F52-9713-484D-A436-65AA18413F1C}" srcOrd="1" destOrd="0" presId="urn:microsoft.com/office/officeart/2009/3/layout/IncreasingArrowsProcess"/>
    <dgm:cxn modelId="{2BFAFA9B-6271-4969-B705-DBB46E6E419C}" type="presParOf" srcId="{58B3467D-BA11-41B7-9749-2D2059AEC853}" destId="{F8EBE9BD-5051-4C23-8A34-6A65BC293ADD}" srcOrd="2" destOrd="0" presId="urn:microsoft.com/office/officeart/2009/3/layout/IncreasingArrowsProcess"/>
    <dgm:cxn modelId="{FA809D0B-707A-47C3-82BB-D04D748BBEFC}" type="presParOf" srcId="{58B3467D-BA11-41B7-9749-2D2059AEC853}" destId="{9ADBC42C-6C37-41ED-B7B6-BE017D649934}" srcOrd="3" destOrd="0" presId="urn:microsoft.com/office/officeart/2009/3/layout/IncreasingArrowsProcess"/>
    <dgm:cxn modelId="{BE3D6F26-EB90-4205-8BFF-1EFF6D04E5A0}" type="presParOf" srcId="{58B3467D-BA11-41B7-9749-2D2059AEC853}" destId="{448AE630-971D-423A-B81E-DAECB655254D}" srcOrd="4" destOrd="0" presId="urn:microsoft.com/office/officeart/2009/3/layout/IncreasingArrowsProcess"/>
    <dgm:cxn modelId="{50E4BD12-0DAA-4B17-99BD-57F747F00D50}" type="presParOf" srcId="{58B3467D-BA11-41B7-9749-2D2059AEC853}" destId="{6A536700-0931-4D28-B619-7A722F1EA5D4}"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6FBDD4-AA33-45E1-A24B-4416CE51E2BE}">
      <dsp:nvSpPr>
        <dsp:cNvPr id="0" name=""/>
        <dsp:cNvSpPr/>
      </dsp:nvSpPr>
      <dsp:spPr>
        <a:xfrm>
          <a:off x="21592" y="920673"/>
          <a:ext cx="7445647" cy="1084369"/>
        </a:xfrm>
        <a:prstGeom prst="rightArrow">
          <a:avLst>
            <a:gd name="adj1" fmla="val 50000"/>
            <a:gd name="adj2" fmla="val 50000"/>
          </a:avLst>
        </a:prstGeom>
        <a:gradFill rotWithShape="0">
          <a:gsLst>
            <a:gs pos="0">
              <a:srgbClr val="98C222">
                <a:shade val="80000"/>
                <a:hueOff val="138302"/>
                <a:satOff val="-8998"/>
                <a:lumOff val="10513"/>
                <a:alphaOff val="0"/>
                <a:shade val="51000"/>
                <a:satMod val="130000"/>
              </a:srgbClr>
            </a:gs>
            <a:gs pos="80000">
              <a:srgbClr val="98C222">
                <a:shade val="80000"/>
                <a:hueOff val="138302"/>
                <a:satOff val="-8998"/>
                <a:lumOff val="10513"/>
                <a:alphaOff val="0"/>
                <a:shade val="93000"/>
                <a:satMod val="130000"/>
              </a:srgbClr>
            </a:gs>
            <a:gs pos="100000">
              <a:srgbClr val="98C222">
                <a:shade val="80000"/>
                <a:hueOff val="138302"/>
                <a:satOff val="-8998"/>
                <a:lumOff val="10513"/>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254000" bIns="172144" numCol="1" spcCol="1270" anchor="ctr" anchorCtr="0">
          <a:noAutofit/>
        </a:bodyPr>
        <a:lstStyle/>
        <a:p>
          <a:pPr lvl="0" algn="l" defTabSz="889000">
            <a:lnSpc>
              <a:spcPct val="90000"/>
            </a:lnSpc>
            <a:spcBef>
              <a:spcPct val="0"/>
            </a:spcBef>
            <a:spcAft>
              <a:spcPct val="35000"/>
            </a:spcAft>
          </a:pPr>
          <a:r>
            <a:rPr lang="en-GB" sz="2000" kern="1200" noProof="0" dirty="0" smtClean="0">
              <a:solidFill>
                <a:sysClr val="window" lastClr="FFFFFF"/>
              </a:solidFill>
              <a:latin typeface="Corbel" panose="020B0503020204020204"/>
              <a:ea typeface="+mn-ea"/>
              <a:cs typeface="+mn-cs"/>
            </a:rPr>
            <a:t>Europa – </a:t>
          </a:r>
          <a:r>
            <a:rPr lang="en-GB" sz="2000" kern="1200" noProof="0" dirty="0" err="1" smtClean="0">
              <a:solidFill>
                <a:sysClr val="window" lastClr="FFFFFF"/>
              </a:solidFill>
              <a:latin typeface="Corbel" panose="020B0503020204020204"/>
              <a:ea typeface="+mn-ea"/>
              <a:cs typeface="+mn-cs"/>
            </a:rPr>
            <a:t>Direttiva</a:t>
          </a:r>
          <a:r>
            <a:rPr lang="en-GB" sz="2000" kern="1200" noProof="0" dirty="0" smtClean="0">
              <a:solidFill>
                <a:sysClr val="window" lastClr="FFFFFF"/>
              </a:solidFill>
              <a:latin typeface="Corbel" panose="020B0503020204020204"/>
              <a:ea typeface="+mn-ea"/>
              <a:cs typeface="+mn-cs"/>
            </a:rPr>
            <a:t> EU (2018/844)</a:t>
          </a:r>
          <a:endParaRPr lang="en-GB" sz="2000" kern="1200" noProof="0" dirty="0">
            <a:solidFill>
              <a:sysClr val="window" lastClr="FFFFFF"/>
            </a:solidFill>
            <a:latin typeface="Corbel" panose="020B0503020204020204"/>
            <a:ea typeface="+mn-ea"/>
            <a:cs typeface="+mn-cs"/>
          </a:endParaRPr>
        </a:p>
      </dsp:txBody>
      <dsp:txXfrm>
        <a:off x="21592" y="1191765"/>
        <a:ext cx="7174555" cy="542185"/>
      </dsp:txXfrm>
    </dsp:sp>
    <dsp:sp modelId="{149E8F52-9713-484D-A436-65AA18413F1C}">
      <dsp:nvSpPr>
        <dsp:cNvPr id="0" name=""/>
        <dsp:cNvSpPr/>
      </dsp:nvSpPr>
      <dsp:spPr>
        <a:xfrm>
          <a:off x="21592" y="1756879"/>
          <a:ext cx="2293259" cy="2088895"/>
        </a:xfrm>
        <a:prstGeom prst="rect">
          <a:avLst/>
        </a:prstGeo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Strategie</a:t>
          </a:r>
          <a:r>
            <a:rPr lang="en-GB" sz="1400" kern="1200" noProof="0" dirty="0" smtClean="0">
              <a:solidFill>
                <a:sysClr val="windowText" lastClr="000000">
                  <a:hueOff val="0"/>
                  <a:satOff val="0"/>
                  <a:lumOff val="0"/>
                  <a:alphaOff val="0"/>
                </a:sysClr>
              </a:solidFill>
              <a:latin typeface="Corbel" panose="020B0503020204020204"/>
              <a:ea typeface="+mn-ea"/>
              <a:cs typeface="+mn-cs"/>
            </a:rPr>
            <a:t> a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lungo</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termine</a:t>
          </a:r>
          <a:endParaRPr lang="en-GB" sz="1400" kern="1200" noProof="0" dirty="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Efficienza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energetica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negli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edifici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incremento</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fonti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rinnovabili</a:t>
          </a:r>
          <a:r>
            <a:rPr lang="en-GB" sz="1400" kern="1200" noProof="0" dirty="0" smtClean="0">
              <a:solidFill>
                <a:sysClr val="windowText" lastClr="000000">
                  <a:hueOff val="0"/>
                  <a:satOff val="0"/>
                  <a:lumOff val="0"/>
                  <a:alphaOff val="0"/>
                </a:sysClr>
              </a:solidFill>
              <a:latin typeface="Corbel" panose="020B0503020204020204"/>
              <a:ea typeface="+mn-ea"/>
              <a:cs typeface="+mn-cs"/>
            </a:rPr>
            <a:t>)</a:t>
          </a:r>
          <a:endParaRPr lang="en-GB" sz="1400" kern="1200" noProof="0" dirty="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dirty="0" err="1" smtClean="0">
              <a:solidFill>
                <a:sysClr val="windowText" lastClr="000000">
                  <a:hueOff val="0"/>
                  <a:satOff val="0"/>
                  <a:lumOff val="0"/>
                  <a:alphaOff val="0"/>
                </a:sysClr>
              </a:solidFill>
              <a:latin typeface="Corbel" panose="020B0503020204020204"/>
              <a:ea typeface="+mn-ea"/>
              <a:cs typeface="+mn-cs"/>
            </a:rPr>
            <a:t>Certificazione</a:t>
          </a:r>
          <a:r>
            <a:rPr lang="en-GB" sz="1400" kern="1200" dirty="0" smtClean="0">
              <a:solidFill>
                <a:sysClr val="windowText" lastClr="000000">
                  <a:hueOff val="0"/>
                  <a:satOff val="0"/>
                  <a:lumOff val="0"/>
                  <a:alphaOff val="0"/>
                </a:sysClr>
              </a:solidFill>
              <a:latin typeface="Corbel" panose="020B0503020204020204"/>
              <a:ea typeface="+mn-ea"/>
              <a:cs typeface="+mn-cs"/>
            </a:rPr>
            <a:t> </a:t>
          </a:r>
          <a:r>
            <a:rPr lang="en-GB" sz="1400" kern="1200" dirty="0" err="1" smtClean="0">
              <a:solidFill>
                <a:sysClr val="windowText" lastClr="000000">
                  <a:hueOff val="0"/>
                  <a:satOff val="0"/>
                  <a:lumOff val="0"/>
                  <a:alphaOff val="0"/>
                </a:sysClr>
              </a:solidFill>
              <a:latin typeface="Corbel" panose="020B0503020204020204"/>
              <a:ea typeface="+mn-ea"/>
              <a:cs typeface="+mn-cs"/>
            </a:rPr>
            <a:t>energetica</a:t>
          </a:r>
          <a:endParaRPr lang="es-ES" sz="1400" kern="1200" dirty="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dirty="0" err="1" smtClean="0">
              <a:solidFill>
                <a:sysClr val="windowText" lastClr="000000">
                  <a:hueOff val="0"/>
                  <a:satOff val="0"/>
                  <a:lumOff val="0"/>
                  <a:alphaOff val="0"/>
                </a:sysClr>
              </a:solidFill>
              <a:latin typeface="Corbel" panose="020B0503020204020204"/>
              <a:ea typeface="+mn-ea"/>
              <a:cs typeface="+mn-cs"/>
            </a:rPr>
            <a:t>Controllo</a:t>
          </a:r>
          <a:r>
            <a:rPr lang="en-GB" sz="1400" kern="1200" dirty="0" smtClean="0">
              <a:solidFill>
                <a:sysClr val="windowText" lastClr="000000">
                  <a:hueOff val="0"/>
                  <a:satOff val="0"/>
                  <a:lumOff val="0"/>
                  <a:alphaOff val="0"/>
                </a:sysClr>
              </a:solidFill>
              <a:latin typeface="Corbel" panose="020B0503020204020204"/>
              <a:ea typeface="+mn-ea"/>
              <a:cs typeface="+mn-cs"/>
            </a:rPr>
            <a:t> e </a:t>
          </a:r>
          <a:r>
            <a:rPr lang="en-GB" sz="1400" kern="1200" dirty="0" err="1" smtClean="0">
              <a:solidFill>
                <a:sysClr val="windowText" lastClr="000000">
                  <a:hueOff val="0"/>
                  <a:satOff val="0"/>
                  <a:lumOff val="0"/>
                  <a:alphaOff val="0"/>
                </a:sysClr>
              </a:solidFill>
              <a:latin typeface="Corbel" panose="020B0503020204020204"/>
              <a:ea typeface="+mn-ea"/>
              <a:cs typeface="+mn-cs"/>
            </a:rPr>
            <a:t>automazione</a:t>
          </a:r>
          <a:r>
            <a:rPr lang="en-GB" sz="1400" kern="1200" dirty="0" smtClean="0">
              <a:solidFill>
                <a:sysClr val="windowText" lastClr="000000">
                  <a:hueOff val="0"/>
                  <a:satOff val="0"/>
                  <a:lumOff val="0"/>
                  <a:alphaOff val="0"/>
                </a:sysClr>
              </a:solidFill>
              <a:latin typeface="Corbel" panose="020B0503020204020204"/>
              <a:ea typeface="+mn-ea"/>
              <a:cs typeface="+mn-cs"/>
            </a:rPr>
            <a:t> </a:t>
          </a:r>
          <a:r>
            <a:rPr lang="en-GB" sz="1400" kern="1200" dirty="0" err="1" smtClean="0">
              <a:solidFill>
                <a:sysClr val="windowText" lastClr="000000">
                  <a:hueOff val="0"/>
                  <a:satOff val="0"/>
                  <a:lumOff val="0"/>
                  <a:alphaOff val="0"/>
                </a:sysClr>
              </a:solidFill>
              <a:latin typeface="Corbel" panose="020B0503020204020204"/>
              <a:ea typeface="+mn-ea"/>
              <a:cs typeface="+mn-cs"/>
            </a:rPr>
            <a:t>edifici</a:t>
          </a:r>
          <a:endParaRPr lang="es-ES" sz="1400" kern="1200" dirty="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dirty="0" smtClean="0">
              <a:solidFill>
                <a:sysClr val="windowText" lastClr="000000">
                  <a:hueOff val="0"/>
                  <a:satOff val="0"/>
                  <a:lumOff val="0"/>
                  <a:alphaOff val="0"/>
                </a:sysClr>
              </a:solidFill>
              <a:latin typeface="Corbel" panose="020B0503020204020204"/>
              <a:ea typeface="+mn-ea"/>
              <a:cs typeface="+mn-cs"/>
            </a:rPr>
            <a:t>Smart readiness indicator (SRI) </a:t>
          </a:r>
          <a:endParaRPr lang="es-ES" sz="1400" kern="1200" dirty="0">
            <a:solidFill>
              <a:sysClr val="windowText" lastClr="000000">
                <a:hueOff val="0"/>
                <a:satOff val="0"/>
                <a:lumOff val="0"/>
                <a:alphaOff val="0"/>
              </a:sysClr>
            </a:solidFill>
            <a:latin typeface="Corbel" panose="020B0503020204020204"/>
            <a:ea typeface="+mn-ea"/>
            <a:cs typeface="+mn-cs"/>
          </a:endParaRPr>
        </a:p>
      </dsp:txBody>
      <dsp:txXfrm>
        <a:off x="21592" y="1756879"/>
        <a:ext cx="2293259" cy="2088895"/>
      </dsp:txXfrm>
    </dsp:sp>
    <dsp:sp modelId="{F8EBE9BD-5051-4C23-8A34-6A65BC293ADD}">
      <dsp:nvSpPr>
        <dsp:cNvPr id="0" name=""/>
        <dsp:cNvSpPr/>
      </dsp:nvSpPr>
      <dsp:spPr>
        <a:xfrm>
          <a:off x="2314851" y="1410714"/>
          <a:ext cx="5152387" cy="1084369"/>
        </a:xfrm>
        <a:prstGeom prst="rightArrow">
          <a:avLst>
            <a:gd name="adj1" fmla="val 50000"/>
            <a:gd name="adj2" fmla="val 50000"/>
          </a:avLst>
        </a:prstGeom>
        <a:gradFill rotWithShape="0">
          <a:gsLst>
            <a:gs pos="0">
              <a:srgbClr val="98C222">
                <a:shade val="80000"/>
                <a:hueOff val="276603"/>
                <a:satOff val="-17997"/>
                <a:lumOff val="21026"/>
                <a:alphaOff val="0"/>
                <a:shade val="51000"/>
                <a:satMod val="130000"/>
              </a:srgbClr>
            </a:gs>
            <a:gs pos="80000">
              <a:srgbClr val="98C222">
                <a:shade val="80000"/>
                <a:hueOff val="276603"/>
                <a:satOff val="-17997"/>
                <a:lumOff val="21026"/>
                <a:alphaOff val="0"/>
                <a:shade val="93000"/>
                <a:satMod val="130000"/>
              </a:srgbClr>
            </a:gs>
            <a:gs pos="100000">
              <a:srgbClr val="98C222">
                <a:shade val="80000"/>
                <a:hueOff val="276603"/>
                <a:satOff val="-17997"/>
                <a:lumOff val="21026"/>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254000" bIns="172144" numCol="1" spcCol="1270" anchor="ctr" anchorCtr="0">
          <a:noAutofit/>
        </a:bodyPr>
        <a:lstStyle/>
        <a:p>
          <a:pPr lvl="0" algn="l" defTabSz="889000">
            <a:lnSpc>
              <a:spcPct val="90000"/>
            </a:lnSpc>
            <a:spcBef>
              <a:spcPct val="0"/>
            </a:spcBef>
            <a:spcAft>
              <a:spcPct val="35000"/>
            </a:spcAft>
          </a:pPr>
          <a:r>
            <a:rPr lang="en-GB" sz="2000" kern="1200" noProof="0" dirty="0" smtClean="0">
              <a:solidFill>
                <a:sysClr val="window" lastClr="FFFFFF"/>
              </a:solidFill>
              <a:latin typeface="Corbel" panose="020B0503020204020204"/>
              <a:ea typeface="+mn-ea"/>
              <a:cs typeface="+mn-cs"/>
            </a:rPr>
            <a:t>Italia </a:t>
          </a:r>
          <a:endParaRPr lang="en-GB" sz="2000" kern="1200" noProof="0" dirty="0">
            <a:solidFill>
              <a:sysClr val="window" lastClr="FFFFFF"/>
            </a:solidFill>
            <a:latin typeface="Corbel" panose="020B0503020204020204"/>
            <a:ea typeface="+mn-ea"/>
            <a:cs typeface="+mn-cs"/>
          </a:endParaRPr>
        </a:p>
      </dsp:txBody>
      <dsp:txXfrm>
        <a:off x="2314851" y="1681806"/>
        <a:ext cx="4881295" cy="542185"/>
      </dsp:txXfrm>
    </dsp:sp>
    <dsp:sp modelId="{9ADBC42C-6C37-41ED-B7B6-BE017D649934}">
      <dsp:nvSpPr>
        <dsp:cNvPr id="0" name=""/>
        <dsp:cNvSpPr/>
      </dsp:nvSpPr>
      <dsp:spPr>
        <a:xfrm>
          <a:off x="2292492" y="2237653"/>
          <a:ext cx="2293259" cy="2088895"/>
        </a:xfrm>
        <a:prstGeom prst="rect">
          <a:avLst/>
        </a:prstGeo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Popolazione</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Patrimonio</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edilizio</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Consumi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energetici</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nazionali</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Efficienza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energetica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negli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edifici</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kern="1200" noProof="0" dirty="0" smtClean="0">
              <a:solidFill>
                <a:sysClr val="windowText" lastClr="000000">
                  <a:hueOff val="0"/>
                  <a:satOff val="0"/>
                  <a:lumOff val="0"/>
                  <a:alphaOff val="0"/>
                </a:sysClr>
              </a:solidFill>
              <a:latin typeface="Corbel" panose="020B0503020204020204"/>
              <a:ea typeface="+mn-ea"/>
              <a:cs typeface="+mn-cs"/>
            </a:rPr>
            <a:t> e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fondi</a:t>
          </a:r>
          <a:r>
            <a:rPr lang="en-GB" sz="1400" kern="1200" noProof="0" dirty="0" smtClean="0">
              <a:solidFill>
                <a:sysClr val="windowText" lastClr="000000">
                  <a:hueOff val="0"/>
                  <a:satOff val="0"/>
                  <a:lumOff val="0"/>
                  <a:alphaOff val="0"/>
                </a:sysClr>
              </a:solidFill>
              <a:latin typeface="Corbel" panose="020B0503020204020204"/>
              <a:ea typeface="+mn-ea"/>
              <a:cs typeface="+mn-cs"/>
            </a:rPr>
            <a:t> per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l’efficienza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energetica</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dsp:txBody>
      <dsp:txXfrm>
        <a:off x="2292492" y="2237653"/>
        <a:ext cx="2293259" cy="2088895"/>
      </dsp:txXfrm>
    </dsp:sp>
    <dsp:sp modelId="{448AE630-971D-423A-B81E-DAECB655254D}">
      <dsp:nvSpPr>
        <dsp:cNvPr id="0" name=""/>
        <dsp:cNvSpPr/>
      </dsp:nvSpPr>
      <dsp:spPr>
        <a:xfrm>
          <a:off x="4608111" y="1772171"/>
          <a:ext cx="2859128" cy="1084369"/>
        </a:xfrm>
        <a:prstGeom prst="rightArrow">
          <a:avLst>
            <a:gd name="adj1" fmla="val 50000"/>
            <a:gd name="adj2" fmla="val 50000"/>
          </a:avLst>
        </a:prstGeom>
        <a:gradFill rotWithShape="0">
          <a:gsLst>
            <a:gs pos="0">
              <a:srgbClr val="98C222">
                <a:shade val="80000"/>
                <a:hueOff val="414905"/>
                <a:satOff val="-26995"/>
                <a:lumOff val="31539"/>
                <a:alphaOff val="0"/>
                <a:shade val="51000"/>
                <a:satMod val="130000"/>
              </a:srgbClr>
            </a:gs>
            <a:gs pos="80000">
              <a:srgbClr val="98C222">
                <a:shade val="80000"/>
                <a:hueOff val="414905"/>
                <a:satOff val="-26995"/>
                <a:lumOff val="31539"/>
                <a:alphaOff val="0"/>
                <a:shade val="93000"/>
                <a:satMod val="130000"/>
              </a:srgbClr>
            </a:gs>
            <a:gs pos="100000">
              <a:srgbClr val="98C222">
                <a:shade val="80000"/>
                <a:hueOff val="414905"/>
                <a:satOff val="-26995"/>
                <a:lumOff val="31539"/>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254000" bIns="172144" numCol="1" spcCol="1270" anchor="ctr" anchorCtr="0">
          <a:noAutofit/>
        </a:bodyPr>
        <a:lstStyle/>
        <a:p>
          <a:pPr lvl="0" algn="l" defTabSz="889000">
            <a:lnSpc>
              <a:spcPct val="90000"/>
            </a:lnSpc>
            <a:spcBef>
              <a:spcPct val="0"/>
            </a:spcBef>
            <a:spcAft>
              <a:spcPct val="35000"/>
            </a:spcAft>
          </a:pPr>
          <a:r>
            <a:rPr lang="es-ES" sz="2000" kern="1200" dirty="0" smtClean="0">
              <a:solidFill>
                <a:sysClr val="window" lastClr="FFFFFF"/>
              </a:solidFill>
              <a:latin typeface="Corbel" panose="020B0503020204020204"/>
              <a:ea typeface="+mn-ea"/>
              <a:cs typeface="+mn-cs"/>
            </a:rPr>
            <a:t>Marche</a:t>
          </a:r>
          <a:endParaRPr lang="es-ES" sz="2000" kern="1200" dirty="0">
            <a:solidFill>
              <a:sysClr val="window" lastClr="FFFFFF"/>
            </a:solidFill>
            <a:latin typeface="Corbel" panose="020B0503020204020204"/>
            <a:ea typeface="+mn-ea"/>
            <a:cs typeface="+mn-cs"/>
          </a:endParaRPr>
        </a:p>
      </dsp:txBody>
      <dsp:txXfrm>
        <a:off x="4608111" y="2043263"/>
        <a:ext cx="2588036" cy="542185"/>
      </dsp:txXfrm>
    </dsp:sp>
    <dsp:sp modelId="{6A536700-0931-4D28-B619-7A722F1EA5D4}">
      <dsp:nvSpPr>
        <dsp:cNvPr id="0" name=""/>
        <dsp:cNvSpPr/>
      </dsp:nvSpPr>
      <dsp:spPr>
        <a:xfrm>
          <a:off x="4608111" y="2450543"/>
          <a:ext cx="2293259" cy="2373989"/>
        </a:xfrm>
        <a:prstGeom prst="rect">
          <a:avLst/>
        </a:prstGeom>
        <a:solidFill>
          <a:sysClr val="window" lastClr="FFFFFF">
            <a:hueOff val="0"/>
            <a:satOff val="0"/>
            <a:lumOff val="0"/>
            <a:alphaOff val="0"/>
          </a:sysClr>
        </a:solidFill>
        <a:ln w="9525" cap="flat" cmpd="sng" algn="ctr">
          <a:solidFill>
            <a:srgbClr val="98C222">
              <a:hueOff val="0"/>
              <a:satOff val="0"/>
              <a:lumOff val="0"/>
              <a:alphaOff val="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Popolazione</a:t>
          </a:r>
          <a:endParaRPr lang="es-ES" sz="1400" kern="1200" dirty="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Patrimonio</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edilizio</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regionali</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Consumi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energetici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regionali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Efficienza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energetica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negli</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edifici</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a:p>
          <a:pPr lvl="0" algn="l" defTabSz="622300">
            <a:lnSpc>
              <a:spcPct val="90000"/>
            </a:lnSpc>
            <a:spcBef>
              <a:spcPct val="0"/>
            </a:spcBef>
            <a:spcAft>
              <a:spcPct val="35000"/>
            </a:spcAft>
          </a:pPr>
          <a:r>
            <a:rPr lang="en-GB" sz="1400" kern="1200" noProof="0" dirty="0" err="1" smtClean="0">
              <a:solidFill>
                <a:sysClr val="windowText" lastClr="000000">
                  <a:hueOff val="0"/>
                  <a:satOff val="0"/>
                  <a:lumOff val="0"/>
                  <a:alphaOff val="0"/>
                </a:sysClr>
              </a:solidFill>
              <a:latin typeface="Corbel" panose="020B0503020204020204"/>
              <a:ea typeface="+mn-ea"/>
              <a:cs typeface="+mn-cs"/>
            </a:rPr>
            <a:t>Politiche</a:t>
          </a:r>
          <a:r>
            <a:rPr lang="en-GB" sz="1400" kern="1200" noProof="0" dirty="0" smtClean="0">
              <a:solidFill>
                <a:sysClr val="windowText" lastClr="000000">
                  <a:hueOff val="0"/>
                  <a:satOff val="0"/>
                  <a:lumOff val="0"/>
                  <a:alphaOff val="0"/>
                </a:sysClr>
              </a:solidFill>
              <a:latin typeface="Corbel" panose="020B0503020204020204"/>
              <a:ea typeface="+mn-ea"/>
              <a:cs typeface="+mn-cs"/>
            </a:rPr>
            <a:t> e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fondi</a:t>
          </a:r>
          <a:r>
            <a:rPr lang="en-GB" sz="1400" kern="1200" noProof="0" dirty="0" smtClean="0">
              <a:solidFill>
                <a:sysClr val="windowText" lastClr="000000">
                  <a:hueOff val="0"/>
                  <a:satOff val="0"/>
                  <a:lumOff val="0"/>
                  <a:alphaOff val="0"/>
                </a:sysClr>
              </a:solidFill>
              <a:latin typeface="Corbel" panose="020B0503020204020204"/>
              <a:ea typeface="+mn-ea"/>
              <a:cs typeface="+mn-cs"/>
            </a:rPr>
            <a:t> per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l’efficienza</a:t>
          </a:r>
          <a:r>
            <a:rPr lang="en-GB" sz="1400" kern="1200" noProof="0" dirty="0" smtClean="0">
              <a:solidFill>
                <a:sysClr val="windowText" lastClr="000000">
                  <a:hueOff val="0"/>
                  <a:satOff val="0"/>
                  <a:lumOff val="0"/>
                  <a:alphaOff val="0"/>
                </a:sysClr>
              </a:solidFill>
              <a:latin typeface="Corbel" panose="020B0503020204020204"/>
              <a:ea typeface="+mn-ea"/>
              <a:cs typeface="+mn-cs"/>
            </a:rPr>
            <a:t> </a:t>
          </a:r>
          <a:r>
            <a:rPr lang="en-GB" sz="1400" kern="1200" noProof="0" dirty="0" err="1" smtClean="0">
              <a:solidFill>
                <a:sysClr val="windowText" lastClr="000000">
                  <a:hueOff val="0"/>
                  <a:satOff val="0"/>
                  <a:lumOff val="0"/>
                  <a:alphaOff val="0"/>
                </a:sysClr>
              </a:solidFill>
              <a:latin typeface="Corbel" panose="020B0503020204020204"/>
              <a:ea typeface="+mn-ea"/>
              <a:cs typeface="+mn-cs"/>
            </a:rPr>
            <a:t>energetica</a:t>
          </a:r>
          <a:endParaRPr lang="en-GB" sz="1400" kern="1200" noProof="0" dirty="0" smtClean="0">
            <a:solidFill>
              <a:sysClr val="windowText" lastClr="000000">
                <a:hueOff val="0"/>
                <a:satOff val="0"/>
                <a:lumOff val="0"/>
                <a:alphaOff val="0"/>
              </a:sysClr>
            </a:solidFill>
            <a:latin typeface="Corbel" panose="020B0503020204020204"/>
            <a:ea typeface="+mn-ea"/>
            <a:cs typeface="+mn-cs"/>
          </a:endParaRPr>
        </a:p>
      </dsp:txBody>
      <dsp:txXfrm>
        <a:off x="4608111" y="2450543"/>
        <a:ext cx="2293259" cy="2373989"/>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4BCC57-04AA-4404-8BAD-6DB0D3B48556}" type="datetimeFigureOut">
              <a:rPr lang="fr-FR" smtClean="0"/>
              <a:pPr/>
              <a:t>09/06/2021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5BECE1-868B-4983-9655-ECCB303A16B6}" type="slidenum">
              <a:rPr lang="fr-FR" smtClean="0"/>
              <a:pPr/>
              <a:t>‹N›</a:t>
            </a:fld>
            <a:endParaRPr lang="fr-FR"/>
          </a:p>
        </p:txBody>
      </p:sp>
    </p:spTree>
    <p:extLst>
      <p:ext uri="{BB962C8B-B14F-4D97-AF65-F5344CB8AC3E}">
        <p14:creationId xmlns:p14="http://schemas.microsoft.com/office/powerpoint/2010/main" val="107453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06322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2307106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2827959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2436869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28885085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4113818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35265402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Edit </a:t>
            </a:r>
            <a:r>
              <a:rPr lang="fr-FR" dirty="0" err="1" smtClean="0"/>
              <a:t>subtitle</a:t>
            </a:r>
            <a:r>
              <a:rPr lang="fr-FR" dirty="0" smtClean="0"/>
              <a:t> styles du masque</a:t>
            </a:r>
            <a:endParaRPr lang="en-GB" dirty="0"/>
          </a:p>
        </p:txBody>
      </p:sp>
    </p:spTree>
    <p:extLst>
      <p:ext uri="{BB962C8B-B14F-4D97-AF65-F5344CB8AC3E}">
        <p14:creationId xmlns:p14="http://schemas.microsoft.com/office/powerpoint/2010/main" val="261122767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432000"/>
            <a:ext cx="8229600" cy="562074"/>
          </a:xfrm>
        </p:spPr>
        <p:txBody>
          <a:bodyPr/>
          <a:lstStyle/>
          <a:p>
            <a:r>
              <a:rPr lang="en-US" dirty="0" smtClean="0"/>
              <a:t>Click to edit title style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82140782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8971164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hasCustomPrompt="1"/>
          </p:nvPr>
        </p:nvSpPr>
        <p:spPr>
          <a:xfrm>
            <a:off x="457200" y="432000"/>
            <a:ext cx="8229600" cy="562074"/>
          </a:xfrm>
        </p:spPr>
        <p:txBody>
          <a:bodyPr/>
          <a:lstStyle>
            <a:lvl1pPr>
              <a:defRPr baseline="0"/>
            </a:lvl1pPr>
          </a:lstStyle>
          <a:p>
            <a:r>
              <a:rPr lang="fr-FR" dirty="0" smtClean="0"/>
              <a:t>Edit </a:t>
            </a:r>
            <a:r>
              <a:rPr lang="fr-FR" dirty="0" err="1" smtClean="0"/>
              <a:t>title</a:t>
            </a:r>
            <a:r>
              <a:rPr lang="fr-FR" dirty="0" smtClean="0"/>
              <a:t> style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259792741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hasCustomPrompt="1"/>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fr-FR" dirty="0" smtClean="0"/>
              <a:t>Name, </a:t>
            </a:r>
            <a:r>
              <a:rPr lang="en-GB" dirty="0" smtClean="0"/>
              <a:t>person</a:t>
            </a:r>
            <a:endParaRPr lang="en-GB" dirty="0"/>
          </a:p>
        </p:txBody>
      </p:sp>
      <p:sp>
        <p:nvSpPr>
          <p:cNvPr id="16" name="Espace réservé du texte 2"/>
          <p:cNvSpPr>
            <a:spLocks noGrp="1"/>
          </p:cNvSpPr>
          <p:nvPr>
            <p:ph type="body" sz="quarter" idx="11" hasCustomPrompt="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fr-FR" dirty="0" smtClean="0"/>
              <a:t>Position</a:t>
            </a:r>
            <a:endParaRPr lang="en-GB" dirty="0"/>
          </a:p>
        </p:txBody>
      </p:sp>
      <p:sp>
        <p:nvSpPr>
          <p:cNvPr id="18" name="Espace réservé du texte 2"/>
          <p:cNvSpPr>
            <a:spLocks noGrp="1"/>
          </p:cNvSpPr>
          <p:nvPr>
            <p:ph type="body" sz="quarter" idx="12" hasCustomPrompt="1"/>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fr-FR" dirty="0" smtClean="0"/>
              <a:t>Institution</a:t>
            </a:r>
            <a:endParaRPr lang="en-GB" dirty="0"/>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es-ES" smtClean="0"/>
              <a:t>Haga clic para modificar el estilo de título del patrón</a:t>
            </a:r>
            <a:endParaRPr lang="en-GB" dirty="0"/>
          </a:p>
        </p:txBody>
      </p:sp>
      <p:sp>
        <p:nvSpPr>
          <p:cNvPr id="7" name="Espace réservé du texte 6"/>
          <p:cNvSpPr>
            <a:spLocks noGrp="1"/>
          </p:cNvSpPr>
          <p:nvPr>
            <p:ph type="body" sz="quarter" idx="14" hasCustomPrompt="1"/>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fr-FR" dirty="0" smtClean="0"/>
              <a:t>Venue</a:t>
            </a:r>
            <a:r>
              <a:rPr lang="en-GB" b="0" dirty="0" smtClean="0">
                <a:solidFill>
                  <a:schemeClr val="bg1">
                    <a:lumMod val="50000"/>
                  </a:schemeClr>
                </a:solidFill>
                <a:sym typeface="Webdings" panose="05030102010509060703" pitchFamily="18" charset="2"/>
              </a:rPr>
              <a:t> </a:t>
            </a:r>
            <a:r>
              <a:rPr lang="fr-FR" dirty="0" smtClean="0"/>
              <a:t> date</a:t>
            </a:r>
            <a:endParaRPr lang="en-GB" dirty="0"/>
          </a:p>
        </p:txBody>
      </p:sp>
      <p:pic>
        <p:nvPicPr>
          <p:cNvPr id="2" name="1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48472" y="332656"/>
            <a:ext cx="4572000" cy="3267294"/>
          </a:xfrm>
          <a:prstGeom prst="rect">
            <a:avLst/>
          </a:prstGeom>
        </p:spPr>
      </p:pic>
    </p:spTree>
    <p:extLst>
      <p:ext uri="{BB962C8B-B14F-4D97-AF65-F5344CB8AC3E}">
        <p14:creationId xmlns:p14="http://schemas.microsoft.com/office/powerpoint/2010/main" val="345134364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722313" y="4406900"/>
            <a:ext cx="7772400" cy="1362075"/>
          </a:xfrm>
        </p:spPr>
        <p:txBody>
          <a:bodyPr anchor="t"/>
          <a:lstStyle>
            <a:lvl1pPr algn="l">
              <a:defRPr sz="4000" b="1" cap="all"/>
            </a:lvl1pPr>
          </a:lstStyle>
          <a:p>
            <a:r>
              <a:rPr lang="en-US" dirty="0" smtClean="0"/>
              <a:t>Click to edit title style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val="12035073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9" name="Titre 1"/>
          <p:cNvSpPr>
            <a:spLocks noGrp="1"/>
          </p:cNvSpPr>
          <p:nvPr>
            <p:ph type="title" hasCustomPrompt="1"/>
          </p:nvPr>
        </p:nvSpPr>
        <p:spPr>
          <a:xfrm>
            <a:off x="467544" y="432000"/>
            <a:ext cx="8229600" cy="634082"/>
          </a:xfrm>
        </p:spPr>
        <p:txBody>
          <a:bodyPr>
            <a:noAutofit/>
          </a:bodyPr>
          <a:lstStyle>
            <a:lvl1pPr algn="l">
              <a:defRPr sz="4000"/>
            </a:lvl1pPr>
          </a:lstStyle>
          <a:p>
            <a:r>
              <a:rPr lang="en-US" dirty="0" smtClean="0"/>
              <a:t>Click to edit title style</a:t>
            </a:r>
            <a:endParaRPr lang="en-GB" dirty="0"/>
          </a:p>
        </p:txBody>
      </p:sp>
      <p:sp>
        <p:nvSpPr>
          <p:cNvPr id="4" name="ZoneTexte 3"/>
          <p:cNvSpPr txBox="1"/>
          <p:nvPr userDrawn="1"/>
        </p:nvSpPr>
        <p:spPr>
          <a:xfrm>
            <a:off x="539552" y="1340768"/>
            <a:ext cx="8136904" cy="369332"/>
          </a:xfrm>
          <a:prstGeom prst="rect">
            <a:avLst/>
          </a:prstGeom>
          <a:noFill/>
        </p:spPr>
        <p:txBody>
          <a:bodyPr wrap="square" rtlCol="0">
            <a:spAutoFit/>
          </a:bodyPr>
          <a:lstStyle/>
          <a:p>
            <a:endParaRPr lang="en-GB" dirty="0"/>
          </a:p>
        </p:txBody>
      </p:sp>
      <p:sp>
        <p:nvSpPr>
          <p:cNvPr id="11" name="Espace réservé du tableau 10"/>
          <p:cNvSpPr>
            <a:spLocks noGrp="1"/>
          </p:cNvSpPr>
          <p:nvPr>
            <p:ph type="tbl" sz="quarter" idx="10"/>
          </p:nvPr>
        </p:nvSpPr>
        <p:spPr>
          <a:xfrm>
            <a:off x="467544" y="1196975"/>
            <a:ext cx="8208144" cy="3816350"/>
          </a:xfrm>
        </p:spPr>
        <p:txBody>
          <a:bodyPr/>
          <a:lstStyle/>
          <a:p>
            <a:endParaRPr lang="en-GB" dirty="0"/>
          </a:p>
        </p:txBody>
      </p:sp>
      <p:sp>
        <p:nvSpPr>
          <p:cNvPr id="3" name="Espace réservé du texte 2"/>
          <p:cNvSpPr>
            <a:spLocks noGrp="1"/>
          </p:cNvSpPr>
          <p:nvPr>
            <p:ph type="body" sz="quarter" idx="11" hasCustomPrompt="1"/>
          </p:nvPr>
        </p:nvSpPr>
        <p:spPr>
          <a:xfrm>
            <a:off x="467544" y="5157788"/>
            <a:ext cx="8208144" cy="1223540"/>
          </a:xfrm>
        </p:spPr>
        <p:txBody>
          <a:bodyPr>
            <a:normAutofit/>
          </a:bodyPr>
          <a:lstStyle>
            <a:lvl1pPr>
              <a:defRPr sz="1800" b="0">
                <a:solidFill>
                  <a:schemeClr val="tx1"/>
                </a:solidFill>
              </a:defRPr>
            </a:lvl1pPr>
          </a:lstStyle>
          <a:p>
            <a:pPr lvl="0"/>
            <a:r>
              <a:rPr lang="fr-FR" dirty="0" err="1" smtClean="0"/>
              <a:t>Legend</a:t>
            </a:r>
            <a:endParaRPr lang="en-GB" dirty="0"/>
          </a:p>
        </p:txBody>
      </p:sp>
    </p:spTree>
    <p:extLst>
      <p:ext uri="{BB962C8B-B14F-4D97-AF65-F5344CB8AC3E}">
        <p14:creationId xmlns:p14="http://schemas.microsoft.com/office/powerpoint/2010/main" val="417809582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1196752"/>
            <a:ext cx="3008313" cy="1162050"/>
          </a:xfrm>
        </p:spPr>
        <p:txBody>
          <a:bodyPr anchor="b"/>
          <a:lstStyle>
            <a:lvl1pPr algn="l">
              <a:defRPr sz="2000" b="1"/>
            </a:lvl1pPr>
          </a:lstStyle>
          <a:p>
            <a:r>
              <a:rPr lang="en-US" dirty="0" smtClean="0"/>
              <a:t>Click to edit title style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62878563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80728" y="1093028"/>
            <a:ext cx="6153684" cy="5648340"/>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47449306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80728" y="1093028"/>
            <a:ext cx="6153684" cy="5648339"/>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52815650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80728" y="1093028"/>
            <a:ext cx="6153683" cy="5648339"/>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25001173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80728" y="1093028"/>
            <a:ext cx="6153683" cy="5648338"/>
          </a:xfrm>
          <a:prstGeom prst="rect">
            <a:avLst/>
          </a:prstGeom>
        </p:spPr>
      </p:pic>
      <p:sp>
        <p:nvSpPr>
          <p:cNvPr id="2" name="Titre 1"/>
          <p:cNvSpPr>
            <a:spLocks noGrp="1"/>
          </p:cNvSpPr>
          <p:nvPr>
            <p:ph type="title" hasCustomPrompt="1"/>
          </p:nvPr>
        </p:nvSpPr>
        <p:spPr>
          <a:xfrm>
            <a:off x="457200" y="1196752"/>
            <a:ext cx="3008313" cy="1162050"/>
          </a:xfrm>
        </p:spPr>
        <p:txBody>
          <a:bodyPr anchor="b"/>
          <a:lstStyle>
            <a:lvl1pPr algn="l">
              <a:defRPr sz="2000" b="1">
                <a:solidFill>
                  <a:schemeClr val="bg1"/>
                </a:solidFill>
              </a:defRPr>
            </a:lvl1pPr>
          </a:lstStyle>
          <a:p>
            <a:r>
              <a:rPr lang="en-US" dirty="0" smtClean="0"/>
              <a:t>Click to edit title style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76499931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792288" y="4800600"/>
            <a:ext cx="5486400" cy="566738"/>
          </a:xfrm>
        </p:spPr>
        <p:txBody>
          <a:bodyPr anchor="b"/>
          <a:lstStyle>
            <a:lvl1pPr algn="l">
              <a:defRPr sz="2000" b="1"/>
            </a:lvl1pPr>
          </a:lstStyle>
          <a:p>
            <a:r>
              <a:rPr lang="en-US" dirty="0" smtClean="0"/>
              <a:t>Click to edit title style</a:t>
            </a:r>
            <a:endParaRPr lang="en-GB"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32111269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endParaRPr lang="en-GB"/>
          </a:p>
        </p:txBody>
      </p:sp>
      <p:sp>
        <p:nvSpPr>
          <p:cNvPr id="2" name="Titre 1"/>
          <p:cNvSpPr>
            <a:spLocks noGrp="1"/>
          </p:cNvSpPr>
          <p:nvPr>
            <p:ph type="title" hasCustomPrompt="1"/>
          </p:nvPr>
        </p:nvSpPr>
        <p:spPr>
          <a:xfrm>
            <a:off x="539552" y="4653136"/>
            <a:ext cx="8229600" cy="1143000"/>
          </a:xfrm>
        </p:spPr>
        <p:txBody>
          <a:bodyPr/>
          <a:lstStyle/>
          <a:p>
            <a:r>
              <a:rPr lang="en-US" dirty="0" smtClean="0"/>
              <a:t>Click to edit title style</a:t>
            </a:r>
            <a:endParaRPr lang="en-GB" dirty="0"/>
          </a:p>
        </p:txBody>
      </p:sp>
    </p:spTree>
    <p:extLst>
      <p:ext uri="{BB962C8B-B14F-4D97-AF65-F5344CB8AC3E}">
        <p14:creationId xmlns:p14="http://schemas.microsoft.com/office/powerpoint/2010/main" val="143734058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endParaRPr lang="en-GB"/>
          </a:p>
        </p:txBody>
      </p:sp>
      <p:sp>
        <p:nvSpPr>
          <p:cNvPr id="2" name="Titre 1"/>
          <p:cNvSpPr>
            <a:spLocks noGrp="1"/>
          </p:cNvSpPr>
          <p:nvPr>
            <p:ph type="title" hasCustomPrompt="1"/>
          </p:nvPr>
        </p:nvSpPr>
        <p:spPr>
          <a:xfrm>
            <a:off x="539552" y="0"/>
            <a:ext cx="8229600" cy="1143000"/>
          </a:xfrm>
        </p:spPr>
        <p:txBody>
          <a:bodyPr/>
          <a:lstStyle/>
          <a:p>
            <a:r>
              <a:rPr lang="en-US" dirty="0" smtClean="0"/>
              <a:t>Click to edit title style</a:t>
            </a:r>
            <a:endParaRPr lang="en-GB" dirty="0"/>
          </a:p>
        </p:txBody>
      </p:sp>
    </p:spTree>
    <p:extLst>
      <p:ext uri="{BB962C8B-B14F-4D97-AF65-F5344CB8AC3E}">
        <p14:creationId xmlns:p14="http://schemas.microsoft.com/office/powerpoint/2010/main" val="32225242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sp>
        <p:nvSpPr>
          <p:cNvPr id="9" name="Titre 1"/>
          <p:cNvSpPr>
            <a:spLocks noGrp="1"/>
          </p:cNvSpPr>
          <p:nvPr>
            <p:ph type="ctrTitle" hasCustomPrompt="1"/>
          </p:nvPr>
        </p:nvSpPr>
        <p:spPr>
          <a:xfrm>
            <a:off x="685800" y="3344385"/>
            <a:ext cx="7772400" cy="794519"/>
          </a:xfrm>
          <a:prstGeom prst="rect">
            <a:avLst/>
          </a:prstGeom>
        </p:spPr>
        <p:txBody>
          <a:bodyPr>
            <a:normAutofit/>
          </a:bodyPr>
          <a:lstStyle>
            <a:lvl1pPr>
              <a:defRPr sz="4400">
                <a:solidFill>
                  <a:schemeClr val="tx2"/>
                </a:solidFill>
              </a:defRPr>
            </a:lvl1pPr>
          </a:lstStyle>
          <a:p>
            <a:r>
              <a:rPr lang="fr-FR" dirty="0" err="1" smtClean="0"/>
              <a:t>Thank</a:t>
            </a:r>
            <a:r>
              <a:rPr lang="fr-FR" dirty="0" smtClean="0"/>
              <a:t> </a:t>
            </a:r>
            <a:r>
              <a:rPr lang="fr-FR" dirty="0" err="1" smtClean="0"/>
              <a:t>you</a:t>
            </a:r>
            <a:r>
              <a:rPr lang="fr-FR" dirty="0" smtClean="0"/>
              <a:t>!</a:t>
            </a:r>
            <a:endParaRPr lang="en-GB" dirty="0"/>
          </a:p>
        </p:txBody>
      </p:sp>
      <p:sp>
        <p:nvSpPr>
          <p:cNvPr id="10" name="Sous-titre 2"/>
          <p:cNvSpPr>
            <a:spLocks noGrp="1"/>
          </p:cNvSpPr>
          <p:nvPr>
            <p:ph type="subTitle" idx="1" hasCustomPrompt="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www.interregeurope.eu/projectacronym</a:t>
            </a:r>
            <a:endParaRPr lang="en-GB" dirty="0"/>
          </a:p>
        </p:txBody>
      </p:sp>
      <p:sp>
        <p:nvSpPr>
          <p:cNvPr id="14" name="Sous-titre 2"/>
          <p:cNvSpPr txBox="1">
            <a:spLocks/>
          </p:cNvSpPr>
          <p:nvPr userDrawn="1"/>
        </p:nvSpPr>
        <p:spPr>
          <a:xfrm>
            <a:off x="5724128" y="6165304"/>
            <a:ext cx="2808312" cy="432048"/>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lumMod val="65000"/>
                    <a:lumOff val="3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fr-FR" sz="1600" i="1" dirty="0" smtClean="0"/>
              <a:t>Project </a:t>
            </a:r>
            <a:r>
              <a:rPr lang="fr-FR" sz="1600" i="1" dirty="0" err="1" smtClean="0"/>
              <a:t>smedia</a:t>
            </a:r>
            <a:endParaRPr lang="en-GB" sz="1600" i="1" dirty="0"/>
          </a:p>
        </p:txBody>
      </p:sp>
      <p:pic>
        <p:nvPicPr>
          <p:cNvPr id="17" name="Image 16"/>
          <p:cNvPicPr/>
          <p:nvPr userDrawn="1"/>
        </p:nvPicPr>
        <p:blipFill>
          <a:blip r:embed="rId2" cstate="print">
            <a:extLst>
              <a:ext uri="{28A0092B-C50C-407E-A947-70E740481C1C}">
                <a14:useLocalDpi xmlns:a14="http://schemas.microsoft.com/office/drawing/2010/main" val="0"/>
              </a:ext>
            </a:extLst>
          </a:blip>
          <a:stretch>
            <a:fillRect/>
          </a:stretch>
        </p:blipFill>
        <p:spPr>
          <a:xfrm>
            <a:off x="5508104" y="6165304"/>
            <a:ext cx="1312080" cy="345669"/>
          </a:xfrm>
          <a:prstGeom prst="rect">
            <a:avLst/>
          </a:prstGeom>
        </p:spPr>
      </p:pic>
      <p:pic>
        <p:nvPicPr>
          <p:cNvPr id="7" name="6 Imagen"/>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8472" y="332656"/>
            <a:ext cx="4572000" cy="3267294"/>
          </a:xfrm>
          <a:prstGeom prst="rect">
            <a:avLst/>
          </a:prstGeom>
        </p:spPr>
      </p:pic>
    </p:spTree>
    <p:extLst>
      <p:ext uri="{BB962C8B-B14F-4D97-AF65-F5344CB8AC3E}">
        <p14:creationId xmlns:p14="http://schemas.microsoft.com/office/powerpoint/2010/main" val="200474903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7" name="Rectangle 6"/>
          <p:cNvSpPr/>
          <p:nvPr userDrawn="1"/>
        </p:nvSpPr>
        <p:spPr>
          <a:xfrm>
            <a:off x="0" y="1556792"/>
            <a:ext cx="9144000" cy="5256584"/>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8"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en-US" dirty="0" smtClean="0"/>
              <a:t>Click to edit title style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11"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220393223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2" name="Rectangle 1"/>
          <p:cNvSpPr/>
          <p:nvPr userDrawn="1"/>
        </p:nvSpPr>
        <p:spPr>
          <a:xfrm>
            <a:off x="0" y="1556792"/>
            <a:ext cx="9144000" cy="5256584"/>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3"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en-US" dirty="0" smtClean="0"/>
              <a:t>Click to edit title style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pPr marL="0" algn="l" defTabSz="914400" rtl="0" eaLnBrk="1" latinLnBrk="0" hangingPunct="1">
              <a:spcBef>
                <a:spcPct val="0"/>
              </a:spcBef>
              <a:buNone/>
            </a:pPr>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6"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16934531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2" name="Rectangle 1"/>
          <p:cNvSpPr/>
          <p:nvPr userDrawn="1"/>
        </p:nvSpPr>
        <p:spPr>
          <a:xfrm>
            <a:off x="0" y="1556792"/>
            <a:ext cx="9144000" cy="52565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3"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en-US" dirty="0" smtClean="0"/>
              <a:t>Click to edit title style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6"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42613561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2" name="Rectangle 1"/>
          <p:cNvSpPr/>
          <p:nvPr userDrawn="1"/>
        </p:nvSpPr>
        <p:spPr>
          <a:xfrm>
            <a:off x="0" y="1556792"/>
            <a:ext cx="9144000" cy="5256584"/>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 </a:t>
            </a:r>
            <a:endParaRPr lang="en-GB" dirty="0"/>
          </a:p>
        </p:txBody>
      </p:sp>
      <p:sp>
        <p:nvSpPr>
          <p:cNvPr id="3" name="Titre 1"/>
          <p:cNvSpPr>
            <a:spLocks noGrp="1"/>
          </p:cNvSpPr>
          <p:nvPr>
            <p:ph type="title" hasCustomPrompt="1"/>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en-US" dirty="0" smtClean="0"/>
              <a:t>Click to edit title style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Titre 1"/>
          <p:cNvSpPr txBox="1">
            <a:spLocks/>
          </p:cNvSpPr>
          <p:nvPr userDrawn="1"/>
        </p:nvSpPr>
        <p:spPr>
          <a:xfrm>
            <a:off x="457200" y="432000"/>
            <a:ext cx="8229600"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accent5"/>
                </a:solidFill>
                <a:latin typeface="+mj-lt"/>
                <a:ea typeface="+mj-ea"/>
                <a:cs typeface="+mj-cs"/>
              </a:defRPr>
            </a:lvl1pPr>
          </a:lstStyle>
          <a:p>
            <a:r>
              <a:rPr lang="en-US" sz="4000" kern="1200" dirty="0" smtClean="0">
                <a:solidFill>
                  <a:schemeClr val="tx2"/>
                </a:solidFill>
                <a:latin typeface="+mj-lt"/>
                <a:ea typeface="+mj-ea"/>
                <a:cs typeface="+mj-cs"/>
              </a:rPr>
              <a:t>Click to edit title style</a:t>
            </a:r>
            <a:endParaRPr lang="fr-FR" sz="4000" kern="1200" dirty="0">
              <a:solidFill>
                <a:schemeClr val="tx2"/>
              </a:solidFill>
              <a:latin typeface="+mj-lt"/>
              <a:ea typeface="+mj-ea"/>
              <a:cs typeface="+mj-cs"/>
            </a:endParaRPr>
          </a:p>
        </p:txBody>
      </p:sp>
      <p:sp>
        <p:nvSpPr>
          <p:cNvPr id="6" name="Espace réservé du texte 2"/>
          <p:cNvSpPr txBox="1">
            <a:spLocks/>
          </p:cNvSpPr>
          <p:nvPr userDrawn="1"/>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spTree>
    <p:extLst>
      <p:ext uri="{BB962C8B-B14F-4D97-AF65-F5344CB8AC3E}">
        <p14:creationId xmlns:p14="http://schemas.microsoft.com/office/powerpoint/2010/main" val="29132791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es-ES" smtClean="0"/>
              <a:t>Haga clic para modificar el estilo de título del patrón</a:t>
            </a:r>
            <a:endParaRPr lang="en-GB" dirty="0"/>
          </a:p>
        </p:txBody>
      </p:sp>
      <p:pic>
        <p:nvPicPr>
          <p:cNvPr id="6" name="5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48472" y="332656"/>
            <a:ext cx="4572000" cy="3267294"/>
          </a:xfrm>
          <a:prstGeom prst="rect">
            <a:avLst/>
          </a:prstGeom>
        </p:spPr>
      </p:pic>
    </p:spTree>
    <p:extLst>
      <p:ext uri="{BB962C8B-B14F-4D97-AF65-F5344CB8AC3E}">
        <p14:creationId xmlns:p14="http://schemas.microsoft.com/office/powerpoint/2010/main" val="36357948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1445484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38587614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3538461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1792222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E89CCE83-F3A4-4DF4-929C-D2AE63EB44B8}" type="datetimeFigureOut">
              <a:rPr lang="es-ES" smtClean="0"/>
              <a:pPr/>
              <a:t>09/06/2021</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70C497CE-0CF8-45FD-81B8-F779230BEC61}" type="slidenum">
              <a:rPr lang="es-ES" smtClean="0"/>
              <a:pPr/>
              <a:t>‹N›</a:t>
            </a:fld>
            <a:endParaRPr lang="es-ES"/>
          </a:p>
        </p:txBody>
      </p:sp>
    </p:spTree>
    <p:extLst>
      <p:ext uri="{BB962C8B-B14F-4D97-AF65-F5344CB8AC3E}">
        <p14:creationId xmlns:p14="http://schemas.microsoft.com/office/powerpoint/2010/main" val="32749639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8.jpeg"/><Relationship Id="rId5" Type="http://schemas.openxmlformats.org/officeDocument/2006/relationships/theme" Target="../theme/theme5.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extLst>
              <p:ext uri="{D42A27DB-BD31-4B8C-83A1-F6EECF244321}">
                <p14:modId xmlns:p14="http://schemas.microsoft.com/office/powerpoint/2010/main" val="603964473"/>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 xmlns:a16="http://schemas.microsoft.com/office/drawing/2014/main" val="20000"/>
                    </a:ext>
                  </a:extLst>
                </a:gridCol>
                <a:gridCol w="2286000">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gridCol w="2286000">
                  <a:extLst>
                    <a:ext uri="{9D8B030D-6E8A-4147-A177-3AD203B41FA5}">
                      <a16:colId xmlns=""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bl>
          </a:graphicData>
        </a:graphic>
      </p:graphicFrame>
      <p:pic>
        <p:nvPicPr>
          <p:cNvPr id="7" name="Imag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0728" y="1093028"/>
            <a:ext cx="6153683" cy="5648338"/>
          </a:xfrm>
          <a:prstGeom prst="rect">
            <a:avLst/>
          </a:prstGeom>
        </p:spPr>
      </p:pic>
    </p:spTree>
    <p:extLst>
      <p:ext uri="{BB962C8B-B14F-4D97-AF65-F5344CB8AC3E}">
        <p14:creationId xmlns:p14="http://schemas.microsoft.com/office/powerpoint/2010/main" val="2631177957"/>
      </p:ext>
    </p:extLst>
  </p:cSld>
  <p:clrMap bg1="lt1" tx1="dk1" bg2="lt2" tx2="dk2" accent1="accent1" accent2="accent2" accent3="accent3" accent4="accent4" accent5="accent5" accent6="accent6" hlink="hlink" folHlink="folHlink"/>
  <p:sldLayoutIdLst>
    <p:sldLayoutId id="2147483660" r:id="rId1"/>
    <p:sldLayoutId id="2147483685" r:id="rId2"/>
    <p:sldLayoutId id="2147483694" r:id="rId3"/>
    <p:sldLayoutId id="2147483683" r:id="rId4"/>
  </p:sldLayoutIdLst>
  <p:timing>
    <p:tnLst>
      <p:par>
        <p:cTn id="1" dur="indefinite" restart="never" nodeType="tmRoot"/>
      </p:par>
    </p:tnLst>
  </p:timing>
  <p:hf hdr="0" ftr="0" dt="0"/>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2400" b="1"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CCE83-F3A4-4DF4-929C-D2AE63EB44B8}" type="datetimeFigureOut">
              <a:rPr lang="es-ES" smtClean="0"/>
              <a:pPr/>
              <a:t>09/06/2021</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C497CE-0CF8-45FD-81B8-F779230BEC61}" type="slidenum">
              <a:rPr lang="es-ES" smtClean="0"/>
              <a:pPr/>
              <a:t>‹N›</a:t>
            </a:fld>
            <a:endParaRPr lang="es-ES"/>
          </a:p>
        </p:txBody>
      </p:sp>
    </p:spTree>
    <p:extLst>
      <p:ext uri="{BB962C8B-B14F-4D97-AF65-F5344CB8AC3E}">
        <p14:creationId xmlns:p14="http://schemas.microsoft.com/office/powerpoint/2010/main" val="210640512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457200" y="1368000"/>
            <a:ext cx="8229600" cy="4525963"/>
          </a:xfrm>
          <a:prstGeom prst="rect">
            <a:avLst/>
          </a:prstGeom>
        </p:spPr>
        <p:txBody>
          <a:bodyPr vert="horz" lIns="91440" tIns="45720" rIns="91440" bIns="45720" rtlCol="0">
            <a:normAutofit/>
          </a:bodyPr>
          <a:lstStyle/>
          <a:p>
            <a:pPr lvl="0"/>
            <a:r>
              <a:rPr lang="fr-FR" dirty="0" smtClean="0"/>
              <a:t>Edit </a:t>
            </a:r>
            <a:r>
              <a:rPr lang="fr-FR" dirty="0" err="1" smtClean="0"/>
              <a:t>text</a:t>
            </a:r>
            <a:r>
              <a:rPr lang="fr-FR" dirty="0" smtClean="0"/>
              <a:t> styles</a:t>
            </a:r>
          </a:p>
          <a:p>
            <a:pPr lvl="1"/>
            <a:r>
              <a:rPr lang="fr-FR" dirty="0" smtClean="0"/>
              <a:t>Second </a:t>
            </a:r>
            <a:r>
              <a:rPr lang="fr-FR" dirty="0" err="1" smtClean="0"/>
              <a:t>level</a:t>
            </a:r>
            <a:endParaRPr lang="fr-FR" dirty="0" smtClean="0"/>
          </a:p>
          <a:p>
            <a:pPr lvl="2"/>
            <a:r>
              <a:rPr lang="fr-FR" dirty="0" err="1" smtClean="0"/>
              <a:t>Third</a:t>
            </a:r>
            <a:r>
              <a:rPr lang="fr-FR" dirty="0" smtClean="0"/>
              <a:t> </a:t>
            </a:r>
            <a:r>
              <a:rPr lang="fr-FR" dirty="0" err="1" smtClean="0"/>
              <a:t>level</a:t>
            </a:r>
            <a:endParaRPr lang="fr-FR" dirty="0" smtClean="0"/>
          </a:p>
          <a:p>
            <a:pPr lvl="3"/>
            <a:r>
              <a:rPr lang="fr-FR" dirty="0" err="1" smtClean="0"/>
              <a:t>Fourth</a:t>
            </a:r>
            <a:r>
              <a:rPr lang="fr-FR" dirty="0" smtClean="0"/>
              <a:t> </a:t>
            </a:r>
            <a:r>
              <a:rPr lang="fr-FR" dirty="0" err="1" smtClean="0"/>
              <a:t>level</a:t>
            </a:r>
            <a:endParaRPr lang="fr-FR" dirty="0" smtClean="0"/>
          </a:p>
        </p:txBody>
      </p:sp>
      <p:graphicFrame>
        <p:nvGraphicFramePr>
          <p:cNvPr id="9" name="Tableau 8"/>
          <p:cNvGraphicFramePr>
            <a:graphicFrameLocks noGrp="1"/>
          </p:cNvGraphicFramePr>
          <p:nvPr>
            <p:extLst>
              <p:ext uri="{D42A27DB-BD31-4B8C-83A1-F6EECF244321}">
                <p14:modId xmlns:p14="http://schemas.microsoft.com/office/powerpoint/2010/main" val="662699871"/>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 xmlns:a16="http://schemas.microsoft.com/office/drawing/2014/main" val="20000"/>
                    </a:ext>
                  </a:extLst>
                </a:gridCol>
                <a:gridCol w="2286000">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gridCol w="2286000">
                  <a:extLst>
                    <a:ext uri="{9D8B030D-6E8A-4147-A177-3AD203B41FA5}">
                      <a16:colId xmlns=""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bl>
          </a:graphicData>
        </a:graphic>
      </p:graphicFrame>
      <p:sp>
        <p:nvSpPr>
          <p:cNvPr id="2" name="Espace réservé du titre 1"/>
          <p:cNvSpPr>
            <a:spLocks noGrp="1"/>
          </p:cNvSpPr>
          <p:nvPr>
            <p:ph type="title"/>
          </p:nvPr>
        </p:nvSpPr>
        <p:spPr>
          <a:xfrm>
            <a:off x="468000" y="432000"/>
            <a:ext cx="8229600" cy="562074"/>
          </a:xfrm>
          <a:prstGeom prst="rect">
            <a:avLst/>
          </a:prstGeom>
        </p:spPr>
        <p:txBody>
          <a:bodyPr vert="horz" lIns="91440" tIns="45720" rIns="91440" bIns="45720" rtlCol="0" anchor="ctr">
            <a:noAutofit/>
          </a:bodyPr>
          <a:lstStyle/>
          <a:p>
            <a:r>
              <a:rPr lang="en-US" dirty="0" smtClean="0"/>
              <a:t>Click to edit Master title style</a:t>
            </a:r>
            <a:endParaRPr lang="en-GB" dirty="0"/>
          </a:p>
        </p:txBody>
      </p:sp>
      <p:sp>
        <p:nvSpPr>
          <p:cNvPr id="8" name="Espace réservé du texte 2"/>
          <p:cNvSpPr txBox="1">
            <a:spLocks/>
          </p:cNvSpPr>
          <p:nvPr/>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pic>
        <p:nvPicPr>
          <p:cNvPr id="4" name="3 Imagen"/>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452320" y="188640"/>
            <a:ext cx="1462486" cy="633535"/>
          </a:xfrm>
          <a:prstGeom prst="rect">
            <a:avLst/>
          </a:prstGeom>
        </p:spPr>
      </p:pic>
    </p:spTree>
    <p:extLst>
      <p:ext uri="{BB962C8B-B14F-4D97-AF65-F5344CB8AC3E}">
        <p14:creationId xmlns:p14="http://schemas.microsoft.com/office/powerpoint/2010/main" val="1877882519"/>
      </p:ext>
    </p:extLst>
  </p:cSld>
  <p:clrMap bg1="lt1" tx1="dk1" bg2="lt2" tx2="dk2" accent1="accent1" accent2="accent2" accent3="accent3" accent4="accent4" accent5="accent5" accent6="accent6" hlink="hlink" folHlink="folHlink"/>
  <p:sldLayoutIdLst>
    <p:sldLayoutId id="2147483668" r:id="rId1"/>
    <p:sldLayoutId id="2147483703" r:id="rId2"/>
    <p:sldLayoutId id="2147483704" r:id="rId3"/>
    <p:sldLayoutId id="2147483671" r:id="rId4"/>
    <p:sldLayoutId id="2147483670" r:id="rId5"/>
    <p:sldLayoutId id="2147483684" r:id="rId6"/>
    <p:sldLayoutId id="2147483675" r:id="rId7"/>
    <p:sldLayoutId id="2147483686" r:id="rId8"/>
    <p:sldLayoutId id="2147483687" r:id="rId9"/>
    <p:sldLayoutId id="2147483688" r:id="rId10"/>
    <p:sldLayoutId id="2147483689" r:id="rId11"/>
    <p:sldLayoutId id="2147483676" r:id="rId12"/>
  </p:sldLayoutIdLst>
  <p:timing>
    <p:tnLst>
      <p:par>
        <p:cTn id="1" dur="indefinite" restart="never" nodeType="tmRoot"/>
      </p:par>
    </p:tnLst>
  </p:timing>
  <p:txStyles>
    <p:titleStyle>
      <a:lvl1pPr algn="l" defTabSz="914400" rtl="0" eaLnBrk="1" latinLnBrk="0" hangingPunct="1">
        <a:spcBef>
          <a:spcPct val="0"/>
        </a:spcBef>
        <a:buNone/>
        <a:defRPr sz="4000" kern="1200">
          <a:solidFill>
            <a:schemeClr val="tx2"/>
          </a:solidFill>
          <a:latin typeface="+mj-lt"/>
          <a:ea typeface="+mj-ea"/>
          <a:cs typeface="+mj-cs"/>
        </a:defRPr>
      </a:lvl1pPr>
    </p:titleStyle>
    <p:bodyStyle>
      <a:lvl1pPr marL="0" indent="0" algn="l" defTabSz="914400" rtl="0" eaLnBrk="1" latinLnBrk="0" hangingPunct="1">
        <a:spcBef>
          <a:spcPct val="20000"/>
        </a:spcBef>
        <a:buFontTx/>
        <a:buNone/>
        <a:defRPr sz="2400" b="1" kern="1200">
          <a:solidFill>
            <a:schemeClr val="tx2"/>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400" b="0" kern="1200" baseline="0">
          <a:solidFill>
            <a:schemeClr val="tx1"/>
          </a:solidFill>
          <a:latin typeface="+mn-lt"/>
          <a:ea typeface="+mn-ea"/>
          <a:cs typeface="+mn-cs"/>
        </a:defRPr>
      </a:lvl2pPr>
      <a:lvl3pPr marL="914400" indent="0" algn="l" defTabSz="914400" rtl="0" eaLnBrk="1" latinLnBrk="0" hangingPunct="1">
        <a:spcBef>
          <a:spcPct val="20000"/>
        </a:spcBef>
        <a:buFontTx/>
        <a:buNone/>
        <a:defRPr sz="2400" kern="1200">
          <a:solidFill>
            <a:schemeClr val="tx1"/>
          </a:solidFill>
          <a:latin typeface="+mn-lt"/>
          <a:ea typeface="+mn-ea"/>
          <a:cs typeface="+mn-cs"/>
        </a:defRPr>
      </a:lvl3pPr>
      <a:lvl4pPr marL="1371600" indent="0" algn="l" defTabSz="914400" rtl="0" eaLnBrk="1" latinLnBrk="0" hangingPunct="1">
        <a:spcBef>
          <a:spcPct val="20000"/>
        </a:spcBef>
        <a:buFontTx/>
        <a:buNone/>
        <a:defRPr sz="2000" kern="1200">
          <a:solidFill>
            <a:schemeClr val="tx1">
              <a:lumMod val="65000"/>
              <a:lumOff val="35000"/>
            </a:schemeClr>
          </a:solidFill>
          <a:latin typeface="+mn-lt"/>
          <a:ea typeface="+mn-ea"/>
          <a:cs typeface="+mn-cs"/>
        </a:defRPr>
      </a:lvl4pPr>
      <a:lvl5pPr marL="1828800" indent="0" algn="l" defTabSz="914400" rtl="0" eaLnBrk="1" latinLnBrk="0" hangingPunct="1">
        <a:spcBef>
          <a:spcPct val="20000"/>
        </a:spcBef>
        <a:buFont typeface="Courier New" panose="02070309020205020404" pitchFamily="49"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title style</a:t>
            </a:r>
            <a:endParaRPr lang="en-GB" noProof="0" dirty="0"/>
          </a:p>
        </p:txBody>
      </p:sp>
      <p:sp>
        <p:nvSpPr>
          <p:cNvPr id="7" name="Espace réservé du texte 2"/>
          <p:cNvSpPr txBox="1">
            <a:spLocks/>
          </p:cNvSpPr>
          <p:nvPr/>
        </p:nvSpPr>
        <p:spPr>
          <a:xfrm>
            <a:off x="7236296" y="6528636"/>
            <a:ext cx="1800225" cy="284740"/>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fld id="{8F4756C1-1FC7-4D71-B0D7-8887FC1017FC}" type="slidenum">
              <a:rPr lang="en-GB" smtClean="0"/>
              <a:pPr/>
              <a:t>‹N›</a:t>
            </a:fld>
            <a:endParaRPr lang="en-GB" dirty="0"/>
          </a:p>
        </p:txBody>
      </p:sp>
      <p:graphicFrame>
        <p:nvGraphicFramePr>
          <p:cNvPr id="8" name="Tableau 7"/>
          <p:cNvGraphicFramePr>
            <a:graphicFrameLocks noGrp="1"/>
          </p:cNvGraphicFramePr>
          <p:nvPr>
            <p:extLst>
              <p:ext uri="{D42A27DB-BD31-4B8C-83A1-F6EECF244321}">
                <p14:modId xmlns:p14="http://schemas.microsoft.com/office/powerpoint/2010/main" val="3529917540"/>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 xmlns:a16="http://schemas.microsoft.com/office/drawing/2014/main" val="20000"/>
                    </a:ext>
                  </a:extLst>
                </a:gridCol>
                <a:gridCol w="2286000">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gridCol w="2286000">
                  <a:extLst>
                    <a:ext uri="{9D8B030D-6E8A-4147-A177-3AD203B41FA5}">
                      <a16:colId xmlns=""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545381297"/>
      </p:ext>
    </p:extLst>
  </p:cSld>
  <p:clrMap bg1="lt1" tx1="dk1" bg2="lt2" tx2="dk2" accent1="accent1" accent2="accent2" accent3="accent3" accent4="accent4" accent5="accent5" accent6="accent6" hlink="hlink" folHlink="folHlink"/>
  <p:sldLayoutIdLst>
    <p:sldLayoutId id="2147483692" r:id="rId1"/>
    <p:sldLayoutId id="2147483693" r:id="rId2"/>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ct val="20000"/>
        </a:spcBef>
        <a:spcAft>
          <a:spcPts val="0"/>
        </a:spcAft>
        <a:buClrTx/>
        <a:buSzTx/>
        <a:buFontTx/>
        <a:buNone/>
        <a:tabLst/>
        <a:defRPr sz="3200" kern="1200">
          <a:solidFill>
            <a:schemeClr val="tx1"/>
          </a:solidFill>
          <a:latin typeface="+mn-lt"/>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800" kern="1200">
          <a:solidFill>
            <a:schemeClr val="tx1"/>
          </a:solidFill>
          <a:latin typeface="+mn-lt"/>
          <a:ea typeface="+mn-ea"/>
          <a:cs typeface="+mn-cs"/>
        </a:defRPr>
      </a:lvl2pPr>
      <a:lvl3pPr marL="1143000" marR="0" indent="-2286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400" kern="1200">
          <a:solidFill>
            <a:schemeClr val="tx1"/>
          </a:solidFill>
          <a:latin typeface="+mn-lt"/>
          <a:ea typeface="+mn-ea"/>
          <a:cs typeface="+mn-cs"/>
        </a:defRPr>
      </a:lvl3pPr>
      <a:lvl4pPr marL="1600200" marR="0" indent="-2286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000" kern="1200">
          <a:solidFill>
            <a:schemeClr val="tx1"/>
          </a:solidFill>
          <a:latin typeface="+mn-lt"/>
          <a:ea typeface="+mn-ea"/>
          <a:cs typeface="+mn-cs"/>
        </a:defRPr>
      </a:lvl4pPr>
      <a:lvl5pPr marL="2057400" marR="0" indent="-228600" algn="l" defTabSz="914400" rtl="0" eaLnBrk="1" fontAlgn="auto" latinLnBrk="0" hangingPunct="1">
        <a:lnSpc>
          <a:spcPct val="100000"/>
        </a:lnSpc>
        <a:spcBef>
          <a:spcPct val="20000"/>
        </a:spcBef>
        <a:spcAft>
          <a:spcPts val="0"/>
        </a:spcAft>
        <a:buClrTx/>
        <a:buSzTx/>
        <a:buFont typeface="Courier New" panose="02070309020205020404" pitchFamily="49" charset="0"/>
        <a:buChar char="o"/>
        <a:tabLst/>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Tableau 7"/>
          <p:cNvGraphicFramePr>
            <a:graphicFrameLocks noGrp="1"/>
          </p:cNvGraphicFramePr>
          <p:nvPr>
            <p:extLst>
              <p:ext uri="{D42A27DB-BD31-4B8C-83A1-F6EECF244321}">
                <p14:modId xmlns:p14="http://schemas.microsoft.com/office/powerpoint/2010/main" val="4264650181"/>
              </p:ext>
            </p:extLst>
          </p:nvPr>
        </p:nvGraphicFramePr>
        <p:xfrm>
          <a:off x="0" y="6807656"/>
          <a:ext cx="9144000" cy="365760"/>
        </p:xfrm>
        <a:graphic>
          <a:graphicData uri="http://schemas.openxmlformats.org/drawingml/2006/table">
            <a:tbl>
              <a:tblPr firstRow="1" bandRow="1">
                <a:tableStyleId>{5C22544A-7EE6-4342-B048-85BDC9FD1C3A}</a:tableStyleId>
              </a:tblPr>
              <a:tblGrid>
                <a:gridCol w="2286000">
                  <a:extLst>
                    <a:ext uri="{9D8B030D-6E8A-4147-A177-3AD203B41FA5}">
                      <a16:colId xmlns="" xmlns:a16="http://schemas.microsoft.com/office/drawing/2014/main" val="20000"/>
                    </a:ext>
                  </a:extLst>
                </a:gridCol>
                <a:gridCol w="2286000">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gridCol w="2286000">
                  <a:extLst>
                    <a:ext uri="{9D8B030D-6E8A-4147-A177-3AD203B41FA5}">
                      <a16:colId xmlns="" xmlns:a16="http://schemas.microsoft.com/office/drawing/2014/main" val="20003"/>
                    </a:ext>
                  </a:extLst>
                </a:gridCol>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 xmlns:a16="http://schemas.microsoft.com/office/drawing/2014/main" val="10000"/>
                  </a:ext>
                </a:extLst>
              </a:tr>
            </a:tbl>
          </a:graphicData>
        </a:graphic>
      </p:graphicFrame>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6426" y="173528"/>
            <a:ext cx="1325736" cy="662400"/>
          </a:xfrm>
          <a:prstGeom prst="rect">
            <a:avLst/>
          </a:prstGeom>
        </p:spPr>
      </p:pic>
    </p:spTree>
    <p:extLst>
      <p:ext uri="{BB962C8B-B14F-4D97-AF65-F5344CB8AC3E}">
        <p14:creationId xmlns:p14="http://schemas.microsoft.com/office/powerpoint/2010/main" val="232499248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hyperlink" Target="https://www.pattodeisindaci.eu/" TargetMode="External"/><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9.png"/><Relationship Id="rId2" Type="http://schemas.openxmlformats.org/officeDocument/2006/relationships/diagramData" Target="../diagrams/data1.xml"/><Relationship Id="rId1" Type="http://schemas.openxmlformats.org/officeDocument/2006/relationships/slideLayout" Target="../slideLayouts/slideLayout1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14"/>
          </p:nvPr>
        </p:nvSpPr>
        <p:spPr/>
        <p:txBody>
          <a:bodyPr>
            <a:normAutofit/>
          </a:bodyPr>
          <a:lstStyle/>
          <a:p>
            <a:r>
              <a:rPr lang="fr-FR" dirty="0" smtClean="0"/>
              <a:t>09 </a:t>
            </a:r>
            <a:r>
              <a:rPr lang="fr-FR" dirty="0" err="1" smtClean="0"/>
              <a:t>giugno</a:t>
            </a:r>
            <a:r>
              <a:rPr lang="fr-FR" dirty="0" smtClean="0"/>
              <a:t> 2021 </a:t>
            </a:r>
            <a:r>
              <a:rPr lang="en-GB" dirty="0">
                <a:sym typeface="Webdings" panose="05030102010509060703" pitchFamily="18" charset="2"/>
              </a:rPr>
              <a:t></a:t>
            </a:r>
            <a:r>
              <a:rPr lang="en-US" dirty="0"/>
              <a:t>Local Stakeholders Group Meeting </a:t>
            </a:r>
            <a:r>
              <a:rPr lang="en-US" dirty="0" err="1"/>
              <a:t>delle</a:t>
            </a:r>
            <a:r>
              <a:rPr lang="en-US" dirty="0"/>
              <a:t> Marche</a:t>
            </a:r>
          </a:p>
          <a:p>
            <a:endParaRPr lang="fr-FR" dirty="0"/>
          </a:p>
        </p:txBody>
      </p:sp>
      <p:sp>
        <p:nvSpPr>
          <p:cNvPr id="12" name="Titre 1"/>
          <p:cNvSpPr txBox="1">
            <a:spLocks/>
          </p:cNvSpPr>
          <p:nvPr/>
        </p:nvSpPr>
        <p:spPr>
          <a:xfrm>
            <a:off x="323528" y="3501008"/>
            <a:ext cx="8424935" cy="1467712"/>
          </a:xfrm>
          <a:prstGeom prst="rect">
            <a:avLst/>
          </a:prstGeom>
        </p:spPr>
        <p:txBody>
          <a:bodyPr>
            <a:normAutofit fontScale="25000" lnSpcReduction="20000"/>
          </a:bodyPr>
          <a:lstStyle>
            <a:lvl1pPr algn="ctr" defTabSz="914400" rtl="0" eaLnBrk="1" latinLnBrk="0" hangingPunct="1">
              <a:spcBef>
                <a:spcPct val="0"/>
              </a:spcBef>
              <a:buNone/>
              <a:defRPr sz="4400" kern="1200">
                <a:solidFill>
                  <a:schemeClr val="tx2"/>
                </a:solidFill>
                <a:latin typeface="+mj-lt"/>
                <a:ea typeface="+mj-ea"/>
                <a:cs typeface="+mj-cs"/>
              </a:defRPr>
            </a:lvl1pPr>
          </a:lstStyle>
          <a:p>
            <a:pPr>
              <a:lnSpc>
                <a:spcPct val="150000"/>
              </a:lnSpc>
            </a:pPr>
            <a:r>
              <a:rPr lang="en-US" sz="11200" b="1" dirty="0" smtClean="0"/>
              <a:t>Local Stakeholders Group Meeting </a:t>
            </a:r>
            <a:r>
              <a:rPr lang="en-US" sz="11200" b="1" dirty="0" err="1" smtClean="0"/>
              <a:t>delle</a:t>
            </a:r>
            <a:r>
              <a:rPr lang="en-US" sz="11200" b="1" dirty="0" smtClean="0"/>
              <a:t> Marche</a:t>
            </a:r>
            <a:r>
              <a:rPr lang="en-US" dirty="0" smtClean="0"/>
              <a:t/>
            </a:r>
            <a:br>
              <a:rPr lang="en-US" dirty="0" smtClean="0"/>
            </a:br>
            <a:r>
              <a:rPr lang="it-IT" sz="9600" dirty="0" smtClean="0"/>
              <a:t>DIAGNOSI REGIONALE – Metodologia adottata, sintesi e risultati</a:t>
            </a:r>
            <a:endParaRPr lang="fr-FR" sz="8000" dirty="0"/>
          </a:p>
        </p:txBody>
      </p:sp>
      <p:sp>
        <p:nvSpPr>
          <p:cNvPr id="4" name="Segnaposto testo 3"/>
          <p:cNvSpPr>
            <a:spLocks noGrp="1"/>
          </p:cNvSpPr>
          <p:nvPr>
            <p:ph type="body" sz="quarter" idx="10"/>
          </p:nvPr>
        </p:nvSpPr>
        <p:spPr>
          <a:xfrm>
            <a:off x="971600" y="5157192"/>
            <a:ext cx="7272337" cy="216000"/>
          </a:xfrm>
        </p:spPr>
        <p:txBody>
          <a:bodyPr/>
          <a:lstStyle/>
          <a:p>
            <a:r>
              <a:rPr lang="en-GB" dirty="0" smtClean="0"/>
              <a:t>Roberta </a:t>
            </a:r>
            <a:r>
              <a:rPr lang="en-GB" dirty="0" err="1" smtClean="0"/>
              <a:t>Montalbini</a:t>
            </a:r>
            <a:r>
              <a:rPr lang="en-GB" dirty="0" smtClean="0"/>
              <a:t> e Giovanni </a:t>
            </a:r>
            <a:r>
              <a:rPr lang="en-GB" dirty="0" err="1" smtClean="0"/>
              <a:t>Ciriachi</a:t>
            </a:r>
            <a:endParaRPr lang="en-GB" dirty="0"/>
          </a:p>
        </p:txBody>
      </p:sp>
      <p:sp>
        <p:nvSpPr>
          <p:cNvPr id="6" name="Segnaposto testo 5"/>
          <p:cNvSpPr>
            <a:spLocks noGrp="1"/>
          </p:cNvSpPr>
          <p:nvPr>
            <p:ph type="body" sz="quarter" idx="11"/>
          </p:nvPr>
        </p:nvSpPr>
        <p:spPr>
          <a:xfrm>
            <a:off x="971600" y="5517232"/>
            <a:ext cx="7272337" cy="216000"/>
          </a:xfrm>
        </p:spPr>
        <p:txBody>
          <a:bodyPr/>
          <a:lstStyle/>
          <a:p>
            <a:r>
              <a:rPr lang="en-US" dirty="0" err="1" smtClean="0"/>
              <a:t>Collaboratori</a:t>
            </a:r>
            <a:r>
              <a:rPr lang="en-US" dirty="0" smtClean="0"/>
              <a:t>, </a:t>
            </a:r>
            <a:r>
              <a:rPr lang="en-US" dirty="0" err="1"/>
              <a:t>Sviluppo</a:t>
            </a:r>
            <a:r>
              <a:rPr lang="en-US" dirty="0"/>
              <a:t> Marche </a:t>
            </a:r>
            <a:r>
              <a:rPr lang="en-US" dirty="0" err="1"/>
              <a:t>Srl</a:t>
            </a:r>
            <a:r>
              <a:rPr lang="en-US" dirty="0"/>
              <a:t> (SVIM)</a:t>
            </a:r>
            <a:endParaRPr lang="en-GB" dirty="0"/>
          </a:p>
        </p:txBody>
      </p:sp>
      <p:sp>
        <p:nvSpPr>
          <p:cNvPr id="7" name="Segnaposto testo 6"/>
          <p:cNvSpPr>
            <a:spLocks noGrp="1"/>
          </p:cNvSpPr>
          <p:nvPr>
            <p:ph type="body" sz="quarter" idx="12"/>
          </p:nvPr>
        </p:nvSpPr>
        <p:spPr>
          <a:xfrm>
            <a:off x="971600" y="5864533"/>
            <a:ext cx="7272337" cy="216000"/>
          </a:xfrm>
        </p:spPr>
        <p:txBody>
          <a:bodyPr/>
          <a:lstStyle/>
          <a:p>
            <a:r>
              <a:rPr lang="en-GB" dirty="0" smtClean="0">
                <a:solidFill>
                  <a:schemeClr val="tx2"/>
                </a:solidFill>
                <a:latin typeface="Calibri"/>
              </a:rPr>
              <a:t>rmontalbini@svim.eu ;gciriachi@svim.eu</a:t>
            </a:r>
            <a:endParaRPr lang="en-GB" dirty="0" smtClean="0">
              <a:solidFill>
                <a:schemeClr val="tx2"/>
              </a:solidFill>
            </a:endParaRPr>
          </a:p>
          <a:p>
            <a:endParaRPr lang="en-GB" dirty="0">
              <a:solidFill>
                <a:schemeClr val="tx2"/>
              </a:solidFill>
            </a:endParaRPr>
          </a:p>
        </p:txBody>
      </p:sp>
    </p:spTree>
    <p:extLst>
      <p:ext uri="{BB962C8B-B14F-4D97-AF65-F5344CB8AC3E}">
        <p14:creationId xmlns:p14="http://schemas.microsoft.com/office/powerpoint/2010/main" val="2852196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APE</a:t>
            </a:r>
            <a:endParaRPr sz="2800" b="1" i="0" u="none" strike="noStrike" cap="none" dirty="0">
              <a:solidFill>
                <a:srgbClr val="1F3864"/>
              </a:solidFill>
              <a:latin typeface="Calibri"/>
              <a:ea typeface="Calibri"/>
              <a:cs typeface="Calibri"/>
              <a:sym typeface="Calibri"/>
            </a:endParaRPr>
          </a:p>
        </p:txBody>
      </p:sp>
      <p:pic>
        <p:nvPicPr>
          <p:cNvPr id="1026" name="Immagin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209440"/>
            <a:ext cx="7939795" cy="381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345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APE</a:t>
            </a:r>
            <a:endParaRPr sz="2800" b="1" i="0" u="none" strike="noStrike" cap="none" dirty="0">
              <a:solidFill>
                <a:srgbClr val="1F3864"/>
              </a:solidFill>
              <a:latin typeface="Calibri"/>
              <a:ea typeface="Calibri"/>
              <a:cs typeface="Calibri"/>
              <a:sym typeface="Calibri"/>
            </a:endParaRPr>
          </a:p>
        </p:txBody>
      </p:sp>
      <p:pic>
        <p:nvPicPr>
          <p:cNvPr id="2" name="Immagine 1"/>
          <p:cNvPicPr>
            <a:picLocks noChangeAspect="1"/>
          </p:cNvPicPr>
          <p:nvPr/>
        </p:nvPicPr>
        <p:blipFill>
          <a:blip r:embed="rId2"/>
          <a:stretch>
            <a:fillRect/>
          </a:stretch>
        </p:blipFill>
        <p:spPr>
          <a:xfrm>
            <a:off x="728663" y="1986823"/>
            <a:ext cx="7686674" cy="4250489"/>
          </a:xfrm>
          <a:prstGeom prst="rect">
            <a:avLst/>
          </a:prstGeom>
        </p:spPr>
      </p:pic>
    </p:spTree>
    <p:extLst>
      <p:ext uri="{BB962C8B-B14F-4D97-AF65-F5344CB8AC3E}">
        <p14:creationId xmlns:p14="http://schemas.microsoft.com/office/powerpoint/2010/main" val="2875928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APE</a:t>
            </a:r>
            <a:endParaRPr sz="2800" b="1" i="0" u="none" strike="noStrike" cap="none" dirty="0">
              <a:solidFill>
                <a:srgbClr val="1F3864"/>
              </a:solidFill>
              <a:latin typeface="Calibri"/>
              <a:ea typeface="Calibri"/>
              <a:cs typeface="Calibri"/>
              <a:sym typeface="Calibri"/>
            </a:endParaRPr>
          </a:p>
        </p:txBody>
      </p:sp>
      <p:pic>
        <p:nvPicPr>
          <p:cNvPr id="3" name="Immagine 2"/>
          <p:cNvPicPr>
            <a:picLocks noChangeAspect="1"/>
          </p:cNvPicPr>
          <p:nvPr/>
        </p:nvPicPr>
        <p:blipFill>
          <a:blip r:embed="rId2"/>
          <a:stretch>
            <a:fillRect/>
          </a:stretch>
        </p:blipFill>
        <p:spPr>
          <a:xfrm>
            <a:off x="728663" y="1916832"/>
            <a:ext cx="7652022" cy="4262966"/>
          </a:xfrm>
          <a:prstGeom prst="rect">
            <a:avLst/>
          </a:prstGeom>
        </p:spPr>
      </p:pic>
    </p:spTree>
    <p:extLst>
      <p:ext uri="{BB962C8B-B14F-4D97-AF65-F5344CB8AC3E}">
        <p14:creationId xmlns:p14="http://schemas.microsoft.com/office/powerpoint/2010/main" val="24254108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Fonti Rinnovabili</a:t>
            </a:r>
            <a:endParaRPr sz="2800" b="1" i="0" u="none" strike="noStrike" cap="none" dirty="0">
              <a:solidFill>
                <a:srgbClr val="1F3864"/>
              </a:solidFill>
              <a:latin typeface="Calibri"/>
              <a:ea typeface="Calibri"/>
              <a:cs typeface="Calibri"/>
              <a:sym typeface="Calibri"/>
            </a:endParaRPr>
          </a:p>
        </p:txBody>
      </p:sp>
      <p:sp>
        <p:nvSpPr>
          <p:cNvPr id="2" name="CasellaDiTesto 1"/>
          <p:cNvSpPr txBox="1"/>
          <p:nvPr/>
        </p:nvSpPr>
        <p:spPr>
          <a:xfrm>
            <a:off x="611560" y="1731840"/>
            <a:ext cx="7920880" cy="923330"/>
          </a:xfrm>
          <a:prstGeom prst="rect">
            <a:avLst/>
          </a:prstGeom>
          <a:noFill/>
        </p:spPr>
        <p:txBody>
          <a:bodyPr wrap="square" rtlCol="0">
            <a:spAutoFit/>
          </a:bodyPr>
          <a:lstStyle/>
          <a:p>
            <a:pPr algn="just"/>
            <a:r>
              <a:rPr lang="it-IT" dirty="0"/>
              <a:t>Il </a:t>
            </a:r>
            <a:r>
              <a:rPr lang="it-IT" dirty="0" err="1"/>
              <a:t>D.lgs</a:t>
            </a:r>
            <a:r>
              <a:rPr lang="it-IT" dirty="0"/>
              <a:t> 28/2011 ha reso obbligatoria l’</a:t>
            </a:r>
            <a:r>
              <a:rPr lang="it-IT" b="1" dirty="0"/>
              <a:t>integrazione delle fonti rinnovabili negli edifici di nuova costruzione e negli edifici esistenti sottoposti a ristrutturazioni rilevanti</a:t>
            </a:r>
            <a:r>
              <a:rPr lang="it-IT" dirty="0"/>
              <a:t>. </a:t>
            </a:r>
          </a:p>
        </p:txBody>
      </p:sp>
      <p:sp>
        <p:nvSpPr>
          <p:cNvPr id="3" name="CasellaDiTesto 2"/>
          <p:cNvSpPr txBox="1"/>
          <p:nvPr/>
        </p:nvSpPr>
        <p:spPr>
          <a:xfrm>
            <a:off x="611559" y="2739086"/>
            <a:ext cx="7920881" cy="1200329"/>
          </a:xfrm>
          <a:prstGeom prst="rect">
            <a:avLst/>
          </a:prstGeom>
          <a:noFill/>
        </p:spPr>
        <p:txBody>
          <a:bodyPr wrap="square" rtlCol="0">
            <a:spAutoFit/>
          </a:bodyPr>
          <a:lstStyle/>
          <a:p>
            <a:pPr algn="just"/>
            <a:r>
              <a:rPr lang="it-IT" dirty="0"/>
              <a:t>Nel 2015 e nel 2016, la Regione Marche, ha predisposto numerosi progetti che prevedono la realizzazione di importanti edifici pubblici (nuovo INRCA, nuovo Salesi, nuovo Ospedale di Fermo, nuovo Ospedale Marche Nord, Case della Salute, etc.), </a:t>
            </a:r>
            <a:r>
              <a:rPr lang="it-IT" dirty="0" smtClean="0"/>
              <a:t>in cui applicare le fonti rinnovabili.</a:t>
            </a:r>
            <a:endParaRPr lang="it-IT" dirty="0"/>
          </a:p>
        </p:txBody>
      </p:sp>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l="3787" t="21566" r="3787" b="8187"/>
          <a:stretch/>
        </p:blipFill>
        <p:spPr>
          <a:xfrm>
            <a:off x="3635895" y="4023331"/>
            <a:ext cx="4914055" cy="2646029"/>
          </a:xfrm>
          <a:prstGeom prst="rect">
            <a:avLst/>
          </a:prstGeom>
        </p:spPr>
      </p:pic>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Protocollo ITACA</a:t>
            </a:r>
            <a:endParaRPr sz="2800" b="1" i="0" u="none" strike="noStrike" cap="none" dirty="0">
              <a:solidFill>
                <a:srgbClr val="1F3864"/>
              </a:solidFill>
              <a:latin typeface="Calibri"/>
              <a:ea typeface="Calibri"/>
              <a:cs typeface="Calibri"/>
              <a:sym typeface="Calibri"/>
            </a:endParaRPr>
          </a:p>
        </p:txBody>
      </p:sp>
      <p:sp>
        <p:nvSpPr>
          <p:cNvPr id="2" name="CasellaDiTesto 1"/>
          <p:cNvSpPr txBox="1"/>
          <p:nvPr/>
        </p:nvSpPr>
        <p:spPr>
          <a:xfrm>
            <a:off x="899592" y="1784795"/>
            <a:ext cx="7344816" cy="1477328"/>
          </a:xfrm>
          <a:prstGeom prst="rect">
            <a:avLst/>
          </a:prstGeom>
          <a:noFill/>
        </p:spPr>
        <p:txBody>
          <a:bodyPr wrap="square" rtlCol="0">
            <a:spAutoFit/>
          </a:bodyPr>
          <a:lstStyle/>
          <a:p>
            <a:pPr algn="just"/>
            <a:r>
              <a:rPr lang="it-IT" dirty="0" smtClean="0"/>
              <a:t>La </a:t>
            </a:r>
            <a:r>
              <a:rPr lang="it-IT" dirty="0"/>
              <a:t>Regione Marche </a:t>
            </a:r>
            <a:r>
              <a:rPr lang="it-IT" dirty="0" smtClean="0"/>
              <a:t>è dotata di una </a:t>
            </a:r>
            <a:r>
              <a:rPr lang="it-IT" dirty="0"/>
              <a:t>specifica normativa sull’edilizia sostenibile (</a:t>
            </a:r>
            <a:r>
              <a:rPr lang="it-IT" dirty="0" smtClean="0"/>
              <a:t>L. R.14/2008</a:t>
            </a:r>
            <a:r>
              <a:rPr lang="it-IT" dirty="0"/>
              <a:t>) e ha adottato nel 2011 (DGR 1689/2011) un sistema di certificazione energetica e ambientale degli edifici basato sul Protocollo ITACA Marche</a:t>
            </a:r>
            <a:r>
              <a:rPr lang="it-IT" dirty="0" smtClean="0"/>
              <a:t>,</a:t>
            </a:r>
            <a:r>
              <a:rPr lang="it-IT" dirty="0"/>
              <a:t> strumento operativo di certificazione e accreditamento, su base </a:t>
            </a:r>
            <a:r>
              <a:rPr lang="it-IT" dirty="0" smtClean="0"/>
              <a:t>volontaria. </a:t>
            </a:r>
          </a:p>
        </p:txBody>
      </p:sp>
      <p:sp>
        <p:nvSpPr>
          <p:cNvPr id="3" name="CasellaDiTesto 2"/>
          <p:cNvSpPr txBox="1"/>
          <p:nvPr/>
        </p:nvSpPr>
        <p:spPr>
          <a:xfrm>
            <a:off x="899592" y="5046696"/>
            <a:ext cx="7344816" cy="1477328"/>
          </a:xfrm>
          <a:prstGeom prst="rect">
            <a:avLst/>
          </a:prstGeom>
          <a:noFill/>
        </p:spPr>
        <p:txBody>
          <a:bodyPr wrap="square" rtlCol="0">
            <a:spAutoFit/>
          </a:bodyPr>
          <a:lstStyle/>
          <a:p>
            <a:pPr algn="just"/>
            <a:r>
              <a:rPr lang="it-IT" dirty="0"/>
              <a:t>La Regione </a:t>
            </a:r>
            <a:r>
              <a:rPr lang="it-IT" dirty="0" smtClean="0"/>
              <a:t>Marche ha </a:t>
            </a:r>
            <a:r>
              <a:rPr lang="it-IT" dirty="0"/>
              <a:t>assunto la </a:t>
            </a:r>
            <a:r>
              <a:rPr lang="it-IT" b="1" dirty="0"/>
              <a:t>presidenza di ITACA </a:t>
            </a:r>
            <a:r>
              <a:rPr lang="it-IT" dirty="0"/>
              <a:t>(Istituto per l’Innovazione e la Trasparenza degli Appalti e Compatibilità Ambientale), ha in capo il </a:t>
            </a:r>
            <a:r>
              <a:rPr lang="it-IT" b="1" dirty="0"/>
              <a:t>coordinamento del gruppo di lavoro sull’edilizia sostenibile</a:t>
            </a:r>
            <a:r>
              <a:rPr lang="it-IT" dirty="0"/>
              <a:t> e partecipa al Comitato promotore del protocollo</a:t>
            </a:r>
            <a:r>
              <a:rPr lang="it-IT" dirty="0" smtClean="0"/>
              <a:t>.</a:t>
            </a:r>
            <a:endParaRPr lang="it-IT" dirty="0"/>
          </a:p>
        </p:txBody>
      </p:sp>
      <p:sp>
        <p:nvSpPr>
          <p:cNvPr id="4" name="CasellaDiTesto 3"/>
          <p:cNvSpPr txBox="1"/>
          <p:nvPr/>
        </p:nvSpPr>
        <p:spPr>
          <a:xfrm>
            <a:off x="971600" y="3338801"/>
            <a:ext cx="4320480" cy="1631216"/>
          </a:xfrm>
          <a:prstGeom prst="rect">
            <a:avLst/>
          </a:prstGeom>
          <a:noFill/>
        </p:spPr>
        <p:txBody>
          <a:bodyPr wrap="square" rtlCol="0">
            <a:spAutoFit/>
          </a:bodyPr>
          <a:lstStyle/>
          <a:p>
            <a:pPr algn="ctr"/>
            <a:r>
              <a:rPr lang="it-IT" sz="2000" b="1" dirty="0">
                <a:solidFill>
                  <a:srgbClr val="1F3864"/>
                </a:solidFill>
                <a:latin typeface="Calibri"/>
                <a:ea typeface="Calibri"/>
                <a:cs typeface="Calibri"/>
              </a:rPr>
              <a:t>EDIFICI RESIDENZIALI </a:t>
            </a:r>
          </a:p>
          <a:p>
            <a:pPr algn="ctr"/>
            <a:endParaRPr lang="it-IT" sz="2000" b="1" dirty="0">
              <a:solidFill>
                <a:srgbClr val="1F3864"/>
              </a:solidFill>
              <a:latin typeface="Calibri"/>
              <a:ea typeface="Calibri"/>
              <a:cs typeface="Calibri"/>
            </a:endParaRPr>
          </a:p>
          <a:p>
            <a:pPr algn="ctr"/>
            <a:r>
              <a:rPr lang="it-IT" sz="2000" b="1" dirty="0">
                <a:solidFill>
                  <a:srgbClr val="1F3864"/>
                </a:solidFill>
                <a:latin typeface="Calibri"/>
                <a:ea typeface="Calibri"/>
                <a:cs typeface="Calibri"/>
              </a:rPr>
              <a:t>EDIFICI NON RESIDENZIALI</a:t>
            </a:r>
          </a:p>
          <a:p>
            <a:pPr algn="ctr"/>
            <a:endParaRPr lang="it-IT" sz="2000" b="1" dirty="0">
              <a:solidFill>
                <a:srgbClr val="1F3864"/>
              </a:solidFill>
              <a:latin typeface="Calibri"/>
              <a:ea typeface="Calibri"/>
              <a:cs typeface="Calibri"/>
            </a:endParaRPr>
          </a:p>
          <a:p>
            <a:pPr algn="ctr"/>
            <a:r>
              <a:rPr lang="it-IT" sz="2000" b="1" dirty="0">
                <a:solidFill>
                  <a:srgbClr val="1F3864"/>
                </a:solidFill>
                <a:latin typeface="Calibri"/>
                <a:ea typeface="Calibri"/>
                <a:cs typeface="Calibri"/>
              </a:rPr>
              <a:t>AREE URBANE</a:t>
            </a:r>
          </a:p>
        </p:txBody>
      </p:sp>
      <p:pic>
        <p:nvPicPr>
          <p:cNvPr id="5" name="Immagine 4"/>
          <p:cNvPicPr>
            <a:picLocks noChangeAspect="1"/>
          </p:cNvPicPr>
          <p:nvPr/>
        </p:nvPicPr>
        <p:blipFill rotWithShape="1">
          <a:blip r:embed="rId2">
            <a:extLst>
              <a:ext uri="{28A0092B-C50C-407E-A947-70E740481C1C}">
                <a14:useLocalDpi xmlns:a14="http://schemas.microsoft.com/office/drawing/2010/main" val="0"/>
              </a:ext>
            </a:extLst>
          </a:blip>
          <a:srcRect t="16971" b="15137"/>
          <a:stretch/>
        </p:blipFill>
        <p:spPr>
          <a:xfrm>
            <a:off x="5004048" y="3262122"/>
            <a:ext cx="3034308" cy="1697490"/>
          </a:xfrm>
          <a:prstGeom prst="rect">
            <a:avLst/>
          </a:prstGeom>
        </p:spPr>
      </p:pic>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POR Asse 4 e Asse 8</a:t>
            </a:r>
            <a:endParaRPr sz="2800" b="1" i="0" u="none" strike="noStrike" cap="none" dirty="0">
              <a:solidFill>
                <a:srgbClr val="1F3864"/>
              </a:solidFill>
              <a:latin typeface="Calibri"/>
              <a:ea typeface="Calibri"/>
              <a:cs typeface="Calibri"/>
              <a:sym typeface="Calibri"/>
            </a:endParaRPr>
          </a:p>
        </p:txBody>
      </p:sp>
      <p:sp>
        <p:nvSpPr>
          <p:cNvPr id="4" name="CasellaDiTesto 3"/>
          <p:cNvSpPr txBox="1"/>
          <p:nvPr/>
        </p:nvSpPr>
        <p:spPr>
          <a:xfrm>
            <a:off x="728663" y="1700808"/>
            <a:ext cx="7683226" cy="2308324"/>
          </a:xfrm>
          <a:prstGeom prst="rect">
            <a:avLst/>
          </a:prstGeom>
          <a:noFill/>
        </p:spPr>
        <p:txBody>
          <a:bodyPr wrap="square" rtlCol="0">
            <a:spAutoFit/>
          </a:bodyPr>
          <a:lstStyle/>
          <a:p>
            <a:pPr algn="just"/>
            <a:r>
              <a:rPr lang="it-IT" dirty="0"/>
              <a:t>La Regione </a:t>
            </a:r>
            <a:r>
              <a:rPr lang="it-IT" dirty="0" smtClean="0"/>
              <a:t>Marche sostiene </a:t>
            </a:r>
            <a:r>
              <a:rPr lang="it-IT" dirty="0"/>
              <a:t>la trasformazione verso </a:t>
            </a:r>
            <a:r>
              <a:rPr lang="it-IT" b="1" dirty="0"/>
              <a:t>i quartieri delle città a basse emissioni di carbonio</a:t>
            </a:r>
            <a:r>
              <a:rPr lang="it-IT" dirty="0"/>
              <a:t>, come indicato nella </a:t>
            </a:r>
            <a:r>
              <a:rPr lang="it-IT" i="1" dirty="0"/>
              <a:t>Priorità di investimento 4c del POR FESR</a:t>
            </a:r>
            <a:r>
              <a:rPr lang="it-IT" dirty="0"/>
              <a:t> </a:t>
            </a:r>
            <a:r>
              <a:rPr lang="it-IT" i="1" dirty="0"/>
              <a:t>Sostegno all'efficienza energetica, alla gestione intelligente dell'energia e all'uso delle energie rinnovabili nelle infrastrutture pubbliche, compresi gli edifici pubblici nel settore dell'edilizia abitativa</a:t>
            </a:r>
            <a:r>
              <a:rPr lang="it-IT" dirty="0"/>
              <a:t>, affrontati sia nell'Asse 4 che nell'Asse 8, </a:t>
            </a:r>
            <a:r>
              <a:rPr lang="it-IT" i="1" dirty="0"/>
              <a:t>Prevenzione sismica e idrogeologica, miglioramento dell’efficienza </a:t>
            </a:r>
            <a:r>
              <a:rPr lang="it-IT" i="1" dirty="0" smtClean="0"/>
              <a:t>energetica </a:t>
            </a:r>
            <a:r>
              <a:rPr lang="it-IT" i="1" dirty="0"/>
              <a:t>e sostegno alla ripresa socio-economica delle aree colpite dal sisma</a:t>
            </a:r>
            <a:r>
              <a:rPr lang="it-IT" dirty="0"/>
              <a:t>. </a:t>
            </a:r>
          </a:p>
        </p:txBody>
      </p:sp>
      <p:sp>
        <p:nvSpPr>
          <p:cNvPr id="5" name="CasellaDiTesto 4"/>
          <p:cNvSpPr txBox="1"/>
          <p:nvPr/>
        </p:nvSpPr>
        <p:spPr>
          <a:xfrm>
            <a:off x="728663" y="3933056"/>
            <a:ext cx="7683226" cy="2862322"/>
          </a:xfrm>
          <a:prstGeom prst="rect">
            <a:avLst/>
          </a:prstGeom>
          <a:noFill/>
        </p:spPr>
        <p:txBody>
          <a:bodyPr wrap="square" rtlCol="0">
            <a:spAutoFit/>
          </a:bodyPr>
          <a:lstStyle/>
          <a:p>
            <a:pPr algn="just"/>
            <a:r>
              <a:rPr lang="it-IT" dirty="0"/>
              <a:t>Il quadro del sostegno finanziario al 2020</a:t>
            </a:r>
          </a:p>
          <a:p>
            <a:pPr algn="just"/>
            <a:r>
              <a:rPr lang="it-IT" dirty="0"/>
              <a:t>Risparmio energetico e sviluppo energie </a:t>
            </a:r>
            <a:r>
              <a:rPr lang="it-IT" dirty="0" smtClean="0"/>
              <a:t>rinnovabili</a:t>
            </a:r>
          </a:p>
          <a:p>
            <a:pPr algn="just"/>
            <a:endParaRPr lang="it-IT" dirty="0"/>
          </a:p>
          <a:p>
            <a:pPr algn="just"/>
            <a:r>
              <a:rPr lang="it-IT" dirty="0"/>
              <a:t>Sono 95,4 i milioni di euro investiti direttamente a favore dello sviluppo delle energie rinnovabili e del risparmio energetico – escluso il settore trasporti, progetti ITI e miglioramento sismico di cui: </a:t>
            </a:r>
          </a:p>
          <a:p>
            <a:pPr marL="285750" indent="-285750" algn="just">
              <a:buFont typeface="Wingdings" panose="05000000000000000000" pitchFamily="2" charset="2"/>
              <a:buChar char="Ø"/>
            </a:pPr>
            <a:r>
              <a:rPr lang="it-IT" dirty="0" smtClean="0"/>
              <a:t>25 </a:t>
            </a:r>
            <a:r>
              <a:rPr lang="it-IT" dirty="0"/>
              <a:t>milioni Asse 4 POR 2014/2020;</a:t>
            </a:r>
          </a:p>
          <a:p>
            <a:pPr marL="285750" indent="-285750" algn="just">
              <a:buFont typeface="Wingdings" panose="05000000000000000000" pitchFamily="2" charset="2"/>
              <a:buChar char="Ø"/>
            </a:pPr>
            <a:r>
              <a:rPr lang="it-IT" dirty="0" smtClean="0"/>
              <a:t>11,9 </a:t>
            </a:r>
            <a:r>
              <a:rPr lang="it-IT" dirty="0"/>
              <a:t>milioni risorse regionali integrative per l’Asse 4</a:t>
            </a:r>
          </a:p>
          <a:p>
            <a:pPr marL="285750" indent="-285750" algn="just">
              <a:buFont typeface="Wingdings" panose="05000000000000000000" pitchFamily="2" charset="2"/>
              <a:buChar char="Ø"/>
            </a:pPr>
            <a:r>
              <a:rPr lang="it-IT" dirty="0" smtClean="0"/>
              <a:t>48 </a:t>
            </a:r>
            <a:r>
              <a:rPr lang="it-IT" dirty="0"/>
              <a:t>milioni Asse 8 POR 2014/2020;</a:t>
            </a:r>
          </a:p>
          <a:p>
            <a:pPr marL="285750" indent="-285750" algn="just">
              <a:buFont typeface="Wingdings" panose="05000000000000000000" pitchFamily="2" charset="2"/>
              <a:buChar char="Ø"/>
            </a:pPr>
            <a:r>
              <a:rPr lang="it-IT" dirty="0" smtClean="0"/>
              <a:t>10,5  </a:t>
            </a:r>
            <a:r>
              <a:rPr lang="it-IT" dirty="0"/>
              <a:t>milioni PSR </a:t>
            </a:r>
            <a:r>
              <a:rPr lang="it-IT" dirty="0" smtClean="0"/>
              <a:t>2014/2020</a:t>
            </a:r>
            <a:endParaRPr lang="it-IT" dirty="0"/>
          </a:p>
        </p:txBody>
      </p:sp>
    </p:spTree>
    <p:extLst>
      <p:ext uri="{BB962C8B-B14F-4D97-AF65-F5344CB8AC3E}">
        <p14:creationId xmlns:p14="http://schemas.microsoft.com/office/powerpoint/2010/main" val="4536213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POR Asse 4 e Asse 8</a:t>
            </a:r>
            <a:endParaRPr sz="2800" b="1" i="0" u="none" strike="noStrike" cap="none" dirty="0">
              <a:solidFill>
                <a:srgbClr val="1F3864"/>
              </a:solidFill>
              <a:latin typeface="Calibri"/>
              <a:ea typeface="Calibri"/>
              <a:cs typeface="Calibri"/>
              <a:sym typeface="Calibri"/>
            </a:endParaRPr>
          </a:p>
        </p:txBody>
      </p:sp>
      <p:sp>
        <p:nvSpPr>
          <p:cNvPr id="2" name="CasellaDiTesto 1"/>
          <p:cNvSpPr txBox="1"/>
          <p:nvPr/>
        </p:nvSpPr>
        <p:spPr>
          <a:xfrm>
            <a:off x="2411761" y="1829848"/>
            <a:ext cx="4248472" cy="369332"/>
          </a:xfrm>
          <a:prstGeom prst="rect">
            <a:avLst/>
          </a:prstGeom>
          <a:solidFill>
            <a:srgbClr val="002060"/>
          </a:solidFill>
        </p:spPr>
        <p:txBody>
          <a:bodyPr wrap="square" rtlCol="0">
            <a:spAutoFit/>
          </a:bodyPr>
          <a:lstStyle/>
          <a:p>
            <a:r>
              <a:rPr lang="it-IT" dirty="0">
                <a:solidFill>
                  <a:schemeClr val="bg1"/>
                </a:solidFill>
              </a:rPr>
              <a:t>POR 2014/2020  Asse 4 - Bandi attivati </a:t>
            </a:r>
          </a:p>
        </p:txBody>
      </p:sp>
      <p:sp>
        <p:nvSpPr>
          <p:cNvPr id="4" name="CasellaDiTesto 3"/>
          <p:cNvSpPr txBox="1"/>
          <p:nvPr/>
        </p:nvSpPr>
        <p:spPr>
          <a:xfrm>
            <a:off x="611560" y="2381104"/>
            <a:ext cx="7803777" cy="4196020"/>
          </a:xfrm>
          <a:prstGeom prst="rect">
            <a:avLst/>
          </a:prstGeom>
          <a:noFill/>
        </p:spPr>
        <p:txBody>
          <a:bodyPr wrap="square" rtlCol="0">
            <a:spAutoFit/>
          </a:bodyPr>
          <a:lstStyle/>
          <a:p>
            <a:pPr marL="285750" indent="-285750" algn="just" fontAlgn="ctr">
              <a:lnSpc>
                <a:spcPct val="115000"/>
              </a:lnSpc>
              <a:spcAft>
                <a:spcPts val="1000"/>
              </a:spcAft>
              <a:buFont typeface="Wingdings" panose="05000000000000000000" pitchFamily="2" charset="2"/>
              <a:buChar char="Ø"/>
              <a:tabLst>
                <a:tab pos="270510" algn="l"/>
              </a:tabLst>
            </a:pPr>
            <a:r>
              <a:rPr lang="it-IT" dirty="0"/>
              <a:t>Azione 12.1 Intervento 12.1.1 “</a:t>
            </a:r>
            <a:r>
              <a:rPr lang="it-IT" b="1" dirty="0"/>
              <a:t>Efficientamento energetico e sviluppo dell’uso delle rinnovabili nelle imprese e nelle aree produttive</a:t>
            </a:r>
            <a:r>
              <a:rPr lang="it-IT" dirty="0"/>
              <a:t>”. </a:t>
            </a:r>
          </a:p>
          <a:p>
            <a:pPr marL="285750" indent="-285750" algn="just" fontAlgn="ctr">
              <a:lnSpc>
                <a:spcPct val="115000"/>
              </a:lnSpc>
              <a:spcAft>
                <a:spcPts val="1000"/>
              </a:spcAft>
              <a:buFont typeface="Wingdings" panose="05000000000000000000" pitchFamily="2" charset="2"/>
              <a:buChar char="Ø"/>
              <a:tabLst>
                <a:tab pos="270510" algn="l"/>
              </a:tabLst>
            </a:pPr>
            <a:r>
              <a:rPr lang="it-IT" dirty="0"/>
              <a:t>Azione 13.1 Intervento 13.1.1A - “</a:t>
            </a:r>
            <a:r>
              <a:rPr lang="it-IT" b="1" dirty="0"/>
              <a:t>Interventi di efficienza energetica nelle strutture sanitarie</a:t>
            </a:r>
            <a:r>
              <a:rPr lang="it-IT" dirty="0"/>
              <a:t>”. </a:t>
            </a:r>
          </a:p>
          <a:p>
            <a:pPr marL="285750" indent="-285750" algn="just" fontAlgn="ctr">
              <a:lnSpc>
                <a:spcPct val="115000"/>
              </a:lnSpc>
              <a:spcAft>
                <a:spcPts val="1000"/>
              </a:spcAft>
              <a:buFont typeface="Wingdings" panose="05000000000000000000" pitchFamily="2" charset="2"/>
              <a:buChar char="Ø"/>
              <a:tabLst>
                <a:tab pos="270510" algn="l"/>
              </a:tabLst>
            </a:pPr>
            <a:r>
              <a:rPr lang="it-IT" dirty="0"/>
              <a:t>Azione 13.1 Intervento 13.1.2A “</a:t>
            </a:r>
            <a:r>
              <a:rPr lang="it-IT" b="1" dirty="0"/>
              <a:t>Interventi di efficienza energetica negli edifici pubblici</a:t>
            </a:r>
            <a:r>
              <a:rPr lang="it-IT" dirty="0"/>
              <a:t>”.</a:t>
            </a:r>
          </a:p>
          <a:p>
            <a:pPr marL="285750" indent="-285750" algn="just" fontAlgn="ctr">
              <a:lnSpc>
                <a:spcPct val="115000"/>
              </a:lnSpc>
              <a:spcAft>
                <a:spcPts val="1000"/>
              </a:spcAft>
              <a:buFont typeface="Wingdings" panose="05000000000000000000" pitchFamily="2" charset="2"/>
              <a:buChar char="Ø"/>
              <a:tabLst>
                <a:tab pos="270510" algn="l"/>
              </a:tabLst>
            </a:pPr>
            <a:r>
              <a:rPr lang="it-IT" dirty="0"/>
              <a:t>Azione 13.1 Intervento 13.1.2B “</a:t>
            </a:r>
            <a:r>
              <a:rPr lang="it-IT" b="1" dirty="0"/>
              <a:t>Interventi di efficienza energetica negli edifici pubblici adibiti ad attività sportive</a:t>
            </a:r>
            <a:r>
              <a:rPr lang="it-IT" dirty="0"/>
              <a:t>”. </a:t>
            </a:r>
          </a:p>
          <a:p>
            <a:pPr marL="285750" indent="-285750" algn="just" fontAlgn="ctr">
              <a:lnSpc>
                <a:spcPct val="115000"/>
              </a:lnSpc>
              <a:spcAft>
                <a:spcPts val="1000"/>
              </a:spcAft>
              <a:buFont typeface="Wingdings" panose="05000000000000000000" pitchFamily="2" charset="2"/>
              <a:buChar char="Ø"/>
              <a:tabLst>
                <a:tab pos="270510" algn="l"/>
              </a:tabLst>
            </a:pPr>
            <a:r>
              <a:rPr lang="it-IT" dirty="0"/>
              <a:t>Azione 13.2 Intervento 13.2.1 “</a:t>
            </a:r>
            <a:r>
              <a:rPr lang="it-IT" b="1" dirty="0"/>
              <a:t>Interventi di efficienza energetica e utilizzo delle fonti rinnovabili nella pubblica illuminazione</a:t>
            </a:r>
            <a:r>
              <a:rPr lang="it-IT" dirty="0"/>
              <a:t>”. </a:t>
            </a:r>
          </a:p>
          <a:p>
            <a:endParaRPr lang="it-IT" dirty="0"/>
          </a:p>
        </p:txBody>
      </p:sp>
    </p:spTree>
    <p:extLst>
      <p:ext uri="{BB962C8B-B14F-4D97-AF65-F5344CB8AC3E}">
        <p14:creationId xmlns:p14="http://schemas.microsoft.com/office/powerpoint/2010/main" val="31570237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POR Asse 4 e Asse 8</a:t>
            </a:r>
            <a:endParaRPr sz="2800" b="1" i="0" u="none" strike="noStrike" cap="none" dirty="0">
              <a:solidFill>
                <a:srgbClr val="1F3864"/>
              </a:solidFill>
              <a:latin typeface="Calibri"/>
              <a:ea typeface="Calibri"/>
              <a:cs typeface="Calibri"/>
              <a:sym typeface="Calibri"/>
            </a:endParaRPr>
          </a:p>
        </p:txBody>
      </p:sp>
      <p:sp>
        <p:nvSpPr>
          <p:cNvPr id="2" name="CasellaDiTesto 1"/>
          <p:cNvSpPr txBox="1"/>
          <p:nvPr/>
        </p:nvSpPr>
        <p:spPr>
          <a:xfrm>
            <a:off x="1475656" y="1773086"/>
            <a:ext cx="6192688" cy="369332"/>
          </a:xfrm>
          <a:prstGeom prst="rect">
            <a:avLst/>
          </a:prstGeom>
          <a:solidFill>
            <a:srgbClr val="002060"/>
          </a:solidFill>
        </p:spPr>
        <p:txBody>
          <a:bodyPr wrap="square" rtlCol="0">
            <a:spAutoFit/>
          </a:bodyPr>
          <a:lstStyle/>
          <a:p>
            <a:r>
              <a:rPr lang="it-IT" dirty="0">
                <a:solidFill>
                  <a:schemeClr val="bg1"/>
                </a:solidFill>
              </a:rPr>
              <a:t>Bandi attivati POR FESR MARCHE 2014/2020 – ASSE 8 </a:t>
            </a:r>
          </a:p>
        </p:txBody>
      </p:sp>
      <p:sp>
        <p:nvSpPr>
          <p:cNvPr id="11" name="CasellaDiTesto 10"/>
          <p:cNvSpPr txBox="1"/>
          <p:nvPr/>
        </p:nvSpPr>
        <p:spPr>
          <a:xfrm>
            <a:off x="971600" y="2636912"/>
            <a:ext cx="7632848" cy="2446824"/>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it-IT" dirty="0" smtClean="0"/>
              <a:t>25.1.1 </a:t>
            </a:r>
            <a:r>
              <a:rPr lang="it-IT" b="1" dirty="0" smtClean="0"/>
              <a:t>Efficientamento Energetico Edilizia Universitaria </a:t>
            </a:r>
          </a:p>
          <a:p>
            <a:pPr marL="285750" indent="-285750" algn="just">
              <a:lnSpc>
                <a:spcPct val="150000"/>
              </a:lnSpc>
              <a:buFont typeface="Wingdings" panose="05000000000000000000" pitchFamily="2" charset="2"/>
              <a:buChar char="Ø"/>
            </a:pPr>
            <a:r>
              <a:rPr lang="it-IT" dirty="0" smtClean="0"/>
              <a:t>25.1.2 </a:t>
            </a:r>
            <a:r>
              <a:rPr lang="it-IT" b="1" dirty="0" smtClean="0"/>
              <a:t>Efficientamento Energetico </a:t>
            </a:r>
            <a:r>
              <a:rPr lang="it-IT" b="1" dirty="0" err="1" smtClean="0"/>
              <a:t>Erdis</a:t>
            </a:r>
            <a:endParaRPr lang="it-IT" b="1" dirty="0" smtClean="0"/>
          </a:p>
          <a:p>
            <a:pPr marL="285750" indent="-285750" algn="just">
              <a:lnSpc>
                <a:spcPct val="150000"/>
              </a:lnSpc>
              <a:buFont typeface="Wingdings" panose="05000000000000000000" pitchFamily="2" charset="2"/>
              <a:buChar char="Ø"/>
            </a:pPr>
            <a:r>
              <a:rPr lang="it-IT" dirty="0" smtClean="0"/>
              <a:t>25.1.3 </a:t>
            </a:r>
            <a:r>
              <a:rPr lang="it-IT" b="1" dirty="0" smtClean="0"/>
              <a:t>Efficientamento Energetico Edilizia Scolastica</a:t>
            </a:r>
          </a:p>
          <a:p>
            <a:pPr marL="285750" indent="-285750" algn="just">
              <a:lnSpc>
                <a:spcPct val="150000"/>
              </a:lnSpc>
              <a:buFont typeface="Wingdings" panose="05000000000000000000" pitchFamily="2" charset="2"/>
              <a:buChar char="Ø"/>
            </a:pPr>
            <a:r>
              <a:rPr lang="it-IT" dirty="0" smtClean="0"/>
              <a:t>25.1.4 </a:t>
            </a:r>
            <a:r>
              <a:rPr lang="it-IT" b="1" dirty="0" smtClean="0"/>
              <a:t>Efficientamento Energetico Edilizia Sanitaria</a:t>
            </a:r>
          </a:p>
          <a:p>
            <a:pPr marL="285750" indent="-285750" algn="just">
              <a:lnSpc>
                <a:spcPct val="150000"/>
              </a:lnSpc>
              <a:buFont typeface="Wingdings" panose="05000000000000000000" pitchFamily="2" charset="2"/>
              <a:buChar char="Ø"/>
            </a:pPr>
            <a:r>
              <a:rPr lang="it-IT" dirty="0" smtClean="0"/>
              <a:t>25.1.5 </a:t>
            </a:r>
            <a:r>
              <a:rPr lang="it-IT" b="1" dirty="0" smtClean="0"/>
              <a:t>Efficientamento Energetico Edifici Strategici</a:t>
            </a:r>
          </a:p>
          <a:p>
            <a:pPr algn="just"/>
            <a:endParaRPr lang="it-IT" dirty="0"/>
          </a:p>
        </p:txBody>
      </p:sp>
    </p:spTree>
    <p:extLst>
      <p:ext uri="{BB962C8B-B14F-4D97-AF65-F5344CB8AC3E}">
        <p14:creationId xmlns:p14="http://schemas.microsoft.com/office/powerpoint/2010/main" val="35127506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Programmi e Iniziative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Coordinatore Regionale Patto dei Sindaci</a:t>
            </a:r>
            <a:endParaRPr sz="2800" b="1" i="0" u="none" strike="noStrike" cap="none" dirty="0">
              <a:solidFill>
                <a:srgbClr val="1F3864"/>
              </a:solidFill>
              <a:latin typeface="Calibri"/>
              <a:ea typeface="Calibri"/>
              <a:cs typeface="Calibri"/>
              <a:sym typeface="Calibri"/>
            </a:endParaRPr>
          </a:p>
        </p:txBody>
      </p:sp>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1556792"/>
            <a:ext cx="1756750" cy="716067"/>
          </a:xfrm>
          <a:prstGeom prst="rect">
            <a:avLst/>
          </a:prstGeom>
        </p:spPr>
      </p:pic>
      <p:sp>
        <p:nvSpPr>
          <p:cNvPr id="5" name="Google Shape;159;g53963e27db_1_88"/>
          <p:cNvSpPr/>
          <p:nvPr/>
        </p:nvSpPr>
        <p:spPr>
          <a:xfrm>
            <a:off x="251520" y="2420888"/>
            <a:ext cx="8712968" cy="4204130"/>
          </a:xfrm>
          <a:prstGeom prst="rect">
            <a:avLst/>
          </a:prstGeom>
          <a:noFill/>
          <a:ln>
            <a:noFill/>
          </a:ln>
        </p:spPr>
        <p:txBody>
          <a:bodyPr spcFirstLastPara="1" wrap="square" lIns="91425" tIns="45700" rIns="91425" bIns="45700" anchor="t" anchorCtr="0">
            <a:noAutofit/>
          </a:bodyPr>
          <a:lstStyle/>
          <a:p>
            <a:pPr marL="95250" lvl="0" algn="just">
              <a:lnSpc>
                <a:spcPct val="115000"/>
              </a:lnSpc>
              <a:buClr>
                <a:srgbClr val="000000"/>
              </a:buClr>
              <a:buSzPts val="2100"/>
            </a:pPr>
            <a:r>
              <a:rPr lang="it-IT" sz="2000" dirty="0" smtClean="0"/>
              <a:t>Il Patto dei Sindaci è il più grande movimento mondiale per le azioni locali in materia di clima ed energia. Il Patto dei Sindaci dell'UE per il Clima e l‘Energia riunisce migliaia di governi locali che si sono volontariamente impegnati ad attuare gli obiettivi dell'UE in materia di clima ed energia. Il Patto dei Sindaci è stato lanciato nel 2008 in Europa con l'ambizione di riunire i governi locali impegnati volontariamente a raggiungere e superare gli obiettivi dell'UE in materia di clima ed energia.</a:t>
            </a:r>
            <a:endParaRPr lang="it-IT" sz="2000" dirty="0" smtClean="0">
              <a:solidFill>
                <a:srgbClr val="000000"/>
              </a:solidFill>
              <a:ea typeface="Calibri"/>
              <a:cs typeface="Calibri"/>
              <a:sym typeface="Calibri"/>
            </a:endParaRPr>
          </a:p>
          <a:p>
            <a:pPr marL="95250" lvl="0" algn="just">
              <a:lnSpc>
                <a:spcPct val="115000"/>
              </a:lnSpc>
              <a:buClr>
                <a:srgbClr val="000000"/>
              </a:buClr>
              <a:buSzPts val="2100"/>
            </a:pPr>
            <a:endParaRPr lang="it-IT" sz="2000" dirty="0">
              <a:solidFill>
                <a:srgbClr val="000000"/>
              </a:solidFill>
              <a:ea typeface="Calibri"/>
              <a:cs typeface="Calibri"/>
              <a:sym typeface="Calibri"/>
            </a:endParaRPr>
          </a:p>
          <a:p>
            <a:pPr marL="95250" lvl="0" algn="just">
              <a:lnSpc>
                <a:spcPct val="115000"/>
              </a:lnSpc>
              <a:buClr>
                <a:srgbClr val="000000"/>
              </a:buClr>
              <a:buSzPts val="2100"/>
            </a:pPr>
            <a:r>
              <a:rPr lang="it-IT" sz="2000" dirty="0" smtClean="0">
                <a:solidFill>
                  <a:srgbClr val="000000"/>
                </a:solidFill>
                <a:ea typeface="Calibri"/>
                <a:cs typeface="Calibri"/>
                <a:sym typeface="Calibri"/>
              </a:rPr>
              <a:t>Nel 2015 è stato ulteriormente potenziato stabilendo come </a:t>
            </a:r>
            <a:r>
              <a:rPr lang="it-IT" sz="2000" dirty="0">
                <a:solidFill>
                  <a:srgbClr val="000000"/>
                </a:solidFill>
                <a:ea typeface="Calibri"/>
                <a:cs typeface="Calibri"/>
                <a:sym typeface="Calibri"/>
              </a:rPr>
              <a:t>nuovo </a:t>
            </a:r>
            <a:r>
              <a:rPr lang="it-IT" sz="2000" dirty="0" smtClean="0">
                <a:solidFill>
                  <a:srgbClr val="000000"/>
                </a:solidFill>
                <a:ea typeface="Calibri"/>
                <a:cs typeface="Calibri"/>
                <a:sym typeface="Calibri"/>
              </a:rPr>
              <a:t>obiettivo quello </a:t>
            </a:r>
            <a:r>
              <a:rPr lang="it-IT" sz="2000" dirty="0">
                <a:solidFill>
                  <a:srgbClr val="000000"/>
                </a:solidFill>
                <a:ea typeface="Calibri"/>
                <a:cs typeface="Calibri"/>
                <a:sym typeface="Calibri"/>
              </a:rPr>
              <a:t>di </a:t>
            </a:r>
            <a:r>
              <a:rPr lang="it-IT" sz="2000" b="1" dirty="0">
                <a:solidFill>
                  <a:srgbClr val="000000"/>
                </a:solidFill>
                <a:ea typeface="Calibri"/>
                <a:cs typeface="Calibri"/>
                <a:sym typeface="Calibri"/>
              </a:rPr>
              <a:t>ridurre del 40% le emissioni di gas serra entro il 2030 e adottare un approccio congiunto all’integrazione di mitigazione e adattamento ai cambiamenti climatici.</a:t>
            </a:r>
            <a:endParaRPr sz="2000" b="1" i="0" u="none" strike="noStrike" cap="none" dirty="0">
              <a:solidFill>
                <a:srgbClr val="000000"/>
              </a:solidFill>
              <a:ea typeface="Calibri"/>
              <a:cs typeface="Calibri"/>
              <a:sym typeface="Calibri"/>
            </a:endParaRPr>
          </a:p>
        </p:txBody>
      </p:sp>
      <p:sp>
        <p:nvSpPr>
          <p:cNvPr id="6" name="Rettangolo 5"/>
          <p:cNvSpPr/>
          <p:nvPr/>
        </p:nvSpPr>
        <p:spPr>
          <a:xfrm>
            <a:off x="4139952" y="1754032"/>
            <a:ext cx="3352264" cy="369332"/>
          </a:xfrm>
          <a:prstGeom prst="rect">
            <a:avLst/>
          </a:prstGeom>
        </p:spPr>
        <p:txBody>
          <a:bodyPr wrap="none">
            <a:spAutoFit/>
          </a:bodyPr>
          <a:lstStyle/>
          <a:p>
            <a:r>
              <a:rPr lang="it-IT" i="1" dirty="0">
                <a:solidFill>
                  <a:srgbClr val="00B0F0"/>
                </a:solidFill>
                <a:hlinkClick r:id="rId3"/>
              </a:rPr>
              <a:t>https://www.pattodeisindaci.eu/</a:t>
            </a:r>
            <a:endParaRPr lang="it-IT" i="1" dirty="0">
              <a:solidFill>
                <a:srgbClr val="00B0F0"/>
              </a:solidFill>
            </a:endParaRPr>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700808"/>
            <a:ext cx="4320480" cy="2768800"/>
          </a:xfrm>
          <a:prstGeom prst="rect">
            <a:avLst/>
          </a:prstGeom>
        </p:spPr>
      </p:pic>
      <p:pic>
        <p:nvPicPr>
          <p:cNvPr id="5" name="Google Shape;148;g53963e27db_1_77" descr="logo-svim"/>
          <p:cNvPicPr preferRelativeResize="0"/>
          <p:nvPr/>
        </p:nvPicPr>
        <p:blipFill rotWithShape="1">
          <a:blip r:embed="rId3" cstate="print">
            <a:alphaModFix/>
          </a:blip>
          <a:srcRect/>
          <a:stretch/>
        </p:blipFill>
        <p:spPr>
          <a:xfrm>
            <a:off x="179512" y="3140968"/>
            <a:ext cx="982136" cy="982124"/>
          </a:xfrm>
          <a:prstGeom prst="rect">
            <a:avLst/>
          </a:prstGeom>
          <a:noFill/>
          <a:ln>
            <a:noFill/>
          </a:ln>
        </p:spPr>
      </p:pic>
      <p:pic>
        <p:nvPicPr>
          <p:cNvPr id="6" name="Google Shape;149;g53963e27db_1_77"/>
          <p:cNvPicPr preferRelativeResize="0"/>
          <p:nvPr/>
        </p:nvPicPr>
        <p:blipFill rotWithShape="1">
          <a:blip r:embed="rId4" cstate="print">
            <a:alphaModFix/>
          </a:blip>
          <a:srcRect/>
          <a:stretch/>
        </p:blipFill>
        <p:spPr>
          <a:xfrm>
            <a:off x="251520" y="1628800"/>
            <a:ext cx="617302" cy="697032"/>
          </a:xfrm>
          <a:prstGeom prst="rect">
            <a:avLst/>
          </a:prstGeom>
          <a:noFill/>
          <a:ln>
            <a:noFill/>
          </a:ln>
        </p:spPr>
      </p:pic>
      <p:sp>
        <p:nvSpPr>
          <p:cNvPr id="7" name="Google Shape;159;g53963e27db_1_88"/>
          <p:cNvSpPr/>
          <p:nvPr/>
        </p:nvSpPr>
        <p:spPr>
          <a:xfrm>
            <a:off x="0" y="2204864"/>
            <a:ext cx="4176464" cy="640122"/>
          </a:xfrm>
          <a:prstGeom prst="rect">
            <a:avLst/>
          </a:prstGeom>
          <a:noFill/>
          <a:ln>
            <a:noFill/>
          </a:ln>
        </p:spPr>
        <p:txBody>
          <a:bodyPr spcFirstLastPara="1" wrap="square" lIns="91425" tIns="45700" rIns="91425" bIns="45700" anchor="t" anchorCtr="0">
            <a:noAutofit/>
          </a:bodyPr>
          <a:lstStyle/>
          <a:p>
            <a:pPr marL="95250" lvl="0" algn="ctr">
              <a:lnSpc>
                <a:spcPct val="115000"/>
              </a:lnSpc>
              <a:buClr>
                <a:srgbClr val="000000"/>
              </a:buClr>
              <a:buSzPts val="2100"/>
            </a:pPr>
            <a:r>
              <a:rPr lang="it-IT" b="1" dirty="0" smtClean="0">
                <a:solidFill>
                  <a:srgbClr val="000000"/>
                </a:solidFill>
                <a:ea typeface="Calibri"/>
                <a:cs typeface="Calibri"/>
                <a:sym typeface="Calibri"/>
              </a:rPr>
              <a:t>COORDINATORE TERRITORIALE</a:t>
            </a:r>
            <a:endParaRPr b="1" i="0" u="none" strike="noStrike" cap="none" dirty="0">
              <a:solidFill>
                <a:srgbClr val="000000"/>
              </a:solidFill>
              <a:ea typeface="Calibri"/>
              <a:cs typeface="Calibri"/>
              <a:sym typeface="Calibri"/>
            </a:endParaRPr>
          </a:p>
        </p:txBody>
      </p:sp>
      <p:sp>
        <p:nvSpPr>
          <p:cNvPr id="9" name="Google Shape;159;g53963e27db_1_88"/>
          <p:cNvSpPr/>
          <p:nvPr/>
        </p:nvSpPr>
        <p:spPr>
          <a:xfrm>
            <a:off x="179512" y="4077072"/>
            <a:ext cx="3318236" cy="453191"/>
          </a:xfrm>
          <a:prstGeom prst="rect">
            <a:avLst/>
          </a:prstGeom>
          <a:noFill/>
          <a:ln>
            <a:noFill/>
          </a:ln>
        </p:spPr>
        <p:txBody>
          <a:bodyPr spcFirstLastPara="1" wrap="square" lIns="91425" tIns="45700" rIns="91425" bIns="45700" anchor="t" anchorCtr="0">
            <a:noAutofit/>
          </a:bodyPr>
          <a:lstStyle/>
          <a:p>
            <a:pPr marL="95250" lvl="0" algn="just">
              <a:lnSpc>
                <a:spcPct val="115000"/>
              </a:lnSpc>
              <a:buClr>
                <a:srgbClr val="000000"/>
              </a:buClr>
              <a:buSzPts val="2100"/>
            </a:pPr>
            <a:r>
              <a:rPr lang="it-IT" b="1" dirty="0" smtClean="0">
                <a:solidFill>
                  <a:srgbClr val="000000"/>
                </a:solidFill>
                <a:ea typeface="Calibri"/>
                <a:cs typeface="Calibri"/>
                <a:sym typeface="Calibri"/>
              </a:rPr>
              <a:t>SOGGETTO ATTUATORE</a:t>
            </a:r>
            <a:endParaRPr b="1" i="0" u="none" strike="noStrike" cap="none" dirty="0">
              <a:solidFill>
                <a:srgbClr val="000000"/>
              </a:solidFill>
              <a:ea typeface="Calibri"/>
              <a:cs typeface="Calibri"/>
              <a:sym typeface="Calibri"/>
            </a:endParaRPr>
          </a:p>
        </p:txBody>
      </p:sp>
      <p:sp>
        <p:nvSpPr>
          <p:cNvPr id="11" name="Google Shape;159;g53963e27db_1_88"/>
          <p:cNvSpPr/>
          <p:nvPr/>
        </p:nvSpPr>
        <p:spPr>
          <a:xfrm>
            <a:off x="647564" y="4521859"/>
            <a:ext cx="7848872" cy="2520280"/>
          </a:xfrm>
          <a:prstGeom prst="rect">
            <a:avLst/>
          </a:prstGeom>
          <a:noFill/>
          <a:ln>
            <a:noFill/>
          </a:ln>
        </p:spPr>
        <p:txBody>
          <a:bodyPr spcFirstLastPara="1" wrap="square" lIns="91425" tIns="45700" rIns="91425" bIns="45700" anchor="t" anchorCtr="0">
            <a:noAutofit/>
          </a:bodyPr>
          <a:lstStyle/>
          <a:p>
            <a:pPr marL="95250" lvl="0">
              <a:lnSpc>
                <a:spcPct val="115000"/>
              </a:lnSpc>
              <a:buClr>
                <a:srgbClr val="000000"/>
              </a:buClr>
              <a:buSzPts val="2100"/>
            </a:pPr>
            <a:r>
              <a:rPr lang="en-US" b="1" dirty="0" smtClean="0">
                <a:solidFill>
                  <a:srgbClr val="000000"/>
                </a:solidFill>
                <a:ea typeface="Calibri"/>
                <a:cs typeface="Calibri"/>
                <a:sym typeface="Calibri"/>
              </a:rPr>
              <a:t>                             In </a:t>
            </a:r>
            <a:r>
              <a:rPr lang="en-US" b="1" dirty="0" err="1" smtClean="0">
                <a:solidFill>
                  <a:srgbClr val="000000"/>
                </a:solidFill>
                <a:ea typeface="Calibri"/>
                <a:cs typeface="Calibri"/>
                <a:sym typeface="Calibri"/>
              </a:rPr>
              <a:t>Europa</a:t>
            </a:r>
            <a:r>
              <a:rPr lang="en-US" b="1" dirty="0" smtClean="0">
                <a:solidFill>
                  <a:srgbClr val="000000"/>
                </a:solidFill>
                <a:ea typeface="Calibri"/>
                <a:cs typeface="Calibri"/>
                <a:sym typeface="Calibri"/>
              </a:rPr>
              <a:t>: 10.429 </a:t>
            </a:r>
            <a:r>
              <a:rPr lang="en-US" b="1" dirty="0" err="1" smtClean="0">
                <a:solidFill>
                  <a:srgbClr val="000000"/>
                </a:solidFill>
                <a:ea typeface="Calibri"/>
                <a:cs typeface="Calibri"/>
                <a:sym typeface="Calibri"/>
              </a:rPr>
              <a:t>Comuni</a:t>
            </a:r>
            <a:r>
              <a:rPr lang="en-US" b="1" dirty="0" smtClean="0">
                <a:solidFill>
                  <a:srgbClr val="000000"/>
                </a:solidFill>
                <a:ea typeface="Calibri"/>
                <a:cs typeface="Calibri"/>
                <a:sym typeface="Calibri"/>
              </a:rPr>
              <a:t> </a:t>
            </a:r>
            <a:r>
              <a:rPr lang="en-US" b="1" dirty="0" err="1" smtClean="0">
                <a:solidFill>
                  <a:srgbClr val="000000"/>
                </a:solidFill>
                <a:ea typeface="Calibri"/>
                <a:cs typeface="Calibri"/>
                <a:sym typeface="Calibri"/>
              </a:rPr>
              <a:t>firmatari</a:t>
            </a:r>
            <a:endParaRPr lang="en-US" b="1" dirty="0" smtClean="0">
              <a:solidFill>
                <a:srgbClr val="000000"/>
              </a:solidFill>
              <a:ea typeface="Calibri"/>
              <a:cs typeface="Calibri"/>
              <a:sym typeface="Calibri"/>
            </a:endParaRPr>
          </a:p>
          <a:p>
            <a:pPr marL="95250" lvl="0">
              <a:lnSpc>
                <a:spcPct val="115000"/>
              </a:lnSpc>
              <a:buClr>
                <a:srgbClr val="000000"/>
              </a:buClr>
              <a:buSzPts val="2100"/>
            </a:pPr>
            <a:r>
              <a:rPr lang="en-US" b="1" dirty="0" smtClean="0">
                <a:solidFill>
                  <a:srgbClr val="000000"/>
                </a:solidFill>
                <a:ea typeface="Calibri"/>
                <a:cs typeface="Calibri"/>
                <a:sym typeface="Calibri"/>
              </a:rPr>
              <a:t>                                    </a:t>
            </a:r>
            <a:r>
              <a:rPr lang="en-US" b="1" dirty="0" err="1" smtClean="0">
                <a:solidFill>
                  <a:srgbClr val="000000"/>
                </a:solidFill>
                <a:ea typeface="Calibri"/>
                <a:cs typeface="Calibri"/>
                <a:sym typeface="Calibri"/>
              </a:rPr>
              <a:t>Nella</a:t>
            </a:r>
            <a:r>
              <a:rPr lang="en-US" b="1" dirty="0" smtClean="0">
                <a:solidFill>
                  <a:srgbClr val="000000"/>
                </a:solidFill>
                <a:ea typeface="Calibri"/>
                <a:cs typeface="Calibri"/>
                <a:sym typeface="Calibri"/>
              </a:rPr>
              <a:t> </a:t>
            </a:r>
            <a:r>
              <a:rPr lang="en-US" b="1" dirty="0" err="1" smtClean="0">
                <a:solidFill>
                  <a:srgbClr val="000000"/>
                </a:solidFill>
                <a:ea typeface="Calibri"/>
                <a:cs typeface="Calibri"/>
                <a:sym typeface="Calibri"/>
              </a:rPr>
              <a:t>regione</a:t>
            </a:r>
            <a:r>
              <a:rPr lang="en-US" b="1" dirty="0" smtClean="0">
                <a:solidFill>
                  <a:srgbClr val="000000"/>
                </a:solidFill>
                <a:ea typeface="Calibri"/>
                <a:cs typeface="Calibri"/>
                <a:sym typeface="Calibri"/>
              </a:rPr>
              <a:t> Marche:</a:t>
            </a:r>
          </a:p>
          <a:p>
            <a:pPr marL="95250" lvl="0">
              <a:lnSpc>
                <a:spcPct val="115000"/>
              </a:lnSpc>
              <a:buClr>
                <a:srgbClr val="000000"/>
              </a:buClr>
              <a:buSzPts val="2100"/>
              <a:buFont typeface="Arial" pitchFamily="34" charset="0"/>
              <a:buChar char="•"/>
            </a:pPr>
            <a:r>
              <a:rPr lang="en-US" b="1" dirty="0" smtClean="0">
                <a:solidFill>
                  <a:srgbClr val="000000"/>
                </a:solidFill>
                <a:ea typeface="Calibri"/>
                <a:cs typeface="Calibri"/>
                <a:sym typeface="Calibri"/>
              </a:rPr>
              <a:t> </a:t>
            </a:r>
            <a:r>
              <a:rPr lang="en-US" dirty="0" smtClean="0">
                <a:sym typeface="Calibri"/>
              </a:rPr>
              <a:t>115 </a:t>
            </a:r>
            <a:r>
              <a:rPr lang="en-US" dirty="0" err="1" smtClean="0">
                <a:sym typeface="Calibri"/>
              </a:rPr>
              <a:t>Comuni</a:t>
            </a:r>
            <a:r>
              <a:rPr lang="en-US" dirty="0" smtClean="0">
                <a:sym typeface="Calibri"/>
              </a:rPr>
              <a:t> </a:t>
            </a:r>
            <a:r>
              <a:rPr lang="en-US" dirty="0" err="1" smtClean="0">
                <a:sym typeface="Calibri"/>
              </a:rPr>
              <a:t>firmatari</a:t>
            </a:r>
            <a:endParaRPr lang="en-US" dirty="0" smtClean="0">
              <a:sym typeface="Calibri"/>
            </a:endParaRPr>
          </a:p>
          <a:p>
            <a:pPr marL="95250" lvl="0">
              <a:lnSpc>
                <a:spcPct val="115000"/>
              </a:lnSpc>
              <a:buClr>
                <a:srgbClr val="000000"/>
              </a:buClr>
              <a:buSzPts val="2100"/>
              <a:buFont typeface="Arial" pitchFamily="34" charset="0"/>
              <a:buChar char="•"/>
            </a:pPr>
            <a:r>
              <a:rPr lang="en-US" b="1" i="0" u="none" strike="noStrike" cap="none" dirty="0" smtClean="0">
                <a:solidFill>
                  <a:srgbClr val="000000"/>
                </a:solidFill>
                <a:ea typeface="Calibri"/>
                <a:cs typeface="Calibri"/>
                <a:sym typeface="Calibri"/>
              </a:rPr>
              <a:t> </a:t>
            </a:r>
            <a:r>
              <a:rPr lang="it-IT" dirty="0" smtClean="0"/>
              <a:t>circa 45% dei comuni firmatari che coprono il 70% della popolazione</a:t>
            </a:r>
          </a:p>
          <a:p>
            <a:pPr marL="95250" lvl="0">
              <a:lnSpc>
                <a:spcPct val="115000"/>
              </a:lnSpc>
              <a:buClr>
                <a:srgbClr val="000000"/>
              </a:buClr>
              <a:buSzPts val="2100"/>
              <a:buFont typeface="Arial" pitchFamily="34" charset="0"/>
              <a:buChar char="•"/>
            </a:pPr>
            <a:r>
              <a:rPr lang="it-IT" i="0" u="none" strike="noStrike" cap="none" dirty="0" smtClean="0">
                <a:solidFill>
                  <a:srgbClr val="000000"/>
                </a:solidFill>
                <a:ea typeface="Calibri"/>
                <a:cs typeface="Calibri"/>
                <a:sym typeface="Calibri"/>
              </a:rPr>
              <a:t> 50 SECAP già iscritti al Patto</a:t>
            </a:r>
          </a:p>
          <a:p>
            <a:pPr marL="95250" lvl="0">
              <a:lnSpc>
                <a:spcPct val="115000"/>
              </a:lnSpc>
              <a:buClr>
                <a:srgbClr val="000000"/>
              </a:buClr>
              <a:buSzPts val="2100"/>
              <a:buFont typeface="Arial" pitchFamily="34" charset="0"/>
              <a:buChar char="•"/>
            </a:pPr>
            <a:r>
              <a:rPr lang="it-IT" dirty="0" smtClean="0">
                <a:solidFill>
                  <a:srgbClr val="000000"/>
                </a:solidFill>
                <a:ea typeface="Calibri"/>
                <a:cs typeface="Calibri"/>
                <a:sym typeface="Calibri"/>
              </a:rPr>
              <a:t> 47 altri comuni coinvolti</a:t>
            </a:r>
          </a:p>
          <a:p>
            <a:pPr marL="95250" lvl="0">
              <a:lnSpc>
                <a:spcPct val="115000"/>
              </a:lnSpc>
              <a:buClr>
                <a:srgbClr val="000000"/>
              </a:buClr>
              <a:buSzPts val="2100"/>
              <a:buFont typeface="Arial" pitchFamily="34" charset="0"/>
              <a:buChar char="•"/>
            </a:pPr>
            <a:r>
              <a:rPr lang="it-IT" i="0" u="none" strike="noStrike" cap="none" dirty="0" smtClean="0">
                <a:solidFill>
                  <a:srgbClr val="000000"/>
                </a:solidFill>
                <a:ea typeface="Calibri"/>
                <a:cs typeface="Calibri"/>
                <a:sym typeface="Calibri"/>
              </a:rPr>
              <a:t> 1 Joint SECAP dei comuni della </a:t>
            </a:r>
            <a:r>
              <a:rPr lang="it-IT" i="0" u="none" strike="noStrike" cap="none" dirty="0" err="1" smtClean="0">
                <a:solidFill>
                  <a:srgbClr val="000000"/>
                </a:solidFill>
                <a:ea typeface="Calibri"/>
                <a:cs typeface="Calibri"/>
                <a:sym typeface="Calibri"/>
              </a:rPr>
              <a:t>Vallesina</a:t>
            </a:r>
            <a:endParaRPr i="0" u="none" strike="noStrike" cap="none" dirty="0">
              <a:solidFill>
                <a:srgbClr val="000000"/>
              </a:solidFill>
              <a:ea typeface="Calibri"/>
              <a:cs typeface="Calibri"/>
              <a:sym typeface="Calibri"/>
            </a:endParaRPr>
          </a:p>
        </p:txBody>
      </p:sp>
      <p:sp>
        <p:nvSpPr>
          <p:cNvPr id="12"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Programmi e Iniziative</a:t>
            </a:r>
            <a:endParaRPr b="1" cap="none" dirty="0">
              <a:solidFill>
                <a:srgbClr val="C55A11"/>
              </a:solidFill>
              <a:latin typeface="Calibri"/>
              <a:ea typeface="Calibri"/>
              <a:cs typeface="Calibri"/>
              <a:sym typeface="Calibri"/>
            </a:endParaRPr>
          </a:p>
        </p:txBody>
      </p:sp>
      <p:sp>
        <p:nvSpPr>
          <p:cNvPr id="13"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Coordinatore Regionale Patto dei Sindaci</a:t>
            </a:r>
            <a:endParaRPr sz="2800" b="1" i="0" u="none" strike="noStrike" cap="none" dirty="0">
              <a:solidFill>
                <a:srgbClr val="1F3864"/>
              </a:solidFill>
              <a:latin typeface="Calibri"/>
              <a:ea typeface="Calibri"/>
              <a:cs typeface="Calibri"/>
              <a:sym typeface="Calibri"/>
            </a:endParaRPr>
          </a:p>
        </p:txBody>
      </p:sp>
      <p:sp>
        <p:nvSpPr>
          <p:cNvPr id="14" name="Freccia in giù 13"/>
          <p:cNvSpPr/>
          <p:nvPr/>
        </p:nvSpPr>
        <p:spPr>
          <a:xfrm>
            <a:off x="1547664" y="2708920"/>
            <a:ext cx="576064"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Google Shape;159;g53963e27db_1_88"/>
          <p:cNvSpPr/>
          <p:nvPr/>
        </p:nvSpPr>
        <p:spPr>
          <a:xfrm>
            <a:off x="2267744" y="2996952"/>
            <a:ext cx="1872208" cy="432048"/>
          </a:xfrm>
          <a:prstGeom prst="rect">
            <a:avLst/>
          </a:prstGeom>
          <a:noFill/>
          <a:ln>
            <a:noFill/>
          </a:ln>
        </p:spPr>
        <p:txBody>
          <a:bodyPr spcFirstLastPara="1" wrap="square" lIns="91425" tIns="45700" rIns="91425" bIns="45700" anchor="t" anchorCtr="0">
            <a:noAutofit/>
          </a:bodyPr>
          <a:lstStyle/>
          <a:p>
            <a:pPr marL="95250" lvl="0" algn="just">
              <a:lnSpc>
                <a:spcPct val="115000"/>
              </a:lnSpc>
              <a:buClr>
                <a:srgbClr val="000000"/>
              </a:buClr>
              <a:buSzPts val="2100"/>
            </a:pPr>
            <a:r>
              <a:rPr lang="it-IT" dirty="0" smtClean="0">
                <a:solidFill>
                  <a:srgbClr val="000000"/>
                </a:solidFill>
                <a:ea typeface="Calibri"/>
                <a:cs typeface="Calibri"/>
                <a:sym typeface="Calibri"/>
              </a:rPr>
              <a:t>DGR 347/217</a:t>
            </a:r>
            <a:endParaRPr i="0" u="none" strike="noStrike" cap="none" dirty="0">
              <a:solidFill>
                <a:srgbClr val="000000"/>
              </a:solidFill>
              <a:ea typeface="Calibri"/>
              <a:cs typeface="Calibri"/>
              <a:sym typeface="Calibri"/>
            </a:endParaRPr>
          </a:p>
        </p:txBody>
      </p:sp>
    </p:spTree>
    <p:extLst>
      <p:ext uri="{BB962C8B-B14F-4D97-AF65-F5344CB8AC3E}">
        <p14:creationId xmlns:p14="http://schemas.microsoft.com/office/powerpoint/2010/main" val="13437155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Metodologia</a:t>
            </a:r>
            <a:endParaRPr b="1" cap="none" dirty="0">
              <a:solidFill>
                <a:srgbClr val="C55A11"/>
              </a:solidFill>
              <a:latin typeface="Calibri"/>
              <a:ea typeface="Calibri"/>
              <a:cs typeface="Calibri"/>
              <a:sym typeface="Calibri"/>
            </a:endParaRPr>
          </a:p>
        </p:txBody>
      </p:sp>
      <p:graphicFrame>
        <p:nvGraphicFramePr>
          <p:cNvPr id="4" name="Diagrama 18"/>
          <p:cNvGraphicFramePr/>
          <p:nvPr>
            <p:extLst>
              <p:ext uri="{D42A27DB-BD31-4B8C-83A1-F6EECF244321}">
                <p14:modId xmlns:p14="http://schemas.microsoft.com/office/powerpoint/2010/main" val="2556914546"/>
              </p:ext>
            </p:extLst>
          </p:nvPr>
        </p:nvGraphicFramePr>
        <p:xfrm>
          <a:off x="1043608" y="332657"/>
          <a:ext cx="7488832" cy="5616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asellaDiTesto 5"/>
          <p:cNvSpPr txBox="1"/>
          <p:nvPr/>
        </p:nvSpPr>
        <p:spPr>
          <a:xfrm>
            <a:off x="899592" y="5373216"/>
            <a:ext cx="7515745" cy="1200329"/>
          </a:xfrm>
          <a:prstGeom prst="rect">
            <a:avLst/>
          </a:prstGeom>
          <a:noFill/>
        </p:spPr>
        <p:txBody>
          <a:bodyPr wrap="square" rtlCol="0">
            <a:spAutoFit/>
          </a:bodyPr>
          <a:lstStyle/>
          <a:p>
            <a:pPr marL="285750" indent="-285750" algn="just">
              <a:buFont typeface="Wingdings" panose="05000000000000000000" pitchFamily="2" charset="2"/>
              <a:buChar char="Ø"/>
            </a:pPr>
            <a:r>
              <a:rPr lang="en-US" dirty="0" err="1" smtClean="0"/>
              <a:t>Programmi</a:t>
            </a:r>
            <a:r>
              <a:rPr lang="en-US" dirty="0" smtClean="0"/>
              <a:t> e </a:t>
            </a:r>
            <a:r>
              <a:rPr lang="en-US" dirty="0" err="1" smtClean="0"/>
              <a:t>iniziative</a:t>
            </a:r>
            <a:r>
              <a:rPr lang="en-US" dirty="0" smtClean="0"/>
              <a:t> </a:t>
            </a:r>
            <a:r>
              <a:rPr lang="en-US" dirty="0" err="1" smtClean="0"/>
              <a:t>regionali</a:t>
            </a:r>
            <a:r>
              <a:rPr lang="en-US" dirty="0" smtClean="0"/>
              <a:t> a </a:t>
            </a:r>
            <a:r>
              <a:rPr lang="en-US" dirty="0" err="1" smtClean="0"/>
              <a:t>supporto</a:t>
            </a:r>
            <a:r>
              <a:rPr lang="en-US" dirty="0" smtClean="0"/>
              <a:t> </a:t>
            </a:r>
            <a:r>
              <a:rPr lang="en-US" dirty="0" err="1" smtClean="0"/>
              <a:t>della</a:t>
            </a:r>
            <a:r>
              <a:rPr lang="en-US" dirty="0" smtClean="0"/>
              <a:t> </a:t>
            </a:r>
            <a:r>
              <a:rPr lang="en-US" dirty="0" err="1" smtClean="0"/>
              <a:t>transizione</a:t>
            </a:r>
            <a:r>
              <a:rPr lang="en-US" dirty="0" smtClean="0"/>
              <a:t> </a:t>
            </a:r>
            <a:r>
              <a:rPr lang="en-US" dirty="0" err="1" smtClean="0"/>
              <a:t>energetica</a:t>
            </a:r>
            <a:r>
              <a:rPr lang="en-US" dirty="0" smtClean="0"/>
              <a:t>  </a:t>
            </a:r>
          </a:p>
          <a:p>
            <a:pPr marL="285750" indent="-285750" algn="just">
              <a:buFont typeface="Wingdings" panose="05000000000000000000" pitchFamily="2" charset="2"/>
              <a:buChar char="Ø"/>
            </a:pPr>
            <a:r>
              <a:rPr lang="en-US" dirty="0" err="1" smtClean="0"/>
              <a:t>Mappatura</a:t>
            </a:r>
            <a:r>
              <a:rPr lang="en-US" dirty="0" smtClean="0"/>
              <a:t> </a:t>
            </a:r>
            <a:r>
              <a:rPr lang="en-US" dirty="0" err="1" smtClean="0"/>
              <a:t>degli</a:t>
            </a:r>
            <a:r>
              <a:rPr lang="en-US" dirty="0" smtClean="0"/>
              <a:t> Stakeholders </a:t>
            </a:r>
            <a:r>
              <a:rPr lang="en-US" dirty="0" err="1" smtClean="0"/>
              <a:t>regionali</a:t>
            </a:r>
            <a:endParaRPr lang="en-US" dirty="0" smtClean="0"/>
          </a:p>
          <a:p>
            <a:pPr marL="285750" indent="-285750" algn="just">
              <a:buFont typeface="Wingdings" panose="05000000000000000000" pitchFamily="2" charset="2"/>
              <a:buChar char="Ø"/>
            </a:pPr>
            <a:r>
              <a:rPr lang="en-US" dirty="0" err="1" smtClean="0"/>
              <a:t>Analisi</a:t>
            </a:r>
            <a:r>
              <a:rPr lang="en-US" dirty="0" smtClean="0"/>
              <a:t> SWOT con Stakeholders </a:t>
            </a:r>
            <a:r>
              <a:rPr lang="en-US" dirty="0" err="1" smtClean="0"/>
              <a:t>nel</a:t>
            </a:r>
            <a:r>
              <a:rPr lang="en-US" dirty="0" smtClean="0"/>
              <a:t> </a:t>
            </a:r>
            <a:r>
              <a:rPr lang="en-US" dirty="0" err="1" smtClean="0"/>
              <a:t>settore</a:t>
            </a:r>
            <a:r>
              <a:rPr lang="en-US" dirty="0"/>
              <a:t> </a:t>
            </a:r>
            <a:r>
              <a:rPr lang="en-US" dirty="0" err="1" smtClean="0"/>
              <a:t>bulding</a:t>
            </a:r>
            <a:r>
              <a:rPr lang="en-US" dirty="0" smtClean="0"/>
              <a:t> (</a:t>
            </a:r>
            <a:r>
              <a:rPr lang="en-US" dirty="0" err="1"/>
              <a:t>incontro</a:t>
            </a:r>
            <a:r>
              <a:rPr lang="en-US" dirty="0"/>
              <a:t>) </a:t>
            </a:r>
            <a:endParaRPr lang="it-IT" dirty="0"/>
          </a:p>
        </p:txBody>
      </p:sp>
      <p:pic>
        <p:nvPicPr>
          <p:cNvPr id="3" name="Immagine 2"/>
          <p:cNvPicPr>
            <a:picLocks noChangeAspect="1"/>
          </p:cNvPicPr>
          <p:nvPr/>
        </p:nvPicPr>
        <p:blipFill>
          <a:blip r:embed="rId7"/>
          <a:stretch>
            <a:fillRect/>
          </a:stretch>
        </p:blipFill>
        <p:spPr>
          <a:xfrm>
            <a:off x="1063204" y="4236894"/>
            <a:ext cx="1152128" cy="1208330"/>
          </a:xfrm>
          <a:prstGeom prst="rect">
            <a:avLst/>
          </a:prstGeom>
        </p:spPr>
      </p:pic>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Programmi e Iniziative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Progetti Europei</a:t>
            </a:r>
            <a:endParaRPr sz="2800" b="1" i="0" u="none" strike="noStrike" cap="none" dirty="0">
              <a:solidFill>
                <a:srgbClr val="1F3864"/>
              </a:solidFill>
              <a:latin typeface="Calibri"/>
              <a:ea typeface="Calibri"/>
              <a:cs typeface="Calibri"/>
              <a:sym typeface="Calibri"/>
            </a:endParaRPr>
          </a:p>
        </p:txBody>
      </p:sp>
      <p:sp>
        <p:nvSpPr>
          <p:cNvPr id="4" name="Google Shape;159;g53963e27db_1_88"/>
          <p:cNvSpPr/>
          <p:nvPr/>
        </p:nvSpPr>
        <p:spPr>
          <a:xfrm>
            <a:off x="0" y="1844824"/>
            <a:ext cx="9144000" cy="2520280"/>
          </a:xfrm>
          <a:prstGeom prst="rect">
            <a:avLst/>
          </a:prstGeom>
          <a:noFill/>
          <a:ln>
            <a:noFill/>
          </a:ln>
        </p:spPr>
        <p:txBody>
          <a:bodyPr spcFirstLastPara="1" wrap="square" lIns="91425" tIns="45700" rIns="91425" bIns="45700" anchor="t" anchorCtr="0">
            <a:noAutofit/>
          </a:bodyPr>
          <a:lstStyle/>
          <a:p>
            <a:pPr marL="95250" lvl="0" algn="ctr">
              <a:lnSpc>
                <a:spcPct val="115000"/>
              </a:lnSpc>
              <a:buClr>
                <a:srgbClr val="000000"/>
              </a:buClr>
              <a:buSzPts val="2100"/>
            </a:pPr>
            <a:r>
              <a:rPr lang="en-US" sz="2000" b="1" dirty="0" err="1" smtClean="0">
                <a:solidFill>
                  <a:srgbClr val="000000"/>
                </a:solidFill>
                <a:ea typeface="Calibri"/>
                <a:cs typeface="Calibri"/>
                <a:sym typeface="Calibri"/>
              </a:rPr>
              <a:t>Regione</a:t>
            </a:r>
            <a:r>
              <a:rPr lang="en-US" sz="2000" b="1" dirty="0" smtClean="0">
                <a:solidFill>
                  <a:srgbClr val="000000"/>
                </a:solidFill>
                <a:ea typeface="Calibri"/>
                <a:cs typeface="Calibri"/>
                <a:sym typeface="Calibri"/>
              </a:rPr>
              <a:t> Marche:</a:t>
            </a:r>
          </a:p>
          <a:p>
            <a:pPr marL="95250" lvl="0">
              <a:lnSpc>
                <a:spcPct val="115000"/>
              </a:lnSpc>
              <a:buClr>
                <a:srgbClr val="000000"/>
              </a:buClr>
              <a:buSzPts val="2100"/>
              <a:buFont typeface="Arial" pitchFamily="34" charset="0"/>
              <a:buChar char="•"/>
            </a:pPr>
            <a:r>
              <a:rPr lang="en-US" b="1" dirty="0" smtClean="0">
                <a:solidFill>
                  <a:srgbClr val="000000"/>
                </a:solidFill>
                <a:ea typeface="Calibri"/>
                <a:cs typeface="Calibri"/>
                <a:sym typeface="Calibri"/>
              </a:rPr>
              <a:t> </a:t>
            </a:r>
            <a:r>
              <a:rPr lang="en-US" b="1" u="sng" dirty="0" err="1" smtClean="0">
                <a:sym typeface="Calibri"/>
              </a:rPr>
              <a:t>Progetto</a:t>
            </a:r>
            <a:r>
              <a:rPr lang="en-US" b="1" u="sng" dirty="0" smtClean="0">
                <a:sym typeface="Calibri"/>
              </a:rPr>
              <a:t> MARTE</a:t>
            </a:r>
            <a:r>
              <a:rPr lang="en-US" dirty="0" smtClean="0">
                <a:sym typeface="Calibri"/>
              </a:rPr>
              <a:t>: </a:t>
            </a:r>
            <a:r>
              <a:rPr lang="it-IT" dirty="0" smtClean="0"/>
              <a:t>obiettivo principale è stato quello di promuovere gli investimenti locali nell'efficienza energetica nel settore sanitario, attraverso strategie e meccanismi finanziari innovativi</a:t>
            </a:r>
            <a:endParaRPr lang="en-US" dirty="0" smtClean="0">
              <a:sym typeface="Calibri"/>
            </a:endParaRPr>
          </a:p>
          <a:p>
            <a:pPr marL="95250" lvl="0">
              <a:lnSpc>
                <a:spcPct val="115000"/>
              </a:lnSpc>
              <a:buClr>
                <a:srgbClr val="000000"/>
              </a:buClr>
              <a:buSzPts val="2100"/>
              <a:buFont typeface="Arial" pitchFamily="34" charset="0"/>
              <a:buChar char="•"/>
            </a:pPr>
            <a:r>
              <a:rPr lang="en-US" b="1" i="0" u="none" strike="noStrike" cap="none" dirty="0" smtClean="0">
                <a:solidFill>
                  <a:srgbClr val="000000"/>
                </a:solidFill>
                <a:ea typeface="Calibri"/>
                <a:cs typeface="Calibri"/>
                <a:sym typeface="Calibri"/>
              </a:rPr>
              <a:t> </a:t>
            </a:r>
            <a:r>
              <a:rPr lang="it-IT" b="1" u="sng" dirty="0" smtClean="0"/>
              <a:t>Progetto RSC</a:t>
            </a:r>
            <a:r>
              <a:rPr lang="it-IT" dirty="0" smtClean="0"/>
              <a:t>: il progetto mira a promuovere un passaggio a livello europeo verso economie rispettose del clima e cerca di identificare le opportunità e i costi e gli effetti del passaggio a un'economia a basse emissioni di carbonio</a:t>
            </a:r>
          </a:p>
          <a:p>
            <a:pPr marL="95250" lvl="0">
              <a:lnSpc>
                <a:spcPct val="115000"/>
              </a:lnSpc>
              <a:buClr>
                <a:srgbClr val="000000"/>
              </a:buClr>
              <a:buSzPts val="2100"/>
            </a:pPr>
            <a:endParaRPr i="0" u="none" strike="noStrike" cap="none" dirty="0">
              <a:solidFill>
                <a:srgbClr val="000000"/>
              </a:solidFill>
              <a:ea typeface="Calibri"/>
              <a:cs typeface="Calibri"/>
              <a:sym typeface="Calibri"/>
            </a:endParaRPr>
          </a:p>
        </p:txBody>
      </p:sp>
      <p:sp>
        <p:nvSpPr>
          <p:cNvPr id="2" name="AutoShape 2" descr="PROGETTI EUROPEI - OIKOS ONLU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 name="AutoShape 4" descr="PROGETTI EUROPEI - OIKOS ONLU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161" y="4342185"/>
            <a:ext cx="2448272" cy="2352052"/>
          </a:xfrm>
          <a:prstGeom prst="rect">
            <a:avLst/>
          </a:prstGeom>
        </p:spPr>
      </p:pic>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Programmi e Iniziative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Progetti Europei</a:t>
            </a:r>
            <a:endParaRPr sz="2800" b="1" i="0" u="none" strike="noStrike" cap="none" dirty="0">
              <a:solidFill>
                <a:srgbClr val="1F3864"/>
              </a:solidFill>
              <a:latin typeface="Calibri"/>
              <a:ea typeface="Calibri"/>
              <a:cs typeface="Calibri"/>
              <a:sym typeface="Calibri"/>
            </a:endParaRPr>
          </a:p>
        </p:txBody>
      </p:sp>
      <p:sp>
        <p:nvSpPr>
          <p:cNvPr id="5" name="Google Shape;159;g53963e27db_1_88"/>
          <p:cNvSpPr/>
          <p:nvPr/>
        </p:nvSpPr>
        <p:spPr>
          <a:xfrm>
            <a:off x="-11111" y="1844824"/>
            <a:ext cx="9144000" cy="4608512"/>
          </a:xfrm>
          <a:prstGeom prst="rect">
            <a:avLst/>
          </a:prstGeom>
          <a:noFill/>
          <a:ln>
            <a:noFill/>
          </a:ln>
        </p:spPr>
        <p:txBody>
          <a:bodyPr spcFirstLastPara="1" wrap="square" lIns="91425" tIns="45700" rIns="91425" bIns="45700" anchor="t" anchorCtr="0">
            <a:noAutofit/>
          </a:bodyPr>
          <a:lstStyle/>
          <a:p>
            <a:pPr marL="95250" lvl="0" algn="ctr">
              <a:lnSpc>
                <a:spcPct val="115000"/>
              </a:lnSpc>
              <a:buClr>
                <a:srgbClr val="000000"/>
              </a:buClr>
              <a:buSzPts val="2100"/>
            </a:pPr>
            <a:r>
              <a:rPr lang="en-US" sz="2000" b="1" dirty="0" err="1" smtClean="0">
                <a:solidFill>
                  <a:srgbClr val="000000"/>
                </a:solidFill>
                <a:ea typeface="Calibri"/>
                <a:cs typeface="Calibri"/>
                <a:sym typeface="Calibri"/>
              </a:rPr>
              <a:t>Sviluppo</a:t>
            </a:r>
            <a:r>
              <a:rPr lang="en-US" sz="2000" b="1" dirty="0" smtClean="0">
                <a:solidFill>
                  <a:srgbClr val="000000"/>
                </a:solidFill>
                <a:ea typeface="Calibri"/>
                <a:cs typeface="Calibri"/>
                <a:sym typeface="Calibri"/>
              </a:rPr>
              <a:t> Marche (SVIM):</a:t>
            </a:r>
          </a:p>
          <a:p>
            <a:pPr marL="95250" lvl="0">
              <a:lnSpc>
                <a:spcPct val="115000"/>
              </a:lnSpc>
              <a:buClr>
                <a:srgbClr val="000000"/>
              </a:buClr>
              <a:buSzPts val="2100"/>
              <a:buFont typeface="Arial" pitchFamily="34" charset="0"/>
              <a:buChar char="•"/>
            </a:pPr>
            <a:r>
              <a:rPr lang="en-US" b="1" dirty="0" smtClean="0">
                <a:solidFill>
                  <a:srgbClr val="000000"/>
                </a:solidFill>
                <a:ea typeface="Calibri"/>
                <a:cs typeface="Calibri"/>
                <a:sym typeface="Calibri"/>
              </a:rPr>
              <a:t> </a:t>
            </a:r>
            <a:r>
              <a:rPr lang="en-US" b="1" u="sng" dirty="0" err="1" smtClean="0">
                <a:sym typeface="Calibri"/>
              </a:rPr>
              <a:t>Progetto</a:t>
            </a:r>
            <a:r>
              <a:rPr lang="en-US" b="1" u="sng" dirty="0" smtClean="0">
                <a:sym typeface="Calibri"/>
              </a:rPr>
              <a:t> </a:t>
            </a:r>
            <a:r>
              <a:rPr lang="en-US" b="1" u="sng" dirty="0" err="1" smtClean="0">
                <a:sym typeface="Calibri"/>
              </a:rPr>
              <a:t>City_SEC</a:t>
            </a:r>
            <a:r>
              <a:rPr lang="en-US" dirty="0" smtClean="0">
                <a:sym typeface="Calibri"/>
              </a:rPr>
              <a:t>: </a:t>
            </a:r>
            <a:r>
              <a:rPr lang="it-IT" dirty="0" smtClean="0"/>
              <a:t>Il progetto mirava ad aumentare il numero di Comunità per l'Energia Sostenibile e ad aumentare la loro consapevolezza riguardo al bilancio energetico e alla riduzione dell'impronta di carbonio locale in modo significativo e dimostrabile</a:t>
            </a:r>
            <a:endParaRPr lang="en-US" dirty="0" smtClean="0">
              <a:sym typeface="Calibri"/>
            </a:endParaRPr>
          </a:p>
          <a:p>
            <a:pPr marL="95250" lvl="0">
              <a:lnSpc>
                <a:spcPct val="115000"/>
              </a:lnSpc>
              <a:buClr>
                <a:srgbClr val="000000"/>
              </a:buClr>
              <a:buSzPts val="2100"/>
              <a:buFont typeface="Arial" pitchFamily="34" charset="0"/>
              <a:buChar char="•"/>
            </a:pPr>
            <a:r>
              <a:rPr lang="en-US" b="1" i="0" u="none" strike="noStrike" cap="none" dirty="0" smtClean="0">
                <a:solidFill>
                  <a:srgbClr val="000000"/>
                </a:solidFill>
                <a:ea typeface="Calibri"/>
                <a:cs typeface="Calibri"/>
                <a:sym typeface="Calibri"/>
              </a:rPr>
              <a:t> </a:t>
            </a:r>
            <a:r>
              <a:rPr lang="it-IT" b="1" u="sng" dirty="0" smtClean="0"/>
              <a:t>Progetto EFFECT</a:t>
            </a:r>
            <a:r>
              <a:rPr lang="it-IT" dirty="0" smtClean="0"/>
              <a:t>: L'obiettivo generale è stato quello di stimolare l'adozione e l'adattamento delle politiche dell'UE in materia di energie rinnovabili aggiornando le autorità pubbliche e gli attori chiave locali del settore energetico, agendo sulla leva degli appalti pubblici efficienti dal punto di vista energetico (EEPP)</a:t>
            </a:r>
          </a:p>
          <a:p>
            <a:pPr marL="95250" lvl="0">
              <a:lnSpc>
                <a:spcPct val="115000"/>
              </a:lnSpc>
              <a:buClr>
                <a:srgbClr val="000000"/>
              </a:buClr>
              <a:buSzPts val="2100"/>
              <a:buFont typeface="Arial" pitchFamily="34" charset="0"/>
              <a:buChar char="•"/>
            </a:pPr>
            <a:r>
              <a:rPr lang="en-US" b="1" dirty="0" smtClean="0">
                <a:solidFill>
                  <a:srgbClr val="000000"/>
                </a:solidFill>
                <a:ea typeface="Calibri"/>
                <a:cs typeface="Calibri"/>
                <a:sym typeface="Calibri"/>
              </a:rPr>
              <a:t> </a:t>
            </a:r>
            <a:r>
              <a:rPr lang="en-US" b="1" u="sng" dirty="0" err="1" smtClean="0">
                <a:sym typeface="Calibri"/>
              </a:rPr>
              <a:t>Progetto</a:t>
            </a:r>
            <a:r>
              <a:rPr lang="en-US" b="1" u="sng" dirty="0" smtClean="0">
                <a:sym typeface="Calibri"/>
              </a:rPr>
              <a:t> </a:t>
            </a:r>
            <a:r>
              <a:rPr lang="en-GB" b="1" u="sng" dirty="0" smtClean="0">
                <a:sym typeface="Calibri"/>
              </a:rPr>
              <a:t>CLUSTERPOLISEE</a:t>
            </a:r>
            <a:r>
              <a:rPr lang="en-GB" dirty="0" smtClean="0"/>
              <a:t> </a:t>
            </a:r>
            <a:r>
              <a:rPr lang="en-US" dirty="0" smtClean="0">
                <a:sym typeface="Calibri"/>
              </a:rPr>
              <a:t>: </a:t>
            </a:r>
            <a:r>
              <a:rPr lang="it-IT" dirty="0" smtClean="0"/>
              <a:t>Il progetto si propone di utilizzare i cluster nel SEE Europa come elementi costitutivi di nuove strategie politiche, affrontando i settori economici che hanno il più alto potenziale economico per la coesione interna e la cooperazione esterna</a:t>
            </a:r>
          </a:p>
          <a:p>
            <a:pPr marL="95250" lvl="0">
              <a:lnSpc>
                <a:spcPct val="115000"/>
              </a:lnSpc>
              <a:buClr>
                <a:srgbClr val="000000"/>
              </a:buClr>
              <a:buSzPts val="2100"/>
            </a:pPr>
            <a:endParaRPr lang="it-IT" dirty="0" smtClean="0"/>
          </a:p>
          <a:p>
            <a:pPr marL="95250" lvl="0">
              <a:lnSpc>
                <a:spcPct val="115000"/>
              </a:lnSpc>
              <a:buClr>
                <a:srgbClr val="000000"/>
              </a:buClr>
              <a:buSzPts val="2100"/>
            </a:pPr>
            <a:endParaRPr i="0" u="none" strike="noStrike" cap="none" dirty="0">
              <a:solidFill>
                <a:srgbClr val="000000"/>
              </a:solidFill>
              <a:ea typeface="Calibri"/>
              <a:cs typeface="Calibri"/>
              <a:sym typeface="Calibri"/>
            </a:endParaRPr>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Programmi e Iniziative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Progetti Europei</a:t>
            </a:r>
            <a:endParaRPr sz="2800" b="1" i="0" u="none" strike="noStrike" cap="none" dirty="0">
              <a:solidFill>
                <a:srgbClr val="1F3864"/>
              </a:solidFill>
              <a:latin typeface="Calibri"/>
              <a:ea typeface="Calibri"/>
              <a:cs typeface="Calibri"/>
              <a:sym typeface="Calibri"/>
            </a:endParaRPr>
          </a:p>
        </p:txBody>
      </p:sp>
      <p:sp>
        <p:nvSpPr>
          <p:cNvPr id="5" name="Google Shape;159;g53963e27db_1_88"/>
          <p:cNvSpPr/>
          <p:nvPr/>
        </p:nvSpPr>
        <p:spPr>
          <a:xfrm>
            <a:off x="-11111" y="1844824"/>
            <a:ext cx="9144000" cy="3816424"/>
          </a:xfrm>
          <a:prstGeom prst="rect">
            <a:avLst/>
          </a:prstGeom>
          <a:noFill/>
          <a:ln>
            <a:noFill/>
          </a:ln>
        </p:spPr>
        <p:txBody>
          <a:bodyPr spcFirstLastPara="1" wrap="square" lIns="91425" tIns="45700" rIns="91425" bIns="45700" anchor="t" anchorCtr="0">
            <a:noAutofit/>
          </a:bodyPr>
          <a:lstStyle/>
          <a:p>
            <a:pPr marL="95250" lvl="0" algn="ctr">
              <a:lnSpc>
                <a:spcPct val="115000"/>
              </a:lnSpc>
              <a:buClr>
                <a:srgbClr val="000000"/>
              </a:buClr>
              <a:buSzPts val="2100"/>
            </a:pPr>
            <a:r>
              <a:rPr lang="en-US" sz="2000" b="1" dirty="0" err="1" smtClean="0">
                <a:solidFill>
                  <a:srgbClr val="000000"/>
                </a:solidFill>
                <a:ea typeface="Calibri"/>
                <a:cs typeface="Calibri"/>
                <a:sym typeface="Calibri"/>
              </a:rPr>
              <a:t>Sviluppo</a:t>
            </a:r>
            <a:r>
              <a:rPr lang="en-US" sz="2000" b="1" dirty="0" smtClean="0">
                <a:solidFill>
                  <a:srgbClr val="000000"/>
                </a:solidFill>
                <a:ea typeface="Calibri"/>
                <a:cs typeface="Calibri"/>
                <a:sym typeface="Calibri"/>
              </a:rPr>
              <a:t> Marche (SVIM):</a:t>
            </a:r>
          </a:p>
          <a:p>
            <a:pPr marL="95250" lvl="0">
              <a:lnSpc>
                <a:spcPct val="115000"/>
              </a:lnSpc>
              <a:buClr>
                <a:srgbClr val="000000"/>
              </a:buClr>
              <a:buSzPts val="2100"/>
              <a:buFont typeface="Arial" pitchFamily="34" charset="0"/>
              <a:buChar char="•"/>
            </a:pPr>
            <a:r>
              <a:rPr lang="it-IT" b="1" dirty="0" smtClean="0"/>
              <a:t> </a:t>
            </a:r>
            <a:r>
              <a:rPr lang="it-IT" b="1" u="sng" dirty="0" smtClean="0"/>
              <a:t>Progetto </a:t>
            </a:r>
            <a:r>
              <a:rPr lang="en-GB" b="1" u="sng" dirty="0" smtClean="0"/>
              <a:t>ALTERENERGY</a:t>
            </a:r>
            <a:r>
              <a:rPr lang="en-GB" dirty="0" smtClean="0"/>
              <a:t> </a:t>
            </a:r>
            <a:r>
              <a:rPr lang="it-IT" dirty="0" smtClean="0"/>
              <a:t>: Il progetto mira a fornire un contributo per raggiungere un più alto livello di sostenibilità per quanto riguarda la produzione e l'utilizzo dell'energia nell'area adriatica, promuovendo la sostenibilità energetica sulle piccole comunità dei paesi coinvolti, attraverso un approccio integrato all'uso efficiente dell'energia e alla sua riduzione da fonti rinnovabili</a:t>
            </a:r>
          </a:p>
          <a:p>
            <a:pPr marL="95250" lvl="0">
              <a:lnSpc>
                <a:spcPct val="115000"/>
              </a:lnSpc>
              <a:buClr>
                <a:srgbClr val="000000"/>
              </a:buClr>
              <a:buSzPts val="2100"/>
              <a:buFont typeface="Arial" pitchFamily="34" charset="0"/>
              <a:buChar char="•"/>
            </a:pPr>
            <a:r>
              <a:rPr lang="it-IT" dirty="0" smtClean="0"/>
              <a:t> </a:t>
            </a:r>
            <a:r>
              <a:rPr lang="it-IT" b="1" u="sng" dirty="0" smtClean="0"/>
              <a:t>Progetto </a:t>
            </a:r>
            <a:r>
              <a:rPr lang="en-GB" b="1" u="sng" dirty="0" smtClean="0"/>
              <a:t>EMPOWERING</a:t>
            </a:r>
            <a:r>
              <a:rPr lang="en-GB" b="1" dirty="0" smtClean="0"/>
              <a:t> </a:t>
            </a:r>
            <a:r>
              <a:rPr lang="it-IT" dirty="0" smtClean="0"/>
              <a:t>: La proposta di progetto di </a:t>
            </a:r>
            <a:r>
              <a:rPr lang="it-IT" dirty="0" err="1" smtClean="0"/>
              <a:t>empowering</a:t>
            </a:r>
            <a:r>
              <a:rPr lang="it-IT" dirty="0" smtClean="0"/>
              <a:t> nasce dall'esperienza maturata dalle 6 regioni coinvolte per la definizione e lo sviluppo di politiche energetiche regionali e per supportare i comuni nella redazione di piani energetici locali, principalmente nell'ambito dell'iniziativa del Patto dei Sindaci.</a:t>
            </a:r>
          </a:p>
          <a:p>
            <a:pPr marL="95250" lvl="0">
              <a:lnSpc>
                <a:spcPct val="115000"/>
              </a:lnSpc>
              <a:buClr>
                <a:srgbClr val="000000"/>
              </a:buClr>
              <a:buSzPts val="2100"/>
              <a:buFont typeface="Arial" pitchFamily="34" charset="0"/>
              <a:buChar char="•"/>
            </a:pPr>
            <a:endParaRPr lang="it-IT" dirty="0" smtClean="0"/>
          </a:p>
          <a:p>
            <a:pPr marL="95250" lvl="0">
              <a:lnSpc>
                <a:spcPct val="115000"/>
              </a:lnSpc>
              <a:buClr>
                <a:srgbClr val="000000"/>
              </a:buClr>
              <a:buSzPts val="2100"/>
            </a:pPr>
            <a:endParaRPr i="0" u="none" strike="noStrike" cap="none" dirty="0">
              <a:solidFill>
                <a:srgbClr val="000000"/>
              </a:solidFill>
              <a:ea typeface="Calibri"/>
              <a:cs typeface="Calibri"/>
              <a:sym typeface="Calibri"/>
            </a:endParaRPr>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5366" y="5157192"/>
            <a:ext cx="4213268" cy="1529009"/>
          </a:xfrm>
          <a:prstGeom prst="rect">
            <a:avLst/>
          </a:prstGeom>
        </p:spPr>
      </p:pic>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Programmi e Iniziative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Protocollo ITACA</a:t>
            </a:r>
            <a:endParaRPr sz="2800" b="1" i="0" u="none" strike="noStrike" cap="none" dirty="0">
              <a:solidFill>
                <a:srgbClr val="1F3864"/>
              </a:solidFill>
              <a:latin typeface="Calibri"/>
              <a:ea typeface="Calibri"/>
              <a:cs typeface="Calibri"/>
              <a:sym typeface="Calibri"/>
            </a:endParaRPr>
          </a:p>
        </p:txBody>
      </p:sp>
      <p:sp>
        <p:nvSpPr>
          <p:cNvPr id="4" name="Google Shape;159;g53963e27db_1_88"/>
          <p:cNvSpPr/>
          <p:nvPr/>
        </p:nvSpPr>
        <p:spPr>
          <a:xfrm>
            <a:off x="728663" y="1700808"/>
            <a:ext cx="7803778" cy="4968552"/>
          </a:xfrm>
          <a:prstGeom prst="rect">
            <a:avLst/>
          </a:prstGeom>
          <a:noFill/>
          <a:ln>
            <a:noFill/>
          </a:ln>
        </p:spPr>
        <p:txBody>
          <a:bodyPr spcFirstLastPara="1" wrap="square" lIns="91425" tIns="45700" rIns="91425" bIns="45700" anchor="t" anchorCtr="0">
            <a:noAutofit/>
          </a:bodyPr>
          <a:lstStyle/>
          <a:p>
            <a:pPr marL="95250" algn="just">
              <a:lnSpc>
                <a:spcPct val="115000"/>
              </a:lnSpc>
              <a:buClr>
                <a:srgbClr val="000000"/>
              </a:buClr>
              <a:buSzPts val="2100"/>
            </a:pPr>
            <a:r>
              <a:rPr lang="it-IT" sz="2000" dirty="0"/>
              <a:t>La Regione Marche è una delle prime Regioni italiane ad applicare il Protocollo ITACA ed è Coordinatore Nazionale ITACA. Il Protocollo ITACA è uno strumento per valutare il livello di sostenibilità energetica e ambientale degli edifici. Esso verifica le prestazioni degli edifici non solo in termini di consumi e di efficienza energetica, ma anche il loro impatto sull'ambiente e sulla salute umana, promuovendo la costruzione di edifici innovativi con un ridotto consumo di acqua e di materiali a basso consumo energetico, garantendo un elevato livello di comfort</a:t>
            </a:r>
            <a:r>
              <a:rPr lang="it-IT" sz="2000" dirty="0" smtClean="0"/>
              <a:t>.</a:t>
            </a:r>
          </a:p>
          <a:p>
            <a:pPr marL="95250" algn="just">
              <a:lnSpc>
                <a:spcPct val="115000"/>
              </a:lnSpc>
              <a:buClr>
                <a:srgbClr val="000000"/>
              </a:buClr>
              <a:buSzPts val="2100"/>
            </a:pPr>
            <a:endParaRPr lang="it-IT" sz="2000" dirty="0"/>
          </a:p>
          <a:p>
            <a:pPr marL="95250" algn="just">
              <a:lnSpc>
                <a:spcPct val="115000"/>
              </a:lnSpc>
              <a:buClr>
                <a:srgbClr val="000000"/>
              </a:buClr>
              <a:buSzPts val="2100"/>
            </a:pPr>
            <a:r>
              <a:rPr lang="it-IT" sz="2000" dirty="0"/>
              <a:t>ITACA </a:t>
            </a:r>
            <a:r>
              <a:rPr lang="it-IT" sz="2000" dirty="0" smtClean="0"/>
              <a:t>ha sviluppato </a:t>
            </a:r>
            <a:r>
              <a:rPr lang="it-IT" sz="2000" dirty="0"/>
              <a:t>contemporaneamente un protocollo simile per la valutazione su scala </a:t>
            </a:r>
            <a:r>
              <a:rPr lang="it-IT" sz="2000" dirty="0" smtClean="0"/>
              <a:t>urbana. </a:t>
            </a:r>
            <a:endParaRPr lang="it-IT" sz="2000" strike="sngStrike" dirty="0"/>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Programmi e Iniziative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POR Asse 4 e Asse 8</a:t>
            </a:r>
            <a:endParaRPr sz="2800" b="1" i="0" u="none" strike="noStrike" cap="none" dirty="0">
              <a:solidFill>
                <a:srgbClr val="1F3864"/>
              </a:solidFill>
              <a:latin typeface="Calibri"/>
              <a:ea typeface="Calibri"/>
              <a:cs typeface="Calibri"/>
              <a:sym typeface="Calibri"/>
            </a:endParaRPr>
          </a:p>
        </p:txBody>
      </p:sp>
      <p:pic>
        <p:nvPicPr>
          <p:cNvPr id="1026" name="Immagin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4894" y="4005064"/>
            <a:ext cx="3667238" cy="2376264"/>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Google Shape;159;g53963e27db_1_88"/>
          <p:cNvSpPr/>
          <p:nvPr/>
        </p:nvSpPr>
        <p:spPr>
          <a:xfrm>
            <a:off x="251520" y="1603400"/>
            <a:ext cx="8568952" cy="2304256"/>
          </a:xfrm>
          <a:prstGeom prst="rect">
            <a:avLst/>
          </a:prstGeom>
          <a:noFill/>
          <a:ln>
            <a:noFill/>
          </a:ln>
        </p:spPr>
        <p:txBody>
          <a:bodyPr spcFirstLastPara="1" wrap="square" lIns="91425" tIns="45700" rIns="91425" bIns="45700" anchor="t" anchorCtr="0">
            <a:noAutofit/>
          </a:bodyPr>
          <a:lstStyle/>
          <a:p>
            <a:pPr marL="95250" algn="just">
              <a:lnSpc>
                <a:spcPct val="115000"/>
              </a:lnSpc>
              <a:buClr>
                <a:srgbClr val="000000"/>
              </a:buClr>
              <a:buSzPts val="2100"/>
            </a:pPr>
            <a:r>
              <a:rPr lang="it-IT" sz="2000" dirty="0"/>
              <a:t>Le lezioni apprese attraverso LC </a:t>
            </a:r>
            <a:r>
              <a:rPr lang="it-IT" sz="2000" dirty="0" err="1"/>
              <a:t>Districts</a:t>
            </a:r>
            <a:r>
              <a:rPr lang="it-IT" sz="2000" dirty="0"/>
              <a:t> saranno trasferite </a:t>
            </a:r>
            <a:r>
              <a:rPr lang="it-IT" sz="2000" dirty="0" smtClean="0"/>
              <a:t>nella programmazione futura della </a:t>
            </a:r>
            <a:r>
              <a:rPr lang="it-IT" sz="2000" dirty="0"/>
              <a:t>Regione Marche, che sarà migliorato dal processo di apprendimento interregionale grazie alla definizione di nuovi progetti da finanziare attraverso i bandi regionali. Le politiche distrettuali delle città a basse emissioni di carbonio acquisite nell'ambito dello scambio di esperienze saranno inoltre integrate nel nuovo Asse </a:t>
            </a:r>
            <a:r>
              <a:rPr lang="it-IT" sz="2000" dirty="0" smtClean="0"/>
              <a:t>Prioritario</a:t>
            </a:r>
            <a:endParaRPr lang="it-IT" sz="2000" dirty="0"/>
          </a:p>
        </p:txBody>
      </p:sp>
      <p:sp>
        <p:nvSpPr>
          <p:cNvPr id="2" name="CasellaDiTesto 1"/>
          <p:cNvSpPr txBox="1"/>
          <p:nvPr/>
        </p:nvSpPr>
        <p:spPr>
          <a:xfrm>
            <a:off x="271860" y="3755752"/>
            <a:ext cx="4948212" cy="3200876"/>
          </a:xfrm>
          <a:prstGeom prst="rect">
            <a:avLst/>
          </a:prstGeom>
          <a:noFill/>
        </p:spPr>
        <p:txBody>
          <a:bodyPr wrap="square" rtlCol="0">
            <a:spAutoFit/>
          </a:bodyPr>
          <a:lstStyle/>
          <a:p>
            <a:pPr marL="95250" algn="just">
              <a:lnSpc>
                <a:spcPct val="115000"/>
              </a:lnSpc>
              <a:buClr>
                <a:srgbClr val="000000"/>
              </a:buClr>
              <a:buSzPts val="2100"/>
            </a:pPr>
            <a:r>
              <a:rPr lang="it-IT" sz="2000" dirty="0"/>
              <a:t>8 del POR Marche, che si rivolge all'area colpita dai terremoti del 2016, creando una nuova pianificazione urbana sostenibile che combina l'efficienza energetica con il retrofit sismico. Inoltre, lo strumento politico sarà monitorato attraverso nuovi indicatori adottati per le valutazioni tematiche.</a:t>
            </a:r>
          </a:p>
          <a:p>
            <a:endParaRPr lang="it-IT" dirty="0"/>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Metodologia Utilizzata</a:t>
            </a:r>
            <a:endParaRPr sz="2800" b="1" i="0" u="none" strike="noStrike" cap="none" dirty="0">
              <a:solidFill>
                <a:srgbClr val="1F3864"/>
              </a:solidFill>
              <a:latin typeface="Calibri"/>
              <a:ea typeface="Calibri"/>
              <a:cs typeface="Calibri"/>
              <a:sym typeface="Calibri"/>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822948"/>
            <a:ext cx="6961019" cy="2919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Google Shape;159;g53963e27db_1_88"/>
          <p:cNvSpPr/>
          <p:nvPr/>
        </p:nvSpPr>
        <p:spPr>
          <a:xfrm>
            <a:off x="0" y="1605880"/>
            <a:ext cx="9144000" cy="2304256"/>
          </a:xfrm>
          <a:prstGeom prst="rect">
            <a:avLst/>
          </a:prstGeom>
          <a:noFill/>
          <a:ln>
            <a:noFill/>
          </a:ln>
        </p:spPr>
        <p:txBody>
          <a:bodyPr spcFirstLastPara="1" wrap="square" lIns="91425" tIns="45700" rIns="91425" bIns="45700" anchor="t" anchorCtr="0">
            <a:noAutofit/>
          </a:bodyPr>
          <a:lstStyle/>
          <a:p>
            <a:pPr marL="95250" algn="just">
              <a:lnSpc>
                <a:spcPct val="115000"/>
              </a:lnSpc>
              <a:buClr>
                <a:srgbClr val="000000"/>
              </a:buClr>
              <a:buSzPts val="2100"/>
            </a:pPr>
            <a:r>
              <a:rPr lang="it-IT" sz="2000" dirty="0"/>
              <a:t>Nelle Marche </a:t>
            </a:r>
            <a:r>
              <a:rPr lang="it-IT" sz="2000" dirty="0" smtClean="0"/>
              <a:t>sono stati individuati vari gli </a:t>
            </a:r>
            <a:r>
              <a:rPr lang="it-IT" sz="2000" dirty="0"/>
              <a:t>stakeholder </a:t>
            </a:r>
            <a:r>
              <a:rPr lang="it-IT" sz="2000" dirty="0" smtClean="0"/>
              <a:t>sia pubblici che privati. </a:t>
            </a:r>
            <a:r>
              <a:rPr lang="it-IT" sz="2000" dirty="0"/>
              <a:t>Il loro ruolo è quello di fornire input per la redazione e l'attuazione di politiche urbane condivise attraverso un approccio partecipativo, rafforzando le capacità dei funzionari pubblici tecnici e politici di fornire politiche e piani di quartiere efficienti e sostenibili e a basse emissioni di carbonio attraverso il loro coinvolgimento e beneficiando di attività di apprendimento interregionale. </a:t>
            </a:r>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Metodologia Utilizzata</a:t>
            </a:r>
            <a:endParaRPr sz="2800" b="1" i="0" u="none" strike="noStrike" cap="none" dirty="0">
              <a:solidFill>
                <a:srgbClr val="1F3864"/>
              </a:solidFill>
              <a:latin typeface="Calibri"/>
              <a:ea typeface="Calibri"/>
              <a:cs typeface="Calibri"/>
              <a:sym typeface="Calibri"/>
            </a:endParaRPr>
          </a:p>
        </p:txBody>
      </p:sp>
      <p:sp>
        <p:nvSpPr>
          <p:cNvPr id="5" name="Google Shape;159;g53963e27db_1_88"/>
          <p:cNvSpPr/>
          <p:nvPr/>
        </p:nvSpPr>
        <p:spPr>
          <a:xfrm>
            <a:off x="251520" y="1603400"/>
            <a:ext cx="8568952" cy="2304256"/>
          </a:xfrm>
          <a:prstGeom prst="rect">
            <a:avLst/>
          </a:prstGeom>
          <a:noFill/>
          <a:ln>
            <a:noFill/>
          </a:ln>
        </p:spPr>
        <p:txBody>
          <a:bodyPr spcFirstLastPara="1" wrap="square" lIns="91425" tIns="45700" rIns="91425" bIns="45700" anchor="t" anchorCtr="0">
            <a:noAutofit/>
          </a:bodyPr>
          <a:lstStyle/>
          <a:p>
            <a:pPr marL="95250" algn="just">
              <a:lnSpc>
                <a:spcPct val="115000"/>
              </a:lnSpc>
              <a:buClr>
                <a:srgbClr val="000000"/>
              </a:buClr>
              <a:buSzPts val="2100"/>
            </a:pPr>
            <a:r>
              <a:rPr lang="it-IT" sz="2000" dirty="0"/>
              <a:t>P</a:t>
            </a:r>
            <a:r>
              <a:rPr lang="it-IT" sz="2000" dirty="0" smtClean="0"/>
              <a:t>er </a:t>
            </a:r>
            <a:r>
              <a:rPr lang="it-IT" sz="2000" dirty="0"/>
              <a:t>via dell’emergenza sanitaria non è stato possibile da parte di Regione Marche incontrare in presenza i vari </a:t>
            </a:r>
            <a:r>
              <a:rPr lang="it-IT" sz="2000" dirty="0" err="1"/>
              <a:t>stakeholders</a:t>
            </a:r>
            <a:r>
              <a:rPr lang="it-IT" sz="2000" dirty="0"/>
              <a:t> individuati. Per questo motivo si è deciso di procedere attraverso l’individuazione di un gruppo pilota più ristretto costituito solo dagli </a:t>
            </a:r>
            <a:r>
              <a:rPr lang="it-IT" sz="2000" dirty="0" err="1"/>
              <a:t>stakeholders</a:t>
            </a:r>
            <a:r>
              <a:rPr lang="it-IT" sz="2000" dirty="0"/>
              <a:t> pubblici esperti nel settore della sostenibilità degli edifici ed interessati alle tematiche del progetto LC </a:t>
            </a:r>
            <a:r>
              <a:rPr lang="it-IT" sz="2000" dirty="0" err="1" smtClean="0"/>
              <a:t>Districts</a:t>
            </a:r>
            <a:r>
              <a:rPr lang="it-IT" sz="2000" dirty="0" smtClean="0"/>
              <a:t>.</a:t>
            </a:r>
            <a:endParaRPr lang="it-IT"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1240" y="3501008"/>
            <a:ext cx="5649232"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6890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Metodologia Utilizzata</a:t>
            </a:r>
            <a:endParaRPr sz="2800" b="1" i="0" u="none" strike="noStrike" cap="none" dirty="0">
              <a:solidFill>
                <a:srgbClr val="1F3864"/>
              </a:solidFill>
              <a:latin typeface="Calibri"/>
              <a:ea typeface="Calibri"/>
              <a:cs typeface="Calibri"/>
              <a:sym typeface="Calibri"/>
            </a:endParaRPr>
          </a:p>
        </p:txBody>
      </p:sp>
      <p:sp>
        <p:nvSpPr>
          <p:cNvPr id="5" name="Google Shape;159;g53963e27db_1_88"/>
          <p:cNvSpPr/>
          <p:nvPr/>
        </p:nvSpPr>
        <p:spPr>
          <a:xfrm>
            <a:off x="0" y="1603400"/>
            <a:ext cx="7452320" cy="5353992"/>
          </a:xfrm>
          <a:prstGeom prst="rect">
            <a:avLst/>
          </a:prstGeom>
          <a:noFill/>
          <a:ln>
            <a:noFill/>
          </a:ln>
        </p:spPr>
        <p:txBody>
          <a:bodyPr spcFirstLastPara="1" wrap="square" lIns="91425" tIns="45700" rIns="91425" bIns="45700" anchor="t" anchorCtr="0">
            <a:noAutofit/>
          </a:bodyPr>
          <a:lstStyle/>
          <a:p>
            <a:r>
              <a:rPr lang="it-IT" sz="2000" dirty="0" smtClean="0"/>
              <a:t>Si sono svolti due Workshop. Nel primo </a:t>
            </a:r>
            <a:r>
              <a:rPr lang="it-IT" sz="2000" dirty="0"/>
              <a:t>incontro </a:t>
            </a:r>
            <a:r>
              <a:rPr lang="it-IT" sz="2000" dirty="0" smtClean="0"/>
              <a:t>gli </a:t>
            </a:r>
            <a:r>
              <a:rPr lang="it-IT" sz="2000" dirty="0" err="1"/>
              <a:t>stakeholders</a:t>
            </a:r>
            <a:r>
              <a:rPr lang="it-IT" sz="2000" dirty="0"/>
              <a:t> invitati sono stati chiamati a riflettere su tre tematiche proposte dal team della Regione Marche che si occupa del progetto.</a:t>
            </a:r>
          </a:p>
          <a:p>
            <a:r>
              <a:rPr lang="it-IT" sz="2000" dirty="0" smtClean="0"/>
              <a:t>Le </a:t>
            </a:r>
            <a:r>
              <a:rPr lang="it-IT" sz="2000" dirty="0"/>
              <a:t>tre tematiche che il LC </a:t>
            </a:r>
            <a:r>
              <a:rPr lang="it-IT" sz="2000" dirty="0" err="1"/>
              <a:t>Districts</a:t>
            </a:r>
            <a:r>
              <a:rPr lang="it-IT" sz="2000" dirty="0"/>
              <a:t> team della Regione Marche aveva individuato come priorità di interesse erano:</a:t>
            </a:r>
          </a:p>
          <a:p>
            <a:r>
              <a:rPr lang="es-ES" sz="2000" dirty="0"/>
              <a:t>       a) Protocollo ITACA e ITACA Urbano</a:t>
            </a:r>
            <a:endParaRPr lang="it-IT" sz="2000" dirty="0"/>
          </a:p>
          <a:p>
            <a:r>
              <a:rPr lang="es-ES" sz="2000" dirty="0"/>
              <a:t>       </a:t>
            </a:r>
            <a:r>
              <a:rPr lang="es-ES" sz="2000" dirty="0" smtClean="0"/>
              <a:t>b</a:t>
            </a:r>
            <a:r>
              <a:rPr lang="es-ES" sz="2000" dirty="0"/>
              <a:t>) Strategia Regionale di Sviluppo Sostenibile</a:t>
            </a:r>
            <a:endParaRPr lang="it-IT" sz="2000" dirty="0"/>
          </a:p>
          <a:p>
            <a:r>
              <a:rPr lang="es-ES" sz="2000" dirty="0"/>
              <a:t>       </a:t>
            </a:r>
            <a:r>
              <a:rPr lang="es-ES" sz="2000" dirty="0" smtClean="0"/>
              <a:t>c</a:t>
            </a:r>
            <a:r>
              <a:rPr lang="es-ES" sz="2000" dirty="0"/>
              <a:t>) Valutazioni ambientali</a:t>
            </a:r>
            <a:endParaRPr lang="it-IT" sz="2000" dirty="0"/>
          </a:p>
          <a:p>
            <a:r>
              <a:rPr lang="es-ES" sz="2000" dirty="0"/>
              <a:t> </a:t>
            </a:r>
            <a:endParaRPr lang="it-IT" sz="2000" dirty="0"/>
          </a:p>
          <a:p>
            <a:r>
              <a:rPr lang="es-ES" sz="2000" dirty="0" smtClean="0"/>
              <a:t>In vista del </a:t>
            </a:r>
            <a:r>
              <a:rPr lang="es-ES" sz="2000" dirty="0"/>
              <a:t>secondo incontro il team della Regione ha lavorato per rendere i contributi degli stakeholders dentro una matrice di analisi </a:t>
            </a:r>
            <a:r>
              <a:rPr lang="es-ES" sz="2000" dirty="0" smtClean="0"/>
              <a:t>SWOT</a:t>
            </a:r>
            <a:r>
              <a:rPr lang="es-ES" sz="2000" dirty="0"/>
              <a:t>.</a:t>
            </a:r>
            <a:endParaRPr lang="it-IT" sz="2000" dirty="0"/>
          </a:p>
          <a:p>
            <a:r>
              <a:rPr lang="es-ES" sz="2000" dirty="0" smtClean="0"/>
              <a:t>Nel </a:t>
            </a:r>
            <a:r>
              <a:rPr lang="es-ES" sz="2000" dirty="0"/>
              <a:t>secondo </a:t>
            </a:r>
            <a:r>
              <a:rPr lang="es-ES" sz="2000" dirty="0" smtClean="0"/>
              <a:t>Workshop </a:t>
            </a:r>
            <a:r>
              <a:rPr lang="es-ES" sz="2000" dirty="0"/>
              <a:t>si è condivisa l’analisi SWOT con gli stakeholders che hanno potuto così agiungere ulteriori contributi e si sono evidenziate, per ogni tematica proposta, delle sfide sulle quali indirizzare gli sforzi nelle prossime programmazioni regionali.</a:t>
            </a:r>
            <a:endParaRPr lang="it-IT" sz="2000" dirty="0"/>
          </a:p>
        </p:txBody>
      </p:sp>
      <p:pic>
        <p:nvPicPr>
          <p:cNvPr id="4098" name="Immagin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9104" y="2938876"/>
            <a:ext cx="2146431" cy="134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Immagin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7331" y="4280396"/>
            <a:ext cx="1680249" cy="18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26129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Protocollo ITACA e ITACA Urbano</a:t>
            </a:r>
            <a:endParaRPr sz="2800" b="1" i="0" u="none" strike="noStrike" cap="none" dirty="0">
              <a:solidFill>
                <a:srgbClr val="1F3864"/>
              </a:solidFill>
              <a:latin typeface="Calibri"/>
              <a:ea typeface="Calibri"/>
              <a:cs typeface="Calibri"/>
              <a:sym typeface="Calibri"/>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603400"/>
            <a:ext cx="5760640" cy="5065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Google Shape;159;g53963e27db_1_88"/>
          <p:cNvSpPr/>
          <p:nvPr/>
        </p:nvSpPr>
        <p:spPr>
          <a:xfrm>
            <a:off x="0" y="1747416"/>
            <a:ext cx="3491880" cy="5137968"/>
          </a:xfrm>
          <a:prstGeom prst="rect">
            <a:avLst/>
          </a:prstGeom>
          <a:noFill/>
          <a:ln>
            <a:noFill/>
          </a:ln>
        </p:spPr>
        <p:txBody>
          <a:bodyPr spcFirstLastPara="1" wrap="square" lIns="91425" tIns="45700" rIns="91425" bIns="45700" anchor="t" anchorCtr="0">
            <a:noAutofit/>
          </a:bodyPr>
          <a:lstStyle/>
          <a:p>
            <a:pPr marL="95250" algn="just">
              <a:lnSpc>
                <a:spcPct val="115000"/>
              </a:lnSpc>
              <a:buClr>
                <a:srgbClr val="000000"/>
              </a:buClr>
              <a:buSzPts val="2100"/>
            </a:pPr>
            <a:r>
              <a:rPr lang="it-IT" dirty="0"/>
              <a:t>Il protocollo ITACA è uno strumento per valutare il livello di energia e sostenibilità ambientale degli edifici. Verifica le prestazioni degli edifici non solo in termini di consumo ed efficienza energetica, ma anche il suo impatto sull'ambiente e sulla salute umana, promuovendo la costruzione di edifici innovativi con ridotto consumo di acqua e materiali a basso consumo energetico, garantendo un elevato livello di </a:t>
            </a:r>
            <a:r>
              <a:rPr lang="it-IT" dirty="0" smtClean="0"/>
              <a:t>comfort</a:t>
            </a:r>
            <a:endParaRPr lang="it-IT" dirty="0"/>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439652" y="1124744"/>
            <a:ext cx="626469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Protocollo ITACA e ITACA Urbano</a:t>
            </a:r>
            <a:endParaRPr sz="2800" b="1" i="0" u="none" strike="noStrike" cap="none" dirty="0">
              <a:solidFill>
                <a:srgbClr val="1F3864"/>
              </a:solidFill>
              <a:latin typeface="Calibri"/>
              <a:ea typeface="Calibri"/>
              <a:cs typeface="Calibri"/>
              <a:sym typeface="Calibri"/>
            </a:endParaRPr>
          </a:p>
        </p:txBody>
      </p:sp>
      <p:sp>
        <p:nvSpPr>
          <p:cNvPr id="3" name="CasellaDiTesto 2"/>
          <p:cNvSpPr txBox="1"/>
          <p:nvPr/>
        </p:nvSpPr>
        <p:spPr>
          <a:xfrm>
            <a:off x="179512" y="1916832"/>
            <a:ext cx="8856984" cy="4431983"/>
          </a:xfrm>
          <a:prstGeom prst="rect">
            <a:avLst/>
          </a:prstGeom>
          <a:noFill/>
        </p:spPr>
        <p:txBody>
          <a:bodyPr wrap="square" rtlCol="0">
            <a:spAutoFit/>
          </a:bodyPr>
          <a:lstStyle/>
          <a:p>
            <a:pPr algn="ctr"/>
            <a:r>
              <a:rPr lang="es-ES" sz="2400" b="1" i="1" dirty="0"/>
              <a:t>Sfide e soluzioni </a:t>
            </a:r>
            <a:r>
              <a:rPr lang="es-ES" sz="2400" b="1" i="1" dirty="0" smtClean="0"/>
              <a:t>individuate</a:t>
            </a:r>
          </a:p>
          <a:p>
            <a:endParaRPr lang="it-IT" sz="2000" dirty="0"/>
          </a:p>
          <a:p>
            <a:pPr marL="342900" lvl="0" indent="-342900">
              <a:buFont typeface="Arial" panose="020B0604020202020204" pitchFamily="34" charset="0"/>
              <a:buChar char="•"/>
            </a:pPr>
            <a:r>
              <a:rPr lang="es-ES" sz="2000" dirty="0"/>
              <a:t>Semplificare lo strumento ITACA per renderlo fruibile dai tecnici degli enti finali (pubblici e privati) (allineare lo strumento regionale alla PDR UNI 13/2019)</a:t>
            </a:r>
            <a:endParaRPr lang="it-IT" sz="2000" dirty="0"/>
          </a:p>
          <a:p>
            <a:pPr marL="342900" lvl="0" indent="-342900">
              <a:buFont typeface="Arial" panose="020B0604020202020204" pitchFamily="34" charset="0"/>
              <a:buChar char="•"/>
            </a:pPr>
            <a:r>
              <a:rPr lang="es-ES" sz="2000" dirty="0"/>
              <a:t>Dare maggior peso al protocollo ITACA all’interno dei bandi attraverso delle premialità per uscire dalla logica della volontarietà (accenno alle procedure)</a:t>
            </a:r>
            <a:endParaRPr lang="it-IT" sz="2000" dirty="0"/>
          </a:p>
          <a:p>
            <a:pPr marL="342900" lvl="0" indent="-342900">
              <a:buFont typeface="Arial" panose="020B0604020202020204" pitchFamily="34" charset="0"/>
              <a:buChar char="•"/>
            </a:pPr>
            <a:r>
              <a:rPr lang="es-ES" sz="2000" dirty="0"/>
              <a:t>ITACA URBANO può diventare uno strumento per valutare la pianificazione energetica degli enti</a:t>
            </a:r>
            <a:endParaRPr lang="it-IT" sz="2000" dirty="0"/>
          </a:p>
          <a:p>
            <a:pPr marL="342900" lvl="0" indent="-342900">
              <a:buFont typeface="Arial" panose="020B0604020202020204" pitchFamily="34" charset="0"/>
              <a:buChar char="•"/>
            </a:pPr>
            <a:r>
              <a:rPr lang="es-ES" sz="2000" dirty="0"/>
              <a:t>Rendere obbligatorio lo strumento almeno per il settore pubblico</a:t>
            </a:r>
            <a:endParaRPr lang="it-IT" sz="2000" dirty="0"/>
          </a:p>
          <a:p>
            <a:pPr marL="342900" lvl="0" indent="-342900">
              <a:buFont typeface="Arial" panose="020B0604020202020204" pitchFamily="34" charset="0"/>
              <a:buChar char="•"/>
            </a:pPr>
            <a:r>
              <a:rPr lang="es-ES" sz="2000" dirty="0"/>
              <a:t>Dare più spazio alla formazione dei tecnici, sia privati che degli enti pubblici, relativamente allo strumento</a:t>
            </a:r>
            <a:endParaRPr lang="it-IT" sz="2000" dirty="0"/>
          </a:p>
          <a:p>
            <a:endParaRPr lang="it-IT" dirty="0"/>
          </a:p>
        </p:txBody>
      </p:sp>
    </p:spTree>
    <p:extLst>
      <p:ext uri="{BB962C8B-B14F-4D97-AF65-F5344CB8AC3E}">
        <p14:creationId xmlns:p14="http://schemas.microsoft.com/office/powerpoint/2010/main" val="32881441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Europeo</a:t>
            </a:r>
            <a:endParaRPr b="1" cap="none" dirty="0">
              <a:solidFill>
                <a:srgbClr val="C55A11"/>
              </a:solidFill>
              <a:latin typeface="Calibri"/>
              <a:ea typeface="Calibri"/>
              <a:cs typeface="Calibri"/>
              <a:sym typeface="Calibri"/>
            </a:endParaRPr>
          </a:p>
        </p:txBody>
      </p:sp>
      <p:sp>
        <p:nvSpPr>
          <p:cNvPr id="3" name="CasellaDiTesto 2"/>
          <p:cNvSpPr txBox="1"/>
          <p:nvPr/>
        </p:nvSpPr>
        <p:spPr>
          <a:xfrm>
            <a:off x="971600" y="1556792"/>
            <a:ext cx="7443737" cy="646331"/>
          </a:xfrm>
          <a:prstGeom prst="rect">
            <a:avLst/>
          </a:prstGeom>
          <a:noFill/>
        </p:spPr>
        <p:txBody>
          <a:bodyPr wrap="square" rtlCol="0">
            <a:spAutoFit/>
          </a:bodyPr>
          <a:lstStyle/>
          <a:p>
            <a:pPr algn="ctr"/>
            <a:r>
              <a:rPr lang="it-IT" dirty="0"/>
              <a:t>l'UE è il terzo più grande emettitore di gas serra al mondo, </a:t>
            </a:r>
            <a:endParaRPr lang="it-IT" dirty="0" smtClean="0"/>
          </a:p>
          <a:p>
            <a:pPr algn="ctr"/>
            <a:r>
              <a:rPr lang="it-IT" dirty="0" smtClean="0"/>
              <a:t>dopo </a:t>
            </a:r>
            <a:r>
              <a:rPr lang="it-IT" dirty="0"/>
              <a:t>Cina e Stati Uniti</a:t>
            </a:r>
          </a:p>
        </p:txBody>
      </p:sp>
      <p:sp>
        <p:nvSpPr>
          <p:cNvPr id="10" name="CasellaDiTesto 9"/>
          <p:cNvSpPr txBox="1"/>
          <p:nvPr/>
        </p:nvSpPr>
        <p:spPr>
          <a:xfrm>
            <a:off x="971600" y="2804735"/>
            <a:ext cx="7443737" cy="1200329"/>
          </a:xfrm>
          <a:prstGeom prst="rect">
            <a:avLst/>
          </a:prstGeom>
          <a:noFill/>
        </p:spPr>
        <p:txBody>
          <a:bodyPr wrap="square" rtlCol="0">
            <a:spAutoFit/>
          </a:bodyPr>
          <a:lstStyle/>
          <a:p>
            <a:pPr algn="just"/>
            <a:r>
              <a:rPr lang="it-IT" dirty="0"/>
              <a:t>Il consumo finale di energia è aumentato lentamente dal 1994, raggiungendo il suo valore più alto, 1 123 </a:t>
            </a:r>
            <a:r>
              <a:rPr lang="it-IT" dirty="0" err="1"/>
              <a:t>Mtep</a:t>
            </a:r>
            <a:r>
              <a:rPr lang="it-IT" dirty="0"/>
              <a:t>, nel 2006. Nel 2017, il consumo finale di energia è diminuito del 5,3% rispetto al suo livello </a:t>
            </a:r>
            <a:r>
              <a:rPr lang="it-IT" dirty="0" smtClean="0"/>
              <a:t>massimo.</a:t>
            </a:r>
            <a:endParaRPr lang="it-IT" dirty="0"/>
          </a:p>
        </p:txBody>
      </p:sp>
      <p:sp>
        <p:nvSpPr>
          <p:cNvPr id="11" name="Freccia in giù 10"/>
          <p:cNvSpPr/>
          <p:nvPr/>
        </p:nvSpPr>
        <p:spPr>
          <a:xfrm>
            <a:off x="4283968" y="2239127"/>
            <a:ext cx="576064" cy="576064"/>
          </a:xfrm>
          <a:prstGeom prst="down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CasellaDiTesto 11"/>
          <p:cNvSpPr txBox="1"/>
          <p:nvPr/>
        </p:nvSpPr>
        <p:spPr>
          <a:xfrm>
            <a:off x="971599" y="4653136"/>
            <a:ext cx="4248473" cy="923330"/>
          </a:xfrm>
          <a:prstGeom prst="rect">
            <a:avLst/>
          </a:prstGeom>
          <a:noFill/>
        </p:spPr>
        <p:txBody>
          <a:bodyPr wrap="square" rtlCol="0">
            <a:spAutoFit/>
          </a:bodyPr>
          <a:lstStyle/>
          <a:p>
            <a:pPr algn="just"/>
            <a:r>
              <a:rPr lang="it-IT" dirty="0" smtClean="0"/>
              <a:t>I settori </a:t>
            </a:r>
            <a:r>
              <a:rPr lang="it-IT" dirty="0"/>
              <a:t>dominanti nel consumo finale di energia sono: i </a:t>
            </a:r>
            <a:r>
              <a:rPr lang="it-IT" b="1" dirty="0"/>
              <a:t>trasporti</a:t>
            </a:r>
            <a:r>
              <a:rPr lang="it-IT" dirty="0"/>
              <a:t> (30,8%), le </a:t>
            </a:r>
            <a:r>
              <a:rPr lang="it-IT" b="1" dirty="0"/>
              <a:t>famiglie</a:t>
            </a:r>
            <a:r>
              <a:rPr lang="it-IT" dirty="0"/>
              <a:t> (27,2%) e </a:t>
            </a:r>
            <a:r>
              <a:rPr lang="it-IT" b="1" dirty="0"/>
              <a:t>l'industria</a:t>
            </a:r>
            <a:r>
              <a:rPr lang="it-IT" dirty="0"/>
              <a:t> (24,6%)</a:t>
            </a:r>
          </a:p>
        </p:txBody>
      </p:sp>
      <p:pic>
        <p:nvPicPr>
          <p:cNvPr id="13" name="Immagine 12"/>
          <p:cNvPicPr>
            <a:picLocks noChangeAspect="1"/>
          </p:cNvPicPr>
          <p:nvPr/>
        </p:nvPicPr>
        <p:blipFill>
          <a:blip r:embed="rId2"/>
          <a:stretch>
            <a:fillRect/>
          </a:stretch>
        </p:blipFill>
        <p:spPr>
          <a:xfrm>
            <a:off x="3211785" y="3969734"/>
            <a:ext cx="640135" cy="609653"/>
          </a:xfrm>
          <a:prstGeom prst="rect">
            <a:avLst/>
          </a:prstGeom>
        </p:spPr>
      </p:pic>
      <p:pic>
        <p:nvPicPr>
          <p:cNvPr id="14" name="Immagin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8442" y="4077072"/>
            <a:ext cx="3067923" cy="2041563"/>
          </a:xfrm>
          <a:prstGeom prst="rect">
            <a:avLst/>
          </a:prstGeom>
        </p:spPr>
      </p:pic>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259632" y="1124744"/>
            <a:ext cx="655272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Strategia Regionale di Sviluppo Sostenibile</a:t>
            </a:r>
            <a:endParaRPr sz="2800" b="1" i="0" u="none" strike="noStrike" cap="none" dirty="0">
              <a:solidFill>
                <a:srgbClr val="1F3864"/>
              </a:solidFill>
              <a:latin typeface="Calibri"/>
              <a:ea typeface="Calibri"/>
              <a:cs typeface="Calibri"/>
              <a:sym typeface="Calibri"/>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1752307"/>
            <a:ext cx="5904656" cy="4989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Google Shape;159;g53963e27db_1_88"/>
          <p:cNvSpPr/>
          <p:nvPr/>
        </p:nvSpPr>
        <p:spPr>
          <a:xfrm>
            <a:off x="5580112" y="1612032"/>
            <a:ext cx="3491880" cy="5137968"/>
          </a:xfrm>
          <a:prstGeom prst="rect">
            <a:avLst/>
          </a:prstGeom>
          <a:noFill/>
          <a:ln>
            <a:noFill/>
          </a:ln>
        </p:spPr>
        <p:txBody>
          <a:bodyPr spcFirstLastPara="1" wrap="square" lIns="91425" tIns="45700" rIns="91425" bIns="45700" anchor="t" anchorCtr="0">
            <a:noAutofit/>
          </a:bodyPr>
          <a:lstStyle/>
          <a:p>
            <a:pPr marL="95250" algn="just">
              <a:lnSpc>
                <a:spcPct val="115000"/>
              </a:lnSpc>
              <a:buClr>
                <a:srgbClr val="000000"/>
              </a:buClr>
              <a:buSzPts val="2100"/>
            </a:pPr>
            <a:r>
              <a:rPr lang="it-IT" dirty="0"/>
              <a:t>La seconda tematica </a:t>
            </a:r>
            <a:r>
              <a:rPr lang="it-IT" dirty="0" smtClean="0"/>
              <a:t>è quella relativa </a:t>
            </a:r>
            <a:r>
              <a:rPr lang="it-IT" dirty="0"/>
              <a:t>alla Strategia Regionale di Sviluppo Sostenibile. Nel primo Workshop molti </a:t>
            </a:r>
            <a:r>
              <a:rPr lang="it-IT" dirty="0" err="1"/>
              <a:t>stakeholders</a:t>
            </a:r>
            <a:r>
              <a:rPr lang="it-IT" dirty="0"/>
              <a:t> stimolati su questa tematica hanno portato </a:t>
            </a:r>
            <a:r>
              <a:rPr lang="it-IT" dirty="0" smtClean="0"/>
              <a:t>contributi </a:t>
            </a:r>
            <a:r>
              <a:rPr lang="it-IT" dirty="0"/>
              <a:t>relativi alla programmazione generale dei bandi e all’importanza di una visione e pianificazione d’insieme. Per questo motivo la tematica è stata ampliata e grazie al secondo Workshop è stato possibile definire l’analisi SWOT e le principali sfide proposte dalla tematica </a:t>
            </a:r>
            <a:r>
              <a:rPr lang="it-IT" dirty="0" smtClean="0"/>
              <a:t>stessa..</a:t>
            </a:r>
            <a:endParaRPr lang="it-IT" dirty="0"/>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259632" y="1124744"/>
            <a:ext cx="655272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Strategia Regionale di Sviluppo Sostenibile</a:t>
            </a:r>
            <a:endParaRPr sz="2800" b="1" i="0" u="none" strike="noStrike" cap="none" dirty="0">
              <a:solidFill>
                <a:srgbClr val="1F3864"/>
              </a:solidFill>
              <a:latin typeface="Calibri"/>
              <a:ea typeface="Calibri"/>
              <a:cs typeface="Calibri"/>
              <a:sym typeface="Calibri"/>
            </a:endParaRPr>
          </a:p>
        </p:txBody>
      </p:sp>
      <p:sp>
        <p:nvSpPr>
          <p:cNvPr id="6" name="CasellaDiTesto 5"/>
          <p:cNvSpPr txBox="1"/>
          <p:nvPr/>
        </p:nvSpPr>
        <p:spPr>
          <a:xfrm>
            <a:off x="179512" y="1916832"/>
            <a:ext cx="8856984" cy="4493538"/>
          </a:xfrm>
          <a:prstGeom prst="rect">
            <a:avLst/>
          </a:prstGeom>
          <a:noFill/>
        </p:spPr>
        <p:txBody>
          <a:bodyPr wrap="square" rtlCol="0">
            <a:spAutoFit/>
          </a:bodyPr>
          <a:lstStyle/>
          <a:p>
            <a:pPr algn="ctr"/>
            <a:r>
              <a:rPr lang="es-ES" sz="2400" b="1" i="1" dirty="0"/>
              <a:t>Sfide e soluzioni </a:t>
            </a:r>
            <a:r>
              <a:rPr lang="es-ES" sz="2400" b="1" i="1" dirty="0" smtClean="0"/>
              <a:t>individuate</a:t>
            </a:r>
          </a:p>
          <a:p>
            <a:endParaRPr lang="it-IT" sz="2000" dirty="0" smtClean="0"/>
          </a:p>
          <a:p>
            <a:pPr marL="342900" lvl="0" indent="-342900">
              <a:buFont typeface="Arial" panose="020B0604020202020204" pitchFamily="34" charset="0"/>
              <a:buChar char="•"/>
            </a:pPr>
            <a:r>
              <a:rPr lang="es-ES" sz="2000" dirty="0" smtClean="0"/>
              <a:t>Concepire finanziamento d’interventi in una logica di sistema e non più di singolo intervento</a:t>
            </a:r>
            <a:endParaRPr lang="it-IT" sz="2000" dirty="0" smtClean="0"/>
          </a:p>
          <a:p>
            <a:pPr marL="342900" lvl="0" indent="-342900">
              <a:buFont typeface="Arial" panose="020B0604020202020204" pitchFamily="34" charset="0"/>
              <a:buChar char="•"/>
            </a:pPr>
            <a:r>
              <a:rPr lang="es-ES" sz="2000" dirty="0" smtClean="0"/>
              <a:t>PAESC </a:t>
            </a:r>
            <a:r>
              <a:rPr lang="es-ES" sz="2000" dirty="0"/>
              <a:t>o strumenti alternativi per avere una prima valutazione energetica e poter dare priorità agli interventi da finanziare in funzione del loro beneficio in termini di efficienza energetica</a:t>
            </a:r>
            <a:endParaRPr lang="it-IT" sz="2000" dirty="0"/>
          </a:p>
          <a:p>
            <a:pPr marL="342900" lvl="0" indent="-342900">
              <a:buFont typeface="Arial" panose="020B0604020202020204" pitchFamily="34" charset="0"/>
              <a:buChar char="•"/>
            </a:pPr>
            <a:r>
              <a:rPr lang="es-ES" sz="2000" dirty="0"/>
              <a:t>Possibilità di inserire nei bandi anche criteri ambientali, sociali ed economici per avere una progettazione sempre più integrata</a:t>
            </a:r>
            <a:endParaRPr lang="it-IT" sz="2000" dirty="0"/>
          </a:p>
          <a:p>
            <a:pPr marL="342900" lvl="0" indent="-342900">
              <a:buFont typeface="Arial" panose="020B0604020202020204" pitchFamily="34" charset="0"/>
              <a:buChar char="•"/>
            </a:pPr>
            <a:r>
              <a:rPr lang="es-ES" sz="2000" dirty="0"/>
              <a:t>Potenziare la formazione preventiva e il supporto tecnico-amministrativo ai beneficiari dei bandi</a:t>
            </a:r>
            <a:endParaRPr lang="it-IT" sz="2000" dirty="0"/>
          </a:p>
          <a:p>
            <a:pPr marL="342900" lvl="0" indent="-342900">
              <a:buFont typeface="Arial" panose="020B0604020202020204" pitchFamily="34" charset="0"/>
              <a:buChar char="•"/>
            </a:pPr>
            <a:r>
              <a:rPr lang="es-ES" sz="2000" dirty="0"/>
              <a:t>Coinvolgere nelle scelte locali i cittadini per avere un cambiamento nelle mentalità </a:t>
            </a:r>
            <a:endParaRPr lang="it-IT" sz="2000" dirty="0"/>
          </a:p>
          <a:p>
            <a:endParaRPr lang="it-IT" dirty="0"/>
          </a:p>
        </p:txBody>
      </p:sp>
    </p:spTree>
    <p:extLst>
      <p:ext uri="{BB962C8B-B14F-4D97-AF65-F5344CB8AC3E}">
        <p14:creationId xmlns:p14="http://schemas.microsoft.com/office/powerpoint/2010/main" val="36639193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259632" y="1124744"/>
            <a:ext cx="655272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Valutazione d’impatto ambientale</a:t>
            </a:r>
            <a:endParaRPr sz="2800" b="1" i="0" u="none" strike="noStrike" cap="none" dirty="0">
              <a:solidFill>
                <a:srgbClr val="1F3864"/>
              </a:solidFill>
              <a:latin typeface="Calibri"/>
              <a:ea typeface="Calibri"/>
              <a:cs typeface="Calibri"/>
              <a:sym typeface="Calibri"/>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6903" y="1647924"/>
            <a:ext cx="5951601" cy="50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Google Shape;159;g53963e27db_1_88"/>
          <p:cNvSpPr/>
          <p:nvPr/>
        </p:nvSpPr>
        <p:spPr>
          <a:xfrm>
            <a:off x="179512" y="1819424"/>
            <a:ext cx="2915816" cy="5137968"/>
          </a:xfrm>
          <a:prstGeom prst="rect">
            <a:avLst/>
          </a:prstGeom>
          <a:noFill/>
          <a:ln>
            <a:noFill/>
          </a:ln>
        </p:spPr>
        <p:txBody>
          <a:bodyPr spcFirstLastPara="1" wrap="square" lIns="91425" tIns="45700" rIns="91425" bIns="45700" anchor="t" anchorCtr="0">
            <a:noAutofit/>
          </a:bodyPr>
          <a:lstStyle/>
          <a:p>
            <a:pPr marL="95250" algn="just">
              <a:lnSpc>
                <a:spcPct val="115000"/>
              </a:lnSpc>
              <a:buClr>
                <a:srgbClr val="000000"/>
              </a:buClr>
              <a:buSzPts val="2100"/>
            </a:pPr>
            <a:r>
              <a:rPr lang="it-IT" dirty="0"/>
              <a:t>L’ultima tematica sulla quale è stato richiesto agli stakeholder di esprimersi è stata quella relativa alle valutazioni di impatto ambientale in relazione alla tema dei distretti a basse emissioni di anidride carbonica. Un punto di forza delle valutazioni ambientali è quella di essere correlata alla normativa Regionale in materia di edilizia </a:t>
            </a:r>
            <a:r>
              <a:rPr lang="it-IT" dirty="0" smtClean="0"/>
              <a:t>sostenibile.</a:t>
            </a:r>
            <a:endParaRPr lang="it-IT" dirty="0"/>
          </a:p>
        </p:txBody>
      </p:sp>
      <p:sp>
        <p:nvSpPr>
          <p:cNvPr id="3" name="Rettangolo 2"/>
          <p:cNvSpPr/>
          <p:nvPr/>
        </p:nvSpPr>
        <p:spPr>
          <a:xfrm>
            <a:off x="4762624" y="2708920"/>
            <a:ext cx="144016"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n>
                <a:solidFill>
                  <a:schemeClr val="bg1"/>
                </a:solidFill>
              </a:ln>
              <a:solidFill>
                <a:schemeClr val="bg1"/>
              </a:solidFill>
            </a:endParaRPr>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SWOT Analisi</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259632" y="1124744"/>
            <a:ext cx="655272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dirty="0" smtClean="0">
                <a:solidFill>
                  <a:srgbClr val="1F3864"/>
                </a:solidFill>
                <a:latin typeface="Calibri"/>
                <a:ea typeface="Calibri"/>
                <a:cs typeface="Calibri"/>
                <a:sym typeface="Calibri"/>
              </a:rPr>
              <a:t>Valutazione d’impatto ambientale</a:t>
            </a:r>
            <a:endParaRPr sz="2800" b="1" i="0" u="none" strike="noStrike" cap="none" dirty="0">
              <a:solidFill>
                <a:srgbClr val="1F3864"/>
              </a:solidFill>
              <a:latin typeface="Calibri"/>
              <a:ea typeface="Calibri"/>
              <a:cs typeface="Calibri"/>
              <a:sym typeface="Calibri"/>
            </a:endParaRPr>
          </a:p>
        </p:txBody>
      </p:sp>
      <p:sp>
        <p:nvSpPr>
          <p:cNvPr id="6" name="CasellaDiTesto 5"/>
          <p:cNvSpPr txBox="1"/>
          <p:nvPr/>
        </p:nvSpPr>
        <p:spPr>
          <a:xfrm>
            <a:off x="179512" y="1916832"/>
            <a:ext cx="8856984" cy="2893100"/>
          </a:xfrm>
          <a:prstGeom prst="rect">
            <a:avLst/>
          </a:prstGeom>
          <a:noFill/>
        </p:spPr>
        <p:txBody>
          <a:bodyPr wrap="square" rtlCol="0">
            <a:spAutoFit/>
          </a:bodyPr>
          <a:lstStyle/>
          <a:p>
            <a:pPr algn="ctr"/>
            <a:r>
              <a:rPr lang="es-ES" sz="2400" b="1" i="1" dirty="0"/>
              <a:t>Sfide e soluzioni </a:t>
            </a:r>
            <a:r>
              <a:rPr lang="es-ES" sz="2400" b="1" i="1" dirty="0" smtClean="0"/>
              <a:t>individuate</a:t>
            </a:r>
          </a:p>
          <a:p>
            <a:endParaRPr lang="it-IT" sz="2000" dirty="0" smtClean="0"/>
          </a:p>
          <a:p>
            <a:pPr marL="342900" lvl="0" indent="-342900">
              <a:buFont typeface="Arial" panose="020B0604020202020204" pitchFamily="34" charset="0"/>
              <a:buChar char="•"/>
            </a:pPr>
            <a:r>
              <a:rPr lang="es-ES" sz="2000" dirty="0"/>
              <a:t>Individuazione di indirizzi per la pianificazione urbanistica a livello comunale</a:t>
            </a:r>
            <a:endParaRPr lang="it-IT" sz="2000" dirty="0"/>
          </a:p>
          <a:p>
            <a:pPr marL="342900" lvl="0" indent="-342900">
              <a:buFont typeface="Arial" panose="020B0604020202020204" pitchFamily="34" charset="0"/>
              <a:buChar char="•"/>
            </a:pPr>
            <a:r>
              <a:rPr lang="es-ES" sz="2000" dirty="0"/>
              <a:t>Supporto alle autorità competenti in materia di </a:t>
            </a:r>
            <a:r>
              <a:rPr lang="es-ES" sz="2000" dirty="0" smtClean="0"/>
              <a:t>VAS (</a:t>
            </a:r>
            <a:r>
              <a:rPr lang="es-ES" sz="2000" dirty="0"/>
              <a:t>Province) </a:t>
            </a:r>
            <a:endParaRPr lang="it-IT" sz="2000" dirty="0"/>
          </a:p>
          <a:p>
            <a:pPr marL="342900" lvl="0" indent="-342900">
              <a:buFont typeface="Arial" panose="020B0604020202020204" pitchFamily="34" charset="0"/>
              <a:buChar char="•"/>
            </a:pPr>
            <a:r>
              <a:rPr lang="es-ES" sz="2000" dirty="0"/>
              <a:t>Individuazione di un set di indicatori per monitoraggio effetti ambientali</a:t>
            </a:r>
            <a:endParaRPr lang="it-IT" sz="2000" dirty="0"/>
          </a:p>
          <a:p>
            <a:pPr marL="342900" lvl="0" indent="-342900">
              <a:buFont typeface="Arial" panose="020B0604020202020204" pitchFamily="34" charset="0"/>
              <a:buChar char="•"/>
            </a:pPr>
            <a:r>
              <a:rPr lang="es-ES" sz="2000" dirty="0"/>
              <a:t>Individuazione di target specifici</a:t>
            </a:r>
            <a:endParaRPr lang="it-IT" sz="2000" dirty="0"/>
          </a:p>
          <a:p>
            <a:pPr marL="342900" lvl="0" indent="-342900">
              <a:buFont typeface="Arial" panose="020B0604020202020204" pitchFamily="34" charset="0"/>
              <a:buChar char="•"/>
            </a:pPr>
            <a:r>
              <a:rPr lang="es-ES" sz="2000" dirty="0"/>
              <a:t>Maggiore sinergia con la strategia Regionale dello sviluppo sostenibile</a:t>
            </a:r>
            <a:endParaRPr lang="it-IT" sz="2000" dirty="0"/>
          </a:p>
          <a:p>
            <a:endParaRPr lang="it-IT" dirty="0"/>
          </a:p>
        </p:txBody>
      </p:sp>
    </p:spTree>
    <p:extLst>
      <p:ext uri="{BB962C8B-B14F-4D97-AF65-F5344CB8AC3E}">
        <p14:creationId xmlns:p14="http://schemas.microsoft.com/office/powerpoint/2010/main" val="36385167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ctrTitle"/>
          </p:nvPr>
        </p:nvSpPr>
        <p:spPr>
          <a:xfrm>
            <a:off x="685800" y="3717032"/>
            <a:ext cx="7772400" cy="794519"/>
          </a:xfrm>
        </p:spPr>
        <p:txBody>
          <a:bodyPr>
            <a:normAutofit fontScale="90000"/>
          </a:bodyPr>
          <a:lstStyle/>
          <a:p>
            <a:r>
              <a:rPr lang="fr-FR" dirty="0" err="1" smtClean="0"/>
              <a:t>Grazie</a:t>
            </a:r>
            <a:r>
              <a:rPr lang="fr-FR" dirty="0" smtClean="0"/>
              <a:t> per la </a:t>
            </a:r>
            <a:r>
              <a:rPr lang="fr-FR" dirty="0" err="1" smtClean="0"/>
              <a:t>gentile</a:t>
            </a:r>
            <a:r>
              <a:rPr lang="fr-FR" dirty="0" smtClean="0"/>
              <a:t> </a:t>
            </a:r>
            <a:r>
              <a:rPr lang="fr-FR" dirty="0" err="1" smtClean="0"/>
              <a:t>attenzione</a:t>
            </a:r>
            <a:endParaRPr lang="fr-FR" dirty="0"/>
          </a:p>
        </p:txBody>
      </p:sp>
    </p:spTree>
    <p:extLst>
      <p:ext uri="{BB962C8B-B14F-4D97-AF65-F5344CB8AC3E}">
        <p14:creationId xmlns:p14="http://schemas.microsoft.com/office/powerpoint/2010/main" val="16487211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Europeo </a:t>
            </a:r>
            <a:endParaRPr b="1" cap="none" dirty="0">
              <a:solidFill>
                <a:srgbClr val="C55A11"/>
              </a:solidFill>
              <a:latin typeface="Calibri"/>
              <a:ea typeface="Calibri"/>
              <a:cs typeface="Calibri"/>
              <a:sym typeface="Calibri"/>
            </a:endParaRPr>
          </a:p>
        </p:txBody>
      </p:sp>
      <p:sp>
        <p:nvSpPr>
          <p:cNvPr id="2" name="CasellaDiTesto 1"/>
          <p:cNvSpPr txBox="1"/>
          <p:nvPr/>
        </p:nvSpPr>
        <p:spPr>
          <a:xfrm>
            <a:off x="755576" y="1340768"/>
            <a:ext cx="7776864" cy="646331"/>
          </a:xfrm>
          <a:prstGeom prst="rect">
            <a:avLst/>
          </a:prstGeom>
          <a:solidFill>
            <a:srgbClr val="002060"/>
          </a:solidFill>
        </p:spPr>
        <p:txBody>
          <a:bodyPr wrap="square" rtlCol="0">
            <a:spAutoFit/>
          </a:bodyPr>
          <a:lstStyle/>
          <a:p>
            <a:pPr algn="just"/>
            <a:r>
              <a:rPr lang="it-IT" dirty="0" smtClean="0">
                <a:solidFill>
                  <a:schemeClr val="bg1"/>
                </a:solidFill>
              </a:rPr>
              <a:t>Direttiva </a:t>
            </a:r>
            <a:r>
              <a:rPr lang="it-IT" dirty="0">
                <a:solidFill>
                  <a:schemeClr val="bg1"/>
                </a:solidFill>
              </a:rPr>
              <a:t>2012/27/UE sull'efficienza </a:t>
            </a:r>
            <a:r>
              <a:rPr lang="it-IT" dirty="0" smtClean="0">
                <a:solidFill>
                  <a:schemeClr val="bg1"/>
                </a:solidFill>
              </a:rPr>
              <a:t>energetica al </a:t>
            </a:r>
            <a:r>
              <a:rPr lang="it-IT" dirty="0">
                <a:solidFill>
                  <a:schemeClr val="bg1"/>
                </a:solidFill>
              </a:rPr>
              <a:t>fine di realizzare un sistema energetico sostenibile, competitivo, sicuro e </a:t>
            </a:r>
            <a:r>
              <a:rPr lang="it-IT" dirty="0" err="1">
                <a:solidFill>
                  <a:schemeClr val="bg1"/>
                </a:solidFill>
              </a:rPr>
              <a:t>decarbonizzato</a:t>
            </a:r>
            <a:r>
              <a:rPr lang="it-IT" dirty="0">
                <a:solidFill>
                  <a:schemeClr val="bg1"/>
                </a:solidFill>
              </a:rPr>
              <a:t>. </a:t>
            </a:r>
          </a:p>
        </p:txBody>
      </p:sp>
      <p:sp>
        <p:nvSpPr>
          <p:cNvPr id="4" name="CasellaDiTesto 3"/>
          <p:cNvSpPr txBox="1"/>
          <p:nvPr/>
        </p:nvSpPr>
        <p:spPr>
          <a:xfrm>
            <a:off x="611560" y="2204864"/>
            <a:ext cx="7920880" cy="4247317"/>
          </a:xfrm>
          <a:prstGeom prst="rect">
            <a:avLst/>
          </a:prstGeom>
          <a:noFill/>
        </p:spPr>
        <p:txBody>
          <a:bodyPr wrap="square" rtlCol="0">
            <a:spAutoFit/>
          </a:bodyPr>
          <a:lstStyle/>
          <a:p>
            <a:pPr marL="285750" indent="-285750" algn="just">
              <a:buFont typeface="Wingdings" panose="05000000000000000000" pitchFamily="2" charset="2"/>
              <a:buChar char="Ø"/>
            </a:pPr>
            <a:r>
              <a:rPr lang="it-IT" dirty="0"/>
              <a:t>T</a:t>
            </a:r>
            <a:r>
              <a:rPr lang="it-IT" dirty="0" smtClean="0"/>
              <a:t>ransizione </a:t>
            </a:r>
            <a:r>
              <a:rPr lang="it-IT" dirty="0"/>
              <a:t>verso un parco immobiliare ad alta efficienza energetica e a basso consumo </a:t>
            </a:r>
            <a:r>
              <a:rPr lang="it-IT" dirty="0" smtClean="0"/>
              <a:t>energetico.</a:t>
            </a:r>
            <a:endParaRPr lang="it-IT" dirty="0"/>
          </a:p>
          <a:p>
            <a:pPr marL="285750" indent="-285750" algn="just">
              <a:buFont typeface="Wingdings" panose="05000000000000000000" pitchFamily="2" charset="2"/>
              <a:buChar char="Ø"/>
            </a:pPr>
            <a:r>
              <a:rPr lang="it-IT" dirty="0" smtClean="0"/>
              <a:t>Riduzione dell'energia </a:t>
            </a:r>
            <a:r>
              <a:rPr lang="it-IT" dirty="0"/>
              <a:t>necessaria per soddisfare la domanda di energia associata all'uso tipico dell'edificio.</a:t>
            </a:r>
          </a:p>
          <a:p>
            <a:pPr marL="285750" indent="-285750" algn="just">
              <a:buFont typeface="Wingdings" panose="05000000000000000000" pitchFamily="2" charset="2"/>
              <a:buChar char="Ø"/>
            </a:pPr>
            <a:r>
              <a:rPr lang="it-IT" dirty="0" smtClean="0"/>
              <a:t>Approvvigionamento </a:t>
            </a:r>
            <a:r>
              <a:rPr lang="it-IT" dirty="0"/>
              <a:t>energetico più sostenibile, che supporta </a:t>
            </a:r>
            <a:r>
              <a:rPr lang="it-IT" dirty="0" smtClean="0"/>
              <a:t>la </a:t>
            </a:r>
            <a:r>
              <a:rPr lang="it-IT" dirty="0"/>
              <a:t>strategia di riscaldamento e raffreddamento.</a:t>
            </a:r>
          </a:p>
          <a:p>
            <a:pPr marL="285750" indent="-285750" algn="just">
              <a:buFont typeface="Wingdings" panose="05000000000000000000" pitchFamily="2" charset="2"/>
              <a:buChar char="Ø"/>
            </a:pPr>
            <a:r>
              <a:rPr lang="it-IT" dirty="0" smtClean="0"/>
              <a:t>Aumento del </a:t>
            </a:r>
            <a:r>
              <a:rPr lang="it-IT" dirty="0"/>
              <a:t>rendimento energetico degli edifici. </a:t>
            </a:r>
            <a:endParaRPr lang="it-IT" dirty="0" smtClean="0"/>
          </a:p>
          <a:p>
            <a:pPr marL="285750" indent="-285750" algn="just">
              <a:buFont typeface="Wingdings" panose="05000000000000000000" pitchFamily="2" charset="2"/>
              <a:buChar char="Ø"/>
            </a:pPr>
            <a:r>
              <a:rPr lang="it-IT" dirty="0" smtClean="0"/>
              <a:t>Strategie </a:t>
            </a:r>
            <a:r>
              <a:rPr lang="it-IT" dirty="0"/>
              <a:t>di ristrutturazione a lungo termine </a:t>
            </a:r>
            <a:r>
              <a:rPr lang="it-IT" dirty="0" smtClean="0"/>
              <a:t> che producano </a:t>
            </a:r>
            <a:r>
              <a:rPr lang="it-IT" dirty="0"/>
              <a:t>i necessari progressi verso la trasformazione degli edifici esistenti in edifici a energia quasi </a:t>
            </a:r>
            <a:r>
              <a:rPr lang="it-IT" dirty="0" smtClean="0"/>
              <a:t>zero</a:t>
            </a:r>
          </a:p>
          <a:p>
            <a:pPr marL="285750" indent="-285750" algn="just">
              <a:buFont typeface="Wingdings" panose="05000000000000000000" pitchFamily="2" charset="2"/>
              <a:buChar char="Ø"/>
            </a:pPr>
            <a:r>
              <a:rPr lang="it-IT" dirty="0" smtClean="0"/>
              <a:t>Maggiore trasparenza </a:t>
            </a:r>
            <a:r>
              <a:rPr lang="it-IT" dirty="0"/>
              <a:t>degli attestati di rendimento energetico. </a:t>
            </a:r>
          </a:p>
          <a:p>
            <a:pPr marL="285750" indent="-285750" algn="just">
              <a:buFont typeface="Wingdings" panose="05000000000000000000" pitchFamily="2" charset="2"/>
              <a:buChar char="Ø"/>
            </a:pPr>
            <a:r>
              <a:rPr lang="it-IT" dirty="0" smtClean="0"/>
              <a:t>Promozione di </a:t>
            </a:r>
            <a:r>
              <a:rPr lang="it-IT" dirty="0"/>
              <a:t>sistemi di controllo e di automazione degli edifici come alternativa alle ispezioni </a:t>
            </a:r>
            <a:r>
              <a:rPr lang="it-IT" dirty="0" smtClean="0"/>
              <a:t>fisiche.</a:t>
            </a:r>
            <a:endParaRPr lang="it-IT" dirty="0"/>
          </a:p>
          <a:p>
            <a:pPr marL="285750" indent="-285750" algn="just">
              <a:buFont typeface="Wingdings" panose="05000000000000000000" pitchFamily="2" charset="2"/>
              <a:buChar char="Ø"/>
            </a:pPr>
            <a:r>
              <a:rPr lang="it-IT" dirty="0" smtClean="0"/>
              <a:t>Introduzione di </a:t>
            </a:r>
            <a:r>
              <a:rPr lang="it-IT" dirty="0"/>
              <a:t>un indicatore di efficienza per valutare la predisposizione tecnologica </a:t>
            </a:r>
            <a:r>
              <a:rPr lang="it-IT" dirty="0" smtClean="0"/>
              <a:t>dell'edificio</a:t>
            </a:r>
            <a:endParaRPr lang="it-IT" dirty="0"/>
          </a:p>
        </p:txBody>
      </p:sp>
    </p:spTree>
    <p:extLst>
      <p:ext uri="{BB962C8B-B14F-4D97-AF65-F5344CB8AC3E}">
        <p14:creationId xmlns:p14="http://schemas.microsoft.com/office/powerpoint/2010/main" val="3452062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Italiano</a:t>
            </a:r>
            <a:endParaRPr b="1" cap="none" dirty="0">
              <a:solidFill>
                <a:srgbClr val="C55A11"/>
              </a:solidFill>
              <a:latin typeface="Calibri"/>
              <a:ea typeface="Calibri"/>
              <a:cs typeface="Calibri"/>
              <a:sym typeface="Calibri"/>
            </a:endParaRPr>
          </a:p>
        </p:txBody>
      </p:sp>
      <p:sp>
        <p:nvSpPr>
          <p:cNvPr id="3" name="CasellaDiTesto 2"/>
          <p:cNvSpPr txBox="1"/>
          <p:nvPr/>
        </p:nvSpPr>
        <p:spPr>
          <a:xfrm>
            <a:off x="611559" y="1484784"/>
            <a:ext cx="7803777" cy="1477328"/>
          </a:xfrm>
          <a:prstGeom prst="rect">
            <a:avLst/>
          </a:prstGeom>
          <a:noFill/>
        </p:spPr>
        <p:txBody>
          <a:bodyPr wrap="square" rtlCol="0">
            <a:spAutoFit/>
          </a:bodyPr>
          <a:lstStyle/>
          <a:p>
            <a:pPr algn="just"/>
            <a:r>
              <a:rPr lang="it-IT" dirty="0"/>
              <a:t>Il </a:t>
            </a:r>
            <a:r>
              <a:rPr lang="it-IT" b="1" dirty="0"/>
              <a:t>Rapporto Annuale Efficienza Energetica 2019 </a:t>
            </a:r>
            <a:r>
              <a:rPr lang="it-IT" dirty="0"/>
              <a:t>curato dall’Agenzia Nazionale per l’Efficienza Energetica dell’ENEA, che restituisce l’analisi e risultati delle policy di efficienza energetica del nostro Paese, fornisce il dato del consumo interno lordo di energia primaria nel 2017, 159,5 </a:t>
            </a:r>
            <a:r>
              <a:rPr lang="it-IT" dirty="0" err="1"/>
              <a:t>Mtep</a:t>
            </a:r>
            <a:r>
              <a:rPr lang="it-IT" dirty="0"/>
              <a:t>, evidenziando una </a:t>
            </a:r>
            <a:r>
              <a:rPr lang="it-IT" b="1" dirty="0"/>
              <a:t>leggera crescita rispetto agli ultimi 3 anni</a:t>
            </a:r>
          </a:p>
        </p:txBody>
      </p:sp>
      <p:sp>
        <p:nvSpPr>
          <p:cNvPr id="5" name="CasellaDiTesto 4"/>
          <p:cNvSpPr txBox="1"/>
          <p:nvPr/>
        </p:nvSpPr>
        <p:spPr>
          <a:xfrm>
            <a:off x="611559" y="2996952"/>
            <a:ext cx="7803777" cy="1754326"/>
          </a:xfrm>
          <a:prstGeom prst="rect">
            <a:avLst/>
          </a:prstGeom>
          <a:noFill/>
        </p:spPr>
        <p:txBody>
          <a:bodyPr wrap="square" rtlCol="0">
            <a:spAutoFit/>
          </a:bodyPr>
          <a:lstStyle/>
          <a:p>
            <a:pPr algn="just"/>
            <a:r>
              <a:rPr lang="it-IT" dirty="0"/>
              <a:t>Le </a:t>
            </a:r>
            <a:r>
              <a:rPr lang="it-IT" b="1" dirty="0"/>
              <a:t>fonti fossili </a:t>
            </a:r>
            <a:r>
              <a:rPr lang="it-IT" dirty="0"/>
              <a:t>coprono circa l’80% della domanda di energia primaria contro il 94% nel 1990, con un apporto sempre più importante del </a:t>
            </a:r>
            <a:r>
              <a:rPr lang="it-IT" b="1" dirty="0"/>
              <a:t>gas naturale</a:t>
            </a:r>
            <a:r>
              <a:rPr lang="it-IT" dirty="0"/>
              <a:t> (38,6%) a discapito del petrolio (34,7%). </a:t>
            </a:r>
            <a:endParaRPr lang="it-IT" dirty="0" smtClean="0"/>
          </a:p>
          <a:p>
            <a:pPr algn="just"/>
            <a:r>
              <a:rPr lang="it-IT" dirty="0" smtClean="0"/>
              <a:t>Anche </a:t>
            </a:r>
            <a:r>
              <a:rPr lang="it-IT" dirty="0"/>
              <a:t>la quota delle </a:t>
            </a:r>
            <a:r>
              <a:rPr lang="it-IT" b="1" dirty="0"/>
              <a:t>fonti rinnovabili </a:t>
            </a:r>
            <a:r>
              <a:rPr lang="it-IT" dirty="0"/>
              <a:t>è in costante </a:t>
            </a:r>
            <a:r>
              <a:rPr lang="it-IT" dirty="0" smtClean="0"/>
              <a:t>crescita,  quasi </a:t>
            </a:r>
            <a:r>
              <a:rPr lang="it-IT" dirty="0"/>
              <a:t>un </a:t>
            </a:r>
            <a:r>
              <a:rPr lang="it-IT" dirty="0" smtClean="0"/>
              <a:t>terzo </a:t>
            </a:r>
            <a:r>
              <a:rPr lang="it-IT" dirty="0"/>
              <a:t>costituito dalle </a:t>
            </a:r>
            <a:r>
              <a:rPr lang="it-IT" b="1" dirty="0"/>
              <a:t>biomasse </a:t>
            </a:r>
            <a:r>
              <a:rPr lang="it-IT" b="1" dirty="0" smtClean="0"/>
              <a:t>solide, </a:t>
            </a:r>
            <a:r>
              <a:rPr lang="it-IT" dirty="0" smtClean="0"/>
              <a:t>alle </a:t>
            </a:r>
            <a:r>
              <a:rPr lang="it-IT" dirty="0"/>
              <a:t>quali seguono l’energia geotermica </a:t>
            </a:r>
            <a:r>
              <a:rPr lang="it-IT" dirty="0" smtClean="0"/>
              <a:t>e idroelettrica.</a:t>
            </a:r>
          </a:p>
        </p:txBody>
      </p:sp>
      <p:sp>
        <p:nvSpPr>
          <p:cNvPr id="8" name="CasellaDiTesto 7"/>
          <p:cNvSpPr txBox="1"/>
          <p:nvPr/>
        </p:nvSpPr>
        <p:spPr>
          <a:xfrm>
            <a:off x="611559" y="4941168"/>
            <a:ext cx="7803777" cy="1754326"/>
          </a:xfrm>
          <a:prstGeom prst="rect">
            <a:avLst/>
          </a:prstGeom>
          <a:noFill/>
        </p:spPr>
        <p:txBody>
          <a:bodyPr wrap="square" rtlCol="0">
            <a:spAutoFit/>
          </a:bodyPr>
          <a:lstStyle/>
          <a:p>
            <a:pPr algn="just"/>
            <a:r>
              <a:rPr lang="it-IT" dirty="0"/>
              <a:t>Ad una crescita costante di tutti i settori fino al 2005, è seguito un periodo di </a:t>
            </a:r>
            <a:r>
              <a:rPr lang="it-IT" b="1" dirty="0"/>
              <a:t>riduzione </a:t>
            </a:r>
            <a:r>
              <a:rPr lang="it-IT" b="1" dirty="0" smtClean="0"/>
              <a:t>dei </a:t>
            </a:r>
            <a:r>
              <a:rPr lang="it-IT" b="1" dirty="0"/>
              <a:t>consumi per l’industria e per i trasporti</a:t>
            </a:r>
            <a:r>
              <a:rPr lang="it-IT" dirty="0"/>
              <a:t> a partire dal 2007. L’unico settore con una </a:t>
            </a:r>
            <a:r>
              <a:rPr lang="it-IT" b="1" dirty="0"/>
              <a:t>crescita significativa è quello civile</a:t>
            </a:r>
            <a:r>
              <a:rPr lang="it-IT" dirty="0"/>
              <a:t>, con un tasso medio annuo dell’1,8% nel periodo 1990-2017, principalmente dovuto alla crescita del settore servizi (+4,6% annuo nel periodo 1990-2017).</a:t>
            </a:r>
          </a:p>
        </p:txBody>
      </p:sp>
    </p:spTree>
    <p:extLst>
      <p:ext uri="{BB962C8B-B14F-4D97-AF65-F5344CB8AC3E}">
        <p14:creationId xmlns:p14="http://schemas.microsoft.com/office/powerpoint/2010/main" val="595184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pic>
        <p:nvPicPr>
          <p:cNvPr id="2" name="Immagine 1"/>
          <p:cNvPicPr>
            <a:picLocks noChangeAspect="1"/>
          </p:cNvPicPr>
          <p:nvPr/>
        </p:nvPicPr>
        <p:blipFill>
          <a:blip r:embed="rId2"/>
          <a:stretch>
            <a:fillRect/>
          </a:stretch>
        </p:blipFill>
        <p:spPr>
          <a:xfrm>
            <a:off x="1736839" y="3395120"/>
            <a:ext cx="5283433" cy="3274240"/>
          </a:xfrm>
          <a:prstGeom prst="rect">
            <a:avLst/>
          </a:prstGeom>
        </p:spPr>
      </p:pic>
      <p:sp>
        <p:nvSpPr>
          <p:cNvPr id="3" name="CasellaDiTesto 2"/>
          <p:cNvSpPr txBox="1"/>
          <p:nvPr/>
        </p:nvSpPr>
        <p:spPr>
          <a:xfrm>
            <a:off x="728663" y="3025788"/>
            <a:ext cx="7443737" cy="369332"/>
          </a:xfrm>
          <a:prstGeom prst="rect">
            <a:avLst/>
          </a:prstGeom>
          <a:noFill/>
        </p:spPr>
        <p:txBody>
          <a:bodyPr wrap="square" rtlCol="0">
            <a:spAutoFit/>
          </a:bodyPr>
          <a:lstStyle/>
          <a:p>
            <a:pPr algn="just"/>
            <a:r>
              <a:rPr lang="it-IT" dirty="0" smtClean="0"/>
              <a:t>Il </a:t>
            </a:r>
            <a:r>
              <a:rPr lang="it-IT" dirty="0"/>
              <a:t>settore relativo agli usi civili (residenziale e servizi) </a:t>
            </a:r>
            <a:r>
              <a:rPr lang="it-IT" dirty="0" smtClean="0"/>
              <a:t>è il </a:t>
            </a:r>
            <a:r>
              <a:rPr lang="it-IT" dirty="0"/>
              <a:t>più energivoro</a:t>
            </a:r>
          </a:p>
        </p:txBody>
      </p:sp>
      <p:sp>
        <p:nvSpPr>
          <p:cNvPr id="4" name="CasellaDiTesto 3"/>
          <p:cNvSpPr txBox="1"/>
          <p:nvPr/>
        </p:nvSpPr>
        <p:spPr>
          <a:xfrm>
            <a:off x="705967" y="1416268"/>
            <a:ext cx="7686674" cy="1477328"/>
          </a:xfrm>
          <a:prstGeom prst="rect">
            <a:avLst/>
          </a:prstGeom>
          <a:noFill/>
        </p:spPr>
        <p:txBody>
          <a:bodyPr wrap="square" rtlCol="0">
            <a:spAutoFit/>
          </a:bodyPr>
          <a:lstStyle/>
          <a:p>
            <a:pPr algn="just"/>
            <a:r>
              <a:rPr lang="it-IT" dirty="0" smtClean="0"/>
              <a:t>La regione Marche conta </a:t>
            </a:r>
            <a:r>
              <a:rPr lang="it-IT" dirty="0"/>
              <a:t>circa un milione e mezzo di abitanti. </a:t>
            </a:r>
            <a:endParaRPr lang="it-IT" dirty="0" smtClean="0"/>
          </a:p>
          <a:p>
            <a:pPr algn="just"/>
            <a:r>
              <a:rPr lang="it-IT" dirty="0" smtClean="0"/>
              <a:t>È </a:t>
            </a:r>
            <a:r>
              <a:rPr lang="it-IT" dirty="0"/>
              <a:t>caratterizzata dalla presenza di 239 </a:t>
            </a:r>
            <a:r>
              <a:rPr lang="it-IT" dirty="0" smtClean="0"/>
              <a:t>comuni, di </a:t>
            </a:r>
            <a:r>
              <a:rPr lang="it-IT" dirty="0"/>
              <a:t>piccole e medie dimensioni; </a:t>
            </a:r>
            <a:r>
              <a:rPr lang="it-IT" dirty="0" smtClean="0"/>
              <a:t>87 di questi sono </a:t>
            </a:r>
            <a:r>
              <a:rPr lang="it-IT" dirty="0"/>
              <a:t>stati colpiti dal terremoto del 2016, </a:t>
            </a:r>
            <a:r>
              <a:rPr lang="it-IT" dirty="0" smtClean="0"/>
              <a:t>che ha danneggiato un </a:t>
            </a:r>
            <a:r>
              <a:rPr lang="it-IT" dirty="0"/>
              <a:t>numero considerevole di strutture pubbliche e private ad alto consumo </a:t>
            </a:r>
            <a:r>
              <a:rPr lang="it-IT" dirty="0" smtClean="0"/>
              <a:t>energetico. </a:t>
            </a:r>
            <a:endParaRPr lang="it-IT" dirty="0"/>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Contesto Politico – PEAR 2020</a:t>
            </a:r>
            <a:endParaRPr sz="2800" b="1" i="0" u="none" strike="noStrike" cap="none" dirty="0">
              <a:solidFill>
                <a:srgbClr val="1F3864"/>
              </a:solidFill>
              <a:latin typeface="Calibri"/>
              <a:ea typeface="Calibri"/>
              <a:cs typeface="Calibri"/>
              <a:sym typeface="Calibri"/>
            </a:endParaRPr>
          </a:p>
        </p:txBody>
      </p:sp>
      <p:sp>
        <p:nvSpPr>
          <p:cNvPr id="2" name="CasellaDiTesto 1"/>
          <p:cNvSpPr txBox="1"/>
          <p:nvPr/>
        </p:nvSpPr>
        <p:spPr>
          <a:xfrm>
            <a:off x="539552" y="1647924"/>
            <a:ext cx="7992888" cy="2031325"/>
          </a:xfrm>
          <a:prstGeom prst="rect">
            <a:avLst/>
          </a:prstGeom>
          <a:noFill/>
        </p:spPr>
        <p:txBody>
          <a:bodyPr wrap="square" rtlCol="0">
            <a:spAutoFit/>
          </a:bodyPr>
          <a:lstStyle/>
          <a:p>
            <a:pPr algn="just"/>
            <a:r>
              <a:rPr lang="it-IT" dirty="0"/>
              <a:t>L</a:t>
            </a:r>
            <a:r>
              <a:rPr lang="it-IT" dirty="0" smtClean="0"/>
              <a:t>a </a:t>
            </a:r>
            <a:r>
              <a:rPr lang="it-IT" dirty="0"/>
              <a:t>Regione Marche si adegua alla normativa e agli obiettivi nazionali ed europei in materia di clima ed energia, con orizzonte 2020/2030, impegnandosi a portare la quota di energia rinnovabile sui consumi finali lordi di energia al 25,8 %, a ridurre i consumi finali lordi di energia rispetto allo scenario “Business </a:t>
            </a:r>
            <a:r>
              <a:rPr lang="it-IT" dirty="0" err="1"/>
              <a:t>as</a:t>
            </a:r>
            <a:r>
              <a:rPr lang="it-IT" dirty="0"/>
              <a:t> </a:t>
            </a:r>
            <a:r>
              <a:rPr lang="it-IT" dirty="0" err="1"/>
              <a:t>usual</a:t>
            </a:r>
            <a:r>
              <a:rPr lang="it-IT" dirty="0"/>
              <a:t>” del 20% entro il 2020 e a procedere nella riconversione del sistema economico energetico regionale dalle fonti fossili alle rinnovabili e all’efficienza energetica entro il 2030</a:t>
            </a:r>
          </a:p>
        </p:txBody>
      </p:sp>
      <p:sp>
        <p:nvSpPr>
          <p:cNvPr id="3" name="CasellaDiTesto 2"/>
          <p:cNvSpPr txBox="1"/>
          <p:nvPr/>
        </p:nvSpPr>
        <p:spPr>
          <a:xfrm>
            <a:off x="539552" y="4221088"/>
            <a:ext cx="7992888" cy="2308324"/>
          </a:xfrm>
          <a:prstGeom prst="rect">
            <a:avLst/>
          </a:prstGeom>
          <a:noFill/>
        </p:spPr>
        <p:txBody>
          <a:bodyPr wrap="square" rtlCol="0">
            <a:spAutoFit/>
          </a:bodyPr>
          <a:lstStyle/>
          <a:p>
            <a:pPr marL="285750" indent="-285750" algn="just">
              <a:buFont typeface="Wingdings" panose="05000000000000000000" pitchFamily="2" charset="2"/>
              <a:buChar char="Ø"/>
            </a:pPr>
            <a:r>
              <a:rPr lang="it-IT" b="1" dirty="0" smtClean="0"/>
              <a:t>autoconsumo </a:t>
            </a:r>
            <a:r>
              <a:rPr lang="it-IT" b="1" dirty="0"/>
              <a:t>di energia </a:t>
            </a:r>
            <a:r>
              <a:rPr lang="it-IT" dirty="0" smtClean="0"/>
              <a:t> - l’energia </a:t>
            </a:r>
            <a:r>
              <a:rPr lang="it-IT" dirty="0"/>
              <a:t>va consumata nel luogo dove si produce e quindi la fonte di energia rinnovabile va integrata nel processo produttivo o di </a:t>
            </a:r>
            <a:r>
              <a:rPr lang="it-IT" dirty="0" smtClean="0"/>
              <a:t>consumo </a:t>
            </a:r>
            <a:endParaRPr lang="it-IT" dirty="0"/>
          </a:p>
          <a:p>
            <a:pPr marL="285750" indent="-285750" algn="just">
              <a:buFont typeface="Wingdings" panose="05000000000000000000" pitchFamily="2" charset="2"/>
              <a:buChar char="Ø"/>
            </a:pPr>
            <a:r>
              <a:rPr lang="it-IT" b="1" dirty="0" smtClean="0"/>
              <a:t>economia </a:t>
            </a:r>
            <a:r>
              <a:rPr lang="it-IT" b="1" dirty="0"/>
              <a:t>circolare </a:t>
            </a:r>
            <a:r>
              <a:rPr lang="it-IT" dirty="0" smtClean="0"/>
              <a:t>- la </a:t>
            </a:r>
            <a:r>
              <a:rPr lang="it-IT" dirty="0"/>
              <a:t>fonte di energia rinnovabile utilizza materiale di scarto e </a:t>
            </a:r>
            <a:r>
              <a:rPr lang="it-IT" dirty="0" smtClean="0"/>
              <a:t>residuale</a:t>
            </a:r>
            <a:endParaRPr lang="it-IT" dirty="0"/>
          </a:p>
          <a:p>
            <a:pPr marL="285750" indent="-285750" algn="just">
              <a:buFont typeface="Wingdings" panose="05000000000000000000" pitchFamily="2" charset="2"/>
              <a:buChar char="Ø"/>
            </a:pPr>
            <a:r>
              <a:rPr lang="it-IT" b="1" dirty="0" smtClean="0"/>
              <a:t>integrazione </a:t>
            </a:r>
            <a:r>
              <a:rPr lang="it-IT" b="1" dirty="0"/>
              <a:t>nelle politiche di settore </a:t>
            </a:r>
            <a:r>
              <a:rPr lang="it-IT" dirty="0" smtClean="0"/>
              <a:t> - il </a:t>
            </a:r>
            <a:r>
              <a:rPr lang="it-IT" dirty="0"/>
              <a:t>processo di efficientamento energetico  è sostenuto a 360° su tutti i settori economici (trasporti, industria, terziario, residenziale e </a:t>
            </a:r>
            <a:r>
              <a:rPr lang="it-IT" dirty="0" smtClean="0"/>
              <a:t>agricoltura)</a:t>
            </a:r>
            <a:endParaRPr lang="it-IT" dirty="0"/>
          </a:p>
        </p:txBody>
      </p:sp>
      <p:sp>
        <p:nvSpPr>
          <p:cNvPr id="4" name="CasellaDiTesto 3"/>
          <p:cNvSpPr txBox="1"/>
          <p:nvPr/>
        </p:nvSpPr>
        <p:spPr>
          <a:xfrm>
            <a:off x="2267745" y="3744666"/>
            <a:ext cx="5030320" cy="369332"/>
          </a:xfrm>
          <a:prstGeom prst="rect">
            <a:avLst/>
          </a:prstGeom>
          <a:solidFill>
            <a:srgbClr val="002060"/>
          </a:solidFill>
        </p:spPr>
        <p:txBody>
          <a:bodyPr wrap="square" rtlCol="0">
            <a:spAutoFit/>
          </a:bodyPr>
          <a:lstStyle/>
          <a:p>
            <a:pPr algn="ctr"/>
            <a:r>
              <a:rPr lang="it-IT" b="1" dirty="0">
                <a:solidFill>
                  <a:schemeClr val="bg1"/>
                </a:solidFill>
              </a:rPr>
              <a:t>Strategia e sistema di azioni e strumenti </a:t>
            </a:r>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Contesto Politico – PEAR 2020</a:t>
            </a:r>
            <a:endParaRPr sz="2800" b="1" i="0" u="none" strike="noStrike" cap="none" dirty="0">
              <a:solidFill>
                <a:srgbClr val="1F3864"/>
              </a:solidFill>
              <a:latin typeface="Calibri"/>
              <a:ea typeface="Calibri"/>
              <a:cs typeface="Calibri"/>
              <a:sym typeface="Calibri"/>
            </a:endParaRPr>
          </a:p>
        </p:txBody>
      </p:sp>
      <p:sp>
        <p:nvSpPr>
          <p:cNvPr id="4" name="CasellaDiTesto 3"/>
          <p:cNvSpPr txBox="1"/>
          <p:nvPr/>
        </p:nvSpPr>
        <p:spPr>
          <a:xfrm>
            <a:off x="467544" y="2160425"/>
            <a:ext cx="3240360" cy="4524315"/>
          </a:xfrm>
          <a:prstGeom prst="rect">
            <a:avLst/>
          </a:prstGeom>
          <a:noFill/>
        </p:spPr>
        <p:txBody>
          <a:bodyPr wrap="square" rtlCol="0">
            <a:spAutoFit/>
          </a:bodyPr>
          <a:lstStyle/>
          <a:p>
            <a:pPr algn="just"/>
            <a:r>
              <a:rPr lang="it-IT" b="1" dirty="0" smtClean="0"/>
              <a:t>Ridurre </a:t>
            </a:r>
            <a:r>
              <a:rPr lang="it-IT" b="1" dirty="0"/>
              <a:t>i consumi finali lordi di energia. </a:t>
            </a:r>
            <a:endParaRPr lang="it-IT" b="1" dirty="0" smtClean="0"/>
          </a:p>
          <a:p>
            <a:endParaRPr lang="it-IT" dirty="0"/>
          </a:p>
          <a:p>
            <a:endParaRPr lang="it-IT" b="1" dirty="0" smtClean="0"/>
          </a:p>
          <a:p>
            <a:r>
              <a:rPr lang="it-IT" b="1" dirty="0" smtClean="0"/>
              <a:t>Incrementare </a:t>
            </a:r>
            <a:r>
              <a:rPr lang="it-IT" b="1" dirty="0"/>
              <a:t>la produzione di energia termica da fonte rinnovabile. </a:t>
            </a:r>
          </a:p>
          <a:p>
            <a:endParaRPr lang="it-IT" dirty="0"/>
          </a:p>
          <a:p>
            <a:endParaRPr lang="it-IT" dirty="0" smtClean="0"/>
          </a:p>
          <a:p>
            <a:endParaRPr lang="it-IT" dirty="0"/>
          </a:p>
          <a:p>
            <a:endParaRPr lang="it-IT" dirty="0" smtClean="0"/>
          </a:p>
          <a:p>
            <a:endParaRPr lang="it-IT" dirty="0"/>
          </a:p>
          <a:p>
            <a:endParaRPr lang="it-IT" b="1" dirty="0" smtClean="0"/>
          </a:p>
          <a:p>
            <a:r>
              <a:rPr lang="it-IT" b="1" dirty="0" smtClean="0"/>
              <a:t>Incrementare </a:t>
            </a:r>
            <a:r>
              <a:rPr lang="it-IT" b="1" dirty="0"/>
              <a:t>la produzione di energia elettrica da fonte rinnovabile</a:t>
            </a:r>
            <a:r>
              <a:rPr lang="it-IT" dirty="0"/>
              <a:t>. </a:t>
            </a:r>
          </a:p>
        </p:txBody>
      </p:sp>
      <p:sp>
        <p:nvSpPr>
          <p:cNvPr id="9" name="CasellaDiTesto 8"/>
          <p:cNvSpPr txBox="1"/>
          <p:nvPr/>
        </p:nvSpPr>
        <p:spPr>
          <a:xfrm>
            <a:off x="4355976" y="2151980"/>
            <a:ext cx="4320480" cy="4524315"/>
          </a:xfrm>
          <a:prstGeom prst="rect">
            <a:avLst/>
          </a:prstGeom>
          <a:noFill/>
        </p:spPr>
        <p:txBody>
          <a:bodyPr wrap="square" rtlCol="0">
            <a:spAutoFit/>
          </a:bodyPr>
          <a:lstStyle/>
          <a:p>
            <a:pPr algn="just"/>
            <a:r>
              <a:rPr lang="it-IT" dirty="0" smtClean="0"/>
              <a:t>Efficientamento </a:t>
            </a:r>
            <a:r>
              <a:rPr lang="it-IT" dirty="0"/>
              <a:t>energetico ambientale degli edifici, dell’illuminazione pubblica, dei processi produttivi e delle reti </a:t>
            </a:r>
          </a:p>
          <a:p>
            <a:pPr algn="just"/>
            <a:endParaRPr lang="it-IT" dirty="0" smtClean="0"/>
          </a:p>
          <a:p>
            <a:pPr algn="just"/>
            <a:r>
              <a:rPr lang="it-IT" dirty="0" smtClean="0"/>
              <a:t>Sviluppo </a:t>
            </a:r>
            <a:r>
              <a:rPr lang="it-IT" dirty="0"/>
              <a:t>dell’utilizzo delle fonti: aerotermica, </a:t>
            </a:r>
            <a:r>
              <a:rPr lang="it-IT" dirty="0" err="1"/>
              <a:t>idrotermica</a:t>
            </a:r>
            <a:r>
              <a:rPr lang="it-IT" dirty="0"/>
              <a:t>, geotermica catturata da pompe di calore, biomassa uso esclusivamente termico nei settori industriale, civile e agricolo, solare termico e </a:t>
            </a:r>
            <a:r>
              <a:rPr lang="it-IT" dirty="0" err="1"/>
              <a:t>biometano</a:t>
            </a:r>
            <a:r>
              <a:rPr lang="it-IT" dirty="0"/>
              <a:t> immesso in rete o utilizzato a fini cogenerativi e per il trasporto </a:t>
            </a:r>
          </a:p>
          <a:p>
            <a:pPr algn="just"/>
            <a:endParaRPr lang="it-IT" dirty="0" smtClean="0"/>
          </a:p>
          <a:p>
            <a:pPr algn="just"/>
            <a:r>
              <a:rPr lang="it-IT" dirty="0" smtClean="0"/>
              <a:t>Sviluppo </a:t>
            </a:r>
            <a:r>
              <a:rPr lang="it-IT" dirty="0"/>
              <a:t>dell’utilizzo delle fonti: solare fotovoltaico, biomasse, eolico ed </a:t>
            </a:r>
            <a:r>
              <a:rPr lang="it-IT" dirty="0" smtClean="0"/>
              <a:t>idroelettrico</a:t>
            </a:r>
            <a:endParaRPr lang="it-IT" dirty="0"/>
          </a:p>
        </p:txBody>
      </p:sp>
      <p:sp>
        <p:nvSpPr>
          <p:cNvPr id="6" name="CasellaDiTesto 5"/>
          <p:cNvSpPr txBox="1"/>
          <p:nvPr/>
        </p:nvSpPr>
        <p:spPr>
          <a:xfrm>
            <a:off x="720171" y="1600943"/>
            <a:ext cx="2329421" cy="369332"/>
          </a:xfrm>
          <a:prstGeom prst="rect">
            <a:avLst/>
          </a:prstGeom>
          <a:solidFill>
            <a:srgbClr val="002060"/>
          </a:solidFill>
        </p:spPr>
        <p:txBody>
          <a:bodyPr wrap="square" rtlCol="0">
            <a:spAutoFit/>
          </a:bodyPr>
          <a:lstStyle/>
          <a:p>
            <a:pPr algn="ctr"/>
            <a:r>
              <a:rPr lang="it-IT" b="1" dirty="0" err="1">
                <a:solidFill>
                  <a:schemeClr val="bg1"/>
                </a:solidFill>
              </a:rPr>
              <a:t>Macrobiettivi</a:t>
            </a:r>
            <a:r>
              <a:rPr lang="it-IT" dirty="0">
                <a:solidFill>
                  <a:schemeClr val="bg1"/>
                </a:solidFill>
              </a:rPr>
              <a:t> </a:t>
            </a:r>
          </a:p>
        </p:txBody>
      </p:sp>
      <p:sp>
        <p:nvSpPr>
          <p:cNvPr id="10" name="CasellaDiTesto 9"/>
          <p:cNvSpPr txBox="1"/>
          <p:nvPr/>
        </p:nvSpPr>
        <p:spPr>
          <a:xfrm>
            <a:off x="5652120" y="1657571"/>
            <a:ext cx="1728192" cy="369332"/>
          </a:xfrm>
          <a:prstGeom prst="rect">
            <a:avLst/>
          </a:prstGeom>
          <a:solidFill>
            <a:srgbClr val="002060"/>
          </a:solidFill>
        </p:spPr>
        <p:txBody>
          <a:bodyPr wrap="square" rtlCol="0">
            <a:spAutoFit/>
          </a:bodyPr>
          <a:lstStyle/>
          <a:p>
            <a:pPr algn="ctr"/>
            <a:r>
              <a:rPr lang="it-IT" b="1" dirty="0">
                <a:solidFill>
                  <a:schemeClr val="bg1"/>
                </a:solidFill>
              </a:rPr>
              <a:t>Strategie </a:t>
            </a:r>
          </a:p>
        </p:txBody>
      </p:sp>
      <p:sp>
        <p:nvSpPr>
          <p:cNvPr id="11" name="Freccia a destra 10"/>
          <p:cNvSpPr/>
          <p:nvPr/>
        </p:nvSpPr>
        <p:spPr>
          <a:xfrm>
            <a:off x="3707904" y="4293096"/>
            <a:ext cx="648072" cy="648072"/>
          </a:xfrm>
          <a:prstGeom prst="righ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477764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00;p2"/>
          <p:cNvSpPr txBox="1">
            <a:spLocks noGrp="1"/>
          </p:cNvSpPr>
          <p:nvPr>
            <p:ph type="title"/>
          </p:nvPr>
        </p:nvSpPr>
        <p:spPr>
          <a:xfrm>
            <a:off x="728663" y="620688"/>
            <a:ext cx="7686674" cy="66338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C55A11"/>
              </a:buClr>
              <a:buSzPts val="4400"/>
              <a:buFont typeface="Calibri"/>
              <a:buNone/>
            </a:pPr>
            <a:r>
              <a:rPr lang="it-IT" b="1" dirty="0" smtClean="0">
                <a:solidFill>
                  <a:srgbClr val="C55A11"/>
                </a:solidFill>
              </a:rPr>
              <a:t>Contesto Regionale</a:t>
            </a:r>
            <a:endParaRPr b="1" cap="none" dirty="0">
              <a:solidFill>
                <a:srgbClr val="C55A11"/>
              </a:solidFill>
              <a:latin typeface="Calibri"/>
              <a:ea typeface="Calibri"/>
              <a:cs typeface="Calibri"/>
              <a:sym typeface="Calibri"/>
            </a:endParaRPr>
          </a:p>
        </p:txBody>
      </p:sp>
      <p:sp>
        <p:nvSpPr>
          <p:cNvPr id="8" name="Google Shape;226;p11"/>
          <p:cNvSpPr txBox="1"/>
          <p:nvPr/>
        </p:nvSpPr>
        <p:spPr>
          <a:xfrm>
            <a:off x="1845936" y="1124744"/>
            <a:ext cx="545212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it-IT" sz="2800" b="1" i="0" u="none" strike="noStrike" cap="none" dirty="0" smtClean="0">
                <a:solidFill>
                  <a:srgbClr val="1F3864"/>
                </a:solidFill>
                <a:latin typeface="Calibri"/>
                <a:ea typeface="Calibri"/>
                <a:cs typeface="Calibri"/>
                <a:sym typeface="Calibri"/>
              </a:rPr>
              <a:t>Focus edifici - APE</a:t>
            </a:r>
            <a:endParaRPr sz="2800" b="1" i="0" u="none" strike="noStrike" cap="none" dirty="0">
              <a:solidFill>
                <a:srgbClr val="1F3864"/>
              </a:solidFill>
              <a:latin typeface="Calibri"/>
              <a:ea typeface="Calibri"/>
              <a:cs typeface="Calibri"/>
              <a:sym typeface="Calibri"/>
            </a:endParaRPr>
          </a:p>
        </p:txBody>
      </p:sp>
      <p:pic>
        <p:nvPicPr>
          <p:cNvPr id="3" name="Immagine 2"/>
          <p:cNvPicPr>
            <a:picLocks noChangeAspect="1"/>
          </p:cNvPicPr>
          <p:nvPr/>
        </p:nvPicPr>
        <p:blipFill>
          <a:blip r:embed="rId2"/>
          <a:stretch>
            <a:fillRect/>
          </a:stretch>
        </p:blipFill>
        <p:spPr>
          <a:xfrm>
            <a:off x="971600" y="2708920"/>
            <a:ext cx="7234466" cy="3910177"/>
          </a:xfrm>
          <a:prstGeom prst="rect">
            <a:avLst/>
          </a:prstGeom>
        </p:spPr>
      </p:pic>
      <p:sp>
        <p:nvSpPr>
          <p:cNvPr id="4" name="CasellaDiTesto 3"/>
          <p:cNvSpPr txBox="1"/>
          <p:nvPr/>
        </p:nvSpPr>
        <p:spPr>
          <a:xfrm>
            <a:off x="971600" y="1647924"/>
            <a:ext cx="7299721" cy="916980"/>
          </a:xfrm>
          <a:prstGeom prst="rect">
            <a:avLst/>
          </a:prstGeom>
          <a:noFill/>
        </p:spPr>
        <p:txBody>
          <a:bodyPr wrap="square" rtlCol="0">
            <a:spAutoFit/>
          </a:bodyPr>
          <a:lstStyle/>
          <a:p>
            <a:pPr algn="just"/>
            <a:r>
              <a:rPr lang="it-IT" dirty="0"/>
              <a:t>L</a:t>
            </a:r>
            <a:r>
              <a:rPr lang="it-IT" dirty="0" smtClean="0"/>
              <a:t>a </a:t>
            </a:r>
            <a:r>
              <a:rPr lang="it-IT" dirty="0"/>
              <a:t>Regione Marche ha elaborato un sistema informatico di accatastamento delle certificazioni </a:t>
            </a:r>
            <a:r>
              <a:rPr lang="it-IT" dirty="0" smtClean="0"/>
              <a:t>energetiche al </a:t>
            </a:r>
            <a:r>
              <a:rPr lang="it-IT" dirty="0"/>
              <a:t>fine di facilitare il processo e il controllo</a:t>
            </a:r>
          </a:p>
        </p:txBody>
      </p:sp>
    </p:spTree>
    <p:extLst>
      <p:ext uri="{BB962C8B-B14F-4D97-AF65-F5344CB8AC3E}">
        <p14:creationId xmlns:p14="http://schemas.microsoft.com/office/powerpoint/2010/main" val="2639789078"/>
      </p:ext>
    </p:extLst>
  </p:cSld>
  <p:clrMapOvr>
    <a:masterClrMapping/>
  </p:clrMapOvr>
  <p:timing>
    <p:tnLst>
      <p:par>
        <p:cTn id="1" dur="indefinite" restart="never" nodeType="tmRoot"/>
      </p:par>
    </p:tnLst>
  </p:timing>
</p:sld>
</file>

<file path=ppt/theme/theme1.xml><?xml version="1.0" encoding="utf-8"?>
<a:theme xmlns:a="http://schemas.openxmlformats.org/drawingml/2006/main" name="3_LOWCARBON_project">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LOWCARBON_project" id="{1BC36875-429B-4B20-B679-9FFA8E178BA3}" vid="{C162A203-9350-40FD-8B2C-DD5A8B27B2E7}"/>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LOWCARBON_project" id="{1BC36875-429B-4B20-B679-9FFA8E178BA3}" vid="{24AF4820-F449-4725-B0EA-E09BCD56EF8F}"/>
    </a:ext>
  </a:extLst>
</a:theme>
</file>

<file path=ppt/theme/theme4.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LOWCARBON_project" id="{1BC36875-429B-4B20-B679-9FFA8E178BA3}" vid="{DDBD4519-E47D-4274-B89E-D7B06CD5E408}"/>
    </a:ext>
  </a:extLst>
</a:theme>
</file>

<file path=ppt/theme/theme5.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LOWCARBON_project" id="{1BC36875-429B-4B20-B679-9FFA8E178BA3}" vid="{88885CF5-7D26-40F7-A7B8-4E4B6963A81D}"/>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3_LOWCARBON_project</Template>
  <TotalTime>1031</TotalTime>
  <Words>2853</Words>
  <Application>Microsoft Office PowerPoint</Application>
  <PresentationFormat>Presentazione su schermo (4:3)</PresentationFormat>
  <Paragraphs>225</Paragraphs>
  <Slides>34</Slides>
  <Notes>0</Notes>
  <HiddenSlides>0</HiddenSlides>
  <MMClips>0</MMClips>
  <ScaleCrop>false</ScaleCrop>
  <HeadingPairs>
    <vt:vector size="4" baseType="variant">
      <vt:variant>
        <vt:lpstr>Tema</vt:lpstr>
      </vt:variant>
      <vt:variant>
        <vt:i4>5</vt:i4>
      </vt:variant>
      <vt:variant>
        <vt:lpstr>Titoli diapositive</vt:lpstr>
      </vt:variant>
      <vt:variant>
        <vt:i4>34</vt:i4>
      </vt:variant>
    </vt:vector>
  </HeadingPairs>
  <TitlesOfParts>
    <vt:vector size="39" baseType="lpstr">
      <vt:lpstr>3_LOWCARBON_project</vt:lpstr>
      <vt:lpstr>Diseño personalizado</vt:lpstr>
      <vt:lpstr>CONTENT page</vt:lpstr>
      <vt:lpstr>IMAGE</vt:lpstr>
      <vt:lpstr>BLOCK page </vt:lpstr>
      <vt:lpstr>Presentazione standard di PowerPoint</vt:lpstr>
      <vt:lpstr>Metodologia</vt:lpstr>
      <vt:lpstr>Contesto Europeo</vt:lpstr>
      <vt:lpstr>Contesto Europeo </vt:lpstr>
      <vt:lpstr>Contesto Italiano</vt:lpstr>
      <vt:lpstr>Contesto Regionale</vt:lpstr>
      <vt:lpstr>Contesto Regionale</vt:lpstr>
      <vt:lpstr>Contesto Regionale</vt:lpstr>
      <vt:lpstr>Contesto Regionale</vt:lpstr>
      <vt:lpstr>Contesto Regionale</vt:lpstr>
      <vt:lpstr>Contesto Regionale</vt:lpstr>
      <vt:lpstr>Contesto Regionale</vt:lpstr>
      <vt:lpstr>Contesto Regionale</vt:lpstr>
      <vt:lpstr>Contesto Regionale</vt:lpstr>
      <vt:lpstr>Contesto Regionale</vt:lpstr>
      <vt:lpstr>Contesto Regionale</vt:lpstr>
      <vt:lpstr>Contesto Regionale</vt:lpstr>
      <vt:lpstr>Programmi e Iniziative</vt:lpstr>
      <vt:lpstr>Programmi e Iniziative</vt:lpstr>
      <vt:lpstr>Programmi e Iniziative</vt:lpstr>
      <vt:lpstr>Programmi e Iniziative</vt:lpstr>
      <vt:lpstr>Programmi e Iniziative</vt:lpstr>
      <vt:lpstr>Programmi e Iniziative</vt:lpstr>
      <vt:lpstr>Programmi e Iniziative</vt:lpstr>
      <vt:lpstr>SWOT Analisi</vt:lpstr>
      <vt:lpstr>SWOT Analisi</vt:lpstr>
      <vt:lpstr>SWOT Analisi</vt:lpstr>
      <vt:lpstr>SWOT Analisi</vt:lpstr>
      <vt:lpstr>SWOT Analisi</vt:lpstr>
      <vt:lpstr>SWOT Analisi</vt:lpstr>
      <vt:lpstr>SWOT Analisi</vt:lpstr>
      <vt:lpstr>SWOT Analisi</vt:lpstr>
      <vt:lpstr>SWOT Analisi</vt:lpstr>
      <vt:lpstr>Grazie per la gentile attenzione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Sonia Olza</dc:creator>
  <cp:lastModifiedBy>Libreria</cp:lastModifiedBy>
  <cp:revision>109</cp:revision>
  <dcterms:created xsi:type="dcterms:W3CDTF">2019-08-27T09:22:28Z</dcterms:created>
  <dcterms:modified xsi:type="dcterms:W3CDTF">2021-06-09T07:48:12Z</dcterms:modified>
</cp:coreProperties>
</file>