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89" r:id="rId3"/>
    <p:sldId id="263" r:id="rId4"/>
    <p:sldId id="286" r:id="rId5"/>
    <p:sldId id="264" r:id="rId6"/>
    <p:sldId id="276" r:id="rId7"/>
    <p:sldId id="266" r:id="rId8"/>
    <p:sldId id="269" r:id="rId9"/>
    <p:sldId id="268" r:id="rId10"/>
    <p:sldId id="270" r:id="rId11"/>
    <p:sldId id="271" r:id="rId12"/>
    <p:sldId id="272" r:id="rId13"/>
    <p:sldId id="274" r:id="rId14"/>
    <p:sldId id="273" r:id="rId15"/>
    <p:sldId id="275" r:id="rId16"/>
    <p:sldId id="288" r:id="rId17"/>
    <p:sldId id="278" r:id="rId18"/>
    <p:sldId id="279" r:id="rId19"/>
    <p:sldId id="280" r:id="rId20"/>
    <p:sldId id="281" r:id="rId21"/>
    <p:sldId id="282" r:id="rId22"/>
    <p:sldId id="283" r:id="rId23"/>
    <p:sldId id="284" r:id="rId24"/>
    <p:sldId id="285" r:id="rId25"/>
    <p:sldId id="292" r:id="rId26"/>
  </p:sldIdLst>
  <p:sldSz cx="9144000" cy="5715000" type="screen16x1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96" autoAdjust="0"/>
  </p:normalViewPr>
  <p:slideViewPr>
    <p:cSldViewPr>
      <p:cViewPr varScale="1">
        <p:scale>
          <a:sx n="107" d="100"/>
          <a:sy n="107" d="100"/>
        </p:scale>
        <p:origin x="114" y="288"/>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B139559-BA12-45FA-9D81-00AFDE1431B6}" type="datetimeFigureOut">
              <a:rPr lang="it-IT" smtClean="0"/>
              <a:t>18/11/2016</a:t>
            </a:fld>
            <a:endParaRPr lang="it-IT"/>
          </a:p>
        </p:txBody>
      </p:sp>
      <p:sp>
        <p:nvSpPr>
          <p:cNvPr id="4" name="Segnaposto immagine diapositiva 3"/>
          <p:cNvSpPr>
            <a:spLocks noGrp="1" noRot="1" noChangeAspect="1"/>
          </p:cNvSpPr>
          <p:nvPr>
            <p:ph type="sldImg" idx="2"/>
          </p:nvPr>
        </p:nvSpPr>
        <p:spPr>
          <a:xfrm>
            <a:off x="420688" y="744538"/>
            <a:ext cx="59563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A56DE619-5E90-496C-91EC-568E09C644F1}" type="slidenum">
              <a:rPr lang="it-IT" smtClean="0"/>
              <a:t>‹N›</a:t>
            </a:fld>
            <a:endParaRPr lang="it-IT"/>
          </a:p>
        </p:txBody>
      </p:sp>
    </p:spTree>
    <p:extLst>
      <p:ext uri="{BB962C8B-B14F-4D97-AF65-F5344CB8AC3E}">
        <p14:creationId xmlns:p14="http://schemas.microsoft.com/office/powerpoint/2010/main" val="2454728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44538"/>
            <a:ext cx="5956300" cy="3722687"/>
          </a:xfrm>
        </p:spPr>
      </p:sp>
      <p:sp>
        <p:nvSpPr>
          <p:cNvPr id="3" name="Notes Placeholder 2"/>
          <p:cNvSpPr>
            <a:spLocks noGrp="1"/>
          </p:cNvSpPr>
          <p:nvPr>
            <p:ph type="body" idx="1"/>
          </p:nvPr>
        </p:nvSpPr>
        <p:spPr/>
        <p:txBody>
          <a:bodyPr/>
          <a:lstStyle/>
          <a:p>
            <a:endParaRPr lang="it-IT" dirty="0" smtClean="0"/>
          </a:p>
        </p:txBody>
      </p:sp>
      <p:sp>
        <p:nvSpPr>
          <p:cNvPr id="4" name="Slide Number Placeholder 3"/>
          <p:cNvSpPr>
            <a:spLocks noGrp="1"/>
          </p:cNvSpPr>
          <p:nvPr>
            <p:ph type="sldNum" sz="quarter" idx="10"/>
          </p:nvPr>
        </p:nvSpPr>
        <p:spPr/>
        <p:txBody>
          <a:bodyPr/>
          <a:lstStyle/>
          <a:p>
            <a:fld id="{58CC9574-A819-4FE4-99A7-1E27AD09ADC2}" type="slidenum">
              <a:rPr smtClean="0">
                <a:solidFill>
                  <a:prstClr val="black"/>
                </a:solidFill>
              </a:rPr>
              <a:pPr/>
              <a:t>1</a:t>
            </a:fld>
            <a:endParaRPr dirty="0">
              <a:solidFill>
                <a:prstClr val="black"/>
              </a:solidFill>
            </a:endParaRPr>
          </a:p>
        </p:txBody>
      </p:sp>
    </p:spTree>
    <p:extLst>
      <p:ext uri="{BB962C8B-B14F-4D97-AF65-F5344CB8AC3E}">
        <p14:creationId xmlns:p14="http://schemas.microsoft.com/office/powerpoint/2010/main" val="1186510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56DE619-5E90-496C-91EC-568E09C644F1}" type="slidenum">
              <a:rPr lang="it-IT" smtClean="0">
                <a:solidFill>
                  <a:prstClr val="black"/>
                </a:solidFill>
              </a:rPr>
              <a:pPr/>
              <a:t>21</a:t>
            </a:fld>
            <a:endParaRPr lang="it-IT">
              <a:solidFill>
                <a:prstClr val="black"/>
              </a:solidFill>
            </a:endParaRPr>
          </a:p>
        </p:txBody>
      </p:sp>
    </p:spTree>
    <p:extLst>
      <p:ext uri="{BB962C8B-B14F-4D97-AF65-F5344CB8AC3E}">
        <p14:creationId xmlns:p14="http://schemas.microsoft.com/office/powerpoint/2010/main" val="2143472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44538"/>
            <a:ext cx="5956300" cy="3722687"/>
          </a:xfrm>
        </p:spPr>
      </p:sp>
      <p:sp>
        <p:nvSpPr>
          <p:cNvPr id="3" name="Notes Placeholder 2"/>
          <p:cNvSpPr>
            <a:spLocks noGrp="1"/>
          </p:cNvSpPr>
          <p:nvPr>
            <p:ph type="body" idx="1"/>
          </p:nvPr>
        </p:nvSpPr>
        <p:spPr/>
        <p:txBody>
          <a:bodyPr/>
          <a:lstStyle/>
          <a:p>
            <a:endParaRPr lang="it-IT" dirty="0" smtClean="0"/>
          </a:p>
        </p:txBody>
      </p:sp>
      <p:sp>
        <p:nvSpPr>
          <p:cNvPr id="4" name="Slide Number Placeholder 3"/>
          <p:cNvSpPr>
            <a:spLocks noGrp="1"/>
          </p:cNvSpPr>
          <p:nvPr>
            <p:ph type="sldNum" sz="quarter" idx="10"/>
          </p:nvPr>
        </p:nvSpPr>
        <p:spPr/>
        <p:txBody>
          <a:bodyPr/>
          <a:lstStyle/>
          <a:p>
            <a:fld id="{58CC9574-A819-4FE4-99A7-1E27AD09ADC2}" type="slidenum">
              <a:rPr smtClean="0">
                <a:solidFill>
                  <a:prstClr val="black"/>
                </a:solidFill>
              </a:rPr>
              <a:pPr/>
              <a:t>24</a:t>
            </a:fld>
            <a:endParaRPr dirty="0">
              <a:solidFill>
                <a:prstClr val="black"/>
              </a:solidFill>
            </a:endParaRPr>
          </a:p>
        </p:txBody>
      </p:sp>
    </p:spTree>
    <p:extLst>
      <p:ext uri="{BB962C8B-B14F-4D97-AF65-F5344CB8AC3E}">
        <p14:creationId xmlns:p14="http://schemas.microsoft.com/office/powerpoint/2010/main" val="610459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775355"/>
            <a:ext cx="7772400" cy="1225021"/>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6A720EB-18FB-49F2-A0AD-7FF9E4D4BA40}" type="datetime1">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2124980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DFF6B7D-2BCD-4E2B-BBDE-D25138452A0A}" type="datetime1">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923563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28865"/>
            <a:ext cx="2057400" cy="4876271"/>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28865"/>
            <a:ext cx="6019800" cy="487627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5A649C4-4FB6-4EA7-939F-D6F9ABF3D4BB}" type="datetime1">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1400919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9" y="17123"/>
            <a:ext cx="3498527" cy="2354494"/>
          </a:xfrm>
          <a:prstGeom prst="rect">
            <a:avLst/>
          </a:prstGeom>
        </p:spPr>
      </p:pic>
      <p:pic>
        <p:nvPicPr>
          <p:cNvPr id="8" name="Picture 7"/>
          <p:cNvPicPr>
            <a:picLocks noChangeAspect="1"/>
          </p:cNvPicPr>
          <p:nvPr userDrawn="1"/>
        </p:nvPicPr>
        <p:blipFill>
          <a:blip r:embed="rId3" cstate="print"/>
          <a:stretch>
            <a:fillRect/>
          </a:stretch>
        </p:blipFill>
        <p:spPr>
          <a:xfrm>
            <a:off x="3503486" y="17123"/>
            <a:ext cx="5624418" cy="2354580"/>
          </a:xfrm>
          <a:prstGeom prst="rect">
            <a:avLst/>
          </a:prstGeom>
        </p:spPr>
      </p:pic>
      <p:pic>
        <p:nvPicPr>
          <p:cNvPr id="9" name="Picture 8"/>
          <p:cNvPicPr>
            <a:picLocks noChangeAspect="1"/>
          </p:cNvPicPr>
          <p:nvPr userDrawn="1"/>
        </p:nvPicPr>
        <p:blipFill>
          <a:blip r:embed="rId4" cstate="print"/>
          <a:stretch>
            <a:fillRect/>
          </a:stretch>
        </p:blipFill>
        <p:spPr>
          <a:xfrm>
            <a:off x="20923" y="2348750"/>
            <a:ext cx="7668994" cy="1913555"/>
          </a:xfrm>
          <a:prstGeom prst="rect">
            <a:avLst/>
          </a:prstGeom>
        </p:spPr>
      </p:pic>
      <p:pic>
        <p:nvPicPr>
          <p:cNvPr id="10" name="Picture 9"/>
          <p:cNvPicPr>
            <a:picLocks noChangeAspect="1"/>
          </p:cNvPicPr>
          <p:nvPr userDrawn="1"/>
        </p:nvPicPr>
        <p:blipFill>
          <a:blip r:embed="rId5" cstate="print"/>
          <a:stretch>
            <a:fillRect/>
          </a:stretch>
        </p:blipFill>
        <p:spPr>
          <a:xfrm>
            <a:off x="7662120" y="2349500"/>
            <a:ext cx="1461333" cy="1911542"/>
          </a:xfrm>
          <a:prstGeom prst="rect">
            <a:avLst/>
          </a:prstGeom>
        </p:spPr>
      </p:pic>
      <p:pic>
        <p:nvPicPr>
          <p:cNvPr id="11" name="Picture 10"/>
          <p:cNvPicPr>
            <a:picLocks/>
          </p:cNvPicPr>
          <p:nvPr userDrawn="1"/>
        </p:nvPicPr>
        <p:blipFill>
          <a:blip r:embed="rId6" cstate="print"/>
          <a:stretch>
            <a:fillRect/>
          </a:stretch>
        </p:blipFill>
        <p:spPr>
          <a:xfrm>
            <a:off x="20548" y="4241515"/>
            <a:ext cx="9098280" cy="1447800"/>
          </a:xfrm>
          <a:prstGeom prst="rect">
            <a:avLst/>
          </a:prstGeom>
        </p:spPr>
      </p:pic>
      <p:sp>
        <p:nvSpPr>
          <p:cNvPr id="14" name="Rectangle 13"/>
          <p:cNvSpPr/>
          <p:nvPr userDrawn="1"/>
        </p:nvSpPr>
        <p:spPr>
          <a:xfrm>
            <a:off x="8755230" y="2058147"/>
            <a:ext cx="304800" cy="1270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47F28"/>
              </a:solidFill>
            </a:endParaRPr>
          </a:p>
        </p:txBody>
      </p:sp>
      <p:sp>
        <p:nvSpPr>
          <p:cNvPr id="4" name="Date Placeholder 3"/>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18/11/2016</a:t>
            </a:fld>
            <a:endParaRPr>
              <a:solidFill>
                <a:prstClr val="white"/>
              </a:solidFill>
            </a:endParaRPr>
          </a:p>
        </p:txBody>
      </p:sp>
      <p:sp>
        <p:nvSpPr>
          <p:cNvPr id="5" name="Footer Placeholder 4"/>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
        <p:nvSpPr>
          <p:cNvPr id="15" name="Text Placeholder 15"/>
          <p:cNvSpPr>
            <a:spLocks noGrp="1"/>
          </p:cNvSpPr>
          <p:nvPr>
            <p:ph type="body" sz="quarter" idx="14" hasCustomPrompt="1"/>
          </p:nvPr>
        </p:nvSpPr>
        <p:spPr>
          <a:xfrm>
            <a:off x="3581400" y="1079500"/>
            <a:ext cx="5105400" cy="1180224"/>
          </a:xfrm>
        </p:spPr>
        <p:txBody>
          <a:bodyPr anchor="b">
            <a:normAutofit/>
          </a:bodyPr>
          <a:lstStyle>
            <a:lvl1pPr algn="r" eaLnBrk="1" latinLnBrk="0" hangingPunct="1">
              <a:buNone/>
              <a:defRPr kumimoji="0" lang="it-IT" sz="2200" kern="1200">
                <a:solidFill>
                  <a:schemeClr val="tx1">
                    <a:lumMod val="75000"/>
                    <a:lumOff val="25000"/>
                  </a:schemeClr>
                </a:solidFill>
                <a:latin typeface="Calibri" pitchFamily="34" charset="0"/>
                <a:ea typeface="+mn-ea"/>
                <a:cs typeface="+mn-cs"/>
              </a:defRPr>
            </a:lvl1pPr>
          </a:lstStyle>
          <a:p>
            <a:pPr lvl="0"/>
            <a:r>
              <a:rPr kumimoji="0" lang="it-IT"/>
              <a:t>Fare clic per modificare lo stile del sottotitolo dello schema</a:t>
            </a:r>
          </a:p>
        </p:txBody>
      </p:sp>
      <p:sp>
        <p:nvSpPr>
          <p:cNvPr id="2" name="Title 1"/>
          <p:cNvSpPr>
            <a:spLocks noGrp="1"/>
          </p:cNvSpPr>
          <p:nvPr>
            <p:ph type="title"/>
          </p:nvPr>
        </p:nvSpPr>
        <p:spPr>
          <a:xfrm>
            <a:off x="106344" y="3429000"/>
            <a:ext cx="7315200" cy="762000"/>
          </a:xfrm>
        </p:spPr>
        <p:txBody>
          <a:bodyPr anchor="b" anchorCtr="0">
            <a:normAutofit/>
          </a:bodyPr>
          <a:lstStyle>
            <a:lvl1pPr marL="0" indent="0" eaLnBrk="1" latinLnBrk="0" hangingPunct="1">
              <a:defRPr kumimoji="0" lang="it-IT" sz="3600" b="1" kern="1200" baseline="0">
                <a:solidFill>
                  <a:schemeClr val="bg1"/>
                </a:solidFill>
                <a:latin typeface="Arial" pitchFamily="34" charset="0"/>
                <a:ea typeface="+mn-ea"/>
                <a:cs typeface="Arial" pitchFamily="34" charset="0"/>
              </a:defRPr>
            </a:lvl1pPr>
          </a:lstStyle>
          <a:p>
            <a:pPr marL="342900" lvl="0" indent="-342900" algn="l" defTabSz="914400" eaLnBrk="1" latinLnBrk="0" hangingPunct="1"/>
            <a:r>
              <a:rPr lang="it-IT" smtClean="0"/>
              <a:t>Fare clic per modificare lo stile del titolo</a:t>
            </a:r>
            <a:endParaRPr/>
          </a:p>
        </p:txBody>
      </p:sp>
    </p:spTree>
    <p:extLst>
      <p:ext uri="{BB962C8B-B14F-4D97-AF65-F5344CB8AC3E}">
        <p14:creationId xmlns:p14="http://schemas.microsoft.com/office/powerpoint/2010/main" val="10439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660295"/>
            <a:ext cx="5867400" cy="1641705"/>
          </a:xfrm>
        </p:spPr>
        <p:txBody>
          <a:bodyPr anchor="ctr">
            <a:normAutofit/>
          </a:bodyPr>
          <a:lstStyle>
            <a:lvl1pPr algn="l" eaLnBrk="1" latinLnBrk="0" hangingPunct="1">
              <a:defRPr kumimoji="0" lang="it-IT" sz="3000" b="1" cap="all"/>
            </a:lvl1pPr>
          </a:lstStyle>
          <a:p>
            <a:pPr eaLnBrk="1" latinLnBrk="0" hangingPunct="1"/>
            <a:r>
              <a:rPr lang="it-IT" smtClean="0"/>
              <a:t>Fare clic per modificare lo stile del titolo</a:t>
            </a:r>
            <a:endParaRPr/>
          </a:p>
        </p:txBody>
      </p:sp>
      <p:sp>
        <p:nvSpPr>
          <p:cNvPr id="3" name="Text Placeholder 2"/>
          <p:cNvSpPr>
            <a:spLocks noGrp="1"/>
          </p:cNvSpPr>
          <p:nvPr>
            <p:ph type="body" idx="1"/>
          </p:nvPr>
        </p:nvSpPr>
        <p:spPr>
          <a:xfrm>
            <a:off x="381001" y="4254500"/>
            <a:ext cx="8229601" cy="313156"/>
          </a:xfrm>
        </p:spPr>
        <p:txBody>
          <a:bodyPr anchor="b">
            <a:normAutofit/>
          </a:bodyPr>
          <a:lstStyle>
            <a:lvl1pPr marL="0" indent="0" algn="r" eaLnBrk="1" latinLnBrk="0" hangingPunct="1">
              <a:buNone/>
              <a:defRPr kumimoji="0" lang="it-IT" sz="1800">
                <a:solidFill>
                  <a:schemeClr val="tx1">
                    <a:lumMod val="65000"/>
                    <a:lumOff val="35000"/>
                  </a:schemeClr>
                </a:solidFill>
              </a:defRPr>
            </a:lvl1pPr>
            <a:lvl2pPr marL="457200" indent="0" eaLnBrk="1" latinLnBrk="0" hangingPunct="1">
              <a:buNone/>
              <a:defRPr kumimoji="0" lang="it-IT" sz="1800">
                <a:solidFill>
                  <a:schemeClr val="tx1">
                    <a:tint val="75000"/>
                  </a:schemeClr>
                </a:solidFill>
              </a:defRPr>
            </a:lvl2pPr>
            <a:lvl3pPr marL="914400" indent="0" eaLnBrk="1" latinLnBrk="0" hangingPunct="1">
              <a:buNone/>
              <a:defRPr kumimoji="0" lang="it-IT" sz="1600">
                <a:solidFill>
                  <a:schemeClr val="tx1">
                    <a:tint val="75000"/>
                  </a:schemeClr>
                </a:solidFill>
              </a:defRPr>
            </a:lvl3pPr>
            <a:lvl4pPr marL="1371600" indent="0" eaLnBrk="1" latinLnBrk="0" hangingPunct="1">
              <a:buNone/>
              <a:defRPr kumimoji="0" lang="it-IT" sz="1400">
                <a:solidFill>
                  <a:schemeClr val="tx1">
                    <a:tint val="75000"/>
                  </a:schemeClr>
                </a:solidFill>
              </a:defRPr>
            </a:lvl4pPr>
            <a:lvl5pPr marL="1828800" indent="0" eaLnBrk="1" latinLnBrk="0" hangingPunct="1">
              <a:buNone/>
              <a:defRPr kumimoji="0" lang="it-IT" sz="1400">
                <a:solidFill>
                  <a:schemeClr val="tx1">
                    <a:tint val="75000"/>
                  </a:schemeClr>
                </a:solidFill>
              </a:defRPr>
            </a:lvl5pPr>
            <a:lvl6pPr marL="2286000" indent="0" eaLnBrk="1" latinLnBrk="0" hangingPunct="1">
              <a:buNone/>
              <a:defRPr kumimoji="0" lang="it-IT" sz="1400">
                <a:solidFill>
                  <a:schemeClr val="tx1">
                    <a:tint val="75000"/>
                  </a:schemeClr>
                </a:solidFill>
              </a:defRPr>
            </a:lvl6pPr>
            <a:lvl7pPr marL="2743200" indent="0" eaLnBrk="1" latinLnBrk="0" hangingPunct="1">
              <a:buNone/>
              <a:defRPr kumimoji="0" lang="it-IT" sz="1400">
                <a:solidFill>
                  <a:schemeClr val="tx1">
                    <a:tint val="75000"/>
                  </a:schemeClr>
                </a:solidFill>
              </a:defRPr>
            </a:lvl7pPr>
            <a:lvl8pPr marL="3200400" indent="0" eaLnBrk="1" latinLnBrk="0" hangingPunct="1">
              <a:buNone/>
              <a:defRPr kumimoji="0" lang="it-IT" sz="1400">
                <a:solidFill>
                  <a:schemeClr val="tx1">
                    <a:tint val="75000"/>
                  </a:schemeClr>
                </a:solidFill>
              </a:defRPr>
            </a:lvl8pPr>
            <a:lvl9pPr marL="3657600" indent="0" eaLnBrk="1" latinLnBrk="0" hangingPunct="1">
              <a:buNone/>
              <a:defRPr kumimoji="0" lang="it-IT" sz="1400">
                <a:solidFill>
                  <a:schemeClr val="tx1">
                    <a:tint val="75000"/>
                  </a:schemeClr>
                </a:solidFill>
              </a:defRPr>
            </a:lvl9pPr>
          </a:lstStyle>
          <a:p>
            <a:pPr lvl="0" eaLnBrk="1" latinLnBrk="0" hangingPunct="1"/>
            <a:r>
              <a:rPr lang="it-IT" smtClean="0"/>
              <a:t>Fare clic per modificare stili del testo dello schema</a:t>
            </a:r>
          </a:p>
        </p:txBody>
      </p:sp>
      <p:sp>
        <p:nvSpPr>
          <p:cNvPr id="5" name="Footer Placeholder 4"/>
          <p:cNvSpPr>
            <a:spLocks noGrp="1"/>
          </p:cNvSpPr>
          <p:nvPr>
            <p:ph type="ftr" sz="quarter" idx="11"/>
          </p:nvPr>
        </p:nvSpPr>
        <p:spPr/>
        <p:txBody>
          <a:bodyPr/>
          <a:lstStyle>
            <a:lvl1pPr eaLnBrk="1" latinLnBrk="0" hangingPunct="1">
              <a:defRPr kumimoji="0" lang="it-IT">
                <a:solidFill>
                  <a:schemeClr val="tx1">
                    <a:lumMod val="85000"/>
                    <a:lumOff val="15000"/>
                  </a:schemeClr>
                </a:solidFill>
              </a:defRPr>
            </a:lvl1pPr>
          </a:lstStyle>
          <a:p>
            <a:endParaRPr>
              <a:solidFill>
                <a:srgbClr val="262626">
                  <a:lumMod val="85000"/>
                  <a:lumOff val="15000"/>
                </a:srgbClr>
              </a:solidFill>
            </a:endParaRPr>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
        <p:nvSpPr>
          <p:cNvPr id="7" name="Oval 6"/>
          <p:cNvSpPr/>
          <p:nvPr userDrawn="1"/>
        </p:nvSpPr>
        <p:spPr>
          <a:xfrm>
            <a:off x="762000" y="1621841"/>
            <a:ext cx="2057400" cy="17145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
        <p:nvSpPr>
          <p:cNvPr id="8" name="Rectangle 7"/>
          <p:cNvSpPr/>
          <p:nvPr userDrawn="1"/>
        </p:nvSpPr>
        <p:spPr>
          <a:xfrm>
            <a:off x="8686800" y="4387813"/>
            <a:ext cx="457200" cy="8056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rgbClr val="FF6600"/>
                </a:solidFill>
              </a:rPr>
              <a:t>           </a:t>
            </a:r>
          </a:p>
        </p:txBody>
      </p:sp>
      <p:sp>
        <p:nvSpPr>
          <p:cNvPr id="9" name="Oval 8"/>
          <p:cNvSpPr/>
          <p:nvPr userDrawn="1"/>
        </p:nvSpPr>
        <p:spPr>
          <a:xfrm>
            <a:off x="1007328" y="1660295"/>
            <a:ext cx="1583472" cy="10795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prstClr val="white"/>
                </a:solidFill>
              </a:rPr>
              <a:t>       </a:t>
            </a:r>
          </a:p>
        </p:txBody>
      </p:sp>
    </p:spTree>
    <p:extLst>
      <p:ext uri="{BB962C8B-B14F-4D97-AF65-F5344CB8AC3E}">
        <p14:creationId xmlns:p14="http://schemas.microsoft.com/office/powerpoint/2010/main" val="3886966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olo e contenut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4889500"/>
            <a:ext cx="9144000" cy="878078"/>
          </a:xfrm>
          <a:prstGeom prst="rect">
            <a:avLst/>
          </a:prstGeom>
        </p:spPr>
      </p:pic>
      <p:sp>
        <p:nvSpPr>
          <p:cNvPr id="2" name="Title 1"/>
          <p:cNvSpPr>
            <a:spLocks noGrp="1"/>
          </p:cNvSpPr>
          <p:nvPr>
            <p:ph type="title"/>
          </p:nvPr>
        </p:nvSpPr>
        <p:spPr>
          <a:xfrm>
            <a:off x="436180" y="63500"/>
            <a:ext cx="8403020" cy="571500"/>
          </a:xfrm>
        </p:spPr>
        <p:txBody>
          <a:bodyPr anchor="ctr" anchorCtr="0">
            <a:normAutofit/>
          </a:bodyPr>
          <a:lstStyle>
            <a:lvl1pPr algn="l" eaLnBrk="1" latinLnBrk="0" hangingPunct="1">
              <a:defRPr kumimoji="0" lang="it-IT" sz="3000" b="0">
                <a:solidFill>
                  <a:schemeClr val="tx1">
                    <a:lumMod val="85000"/>
                    <a:lumOff val="15000"/>
                  </a:schemeClr>
                </a:solidFill>
              </a:defRPr>
            </a:lvl1pPr>
          </a:lstStyle>
          <a:p>
            <a:pPr eaLnBrk="1" latinLnBrk="0" hangingPunct="1"/>
            <a:r>
              <a:rPr lang="it-IT" smtClean="0"/>
              <a:t>Fare clic per modificare lo stile del titolo</a:t>
            </a:r>
            <a:endParaRPr/>
          </a:p>
        </p:txBody>
      </p:sp>
      <p:sp>
        <p:nvSpPr>
          <p:cNvPr id="3" name="Content Placeholder 2"/>
          <p:cNvSpPr>
            <a:spLocks noGrp="1"/>
          </p:cNvSpPr>
          <p:nvPr>
            <p:ph idx="1"/>
          </p:nvPr>
        </p:nvSpPr>
        <p:spPr/>
        <p:txBody>
          <a:bodyPr/>
          <a:lstStyle>
            <a:lvl1pPr eaLnBrk="1" latinLnBrk="0" hangingPunct="1">
              <a:defRPr kumimoji="0" lang="it-IT">
                <a:solidFill>
                  <a:schemeClr val="tx1">
                    <a:lumMod val="85000"/>
                    <a:lumOff val="15000"/>
                  </a:schemeClr>
                </a:solidFill>
              </a:defRPr>
            </a:lvl1pPr>
            <a:lvl2pPr eaLnBrk="1" latinLnBrk="0" hangingPunct="1">
              <a:defRPr kumimoji="0" lang="it-IT">
                <a:solidFill>
                  <a:schemeClr val="tx1">
                    <a:lumMod val="85000"/>
                    <a:lumOff val="15000"/>
                  </a:schemeClr>
                </a:solidFill>
              </a:defRPr>
            </a:lvl2pPr>
            <a:lvl3pPr eaLnBrk="1" latinLnBrk="0" hangingPunct="1">
              <a:defRPr kumimoji="0" lang="it-IT">
                <a:solidFill>
                  <a:schemeClr val="tx1">
                    <a:lumMod val="85000"/>
                    <a:lumOff val="15000"/>
                  </a:schemeClr>
                </a:solidFill>
              </a:defRPr>
            </a:lvl3pPr>
            <a:lvl4pPr eaLnBrk="1" latinLnBrk="0" hangingPunct="1">
              <a:defRPr kumimoji="0" lang="it-IT">
                <a:solidFill>
                  <a:schemeClr val="tx1">
                    <a:lumMod val="85000"/>
                    <a:lumOff val="15000"/>
                  </a:schemeClr>
                </a:solidFill>
              </a:defRPr>
            </a:lvl4pPr>
            <a:lvl5pPr eaLnBrk="1" latinLnBrk="0" hangingPunct="1">
              <a:defRPr kumimoji="0" lang="it-IT">
                <a:solidFill>
                  <a:schemeClr val="tx1">
                    <a:lumMod val="85000"/>
                    <a:lumOff val="15000"/>
                  </a:schemeClr>
                </a:solidFill>
              </a:defRPr>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Date Placeholder 3"/>
          <p:cNvSpPr>
            <a:spLocks noGrp="1"/>
          </p:cNvSpPr>
          <p:nvPr>
            <p:ph type="dt" sz="half" idx="10"/>
          </p:nvPr>
        </p:nvSpPr>
        <p:spPr/>
        <p:txBody>
          <a:bodyPr/>
          <a:lstStyle>
            <a:lvl1pPr eaLnBrk="1" latinLnBrk="0" hangingPunct="1">
              <a:defRPr kumimoji="0" lang="it-IT">
                <a:solidFill>
                  <a:schemeClr val="tx1">
                    <a:lumMod val="85000"/>
                    <a:lumOff val="15000"/>
                  </a:schemeClr>
                </a:solidFill>
              </a:defRPr>
            </a:lvl1pPr>
          </a:lstStyle>
          <a:p>
            <a:fld id="{A258050E-B668-4FA7-85AD-C750C80A6E9B}" type="datetimeFigureOut">
              <a:rPr lang="it-IT">
                <a:solidFill>
                  <a:srgbClr val="262626">
                    <a:lumMod val="85000"/>
                    <a:lumOff val="15000"/>
                  </a:srgbClr>
                </a:solidFill>
              </a:rPr>
              <a:pPr/>
              <a:t>18/11/2016</a:t>
            </a:fld>
            <a:endParaRPr>
              <a:solidFill>
                <a:srgbClr val="262626">
                  <a:lumMod val="85000"/>
                  <a:lumOff val="15000"/>
                </a:srgbClr>
              </a:solidFill>
            </a:endParaRPr>
          </a:p>
        </p:txBody>
      </p:sp>
      <p:sp>
        <p:nvSpPr>
          <p:cNvPr id="5" name="Footer Placeholder 4"/>
          <p:cNvSpPr>
            <a:spLocks noGrp="1"/>
          </p:cNvSpPr>
          <p:nvPr>
            <p:ph type="ftr" sz="quarter" idx="11"/>
          </p:nvPr>
        </p:nvSpPr>
        <p:spPr/>
        <p:txBody>
          <a:bodyPr/>
          <a:lstStyle>
            <a:lvl1pPr eaLnBrk="1" latinLnBrk="0" hangingPunct="1">
              <a:defRPr kumimoji="0" lang="it-IT">
                <a:solidFill>
                  <a:schemeClr val="tx1">
                    <a:lumMod val="85000"/>
                    <a:lumOff val="15000"/>
                  </a:schemeClr>
                </a:solidFill>
              </a:defRPr>
            </a:lvl1pPr>
          </a:lstStyle>
          <a:p>
            <a:endParaRPr>
              <a:solidFill>
                <a:srgbClr val="262626">
                  <a:lumMod val="85000"/>
                  <a:lumOff val="15000"/>
                </a:srgbClr>
              </a:solidFill>
            </a:endParaRPr>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Tree>
    <p:extLst>
      <p:ext uri="{BB962C8B-B14F-4D97-AF65-F5344CB8AC3E}">
        <p14:creationId xmlns:p14="http://schemas.microsoft.com/office/powerpoint/2010/main" val="2669778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olo e contenuto: enfas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it-IT" smtClean="0"/>
              <a:t>Fare clic per modificare lo stile del titolo</a:t>
            </a:r>
            <a:endParaRPr/>
          </a:p>
        </p:txBody>
      </p:sp>
      <p:sp>
        <p:nvSpPr>
          <p:cNvPr id="3" name="Date Placeholder 2"/>
          <p:cNvSpPr>
            <a:spLocks noGrp="1"/>
          </p:cNvSpPr>
          <p:nvPr>
            <p:ph type="dt" sz="half" idx="10"/>
          </p:nvPr>
        </p:nvSpPr>
        <p:spPr/>
        <p:txBody>
          <a:bodyPr/>
          <a:lstStyle>
            <a:lvl1pPr eaLnBrk="1" latinLnBrk="0" hangingPunct="1">
              <a:defRPr kumimoji="0" lang="it-IT">
                <a:solidFill>
                  <a:schemeClr val="tx1">
                    <a:lumMod val="85000"/>
                    <a:lumOff val="15000"/>
                  </a:schemeClr>
                </a:solidFill>
              </a:defRPr>
            </a:lvl1pPr>
          </a:lstStyle>
          <a:p>
            <a:fld id="{A258050E-B668-4FA7-85AD-C750C80A6E9B}" type="datetimeFigureOut">
              <a:rPr lang="it-IT">
                <a:solidFill>
                  <a:srgbClr val="262626">
                    <a:lumMod val="85000"/>
                    <a:lumOff val="15000"/>
                  </a:srgbClr>
                </a:solidFill>
              </a:rPr>
              <a:pPr/>
              <a:t>18/11/2016</a:t>
            </a:fld>
            <a:endParaRPr>
              <a:solidFill>
                <a:srgbClr val="262626">
                  <a:lumMod val="85000"/>
                  <a:lumOff val="15000"/>
                </a:srgbClr>
              </a:solidFill>
            </a:endParaRPr>
          </a:p>
        </p:txBody>
      </p:sp>
      <p:sp>
        <p:nvSpPr>
          <p:cNvPr id="4" name="Footer Placeholder 3"/>
          <p:cNvSpPr>
            <a:spLocks noGrp="1"/>
          </p:cNvSpPr>
          <p:nvPr>
            <p:ph type="ftr" sz="quarter" idx="11"/>
          </p:nvPr>
        </p:nvSpPr>
        <p:spPr/>
        <p:txBody>
          <a:bodyPr/>
          <a:lstStyle>
            <a:lvl1pPr eaLnBrk="1" latinLnBrk="0" hangingPunct="1">
              <a:defRPr kumimoji="0" lang="it-IT">
                <a:solidFill>
                  <a:schemeClr val="tx1">
                    <a:lumMod val="85000"/>
                    <a:lumOff val="15000"/>
                  </a:schemeClr>
                </a:solidFill>
              </a:defRPr>
            </a:lvl1pPr>
          </a:lstStyle>
          <a:p>
            <a:endParaRPr>
              <a:solidFill>
                <a:srgbClr val="262626">
                  <a:lumMod val="85000"/>
                  <a:lumOff val="15000"/>
                </a:srgbClr>
              </a:solidFill>
            </a:endParaRPr>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
        <p:nvSpPr>
          <p:cNvPr id="6" name="Content Placeholder 2"/>
          <p:cNvSpPr>
            <a:spLocks noGrp="1"/>
          </p:cNvSpPr>
          <p:nvPr>
            <p:ph idx="1"/>
          </p:nvPr>
        </p:nvSpPr>
        <p:spPr>
          <a:xfrm>
            <a:off x="457200" y="1333500"/>
            <a:ext cx="8229600" cy="3771636"/>
          </a:xfrm>
        </p:spPr>
        <p:txBody>
          <a:bodyPr/>
          <a:lstStyle>
            <a:lvl1pPr eaLnBrk="1" latinLnBrk="0" hangingPunct="1">
              <a:defRPr kumimoji="0" lang="it-IT">
                <a:solidFill>
                  <a:schemeClr val="tx1">
                    <a:lumMod val="85000"/>
                    <a:lumOff val="15000"/>
                  </a:schemeClr>
                </a:solidFill>
              </a:defRPr>
            </a:lvl1pPr>
            <a:lvl2pPr eaLnBrk="1" latinLnBrk="0" hangingPunct="1">
              <a:defRPr kumimoji="0" lang="it-IT">
                <a:solidFill>
                  <a:schemeClr val="tx1">
                    <a:lumMod val="85000"/>
                    <a:lumOff val="15000"/>
                  </a:schemeClr>
                </a:solidFill>
              </a:defRPr>
            </a:lvl2pPr>
            <a:lvl3pPr eaLnBrk="1" latinLnBrk="0" hangingPunct="1">
              <a:defRPr kumimoji="0" lang="it-IT">
                <a:solidFill>
                  <a:schemeClr val="tx1">
                    <a:lumMod val="85000"/>
                    <a:lumOff val="15000"/>
                  </a:schemeClr>
                </a:solidFill>
              </a:defRPr>
            </a:lvl3pPr>
            <a:lvl4pPr eaLnBrk="1" latinLnBrk="0" hangingPunct="1">
              <a:defRPr kumimoji="0" lang="it-IT">
                <a:solidFill>
                  <a:schemeClr val="tx1">
                    <a:lumMod val="85000"/>
                    <a:lumOff val="15000"/>
                  </a:schemeClr>
                </a:solidFill>
              </a:defRPr>
            </a:lvl4pPr>
            <a:lvl5pPr eaLnBrk="1" latinLnBrk="0" hangingPunct="1">
              <a:defRPr kumimoji="0" lang="it-IT">
                <a:solidFill>
                  <a:schemeClr val="tx1">
                    <a:lumMod val="85000"/>
                    <a:lumOff val="15000"/>
                  </a:schemeClr>
                </a:solidFill>
              </a:defRPr>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Tree>
    <p:extLst>
      <p:ext uri="{BB962C8B-B14F-4D97-AF65-F5344CB8AC3E}">
        <p14:creationId xmlns:p14="http://schemas.microsoft.com/office/powerpoint/2010/main" val="7705412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Due contenut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
            <a:ext cx="7068015" cy="698500"/>
          </a:xfrm>
        </p:spPr>
        <p:txBody>
          <a:bodyPr anchor="b">
            <a:normAutofit/>
          </a:bodyPr>
          <a:lstStyle>
            <a:lvl1pPr algn="l" eaLnBrk="1" latinLnBrk="0" hangingPunct="1">
              <a:defRPr kumimoji="0" lang="it-IT" sz="2800">
                <a:solidFill>
                  <a:schemeClr val="bg1"/>
                </a:solidFill>
              </a:defRPr>
            </a:lvl1pPr>
          </a:lstStyle>
          <a:p>
            <a:pPr eaLnBrk="1" latinLnBrk="0" hangingPunct="1"/>
            <a:r>
              <a:rPr lang="it-IT" smtClean="0"/>
              <a:t>Fare clic per modificare lo stile del titolo</a:t>
            </a:r>
            <a:endParaRPr/>
          </a:p>
        </p:txBody>
      </p:sp>
      <p:sp>
        <p:nvSpPr>
          <p:cNvPr id="3" name="Content Placeholder 2"/>
          <p:cNvSpPr>
            <a:spLocks noGrp="1"/>
          </p:cNvSpPr>
          <p:nvPr>
            <p:ph sz="half" idx="1"/>
          </p:nvPr>
        </p:nvSpPr>
        <p:spPr>
          <a:xfrm>
            <a:off x="457200" y="1397002"/>
            <a:ext cx="4038600" cy="3309546"/>
          </a:xfrm>
        </p:spPr>
        <p:txBody>
          <a:bodyPr/>
          <a:lstStyle>
            <a:lvl1pPr eaLnBrk="1" latinLnBrk="0" hangingPunct="1">
              <a:defRPr kumimoji="0" lang="it-IT" sz="2800">
                <a:solidFill>
                  <a:schemeClr val="tx1">
                    <a:lumMod val="85000"/>
                    <a:lumOff val="15000"/>
                  </a:schemeClr>
                </a:solidFill>
              </a:defRPr>
            </a:lvl1pPr>
            <a:lvl2pPr eaLnBrk="1" latinLnBrk="0" hangingPunct="1">
              <a:defRPr kumimoji="0" lang="it-IT" sz="2400">
                <a:solidFill>
                  <a:schemeClr val="tx1">
                    <a:lumMod val="85000"/>
                    <a:lumOff val="15000"/>
                  </a:schemeClr>
                </a:solidFill>
              </a:defRPr>
            </a:lvl2pPr>
            <a:lvl3pPr eaLnBrk="1" latinLnBrk="0" hangingPunct="1">
              <a:defRPr kumimoji="0" lang="it-IT" sz="2000">
                <a:solidFill>
                  <a:schemeClr val="tx1">
                    <a:lumMod val="85000"/>
                    <a:lumOff val="15000"/>
                  </a:schemeClr>
                </a:solidFill>
              </a:defRPr>
            </a:lvl3pPr>
            <a:lvl4pPr eaLnBrk="1" latinLnBrk="0" hangingPunct="1">
              <a:defRPr kumimoji="0" lang="it-IT" sz="1800">
                <a:solidFill>
                  <a:schemeClr val="tx1">
                    <a:lumMod val="85000"/>
                    <a:lumOff val="15000"/>
                  </a:schemeClr>
                </a:solidFill>
              </a:defRPr>
            </a:lvl4pPr>
            <a:lvl5pPr eaLnBrk="1" latinLnBrk="0" hangingPunct="1">
              <a:defRPr kumimoji="0" lang="it-IT" sz="1800">
                <a:solidFill>
                  <a:schemeClr val="tx1">
                    <a:lumMod val="85000"/>
                    <a:lumOff val="15000"/>
                  </a:schemeClr>
                </a:solidFill>
              </a:defRPr>
            </a:lvl5pPr>
            <a:lvl6pPr eaLnBrk="1" latinLnBrk="0" hangingPunct="1">
              <a:defRPr kumimoji="0" lang="it-IT" sz="1800"/>
            </a:lvl6pPr>
            <a:lvl7pPr eaLnBrk="1" latinLnBrk="0" hangingPunct="1">
              <a:defRPr kumimoji="0" lang="it-IT" sz="1800"/>
            </a:lvl7pPr>
            <a:lvl8pPr eaLnBrk="1" latinLnBrk="0" hangingPunct="1">
              <a:defRPr kumimoji="0" lang="it-IT" sz="1800"/>
            </a:lvl8pPr>
            <a:lvl9pPr eaLnBrk="1" latinLnBrk="0" hangingPunct="1">
              <a:defRPr kumimoji="0" lang="it-IT" sz="1800"/>
            </a:lvl9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Content Placeholder 3"/>
          <p:cNvSpPr>
            <a:spLocks noGrp="1"/>
          </p:cNvSpPr>
          <p:nvPr>
            <p:ph sz="half" idx="2"/>
          </p:nvPr>
        </p:nvSpPr>
        <p:spPr>
          <a:xfrm>
            <a:off x="4648200" y="1397000"/>
            <a:ext cx="4038600" cy="3309545"/>
          </a:xfrm>
        </p:spPr>
        <p:txBody>
          <a:bodyPr/>
          <a:lstStyle>
            <a:lvl1pPr eaLnBrk="1" latinLnBrk="0" hangingPunct="1">
              <a:defRPr kumimoji="0" lang="it-IT" sz="2800">
                <a:solidFill>
                  <a:schemeClr val="tx1">
                    <a:lumMod val="85000"/>
                    <a:lumOff val="15000"/>
                  </a:schemeClr>
                </a:solidFill>
              </a:defRPr>
            </a:lvl1pPr>
            <a:lvl2pPr eaLnBrk="1" latinLnBrk="0" hangingPunct="1">
              <a:defRPr kumimoji="0" lang="it-IT" sz="2400">
                <a:solidFill>
                  <a:schemeClr val="tx1">
                    <a:lumMod val="85000"/>
                    <a:lumOff val="15000"/>
                  </a:schemeClr>
                </a:solidFill>
              </a:defRPr>
            </a:lvl2pPr>
            <a:lvl3pPr eaLnBrk="1" latinLnBrk="0" hangingPunct="1">
              <a:defRPr kumimoji="0" lang="it-IT" sz="2000">
                <a:solidFill>
                  <a:schemeClr val="tx1">
                    <a:lumMod val="85000"/>
                    <a:lumOff val="15000"/>
                  </a:schemeClr>
                </a:solidFill>
              </a:defRPr>
            </a:lvl3pPr>
            <a:lvl4pPr eaLnBrk="1" latinLnBrk="0" hangingPunct="1">
              <a:defRPr kumimoji="0" lang="it-IT" sz="1800">
                <a:solidFill>
                  <a:schemeClr val="tx1">
                    <a:lumMod val="85000"/>
                    <a:lumOff val="15000"/>
                  </a:schemeClr>
                </a:solidFill>
              </a:defRPr>
            </a:lvl4pPr>
            <a:lvl5pPr eaLnBrk="1" latinLnBrk="0" hangingPunct="1">
              <a:defRPr kumimoji="0" lang="it-IT" sz="1800">
                <a:solidFill>
                  <a:schemeClr val="tx1">
                    <a:lumMod val="85000"/>
                    <a:lumOff val="15000"/>
                  </a:schemeClr>
                </a:solidFill>
              </a:defRPr>
            </a:lvl5pPr>
            <a:lvl6pPr eaLnBrk="1" latinLnBrk="0" hangingPunct="1">
              <a:defRPr kumimoji="0" lang="it-IT" sz="1800"/>
            </a:lvl6pPr>
            <a:lvl7pPr eaLnBrk="1" latinLnBrk="0" hangingPunct="1">
              <a:defRPr kumimoji="0" lang="it-IT" sz="1800"/>
            </a:lvl7pPr>
            <a:lvl8pPr eaLnBrk="1" latinLnBrk="0" hangingPunct="1">
              <a:defRPr kumimoji="0" lang="it-IT" sz="1800"/>
            </a:lvl8pPr>
            <a:lvl9pPr eaLnBrk="1" latinLnBrk="0" hangingPunct="1">
              <a:defRPr kumimoji="0" lang="it-IT" sz="1800"/>
            </a:lvl9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5" name="Date Placeholder 4"/>
          <p:cNvSpPr>
            <a:spLocks noGrp="1"/>
          </p:cNvSpPr>
          <p:nvPr>
            <p:ph type="dt" sz="half" idx="10"/>
          </p:nvPr>
        </p:nvSpPr>
        <p:spPr/>
        <p:txBody>
          <a:bodyPr/>
          <a:lstStyle/>
          <a:p>
            <a:fld id="{A258050E-B668-4FA7-85AD-C750C80A6E9B}" type="datetimeFigureOut">
              <a:rPr lang="it-IT">
                <a:solidFill>
                  <a:srgbClr val="262626">
                    <a:tint val="75000"/>
                  </a:srgbClr>
                </a:solidFill>
              </a:rPr>
              <a:pPr/>
              <a:t>18/11/2016</a:t>
            </a:fld>
            <a:endParaRPr>
              <a:solidFill>
                <a:srgbClr val="262626">
                  <a:tint val="75000"/>
                </a:srgbClr>
              </a:solidFill>
            </a:endParaRPr>
          </a:p>
        </p:txBody>
      </p:sp>
      <p:sp>
        <p:nvSpPr>
          <p:cNvPr id="6" name="Footer Placeholder 5"/>
          <p:cNvSpPr>
            <a:spLocks noGrp="1"/>
          </p:cNvSpPr>
          <p:nvPr>
            <p:ph type="ftr" sz="quarter" idx="11"/>
          </p:nvPr>
        </p:nvSpPr>
        <p:spPr/>
        <p:txBody>
          <a:bodyPr/>
          <a:lstStyle/>
          <a:p>
            <a:endParaRPr>
              <a:solidFill>
                <a:srgbClr val="262626">
                  <a:tint val="75000"/>
                </a:srgbClr>
              </a:solidFill>
            </a:endParaRPr>
          </a:p>
        </p:txBody>
      </p:sp>
      <p:sp>
        <p:nvSpPr>
          <p:cNvPr id="7" name="Slide Number Placeholder 6"/>
          <p:cNvSpPr>
            <a:spLocks noGrp="1"/>
          </p:cNvSpPr>
          <p:nvPr>
            <p:ph type="sldNum" sz="quarter" idx="12"/>
          </p:nvPr>
        </p:nvSpPr>
        <p:spPr/>
        <p:txBody>
          <a:bodyPr/>
          <a:lstStyle/>
          <a:p>
            <a:fld id="{240D5ECE-8B49-45CD-BE81-EF81920D1969}" type="slidenum">
              <a:rPr>
                <a:solidFill>
                  <a:srgbClr val="262626">
                    <a:tint val="75000"/>
                  </a:srgbClr>
                </a:solidFill>
              </a:rPr>
              <a:pPr/>
              <a:t>‹N›</a:t>
            </a:fld>
            <a:endParaRPr>
              <a:solidFill>
                <a:srgbClr val="262626">
                  <a:tint val="75000"/>
                </a:srgbClr>
              </a:solidFill>
            </a:endParaRPr>
          </a:p>
        </p:txBody>
      </p:sp>
    </p:spTree>
    <p:extLst>
      <p:ext uri="{BB962C8B-B14F-4D97-AF65-F5344CB8AC3E}">
        <p14:creationId xmlns:p14="http://schemas.microsoft.com/office/powerpoint/2010/main" val="16538642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titol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18/11/2016</a:t>
            </a:fld>
            <a:endParaRPr>
              <a:solidFill>
                <a:prstClr val="white"/>
              </a:solidFill>
            </a:endParaRPr>
          </a:p>
        </p:txBody>
      </p:sp>
      <p:sp>
        <p:nvSpPr>
          <p:cNvPr id="4" name="Footer Placeholder 3"/>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pic>
        <p:nvPicPr>
          <p:cNvPr id="6" name="Picture 5"/>
          <p:cNvPicPr>
            <a:picLocks noChangeAspect="1"/>
          </p:cNvPicPr>
          <p:nvPr userDrawn="1"/>
        </p:nvPicPr>
        <p:blipFill>
          <a:blip r:embed="rId3" cstate="print"/>
          <a:stretch>
            <a:fillRect/>
          </a:stretch>
        </p:blipFill>
        <p:spPr>
          <a:xfrm>
            <a:off x="0" y="635000"/>
            <a:ext cx="2445488" cy="1905000"/>
          </a:xfrm>
          <a:prstGeom prst="rect">
            <a:avLst/>
          </a:prstGeom>
        </p:spPr>
      </p:pic>
      <p:sp>
        <p:nvSpPr>
          <p:cNvPr id="2" name="Title 1"/>
          <p:cNvSpPr>
            <a:spLocks noGrp="1"/>
          </p:cNvSpPr>
          <p:nvPr>
            <p:ph type="title"/>
          </p:nvPr>
        </p:nvSpPr>
        <p:spPr>
          <a:xfrm>
            <a:off x="1124400" y="1731000"/>
            <a:ext cx="7010400" cy="952500"/>
          </a:xfrm>
        </p:spPr>
        <p:txBody>
          <a:bodyPr/>
          <a:lstStyle>
            <a:lvl1pPr algn="l" eaLnBrk="1" latinLnBrk="0" hangingPunct="1">
              <a:defRPr kumimoji="0" lang="it-IT"/>
            </a:lvl1pPr>
          </a:lstStyle>
          <a:p>
            <a:pPr eaLnBrk="1" latinLnBrk="0" hangingPunct="1"/>
            <a:r>
              <a:rPr lang="it-IT" smtClean="0"/>
              <a:t>Fare clic per modificare lo stile del titolo</a:t>
            </a:r>
            <a:endParaRPr/>
          </a:p>
        </p:txBody>
      </p:sp>
    </p:spTree>
    <p:extLst>
      <p:ext uri="{BB962C8B-B14F-4D97-AF65-F5344CB8AC3E}">
        <p14:creationId xmlns:p14="http://schemas.microsoft.com/office/powerpoint/2010/main" val="473548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Solo titolo: enfas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it-IT">
                <a:solidFill>
                  <a:srgbClr val="262626">
                    <a:tint val="75000"/>
                  </a:srgbClr>
                </a:solidFill>
              </a:rPr>
              <a:pPr/>
              <a:t>18/11/2016</a:t>
            </a:fld>
            <a:endParaRPr>
              <a:solidFill>
                <a:srgbClr val="262626">
                  <a:tint val="75000"/>
                </a:srgbClr>
              </a:solidFill>
            </a:endParaRPr>
          </a:p>
        </p:txBody>
      </p:sp>
      <p:sp>
        <p:nvSpPr>
          <p:cNvPr id="3" name="Footer Placeholder 2"/>
          <p:cNvSpPr>
            <a:spLocks noGrp="1"/>
          </p:cNvSpPr>
          <p:nvPr>
            <p:ph type="ftr" sz="quarter" idx="11"/>
          </p:nvPr>
        </p:nvSpPr>
        <p:spPr/>
        <p:txBody>
          <a:bodyPr/>
          <a:lstStyle/>
          <a:p>
            <a:endParaRPr>
              <a:solidFill>
                <a:srgbClr val="262626">
                  <a:tint val="75000"/>
                </a:srgbClr>
              </a:solidFill>
            </a:endParaRPr>
          </a:p>
        </p:txBody>
      </p:sp>
      <p:sp>
        <p:nvSpPr>
          <p:cNvPr id="4" name="Slide Number Placeholder 3"/>
          <p:cNvSpPr>
            <a:spLocks noGrp="1"/>
          </p:cNvSpPr>
          <p:nvPr>
            <p:ph type="sldNum" sz="quarter" idx="12"/>
          </p:nvPr>
        </p:nvSpPr>
        <p:spPr/>
        <p:txBody>
          <a:bodyPr/>
          <a:lstStyle/>
          <a:p>
            <a:fld id="{240D5ECE-8B49-45CD-BE81-EF81920D1969}" type="slidenum">
              <a:rPr>
                <a:solidFill>
                  <a:srgbClr val="262626">
                    <a:tint val="75000"/>
                  </a:srgbClr>
                </a:solidFill>
              </a:rPr>
              <a:pPr/>
              <a:t>‹N›</a:t>
            </a:fld>
            <a:endParaRPr>
              <a:solidFill>
                <a:srgbClr val="262626">
                  <a:tint val="75000"/>
                </a:srgbClr>
              </a:solidFill>
            </a:endParaRPr>
          </a:p>
        </p:txBody>
      </p:sp>
      <p:sp>
        <p:nvSpPr>
          <p:cNvPr id="6" name="Title 1"/>
          <p:cNvSpPr>
            <a:spLocks noGrp="1"/>
          </p:cNvSpPr>
          <p:nvPr>
            <p:ph type="title" hasCustomPrompt="1"/>
          </p:nvPr>
        </p:nvSpPr>
        <p:spPr>
          <a:xfrm>
            <a:off x="290400" y="2567500"/>
            <a:ext cx="8686800" cy="913000"/>
          </a:xfrm>
        </p:spPr>
        <p:txBody>
          <a:bodyPr>
            <a:normAutofit/>
          </a:bodyPr>
          <a:lstStyle>
            <a:lvl1pPr algn="ctr" eaLnBrk="1" latinLnBrk="0" hangingPunct="1">
              <a:defRPr kumimoji="0" lang="it-IT" sz="4600" b="1" kern="1200" spc="-150" baseline="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kumimoji="0" lang="it-IT"/>
              <a:t>Fare clic per modificare lo stile del titolo</a:t>
            </a:r>
          </a:p>
        </p:txBody>
      </p:sp>
      <p:sp>
        <p:nvSpPr>
          <p:cNvPr id="7" name="Text Placeholder 2"/>
          <p:cNvSpPr>
            <a:spLocks noGrp="1"/>
          </p:cNvSpPr>
          <p:nvPr>
            <p:ph type="body" idx="1"/>
          </p:nvPr>
        </p:nvSpPr>
        <p:spPr>
          <a:xfrm>
            <a:off x="283952" y="2020627"/>
            <a:ext cx="8694000" cy="533135"/>
          </a:xfrm>
        </p:spPr>
        <p:txBody>
          <a:bodyPr anchor="b">
            <a:normAutofit/>
          </a:bodyPr>
          <a:lstStyle>
            <a:lvl1pPr marL="0" indent="0" algn="ctr" eaLnBrk="1" latinLnBrk="0" hangingPunct="1">
              <a:buNone/>
              <a:defRPr kumimoji="0" lang="it-IT" sz="2800" kern="1200">
                <a:solidFill>
                  <a:srgbClr val="2E507A">
                    <a:alpha val="81000"/>
                  </a:srgbClr>
                </a:solidFill>
                <a:latin typeface="+mn-lt"/>
                <a:ea typeface="+mn-ea"/>
                <a:cs typeface="+mn-cs"/>
              </a:defRPr>
            </a:lvl1pPr>
            <a:lvl2pPr marL="457200" indent="0" eaLnBrk="1" latinLnBrk="0" hangingPunct="1">
              <a:buNone/>
              <a:defRPr kumimoji="0" lang="it-IT" sz="2000" b="1"/>
            </a:lvl2pPr>
            <a:lvl3pPr marL="914400" indent="0" eaLnBrk="1" latinLnBrk="0" hangingPunct="1">
              <a:buNone/>
              <a:defRPr kumimoji="0" lang="it-IT" sz="1800" b="1"/>
            </a:lvl3pPr>
            <a:lvl4pPr marL="1371600" indent="0" eaLnBrk="1" latinLnBrk="0" hangingPunct="1">
              <a:buNone/>
              <a:defRPr kumimoji="0" lang="it-IT" sz="1600" b="1"/>
            </a:lvl4pPr>
            <a:lvl5pPr marL="1828800" indent="0" eaLnBrk="1" latinLnBrk="0" hangingPunct="1">
              <a:buNone/>
              <a:defRPr kumimoji="0" lang="it-IT" sz="1600" b="1"/>
            </a:lvl5pPr>
            <a:lvl6pPr marL="2286000" indent="0" eaLnBrk="1" latinLnBrk="0" hangingPunct="1">
              <a:buNone/>
              <a:defRPr kumimoji="0" lang="it-IT" sz="1600" b="1"/>
            </a:lvl6pPr>
            <a:lvl7pPr marL="2743200" indent="0" eaLnBrk="1" latinLnBrk="0" hangingPunct="1">
              <a:buNone/>
              <a:defRPr kumimoji="0" lang="it-IT" sz="1600" b="1"/>
            </a:lvl7pPr>
            <a:lvl8pPr marL="3200400" indent="0" eaLnBrk="1" latinLnBrk="0" hangingPunct="1">
              <a:buNone/>
              <a:defRPr kumimoji="0" lang="it-IT" sz="1600" b="1"/>
            </a:lvl8pPr>
            <a:lvl9pPr marL="3657600" indent="0" eaLnBrk="1" latinLnBrk="0" hangingPunct="1">
              <a:buNone/>
              <a:defRPr kumimoji="0" lang="it-IT" sz="1600" b="1"/>
            </a:lvl9pPr>
          </a:lstStyle>
          <a:p>
            <a:pPr lvl="0" eaLnBrk="1" latinLnBrk="0" hangingPunct="1"/>
            <a:r>
              <a:rPr lang="it-IT" smtClean="0"/>
              <a:t>Fare clic per modificare stili del testo dello schema</a:t>
            </a:r>
          </a:p>
        </p:txBody>
      </p:sp>
    </p:spTree>
    <p:extLst>
      <p:ext uri="{BB962C8B-B14F-4D97-AF65-F5344CB8AC3E}">
        <p14:creationId xmlns:p14="http://schemas.microsoft.com/office/powerpoint/2010/main" val="3576681548"/>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olo con testo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18/11/2016</a:t>
            </a:fld>
            <a:endParaRPr>
              <a:solidFill>
                <a:prstClr val="white"/>
              </a:solidFill>
            </a:endParaRPr>
          </a:p>
        </p:txBody>
      </p:sp>
      <p:sp>
        <p:nvSpPr>
          <p:cNvPr id="4" name="Footer Placeholder 3"/>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
        <p:nvSpPr>
          <p:cNvPr id="7" name="Rectangle 6"/>
          <p:cNvSpPr/>
          <p:nvPr userDrawn="1"/>
        </p:nvSpPr>
        <p:spPr>
          <a:xfrm>
            <a:off x="0" y="2413000"/>
            <a:ext cx="7543800" cy="17780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9" name="Title 1"/>
          <p:cNvSpPr>
            <a:spLocks noGrp="1"/>
          </p:cNvSpPr>
          <p:nvPr>
            <p:ph type="title"/>
          </p:nvPr>
        </p:nvSpPr>
        <p:spPr>
          <a:xfrm>
            <a:off x="414867" y="2667000"/>
            <a:ext cx="7010400" cy="1397000"/>
          </a:xfrm>
        </p:spPr>
        <p:txBody>
          <a:bodyPr>
            <a:normAutofit/>
          </a:bodyPr>
          <a:lstStyle>
            <a:lvl1pPr marL="0" algn="l" defTabSz="914400" rtl="0" eaLnBrk="1" latinLnBrk="0" hangingPunct="1">
              <a:defRPr kumimoji="0" lang="it-IT" sz="4000" kern="1200">
                <a:solidFill>
                  <a:schemeClr val="bg1"/>
                </a:solidFill>
                <a:latin typeface="+mn-lt"/>
                <a:ea typeface="+mn-ea"/>
                <a:cs typeface="+mn-cs"/>
              </a:defRPr>
            </a:lvl1pPr>
          </a:lstStyle>
          <a:p>
            <a:pPr eaLnBrk="1" latinLnBrk="0" hangingPunct="1"/>
            <a:r>
              <a:rPr lang="it-IT" smtClean="0"/>
              <a:t>Fare clic per modificare lo stile del titolo</a:t>
            </a:r>
            <a:endParaRPr/>
          </a:p>
        </p:txBody>
      </p:sp>
      <p:sp>
        <p:nvSpPr>
          <p:cNvPr id="10" name="Text Placeholder 15"/>
          <p:cNvSpPr>
            <a:spLocks noGrp="1"/>
          </p:cNvSpPr>
          <p:nvPr>
            <p:ph type="body" sz="quarter" idx="14" hasCustomPrompt="1"/>
          </p:nvPr>
        </p:nvSpPr>
        <p:spPr>
          <a:xfrm>
            <a:off x="4648200" y="553983"/>
            <a:ext cx="4191000" cy="317500"/>
          </a:xfrm>
        </p:spPr>
        <p:txBody>
          <a:bodyPr>
            <a:normAutofit/>
          </a:bodyPr>
          <a:lstStyle>
            <a:lvl1pPr algn="r" eaLnBrk="1" latinLnBrk="0" hangingPunct="1">
              <a:buNone/>
              <a:defRPr kumimoji="0" lang="it-IT" sz="1800" b="1" kern="1200">
                <a:solidFill>
                  <a:schemeClr val="bg1">
                    <a:lumMod val="65000"/>
                  </a:schemeClr>
                </a:solidFill>
                <a:latin typeface="Calibri" pitchFamily="34" charset="0"/>
                <a:ea typeface="+mn-ea"/>
                <a:cs typeface="+mn-cs"/>
              </a:defRPr>
            </a:lvl1pPr>
          </a:lstStyle>
          <a:p>
            <a:pPr lvl="0"/>
            <a:r>
              <a:rPr kumimoji="0" lang="it-IT"/>
              <a:t>Fare clic per modificare lo stile del sottotitolo dello schema</a:t>
            </a:r>
          </a:p>
        </p:txBody>
      </p:sp>
    </p:spTree>
    <p:extLst>
      <p:ext uri="{BB962C8B-B14F-4D97-AF65-F5344CB8AC3E}">
        <p14:creationId xmlns:p14="http://schemas.microsoft.com/office/powerpoint/2010/main" val="3369761291"/>
      </p:ext>
    </p:extLst>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0A57855-BC43-41DF-BD28-484913B5A846}" type="datetime1">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683065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508000"/>
            <a:ext cx="3008313" cy="687917"/>
          </a:xfrm>
        </p:spPr>
        <p:txBody>
          <a:bodyPr anchor="b"/>
          <a:lstStyle>
            <a:lvl1pPr algn="l" eaLnBrk="1" latinLnBrk="0" hangingPunct="1">
              <a:defRPr kumimoji="0" lang="it-IT" sz="2000" b="1"/>
            </a:lvl1pPr>
          </a:lstStyle>
          <a:p>
            <a:pPr eaLnBrk="1" latinLnBrk="0" hangingPunct="1"/>
            <a:r>
              <a:rPr lang="it-IT" smtClean="0"/>
              <a:t>Fare clic per modificare lo stile del titolo</a:t>
            </a:r>
            <a:endParaRPr/>
          </a:p>
        </p:txBody>
      </p:sp>
      <p:sp>
        <p:nvSpPr>
          <p:cNvPr id="3" name="Content Placeholder 2"/>
          <p:cNvSpPr>
            <a:spLocks noGrp="1"/>
          </p:cNvSpPr>
          <p:nvPr>
            <p:ph idx="1"/>
          </p:nvPr>
        </p:nvSpPr>
        <p:spPr>
          <a:xfrm>
            <a:off x="3803650" y="508000"/>
            <a:ext cx="5111750" cy="4445000"/>
          </a:xfrm>
        </p:spPr>
        <p:txBody>
          <a:bodyPr/>
          <a:lstStyle>
            <a:lvl1pPr eaLnBrk="1" latinLnBrk="0" hangingPunct="1">
              <a:defRPr kumimoji="0" lang="it-IT" sz="2800">
                <a:solidFill>
                  <a:schemeClr val="bg1"/>
                </a:solidFill>
              </a:defRPr>
            </a:lvl1pPr>
            <a:lvl2pPr eaLnBrk="1" latinLnBrk="0" hangingPunct="1">
              <a:defRPr kumimoji="0" lang="it-IT" sz="2800">
                <a:solidFill>
                  <a:schemeClr val="bg1"/>
                </a:solidFill>
              </a:defRPr>
            </a:lvl2pPr>
            <a:lvl3pPr eaLnBrk="1" latinLnBrk="0" hangingPunct="1">
              <a:defRPr kumimoji="0" lang="it-IT" sz="2400">
                <a:solidFill>
                  <a:schemeClr val="bg1"/>
                </a:solidFill>
              </a:defRPr>
            </a:lvl3pPr>
            <a:lvl4pPr eaLnBrk="1" latinLnBrk="0" hangingPunct="1">
              <a:defRPr kumimoji="0" lang="it-IT" sz="2000">
                <a:solidFill>
                  <a:schemeClr val="bg1"/>
                </a:solidFill>
              </a:defRPr>
            </a:lvl4pPr>
            <a:lvl5pPr eaLnBrk="1" latinLnBrk="0" hangingPunct="1">
              <a:defRPr kumimoji="0" lang="it-IT" sz="2000">
                <a:solidFill>
                  <a:schemeClr val="bg1"/>
                </a:solidFill>
              </a:defRPr>
            </a:lvl5pPr>
            <a:lvl6pPr eaLnBrk="1" latinLnBrk="0" hangingPunct="1">
              <a:defRPr kumimoji="0" lang="it-IT" sz="2000"/>
            </a:lvl6pPr>
            <a:lvl7pPr eaLnBrk="1" latinLnBrk="0" hangingPunct="1">
              <a:defRPr kumimoji="0" lang="it-IT" sz="2000"/>
            </a:lvl7pPr>
            <a:lvl8pPr eaLnBrk="1" latinLnBrk="0" hangingPunct="1">
              <a:defRPr kumimoji="0" lang="it-IT" sz="2000"/>
            </a:lvl8pPr>
            <a:lvl9pPr eaLnBrk="1" latinLnBrk="0" hangingPunct="1">
              <a:defRPr kumimoji="0" lang="it-IT" sz="2000"/>
            </a:lvl9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Text Placeholder 3"/>
          <p:cNvSpPr>
            <a:spLocks noGrp="1"/>
          </p:cNvSpPr>
          <p:nvPr>
            <p:ph type="body" sz="half" idx="2"/>
          </p:nvPr>
        </p:nvSpPr>
        <p:spPr>
          <a:xfrm>
            <a:off x="228600" y="1195918"/>
            <a:ext cx="3008313" cy="3185583"/>
          </a:xfrm>
        </p:spPr>
        <p:txBody>
          <a:bodyPr/>
          <a:lstStyle>
            <a:lvl1pPr marL="0" indent="0" eaLnBrk="1" latinLnBrk="0" hangingPunct="1">
              <a:buNone/>
              <a:defRPr kumimoji="0" lang="it-IT" sz="1400">
                <a:solidFill>
                  <a:schemeClr val="tx1">
                    <a:lumMod val="75000"/>
                    <a:lumOff val="25000"/>
                  </a:schemeClr>
                </a:solidFill>
              </a:defRPr>
            </a:lvl1pPr>
            <a:lvl2pPr marL="457200" indent="0" eaLnBrk="1" latinLnBrk="0" hangingPunct="1">
              <a:buNone/>
              <a:defRPr kumimoji="0" lang="it-IT" sz="1200"/>
            </a:lvl2pPr>
            <a:lvl3pPr marL="914400" indent="0" eaLnBrk="1" latinLnBrk="0" hangingPunct="1">
              <a:buNone/>
              <a:defRPr kumimoji="0" lang="it-IT" sz="1000"/>
            </a:lvl3pPr>
            <a:lvl4pPr marL="1371600" indent="0" eaLnBrk="1" latinLnBrk="0" hangingPunct="1">
              <a:buNone/>
              <a:defRPr kumimoji="0" lang="it-IT" sz="900"/>
            </a:lvl4pPr>
            <a:lvl5pPr marL="1828800" indent="0" eaLnBrk="1" latinLnBrk="0" hangingPunct="1">
              <a:buNone/>
              <a:defRPr kumimoji="0" lang="it-IT" sz="900"/>
            </a:lvl5pPr>
            <a:lvl6pPr marL="2286000" indent="0" eaLnBrk="1" latinLnBrk="0" hangingPunct="1">
              <a:buNone/>
              <a:defRPr kumimoji="0" lang="it-IT" sz="900"/>
            </a:lvl6pPr>
            <a:lvl7pPr marL="2743200" indent="0" eaLnBrk="1" latinLnBrk="0" hangingPunct="1">
              <a:buNone/>
              <a:defRPr kumimoji="0" lang="it-IT" sz="900"/>
            </a:lvl7pPr>
            <a:lvl8pPr marL="3200400" indent="0" eaLnBrk="1" latinLnBrk="0" hangingPunct="1">
              <a:buNone/>
              <a:defRPr kumimoji="0" lang="it-IT" sz="900"/>
            </a:lvl8pPr>
            <a:lvl9pPr marL="3657600" indent="0" eaLnBrk="1" latinLnBrk="0" hangingPunct="1">
              <a:buNone/>
              <a:defRPr kumimoji="0" lang="it-IT" sz="900"/>
            </a:lvl9pPr>
          </a:lstStyle>
          <a:p>
            <a:pPr lvl="0" eaLnBrk="1" latinLnBrk="0" hangingPunct="1"/>
            <a:r>
              <a:rPr lang="it-IT" smtClean="0"/>
              <a:t>Fare clic per modificare stili del testo dello schema</a:t>
            </a:r>
          </a:p>
        </p:txBody>
      </p:sp>
      <p:sp>
        <p:nvSpPr>
          <p:cNvPr id="5" name="Date Placeholder 4"/>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18/11/2016</a:t>
            </a:fld>
            <a:endParaRPr>
              <a:solidFill>
                <a:prstClr val="white"/>
              </a:solidFill>
            </a:endParaRPr>
          </a:p>
        </p:txBody>
      </p:sp>
      <p:sp>
        <p:nvSpPr>
          <p:cNvPr id="6" name="Footer Placeholder 5"/>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7" name="Slide Number Placeholder 6"/>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Tree>
    <p:extLst>
      <p:ext uri="{BB962C8B-B14F-4D97-AF65-F5344CB8AC3E}">
        <p14:creationId xmlns:p14="http://schemas.microsoft.com/office/powerpoint/2010/main" val="253344687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lip multimediale con didascal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18/11/2016</a:t>
            </a:fld>
            <a:endParaRPr>
              <a:solidFill>
                <a:prstClr val="white"/>
              </a:solidFill>
            </a:endParaRPr>
          </a:p>
        </p:txBody>
      </p:sp>
      <p:sp>
        <p:nvSpPr>
          <p:cNvPr id="4" name="Footer Placeholder 3"/>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5" name="Slide Number Placeholder 4"/>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
        <p:nvSpPr>
          <p:cNvPr id="6" name="Rectangle 5"/>
          <p:cNvSpPr/>
          <p:nvPr userDrawn="1"/>
        </p:nvSpPr>
        <p:spPr>
          <a:xfrm>
            <a:off x="595263" y="4000500"/>
            <a:ext cx="4873752" cy="5715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a:solidFill>
                <a:prstClr val="white"/>
              </a:solidFill>
              <a:latin typeface="Georgia" pitchFamily="18" charset="0"/>
            </a:endParaRPr>
          </a:p>
        </p:txBody>
      </p:sp>
      <p:sp>
        <p:nvSpPr>
          <p:cNvPr id="7" name="Title 1"/>
          <p:cNvSpPr>
            <a:spLocks noGrp="1"/>
          </p:cNvSpPr>
          <p:nvPr>
            <p:ph type="title"/>
          </p:nvPr>
        </p:nvSpPr>
        <p:spPr>
          <a:xfrm>
            <a:off x="606552" y="4000500"/>
            <a:ext cx="4809244" cy="472282"/>
          </a:xfrm>
        </p:spPr>
        <p:txBody>
          <a:bodyPr anchor="b">
            <a:normAutofit/>
          </a:bodyPr>
          <a:lstStyle>
            <a:lvl1pPr algn="ctr" eaLnBrk="1" latinLnBrk="0" hangingPunct="1">
              <a:defRPr kumimoji="0" lang="it-IT" sz="1800" b="0" i="1">
                <a:solidFill>
                  <a:schemeClr val="bg1">
                    <a:lumMod val="85000"/>
                  </a:schemeClr>
                </a:solidFill>
                <a:latin typeface="Georgia" pitchFamily="18" charset="0"/>
              </a:defRPr>
            </a:lvl1pPr>
          </a:lstStyle>
          <a:p>
            <a:pPr eaLnBrk="1" latinLnBrk="0" hangingPunct="1"/>
            <a:r>
              <a:rPr lang="it-IT" smtClean="0"/>
              <a:t>Fare clic per modificare lo stile del titolo</a:t>
            </a:r>
            <a:endParaRPr/>
          </a:p>
        </p:txBody>
      </p:sp>
      <p:sp>
        <p:nvSpPr>
          <p:cNvPr id="9" name="Media Placeholder 8"/>
          <p:cNvSpPr>
            <a:spLocks noGrp="1"/>
          </p:cNvSpPr>
          <p:nvPr>
            <p:ph type="media" sz="quarter" idx="13"/>
          </p:nvPr>
        </p:nvSpPr>
        <p:spPr>
          <a:xfrm>
            <a:off x="587022" y="698500"/>
            <a:ext cx="4873752" cy="3177352"/>
          </a:xfrm>
        </p:spPr>
        <p:txBody>
          <a:bodyPr/>
          <a:lstStyle>
            <a:lvl1pPr eaLnBrk="1" latinLnBrk="0" hangingPunct="1">
              <a:buNone/>
              <a:defRPr kumimoji="0" lang="it-IT"/>
            </a:lvl1pPr>
          </a:lstStyle>
          <a:p>
            <a:pPr eaLnBrk="1" latinLnBrk="0" hangingPunct="1"/>
            <a:r>
              <a:rPr lang="it-IT" smtClean="0"/>
              <a:t>Fare clic sull'icona per inserire un clip multimediale</a:t>
            </a:r>
            <a:endParaRPr/>
          </a:p>
        </p:txBody>
      </p:sp>
      <p:sp>
        <p:nvSpPr>
          <p:cNvPr id="11" name="Text Placeholder 10"/>
          <p:cNvSpPr>
            <a:spLocks noGrp="1"/>
          </p:cNvSpPr>
          <p:nvPr>
            <p:ph type="body" sz="quarter" idx="14"/>
          </p:nvPr>
        </p:nvSpPr>
        <p:spPr>
          <a:xfrm>
            <a:off x="5776863" y="698500"/>
            <a:ext cx="2819400" cy="3864093"/>
          </a:xfrm>
        </p:spPr>
        <p:txBody>
          <a:bodyPr>
            <a:normAutofit/>
          </a:bodyPr>
          <a:lstStyle>
            <a:lvl1pPr marL="0" indent="0" algn="l" eaLnBrk="1" latinLnBrk="0" hangingPunct="1">
              <a:buNone/>
              <a:defRPr kumimoji="0" lang="it-IT" sz="2400">
                <a:solidFill>
                  <a:schemeClr val="bg1"/>
                </a:solidFill>
              </a:defRPr>
            </a:lvl1pPr>
          </a:lstStyle>
          <a:p>
            <a:pPr lvl="0" eaLnBrk="1" latinLnBrk="0" hangingPunct="1"/>
            <a:r>
              <a:rPr lang="it-IT" smtClean="0"/>
              <a:t>Fare clic per modificare stili del testo dello schema</a:t>
            </a:r>
          </a:p>
        </p:txBody>
      </p:sp>
    </p:spTree>
    <p:extLst>
      <p:ext uri="{BB962C8B-B14F-4D97-AF65-F5344CB8AC3E}">
        <p14:creationId xmlns:p14="http://schemas.microsoft.com/office/powerpoint/2010/main" val="1386843579"/>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000500"/>
            <a:ext cx="5500800" cy="5715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a:solidFill>
                <a:prstClr val="white"/>
              </a:solidFill>
              <a:latin typeface="Georgia" pitchFamily="18" charset="0"/>
            </a:endParaRPr>
          </a:p>
        </p:txBody>
      </p:sp>
      <p:sp>
        <p:nvSpPr>
          <p:cNvPr id="2" name="Title 1"/>
          <p:cNvSpPr>
            <a:spLocks noGrp="1"/>
          </p:cNvSpPr>
          <p:nvPr>
            <p:ph type="title"/>
          </p:nvPr>
        </p:nvSpPr>
        <p:spPr>
          <a:xfrm>
            <a:off x="1792288" y="4000500"/>
            <a:ext cx="5486400" cy="472282"/>
          </a:xfrm>
        </p:spPr>
        <p:txBody>
          <a:bodyPr anchor="b">
            <a:normAutofit/>
          </a:bodyPr>
          <a:lstStyle>
            <a:lvl1pPr algn="ctr" eaLnBrk="1" latinLnBrk="0" hangingPunct="1">
              <a:defRPr kumimoji="0" lang="it-IT" sz="1800" b="0" i="1">
                <a:solidFill>
                  <a:schemeClr val="bg1">
                    <a:lumMod val="85000"/>
                  </a:schemeClr>
                </a:solidFill>
                <a:latin typeface="Georgia" pitchFamily="18" charset="0"/>
              </a:defRPr>
            </a:lvl1pPr>
          </a:lstStyle>
          <a:p>
            <a:pPr eaLnBrk="1" latinLnBrk="0" hangingPunct="1"/>
            <a:r>
              <a:rPr lang="it-IT" smtClean="0"/>
              <a:t>Fare clic per modificare lo stile del titolo</a:t>
            </a:r>
            <a:endParaRPr/>
          </a:p>
        </p:txBody>
      </p:sp>
      <p:sp>
        <p:nvSpPr>
          <p:cNvPr id="3" name="Picture Placeholder 2"/>
          <p:cNvSpPr>
            <a:spLocks noGrp="1"/>
          </p:cNvSpPr>
          <p:nvPr>
            <p:ph type="pic" idx="1"/>
          </p:nvPr>
        </p:nvSpPr>
        <p:spPr>
          <a:xfrm>
            <a:off x="1792288" y="510646"/>
            <a:ext cx="5486400" cy="3429000"/>
          </a:xfrm>
        </p:spPr>
        <p:txBody>
          <a:bodyPr/>
          <a:lstStyle>
            <a:lvl1pPr marL="0" indent="0" eaLnBrk="1" latinLnBrk="0" hangingPunct="1">
              <a:buNone/>
              <a:defRPr kumimoji="0" lang="it-IT" sz="3200"/>
            </a:lvl1pPr>
            <a:lvl2pPr marL="457200" indent="0" eaLnBrk="1" latinLnBrk="0" hangingPunct="1">
              <a:buNone/>
              <a:defRPr kumimoji="0" lang="it-IT" sz="2800"/>
            </a:lvl2pPr>
            <a:lvl3pPr marL="914400" indent="0" eaLnBrk="1" latinLnBrk="0" hangingPunct="1">
              <a:buNone/>
              <a:defRPr kumimoji="0" lang="it-IT" sz="2400"/>
            </a:lvl3pPr>
            <a:lvl4pPr marL="1371600" indent="0" eaLnBrk="1" latinLnBrk="0" hangingPunct="1">
              <a:buNone/>
              <a:defRPr kumimoji="0" lang="it-IT" sz="2000"/>
            </a:lvl4pPr>
            <a:lvl5pPr marL="1828800" indent="0" eaLnBrk="1" latinLnBrk="0" hangingPunct="1">
              <a:buNone/>
              <a:defRPr kumimoji="0" lang="it-IT" sz="2000"/>
            </a:lvl5pPr>
            <a:lvl6pPr marL="2286000" indent="0" eaLnBrk="1" latinLnBrk="0" hangingPunct="1">
              <a:buNone/>
              <a:defRPr kumimoji="0" lang="it-IT" sz="2000"/>
            </a:lvl6pPr>
            <a:lvl7pPr marL="2743200" indent="0" eaLnBrk="1" latinLnBrk="0" hangingPunct="1">
              <a:buNone/>
              <a:defRPr kumimoji="0" lang="it-IT" sz="2000"/>
            </a:lvl7pPr>
            <a:lvl8pPr marL="3200400" indent="0" eaLnBrk="1" latinLnBrk="0" hangingPunct="1">
              <a:buNone/>
              <a:defRPr kumimoji="0" lang="it-IT" sz="2000"/>
            </a:lvl8pPr>
            <a:lvl9pPr marL="3657600" indent="0" eaLnBrk="1" latinLnBrk="0" hangingPunct="1">
              <a:buNone/>
              <a:defRPr kumimoji="0" lang="it-IT" sz="2000"/>
            </a:lvl9pPr>
          </a:lstStyle>
          <a:p>
            <a:pPr eaLnBrk="1" latinLnBrk="0" hangingPunct="1"/>
            <a:r>
              <a:rPr lang="it-IT" smtClean="0"/>
              <a:t>Fare clic sull'icona per inserire un'immagine</a:t>
            </a:r>
            <a:endParaRPr/>
          </a:p>
        </p:txBody>
      </p:sp>
      <p:sp>
        <p:nvSpPr>
          <p:cNvPr id="4" name="Text Placeholder 3"/>
          <p:cNvSpPr>
            <a:spLocks noGrp="1"/>
          </p:cNvSpPr>
          <p:nvPr>
            <p:ph type="body" sz="half" idx="2"/>
          </p:nvPr>
        </p:nvSpPr>
        <p:spPr>
          <a:xfrm>
            <a:off x="1792288" y="4635500"/>
            <a:ext cx="5486400" cy="508000"/>
          </a:xfrm>
        </p:spPr>
        <p:txBody>
          <a:bodyPr/>
          <a:lstStyle>
            <a:lvl1pPr marL="0" indent="0" algn="ctr" eaLnBrk="1" latinLnBrk="0" hangingPunct="1">
              <a:buNone/>
              <a:defRPr kumimoji="0" lang="it-IT" sz="1400"/>
            </a:lvl1pPr>
            <a:lvl2pPr marL="457200" indent="0" eaLnBrk="1" latinLnBrk="0" hangingPunct="1">
              <a:buNone/>
              <a:defRPr kumimoji="0" lang="it-IT" sz="1200"/>
            </a:lvl2pPr>
            <a:lvl3pPr marL="914400" indent="0" eaLnBrk="1" latinLnBrk="0" hangingPunct="1">
              <a:buNone/>
              <a:defRPr kumimoji="0" lang="it-IT" sz="1000"/>
            </a:lvl3pPr>
            <a:lvl4pPr marL="1371600" indent="0" eaLnBrk="1" latinLnBrk="0" hangingPunct="1">
              <a:buNone/>
              <a:defRPr kumimoji="0" lang="it-IT" sz="900"/>
            </a:lvl4pPr>
            <a:lvl5pPr marL="1828800" indent="0" eaLnBrk="1" latinLnBrk="0" hangingPunct="1">
              <a:buNone/>
              <a:defRPr kumimoji="0" lang="it-IT" sz="900"/>
            </a:lvl5pPr>
            <a:lvl6pPr marL="2286000" indent="0" eaLnBrk="1" latinLnBrk="0" hangingPunct="1">
              <a:buNone/>
              <a:defRPr kumimoji="0" lang="it-IT" sz="900"/>
            </a:lvl6pPr>
            <a:lvl7pPr marL="2743200" indent="0" eaLnBrk="1" latinLnBrk="0" hangingPunct="1">
              <a:buNone/>
              <a:defRPr kumimoji="0" lang="it-IT" sz="900"/>
            </a:lvl7pPr>
            <a:lvl8pPr marL="3200400" indent="0" eaLnBrk="1" latinLnBrk="0" hangingPunct="1">
              <a:buNone/>
              <a:defRPr kumimoji="0" lang="it-IT" sz="900"/>
            </a:lvl8pPr>
            <a:lvl9pPr marL="3657600" indent="0" eaLnBrk="1" latinLnBrk="0" hangingPunct="1">
              <a:buNone/>
              <a:defRPr kumimoji="0" lang="it-IT" sz="900"/>
            </a:lvl9pPr>
          </a:lstStyle>
          <a:p>
            <a:pPr lvl="0" eaLnBrk="1" latinLnBrk="0" hangingPunct="1"/>
            <a:r>
              <a:rPr lang="it-IT" smtClean="0"/>
              <a:t>Fare clic per modificare stili del testo dello schema</a:t>
            </a:r>
          </a:p>
        </p:txBody>
      </p:sp>
      <p:sp>
        <p:nvSpPr>
          <p:cNvPr id="5" name="Date Placeholder 4"/>
          <p:cNvSpPr>
            <a:spLocks noGrp="1"/>
          </p:cNvSpPr>
          <p:nvPr>
            <p:ph type="dt" sz="half" idx="10"/>
          </p:nvPr>
        </p:nvSpPr>
        <p:spPr/>
        <p:txBody>
          <a:bodyPr/>
          <a:lstStyle>
            <a:lvl1pPr eaLnBrk="1" latinLnBrk="0" hangingPunct="1">
              <a:defRPr kumimoji="0" lang="it-IT">
                <a:solidFill>
                  <a:schemeClr val="bg1"/>
                </a:solidFill>
              </a:defRPr>
            </a:lvl1pPr>
          </a:lstStyle>
          <a:p>
            <a:fld id="{A258050E-B668-4FA7-85AD-C750C80A6E9B}" type="datetimeFigureOut">
              <a:rPr lang="it-IT">
                <a:solidFill>
                  <a:prstClr val="white"/>
                </a:solidFill>
              </a:rPr>
              <a:pPr/>
              <a:t>18/11/2016</a:t>
            </a:fld>
            <a:endParaRPr>
              <a:solidFill>
                <a:prstClr val="white"/>
              </a:solidFill>
            </a:endParaRPr>
          </a:p>
        </p:txBody>
      </p:sp>
      <p:sp>
        <p:nvSpPr>
          <p:cNvPr id="6" name="Footer Placeholder 5"/>
          <p:cNvSpPr>
            <a:spLocks noGrp="1"/>
          </p:cNvSpPr>
          <p:nvPr>
            <p:ph type="ftr" sz="quarter" idx="11"/>
          </p:nvPr>
        </p:nvSpPr>
        <p:spPr/>
        <p:txBody>
          <a:bodyPr/>
          <a:lstStyle>
            <a:lvl1pPr eaLnBrk="1" latinLnBrk="0" hangingPunct="1">
              <a:defRPr kumimoji="0" lang="it-IT">
                <a:solidFill>
                  <a:schemeClr val="bg1"/>
                </a:solidFill>
              </a:defRPr>
            </a:lvl1pPr>
          </a:lstStyle>
          <a:p>
            <a:endParaRPr>
              <a:solidFill>
                <a:prstClr val="white"/>
              </a:solidFill>
            </a:endParaRPr>
          </a:p>
        </p:txBody>
      </p:sp>
      <p:sp>
        <p:nvSpPr>
          <p:cNvPr id="7" name="Slide Number Placeholder 6"/>
          <p:cNvSpPr>
            <a:spLocks noGrp="1"/>
          </p:cNvSpPr>
          <p:nvPr>
            <p:ph type="sldNum" sz="quarter" idx="12"/>
          </p:nvPr>
        </p:nvSpPr>
        <p:spPr/>
        <p:txBody>
          <a:bodyPr/>
          <a:lstStyle>
            <a:lvl1pPr eaLnBrk="1" latinLnBrk="0" hangingPunct="1">
              <a:defRPr kumimoji="0" lang="it-IT">
                <a:solidFill>
                  <a:schemeClr val="bg1"/>
                </a:solidFill>
              </a:defRPr>
            </a:lvl1pPr>
          </a:lstStyle>
          <a:p>
            <a:fld id="{240D5ECE-8B49-45CD-BE81-EF81920D1969}" type="slidenum">
              <a:rPr>
                <a:solidFill>
                  <a:prstClr val="white"/>
                </a:solidFill>
              </a:rPr>
              <a:pPr/>
              <a:t>‹N›</a:t>
            </a:fld>
            <a:endParaRPr>
              <a:solidFill>
                <a:prstClr val="white"/>
              </a:solidFill>
            </a:endParaRPr>
          </a:p>
        </p:txBody>
      </p:sp>
    </p:spTree>
    <p:extLst>
      <p:ext uri="{BB962C8B-B14F-4D97-AF65-F5344CB8AC3E}">
        <p14:creationId xmlns:p14="http://schemas.microsoft.com/office/powerpoint/2010/main" val="40233978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olo e testo vertical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Date Placeholder 3"/>
          <p:cNvSpPr>
            <a:spLocks noGrp="1"/>
          </p:cNvSpPr>
          <p:nvPr>
            <p:ph type="dt" sz="half" idx="10"/>
          </p:nvPr>
        </p:nvSpPr>
        <p:spPr/>
        <p:txBody>
          <a:bodyPr/>
          <a:lstStyle/>
          <a:p>
            <a:fld id="{A258050E-B668-4FA7-85AD-C750C80A6E9B}" type="datetimeFigureOut">
              <a:rPr lang="it-IT">
                <a:solidFill>
                  <a:srgbClr val="262626">
                    <a:tint val="75000"/>
                  </a:srgbClr>
                </a:solidFill>
              </a:rPr>
              <a:pPr/>
              <a:t>18/11/2016</a:t>
            </a:fld>
            <a:endParaRPr>
              <a:solidFill>
                <a:srgbClr val="262626">
                  <a:tint val="75000"/>
                </a:srgbClr>
              </a:solidFill>
            </a:endParaRPr>
          </a:p>
        </p:txBody>
      </p:sp>
      <p:sp>
        <p:nvSpPr>
          <p:cNvPr id="5" name="Footer Placeholder 4"/>
          <p:cNvSpPr>
            <a:spLocks noGrp="1"/>
          </p:cNvSpPr>
          <p:nvPr>
            <p:ph type="ftr" sz="quarter" idx="11"/>
          </p:nvPr>
        </p:nvSpPr>
        <p:spPr/>
        <p:txBody>
          <a:bodyPr/>
          <a:lstStyle/>
          <a:p>
            <a:endParaRPr>
              <a:solidFill>
                <a:srgbClr val="262626">
                  <a:tint val="75000"/>
                </a:srgbClr>
              </a:solidFill>
            </a:endParaRPr>
          </a:p>
        </p:txBody>
      </p:sp>
      <p:sp>
        <p:nvSpPr>
          <p:cNvPr id="6" name="Slide Number Placeholder 5"/>
          <p:cNvSpPr>
            <a:spLocks noGrp="1"/>
          </p:cNvSpPr>
          <p:nvPr>
            <p:ph type="sldNum" sz="quarter" idx="12"/>
          </p:nvPr>
        </p:nvSpPr>
        <p:spPr/>
        <p:txBody>
          <a:bodyPr/>
          <a:lstStyle/>
          <a:p>
            <a:fld id="{240D5ECE-8B49-45CD-BE81-EF81920D1969}" type="slidenum">
              <a:rPr>
                <a:solidFill>
                  <a:srgbClr val="262626">
                    <a:tint val="75000"/>
                  </a:srgbClr>
                </a:solidFill>
              </a:rPr>
              <a:pPr/>
              <a:t>‹N›</a:t>
            </a:fld>
            <a:endParaRPr>
              <a:solidFill>
                <a:srgbClr val="262626">
                  <a:tint val="75000"/>
                </a:srgbClr>
              </a:solidFill>
            </a:endParaRPr>
          </a:p>
        </p:txBody>
      </p:sp>
      <p:sp>
        <p:nvSpPr>
          <p:cNvPr id="14" name="Title 1"/>
          <p:cNvSpPr>
            <a:spLocks noGrp="1"/>
          </p:cNvSpPr>
          <p:nvPr>
            <p:ph type="title" hasCustomPrompt="1"/>
          </p:nvPr>
        </p:nvSpPr>
        <p:spPr>
          <a:xfrm>
            <a:off x="0" y="345723"/>
            <a:ext cx="5029200" cy="381000"/>
          </a:xfrm>
          <a:solidFill>
            <a:schemeClr val="tx1">
              <a:lumMod val="50000"/>
              <a:lumOff val="50000"/>
            </a:schemeClr>
          </a:solidFill>
        </p:spPr>
        <p:txBody>
          <a:bodyPr>
            <a:normAutofit/>
          </a:bodyPr>
          <a:lstStyle>
            <a:lvl1pPr algn="l" eaLnBrk="1" latinLnBrk="0" hangingPunct="1">
              <a:defRPr kumimoji="0" lang="it-IT" sz="2800" b="1" kern="1200" baseline="0">
                <a:solidFill>
                  <a:schemeClr val="bg1"/>
                </a:solidFill>
                <a:latin typeface="+mn-lt"/>
                <a:ea typeface="+mn-ea"/>
                <a:cs typeface="+mn-cs"/>
              </a:defRPr>
            </a:lvl1pPr>
          </a:lstStyle>
          <a:p>
            <a:r>
              <a:rPr kumimoji="0" lang="it-IT"/>
              <a:t>    Fare clic per modificare lo stile del titolo</a:t>
            </a:r>
          </a:p>
        </p:txBody>
      </p:sp>
    </p:spTree>
    <p:extLst>
      <p:ext uri="{BB962C8B-B14F-4D97-AF65-F5344CB8AC3E}">
        <p14:creationId xmlns:p14="http://schemas.microsoft.com/office/powerpoint/2010/main" val="197834814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28865"/>
            <a:ext cx="2057400" cy="4876271"/>
          </a:xfrm>
        </p:spPr>
        <p:txBody>
          <a:bodyPr vert="eaVert"/>
          <a:lstStyle/>
          <a:p>
            <a:pPr eaLnBrk="1" latinLnBrk="0" hangingPunct="1"/>
            <a:r>
              <a:rPr lang="it-IT" smtClean="0"/>
              <a:t>Fare clic per modificare lo stile del titolo</a:t>
            </a:r>
            <a:endParaRPr/>
          </a:p>
        </p:txBody>
      </p:sp>
      <p:sp>
        <p:nvSpPr>
          <p:cNvPr id="3" name="Vertical Text Placeholder 2"/>
          <p:cNvSpPr>
            <a:spLocks noGrp="1"/>
          </p:cNvSpPr>
          <p:nvPr>
            <p:ph type="body" orient="vert" idx="1"/>
          </p:nvPr>
        </p:nvSpPr>
        <p:spPr>
          <a:xfrm>
            <a:off x="457200" y="228865"/>
            <a:ext cx="5105400" cy="4876271"/>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4" name="Date Placeholder 3"/>
          <p:cNvSpPr>
            <a:spLocks noGrp="1"/>
          </p:cNvSpPr>
          <p:nvPr>
            <p:ph type="dt" sz="half" idx="10"/>
          </p:nvPr>
        </p:nvSpPr>
        <p:spPr/>
        <p:txBody>
          <a:bodyPr/>
          <a:lstStyle>
            <a:lvl1pPr eaLnBrk="1" latinLnBrk="0" hangingPunct="1">
              <a:defRPr kumimoji="0" lang="it-IT">
                <a:solidFill>
                  <a:schemeClr val="tx1">
                    <a:lumMod val="85000"/>
                    <a:lumOff val="15000"/>
                  </a:schemeClr>
                </a:solidFill>
              </a:defRPr>
            </a:lvl1pPr>
          </a:lstStyle>
          <a:p>
            <a:fld id="{A258050E-B668-4FA7-85AD-C750C80A6E9B}" type="datetimeFigureOut">
              <a:rPr lang="it-IT">
                <a:solidFill>
                  <a:srgbClr val="262626">
                    <a:lumMod val="85000"/>
                    <a:lumOff val="15000"/>
                  </a:srgbClr>
                </a:solidFill>
              </a:rPr>
              <a:pPr/>
              <a:t>18/11/2016</a:t>
            </a:fld>
            <a:endParaRPr>
              <a:solidFill>
                <a:srgbClr val="262626">
                  <a:lumMod val="85000"/>
                  <a:lumOff val="15000"/>
                </a:srgbClr>
              </a:solidFill>
            </a:endParaRPr>
          </a:p>
        </p:txBody>
      </p:sp>
      <p:sp>
        <p:nvSpPr>
          <p:cNvPr id="5" name="Footer Placeholder 4"/>
          <p:cNvSpPr>
            <a:spLocks noGrp="1"/>
          </p:cNvSpPr>
          <p:nvPr>
            <p:ph type="ftr" sz="quarter" idx="11"/>
          </p:nvPr>
        </p:nvSpPr>
        <p:spPr/>
        <p:txBody>
          <a:bodyPr/>
          <a:lstStyle/>
          <a:p>
            <a:endParaRPr>
              <a:solidFill>
                <a:srgbClr val="262626">
                  <a:tint val="75000"/>
                </a:srgbClr>
              </a:solidFill>
            </a:endParaRPr>
          </a:p>
        </p:txBody>
      </p:sp>
      <p:sp>
        <p:nvSpPr>
          <p:cNvPr id="6" name="Slide Number Placeholder 5"/>
          <p:cNvSpPr>
            <a:spLocks noGrp="1"/>
          </p:cNvSpPr>
          <p:nvPr>
            <p:ph type="sldNum" sz="quarter" idx="12"/>
          </p:nvPr>
        </p:nvSpPr>
        <p:spPr/>
        <p:txBody>
          <a:bodyPr/>
          <a:lstStyle>
            <a:lvl1pPr eaLnBrk="1" latinLnBrk="0" hangingPunct="1">
              <a:defRPr kumimoji="0" lang="it-IT">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Tree>
    <p:extLst>
      <p:ext uri="{BB962C8B-B14F-4D97-AF65-F5344CB8AC3E}">
        <p14:creationId xmlns:p14="http://schemas.microsoft.com/office/powerpoint/2010/main" val="24982813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Vuota">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4889500"/>
            <a:ext cx="9144000" cy="878078"/>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it-IT">
                <a:solidFill>
                  <a:srgbClr val="262626">
                    <a:tint val="75000"/>
                  </a:srgbClr>
                </a:solidFill>
              </a:rPr>
              <a:pPr/>
              <a:t>18/11/2016</a:t>
            </a:fld>
            <a:endParaRPr>
              <a:solidFill>
                <a:srgbClr val="262626">
                  <a:tint val="75000"/>
                </a:srgbClr>
              </a:solidFill>
            </a:endParaRPr>
          </a:p>
        </p:txBody>
      </p:sp>
      <p:sp>
        <p:nvSpPr>
          <p:cNvPr id="3" name="Footer Placeholder 2"/>
          <p:cNvSpPr>
            <a:spLocks noGrp="1"/>
          </p:cNvSpPr>
          <p:nvPr>
            <p:ph type="ftr" sz="quarter" idx="11"/>
          </p:nvPr>
        </p:nvSpPr>
        <p:spPr/>
        <p:txBody>
          <a:bodyPr/>
          <a:lstStyle/>
          <a:p>
            <a:endParaRPr>
              <a:solidFill>
                <a:srgbClr val="262626">
                  <a:tint val="75000"/>
                </a:srgbClr>
              </a:solidFill>
            </a:endParaRPr>
          </a:p>
        </p:txBody>
      </p:sp>
      <p:sp>
        <p:nvSpPr>
          <p:cNvPr id="4" name="Slide Number Placeholder 3"/>
          <p:cNvSpPr>
            <a:spLocks noGrp="1"/>
          </p:cNvSpPr>
          <p:nvPr>
            <p:ph type="sldNum" sz="quarter" idx="12"/>
          </p:nvPr>
        </p:nvSpPr>
        <p:spPr/>
        <p:txBody>
          <a:bodyPr/>
          <a:lstStyle/>
          <a:p>
            <a:fld id="{73820FCD-5F4C-4989-BE05-0A8208BCBC21}" type="slidenum">
              <a:rPr>
                <a:solidFill>
                  <a:srgbClr val="262626">
                    <a:tint val="75000"/>
                  </a:srgbClr>
                </a:solidFill>
              </a:rPr>
              <a:pPr/>
              <a:t>‹N›</a:t>
            </a:fld>
            <a:endParaRPr>
              <a:solidFill>
                <a:srgbClr val="262626">
                  <a:tint val="75000"/>
                </a:srgbClr>
              </a:solidFill>
            </a:endParaRPr>
          </a:p>
        </p:txBody>
      </p:sp>
    </p:spTree>
    <p:extLst>
      <p:ext uri="{BB962C8B-B14F-4D97-AF65-F5344CB8AC3E}">
        <p14:creationId xmlns:p14="http://schemas.microsoft.com/office/powerpoint/2010/main" val="29974240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672417"/>
            <a:ext cx="7772400" cy="1135063"/>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D0D795A-C0A2-49A3-AE9C-79E8C5699883}" type="datetime1">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1283856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136A675-7A72-4A7D-AEDA-943485F7EC89}" type="datetime1">
              <a:rPr lang="it-IT" smtClean="0"/>
              <a:t>18/11/2016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758133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4510CD7-AF4A-4BED-BA11-63202571826F}" type="datetime1">
              <a:rPr lang="it-IT" smtClean="0"/>
              <a:t>18/11/2016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39432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DE5A2AF-0044-4FD0-9512-3BF7B6FABE96}" type="datetime1">
              <a:rPr lang="it-IT" smtClean="0"/>
              <a:t>18/11/2016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54777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EB7D374-120C-45B6-A135-4E03544679A4}" type="datetime1">
              <a:rPr lang="it-IT" smtClean="0"/>
              <a:t>18/11/2016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2184173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27542"/>
            <a:ext cx="3008313" cy="968375"/>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3DED256-BF12-404A-BF25-0DEFBDE3AA7C}" type="datetime1">
              <a:rPr lang="it-IT" smtClean="0"/>
              <a:t>18/11/2016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87559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000500"/>
            <a:ext cx="5486400" cy="472282"/>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2477B6C-D189-4747-9A06-43721B1B343A}" type="datetime1">
              <a:rPr lang="it-IT" smtClean="0"/>
              <a:t>18/11/2016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194F3B-A95F-4036-9FB0-F0B68AB4758F}" type="slidenum">
              <a:rPr lang="it-IT" smtClean="0"/>
              <a:t>‹N›</a:t>
            </a:fld>
            <a:endParaRPr lang="it-IT"/>
          </a:p>
        </p:txBody>
      </p:sp>
    </p:spTree>
    <p:extLst>
      <p:ext uri="{BB962C8B-B14F-4D97-AF65-F5344CB8AC3E}">
        <p14:creationId xmlns:p14="http://schemas.microsoft.com/office/powerpoint/2010/main" val="39659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6E2CB5D3-3F61-4091-8D96-3CDC1A4EDF7A}" type="datetime1">
              <a:rPr lang="it-IT" smtClean="0"/>
              <a:t>18/11/2016</a:t>
            </a:fld>
            <a:endParaRPr lang="it-IT"/>
          </a:p>
        </p:txBody>
      </p:sp>
      <p:sp>
        <p:nvSpPr>
          <p:cNvPr id="5" name="Segnaposto piè di pagina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2194F3B-A95F-4036-9FB0-F0B68AB4758F}" type="slidenum">
              <a:rPr lang="it-IT" smtClean="0"/>
              <a:t>‹N›</a:t>
            </a:fld>
            <a:endParaRPr lang="it-IT"/>
          </a:p>
        </p:txBody>
      </p:sp>
    </p:spTree>
    <p:extLst>
      <p:ext uri="{BB962C8B-B14F-4D97-AF65-F5344CB8AC3E}">
        <p14:creationId xmlns:p14="http://schemas.microsoft.com/office/powerpoint/2010/main" val="43818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4889500"/>
            <a:ext cx="9144000" cy="878078"/>
          </a:xfrm>
          <a:prstGeom prst="rect">
            <a:avLst/>
          </a:prstGeom>
        </p:spPr>
      </p:pic>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pPr eaLnBrk="1" latinLnBrk="0" hangingPunct="1"/>
            <a:r>
              <a:rPr kumimoji="0" lang="it-IT" smtClean="0"/>
              <a:t>Fare clic per modificare lo stile del titolo</a:t>
            </a:r>
            <a:endParaRPr kumimoji="0" lang="en-US" smtClean="0"/>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eaLnBrk="1" latinLnBrk="0" hangingPunct="1">
              <a:defRPr kumimoji="0" lang="it-IT" sz="1200">
                <a:solidFill>
                  <a:schemeClr val="tx1">
                    <a:tint val="75000"/>
                  </a:schemeClr>
                </a:solidFill>
              </a:defRPr>
            </a:lvl1pPr>
          </a:lstStyle>
          <a:p>
            <a:fld id="{A258050E-B668-4FA7-85AD-C750C80A6E9B}" type="datetimeFigureOut">
              <a:rPr lang="it-IT">
                <a:solidFill>
                  <a:srgbClr val="262626">
                    <a:tint val="75000"/>
                  </a:srgbClr>
                </a:solidFill>
              </a:rPr>
              <a:pPr/>
              <a:t>18/11/2016</a:t>
            </a:fld>
            <a:endParaRPr>
              <a:solidFill>
                <a:srgbClr val="262626">
                  <a:tint val="75000"/>
                </a:srgbClr>
              </a:solidFill>
            </a:endParaRPr>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eaLnBrk="1" latinLnBrk="0" hangingPunct="1">
              <a:defRPr kumimoji="0" lang="it-IT" sz="1200">
                <a:solidFill>
                  <a:schemeClr val="tx1">
                    <a:tint val="75000"/>
                  </a:schemeClr>
                </a:solidFill>
              </a:defRPr>
            </a:lvl1pPr>
          </a:lstStyle>
          <a:p>
            <a:endParaRPr>
              <a:solidFill>
                <a:srgbClr val="262626">
                  <a:tint val="75000"/>
                </a:srgbClr>
              </a:solidFill>
            </a:endParaRPr>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eaLnBrk="1" latinLnBrk="0" hangingPunct="1">
              <a:defRPr kumimoji="0" lang="it-IT" sz="1200">
                <a:solidFill>
                  <a:schemeClr val="tx1">
                    <a:tint val="75000"/>
                  </a:schemeClr>
                </a:solidFill>
              </a:defRPr>
            </a:lvl1pPr>
          </a:lstStyle>
          <a:p>
            <a:fld id="{240D5ECE-8B49-45CD-BE81-EF81920D1969}" type="slidenum">
              <a:rPr>
                <a:solidFill>
                  <a:srgbClr val="262626">
                    <a:tint val="75000"/>
                  </a:srgbClr>
                </a:solidFill>
              </a:rPr>
              <a:pPr/>
              <a:t>‹N›</a:t>
            </a:fld>
            <a:endParaRPr>
              <a:solidFill>
                <a:srgbClr val="262626">
                  <a:tint val="75000"/>
                </a:srgbClr>
              </a:solidFill>
            </a:endParaRP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extLst>
      <p:ext uri="{BB962C8B-B14F-4D97-AF65-F5344CB8AC3E}">
        <p14:creationId xmlns:p14="http://schemas.microsoft.com/office/powerpoint/2010/main" val="3091377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txStyles>
    <p:titleStyle>
      <a:lvl1pPr algn="ctr" defTabSz="914400" rtl="0" eaLnBrk="1" latinLnBrk="0" hangingPunct="1">
        <a:spcBef>
          <a:spcPct val="0"/>
        </a:spcBef>
        <a:buNone/>
        <a:defRPr kumimoji="0" lang="it-IT"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it-IT"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it-IT"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it-IT"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it-IT" sz="2000" kern="1200">
          <a:solidFill>
            <a:schemeClr val="tx1"/>
          </a:solidFill>
          <a:latin typeface="+mn-lt"/>
          <a:ea typeface="+mn-ea"/>
          <a:cs typeface="+mn-cs"/>
        </a:defRPr>
      </a:lvl9pPr>
    </p:bodyStyle>
    <p:otherStyle>
      <a:defPPr>
        <a:defRPr kumimoji="0" lang="it-IT"/>
      </a:defPPr>
      <a:lvl1pPr marL="0" algn="l" defTabSz="914400" rtl="0" eaLnBrk="1" latinLnBrk="0" hangingPunct="1">
        <a:defRPr kumimoji="0" lang="it-IT" sz="1800" kern="1200">
          <a:solidFill>
            <a:schemeClr val="tx1"/>
          </a:solidFill>
          <a:latin typeface="+mn-lt"/>
          <a:ea typeface="+mn-ea"/>
          <a:cs typeface="+mn-cs"/>
        </a:defRPr>
      </a:lvl1pPr>
      <a:lvl2pPr marL="457200" algn="l" defTabSz="914400" rtl="0" eaLnBrk="1" latinLnBrk="0" hangingPunct="1">
        <a:defRPr kumimoji="0" lang="it-IT" sz="1800" kern="1200">
          <a:solidFill>
            <a:schemeClr val="tx1"/>
          </a:solidFill>
          <a:latin typeface="+mn-lt"/>
          <a:ea typeface="+mn-ea"/>
          <a:cs typeface="+mn-cs"/>
        </a:defRPr>
      </a:lvl2pPr>
      <a:lvl3pPr marL="914400" algn="l" defTabSz="914400" rtl="0" eaLnBrk="1" latinLnBrk="0" hangingPunct="1">
        <a:defRPr kumimoji="0" lang="it-IT" sz="1800" kern="1200">
          <a:solidFill>
            <a:schemeClr val="tx1"/>
          </a:solidFill>
          <a:latin typeface="+mn-lt"/>
          <a:ea typeface="+mn-ea"/>
          <a:cs typeface="+mn-cs"/>
        </a:defRPr>
      </a:lvl3pPr>
      <a:lvl4pPr marL="1371600" algn="l" defTabSz="914400" rtl="0" eaLnBrk="1" latinLnBrk="0" hangingPunct="1">
        <a:defRPr kumimoji="0" lang="it-IT" sz="1800" kern="1200">
          <a:solidFill>
            <a:schemeClr val="tx1"/>
          </a:solidFill>
          <a:latin typeface="+mn-lt"/>
          <a:ea typeface="+mn-ea"/>
          <a:cs typeface="+mn-cs"/>
        </a:defRPr>
      </a:lvl4pPr>
      <a:lvl5pPr marL="1828800" algn="l" defTabSz="914400" rtl="0" eaLnBrk="1" latinLnBrk="0" hangingPunct="1">
        <a:defRPr kumimoji="0" lang="it-IT" sz="1800" kern="1200">
          <a:solidFill>
            <a:schemeClr val="tx1"/>
          </a:solidFill>
          <a:latin typeface="+mn-lt"/>
          <a:ea typeface="+mn-ea"/>
          <a:cs typeface="+mn-cs"/>
        </a:defRPr>
      </a:lvl5pPr>
      <a:lvl6pPr marL="2286000" algn="l" defTabSz="914400" rtl="0" eaLnBrk="1" latinLnBrk="0" hangingPunct="1">
        <a:defRPr kumimoji="0" lang="it-IT" sz="1800" kern="1200">
          <a:solidFill>
            <a:schemeClr val="tx1"/>
          </a:solidFill>
          <a:latin typeface="+mn-lt"/>
          <a:ea typeface="+mn-ea"/>
          <a:cs typeface="+mn-cs"/>
        </a:defRPr>
      </a:lvl6pPr>
      <a:lvl7pPr marL="2743200" algn="l" defTabSz="914400" rtl="0" eaLnBrk="1" latinLnBrk="0" hangingPunct="1">
        <a:defRPr kumimoji="0" lang="it-IT" sz="1800" kern="1200">
          <a:solidFill>
            <a:schemeClr val="tx1"/>
          </a:solidFill>
          <a:latin typeface="+mn-lt"/>
          <a:ea typeface="+mn-ea"/>
          <a:cs typeface="+mn-cs"/>
        </a:defRPr>
      </a:lvl7pPr>
      <a:lvl8pPr marL="3200400" algn="l" defTabSz="914400" rtl="0" eaLnBrk="1" latinLnBrk="0" hangingPunct="1">
        <a:defRPr kumimoji="0" lang="it-IT" sz="1800" kern="1200">
          <a:solidFill>
            <a:schemeClr val="tx1"/>
          </a:solidFill>
          <a:latin typeface="+mn-lt"/>
          <a:ea typeface="+mn-ea"/>
          <a:cs typeface="+mn-cs"/>
        </a:defRPr>
      </a:lvl8pPr>
      <a:lvl9pPr marL="3657600" algn="l" defTabSz="914400" rtl="0" eaLnBrk="1" latinLnBrk="0" hangingPunct="1">
        <a:defRPr kumimoji="0" lang="it-IT"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hyperlink" Target="http://www.entilocali.leggiditalia.it/#id=10LX0000839032ART0,__m=document" TargetMode="External"/><Relationship Id="rId4" Type="http://schemas.openxmlformats.org/officeDocument/2006/relationships/hyperlink" Target="http://www.entilocali.leggiditalia.it/#id=10LX0000839032ART117,__m=document"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entilocali.leggiditalia.it/#id=10LX0000839032ART0,__m=document" TargetMode="External"/><Relationship Id="rId5" Type="http://schemas.openxmlformats.org/officeDocument/2006/relationships/hyperlink" Target="http://www.entilocali.leggiditalia.it/#id=10LX0000839032ART32,__m=document" TargetMode="Externa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4" Type="http://schemas.openxmlformats.org/officeDocument/2006/relationships/hyperlink" Target="http://www.entilocali.leggiditalia.it/#id=10LX0000839032ART0,__m=document"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hyperlink" Target="http://www.entilocali.leggiditalia.it/#id=10LX0000839032ART0,__m=document" TargetMode="External"/><Relationship Id="rId4" Type="http://schemas.openxmlformats.org/officeDocument/2006/relationships/hyperlink" Target="http://www.entilocali.leggiditalia.it/#id=10LX0000839032ART117,__m=document"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40" y="841277"/>
            <a:ext cx="8998004" cy="1494670"/>
          </a:xfrm>
          <a:prstGeom prst="rect">
            <a:avLst/>
          </a:prstGeom>
          <a:solidFill>
            <a:schemeClr val="accent3">
              <a:lumMod val="75000"/>
            </a:schemeClr>
          </a:solidFill>
          <a:ln>
            <a:noFill/>
          </a:ln>
          <a:extLst/>
        </p:spPr>
      </p:pic>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0312" y="1620033"/>
            <a:ext cx="1619672" cy="661403"/>
          </a:xfrm>
          <a:prstGeom prst="rect">
            <a:avLst/>
          </a:prstGeom>
        </p:spPr>
      </p:pic>
      <p:sp>
        <p:nvSpPr>
          <p:cNvPr id="7" name="CasellaDiTesto 6"/>
          <p:cNvSpPr txBox="1"/>
          <p:nvPr/>
        </p:nvSpPr>
        <p:spPr>
          <a:xfrm>
            <a:off x="332280" y="841276"/>
            <a:ext cx="7200800" cy="1569660"/>
          </a:xfrm>
          <a:prstGeom prst="rect">
            <a:avLst/>
          </a:prstGeom>
          <a:noFill/>
        </p:spPr>
        <p:txBody>
          <a:bodyPr wrap="square" rtlCol="0">
            <a:spAutoFit/>
          </a:bodyPr>
          <a:lstStyle/>
          <a:p>
            <a:pPr algn="ctr"/>
            <a:r>
              <a:rPr lang="it-IT" sz="4800" b="1" dirty="0" smtClean="0">
                <a:solidFill>
                  <a:schemeClr val="bg1"/>
                </a:solidFill>
                <a:effectLst>
                  <a:outerShdw blurRad="38100" dist="38100" dir="2700000" algn="tl">
                    <a:srgbClr val="000000">
                      <a:alpha val="43137"/>
                    </a:srgbClr>
                  </a:outerShdw>
                </a:effectLst>
              </a:rPr>
              <a:t>SISMA  </a:t>
            </a:r>
            <a:r>
              <a:rPr lang="it-IT" sz="4800" b="1" dirty="0">
                <a:solidFill>
                  <a:schemeClr val="bg1"/>
                </a:solidFill>
                <a:effectLst>
                  <a:outerShdw blurRad="38100" dist="38100" dir="2700000" algn="tl">
                    <a:srgbClr val="000000">
                      <a:alpha val="43137"/>
                    </a:srgbClr>
                  </a:outerShdw>
                </a:effectLst>
              </a:rPr>
              <a:t>MARCHE </a:t>
            </a:r>
            <a:r>
              <a:rPr lang="it-IT" sz="4800" b="1" dirty="0" smtClean="0">
                <a:solidFill>
                  <a:schemeClr val="bg1"/>
                </a:solidFill>
                <a:effectLst>
                  <a:outerShdw blurRad="38100" dist="38100" dir="2700000" algn="tl">
                    <a:srgbClr val="000000">
                      <a:alpha val="43137"/>
                    </a:srgbClr>
                  </a:outerShdw>
                </a:effectLst>
              </a:rPr>
              <a:t> 2016</a:t>
            </a:r>
            <a:endParaRPr lang="it-IT" sz="4800" b="1" dirty="0">
              <a:solidFill>
                <a:schemeClr val="bg1"/>
              </a:solidFill>
              <a:effectLst>
                <a:outerShdw blurRad="38100" dist="38100" dir="2700000" algn="tl">
                  <a:srgbClr val="000000">
                    <a:alpha val="43137"/>
                  </a:srgbClr>
                </a:outerShdw>
              </a:effectLst>
            </a:endParaRPr>
          </a:p>
          <a:p>
            <a:pPr algn="ctr"/>
            <a:r>
              <a:rPr lang="it-IT" sz="4800" b="1" dirty="0">
                <a:solidFill>
                  <a:schemeClr val="bg1"/>
                </a:solidFill>
                <a:effectLst>
                  <a:outerShdw blurRad="38100" dist="38100" dir="2700000" algn="tl">
                    <a:srgbClr val="000000">
                      <a:alpha val="43137"/>
                    </a:srgbClr>
                  </a:outerShdw>
                </a:effectLst>
              </a:rPr>
              <a:t>PROVVEDIMENTI</a:t>
            </a:r>
          </a:p>
        </p:txBody>
      </p:sp>
      <p:sp>
        <p:nvSpPr>
          <p:cNvPr id="10" name="Rettangolo 9"/>
          <p:cNvSpPr/>
          <p:nvPr/>
        </p:nvSpPr>
        <p:spPr>
          <a:xfrm>
            <a:off x="69156" y="776086"/>
            <a:ext cx="9005688" cy="691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Rettangolo 1"/>
          <p:cNvSpPr/>
          <p:nvPr/>
        </p:nvSpPr>
        <p:spPr>
          <a:xfrm>
            <a:off x="73479" y="4286250"/>
            <a:ext cx="8997043" cy="1355271"/>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61168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251520" y="69380"/>
            <a:ext cx="7164288" cy="707886"/>
          </a:xfrm>
          <a:prstGeom prst="rect">
            <a:avLst/>
          </a:prstGeom>
          <a:noFill/>
        </p:spPr>
        <p:txBody>
          <a:bodyPr wrap="square" rtlCol="0">
            <a:spAutoFit/>
          </a:bodyPr>
          <a:lstStyle/>
          <a:p>
            <a:pPr algn="ctr"/>
            <a:r>
              <a:rPr lang="it-IT" sz="2000" b="1" dirty="0" smtClean="0">
                <a:solidFill>
                  <a:schemeClr val="bg1"/>
                </a:solidFill>
                <a:latin typeface="Arial Black" pitchFamily="34" charset="0"/>
              </a:rPr>
              <a:t>ATTIVIT</a:t>
            </a:r>
            <a:r>
              <a:rPr lang="it-IT" sz="2000" b="1" cap="all" dirty="0" smtClean="0">
                <a:solidFill>
                  <a:schemeClr val="bg1"/>
                </a:solidFill>
                <a:latin typeface="Arial Black" pitchFamily="34" charset="0"/>
              </a:rPr>
              <a:t>à</a:t>
            </a:r>
            <a:r>
              <a:rPr lang="it-IT" sz="2000" b="1" dirty="0" smtClean="0">
                <a:solidFill>
                  <a:schemeClr val="bg1"/>
                </a:solidFill>
                <a:latin typeface="Arial Black" pitchFamily="34" charset="0"/>
              </a:rPr>
              <a:t> RELATIVE ALLA RICOSTRUZIONE PRIVATA, TUTELA AMBIENTE ED EMERGENZA</a:t>
            </a:r>
            <a:endParaRPr lang="it-IT" sz="2000" b="1" cap="all" dirty="0">
              <a:solidFill>
                <a:schemeClr val="bg1"/>
              </a:solidFill>
              <a:latin typeface="Arial Black" pitchFamily="34" charset="0"/>
            </a:endParaRPr>
          </a:p>
        </p:txBody>
      </p:sp>
      <p:sp>
        <p:nvSpPr>
          <p:cNvPr id="6" name="Rettangolo 5"/>
          <p:cNvSpPr/>
          <p:nvPr/>
        </p:nvSpPr>
        <p:spPr>
          <a:xfrm>
            <a:off x="107504" y="1264904"/>
            <a:ext cx="8856984" cy="2734272"/>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107504" y="1398176"/>
            <a:ext cx="8856984"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800" b="1" dirty="0" smtClean="0">
                <a:solidFill>
                  <a:srgbClr val="C00000"/>
                </a:solidFill>
                <a:effectLst>
                  <a:outerShdw blurRad="38100" dist="38100" dir="2700000" algn="tl">
                    <a:srgbClr val="000000">
                      <a:alpha val="43137"/>
                    </a:srgbClr>
                  </a:outerShdw>
                </a:effectLst>
              </a:rPr>
              <a:t>Comuni all’interno del cratere</a:t>
            </a:r>
            <a:endParaRPr lang="it-IT" sz="2800" b="1" dirty="0">
              <a:solidFill>
                <a:srgbClr val="002060"/>
              </a:solidFill>
              <a:effectLst>
                <a:outerShdw blurRad="38100" dist="38100" dir="2700000" algn="tl">
                  <a:srgbClr val="000000">
                    <a:alpha val="43137"/>
                  </a:srgbClr>
                </a:outerShdw>
              </a:effectLst>
            </a:endParaRPr>
          </a:p>
        </p:txBody>
      </p:sp>
      <p:sp>
        <p:nvSpPr>
          <p:cNvPr id="22" name="CasellaDiTesto 21"/>
          <p:cNvSpPr txBox="1"/>
          <p:nvPr/>
        </p:nvSpPr>
        <p:spPr>
          <a:xfrm>
            <a:off x="470795" y="2444323"/>
            <a:ext cx="8202410" cy="1277273"/>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2000" b="1" dirty="0"/>
              <a:t>C</a:t>
            </a:r>
            <a:r>
              <a:rPr lang="it-IT" sz="2000" b="1" dirty="0" smtClean="0"/>
              <a:t>on delibera di Consiglio possono:</a:t>
            </a:r>
          </a:p>
          <a:p>
            <a:pPr marL="285750" indent="-285750">
              <a:buFont typeface="Arial" pitchFamily="34" charset="0"/>
              <a:buChar char="•"/>
            </a:pPr>
            <a:r>
              <a:rPr lang="it-IT" sz="1900" b="1" dirty="0" smtClean="0">
                <a:solidFill>
                  <a:srgbClr val="C00000"/>
                </a:solidFill>
              </a:rPr>
              <a:t>individuare </a:t>
            </a:r>
            <a:r>
              <a:rPr lang="it-IT" sz="1900" b="1" dirty="0">
                <a:solidFill>
                  <a:srgbClr val="C00000"/>
                </a:solidFill>
              </a:rPr>
              <a:t>gli aggregati edilizi da recuperare attraverso interventi </a:t>
            </a:r>
            <a:r>
              <a:rPr lang="it-IT" sz="1900" b="1" dirty="0" smtClean="0">
                <a:solidFill>
                  <a:srgbClr val="C00000"/>
                </a:solidFill>
              </a:rPr>
              <a:t>unitari;</a:t>
            </a:r>
          </a:p>
          <a:p>
            <a:pPr marL="285750" indent="-285750">
              <a:buFont typeface="Arial" pitchFamily="34" charset="0"/>
              <a:buChar char="•"/>
            </a:pPr>
            <a:r>
              <a:rPr lang="it-IT" sz="1900" b="1" dirty="0" smtClean="0">
                <a:solidFill>
                  <a:srgbClr val="C00000"/>
                </a:solidFill>
              </a:rPr>
              <a:t>perimetrare, </a:t>
            </a:r>
            <a:r>
              <a:rPr lang="it-IT" sz="1900" b="1" dirty="0">
                <a:solidFill>
                  <a:srgbClr val="C00000"/>
                </a:solidFill>
              </a:rPr>
              <a:t>per ogni aggregato edilizio, le </a:t>
            </a:r>
            <a:r>
              <a:rPr lang="it-IT" sz="1900" b="1" dirty="0" smtClean="0">
                <a:solidFill>
                  <a:srgbClr val="C00000"/>
                </a:solidFill>
              </a:rPr>
              <a:t>Unità minime di intervento (UMI) </a:t>
            </a:r>
            <a:r>
              <a:rPr lang="it-IT" sz="1900" b="1" dirty="0">
                <a:solidFill>
                  <a:srgbClr val="C00000"/>
                </a:solidFill>
              </a:rPr>
              <a:t>costituite dagli insiemi di edifici </a:t>
            </a:r>
            <a:r>
              <a:rPr lang="it-IT" sz="1900" b="1" dirty="0" smtClean="0">
                <a:solidFill>
                  <a:srgbClr val="C00000"/>
                </a:solidFill>
              </a:rPr>
              <a:t>a </a:t>
            </a:r>
            <a:r>
              <a:rPr lang="it-IT" sz="1900" b="1" dirty="0">
                <a:solidFill>
                  <a:srgbClr val="C00000"/>
                </a:solidFill>
              </a:rPr>
              <a:t>progettazione </a:t>
            </a:r>
            <a:r>
              <a:rPr lang="it-IT" sz="1900" b="1" dirty="0" smtClean="0">
                <a:solidFill>
                  <a:srgbClr val="C00000"/>
                </a:solidFill>
              </a:rPr>
              <a:t>unitaria</a:t>
            </a:r>
            <a:r>
              <a:rPr lang="it-IT" sz="1900" b="1" dirty="0">
                <a:solidFill>
                  <a:srgbClr val="C00000"/>
                </a:solidFill>
              </a:rPr>
              <a:t> </a:t>
            </a:r>
            <a:r>
              <a:rPr lang="it-IT" sz="1900" b="1" dirty="0" smtClean="0">
                <a:solidFill>
                  <a:srgbClr val="C00000"/>
                </a:solidFill>
              </a:rPr>
              <a:t>(art</a:t>
            </a:r>
            <a:r>
              <a:rPr lang="it-IT" sz="1900" b="1" dirty="0">
                <a:solidFill>
                  <a:srgbClr val="C00000"/>
                </a:solidFill>
              </a:rPr>
              <a:t>. 11 </a:t>
            </a:r>
            <a:r>
              <a:rPr lang="it-IT" sz="1900" b="1" dirty="0" smtClean="0">
                <a:solidFill>
                  <a:srgbClr val="C00000"/>
                </a:solidFill>
              </a:rPr>
              <a:t>c. </a:t>
            </a:r>
            <a:r>
              <a:rPr lang="it-IT" sz="1900" b="1" dirty="0">
                <a:solidFill>
                  <a:srgbClr val="C00000"/>
                </a:solidFill>
              </a:rPr>
              <a:t>8)</a:t>
            </a:r>
            <a:endParaRPr lang="it-IT" sz="1900" b="1" dirty="0">
              <a:solidFill>
                <a:srgbClr val="C00000"/>
              </a:solidFill>
              <a:effectLst>
                <a:outerShdw blurRad="38100" dist="38100" dir="2700000" algn="tl">
                  <a:srgbClr val="000000">
                    <a:alpha val="43137"/>
                  </a:srgbClr>
                </a:outerShdw>
              </a:effectLst>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10</a:t>
            </a:fld>
            <a:endParaRPr lang="it-IT"/>
          </a:p>
        </p:txBody>
      </p:sp>
    </p:spTree>
    <p:extLst>
      <p:ext uri="{BB962C8B-B14F-4D97-AF65-F5344CB8AC3E}">
        <p14:creationId xmlns:p14="http://schemas.microsoft.com/office/powerpoint/2010/main" val="18264843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11" name="Rettangolo 10"/>
          <p:cNvSpPr/>
          <p:nvPr/>
        </p:nvSpPr>
        <p:spPr>
          <a:xfrm>
            <a:off x="107504" y="931285"/>
            <a:ext cx="8856983" cy="4662519"/>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p:cNvSpPr txBox="1"/>
          <p:nvPr/>
        </p:nvSpPr>
        <p:spPr>
          <a:xfrm>
            <a:off x="107505" y="931285"/>
            <a:ext cx="8856982"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800" b="1" dirty="0" smtClean="0">
                <a:solidFill>
                  <a:srgbClr val="C00000"/>
                </a:solidFill>
                <a:effectLst>
                  <a:outerShdw blurRad="38100" dist="38100" dir="2700000" algn="tl">
                    <a:srgbClr val="000000">
                      <a:alpha val="43137"/>
                    </a:srgbClr>
                  </a:outerShdw>
                </a:effectLst>
              </a:rPr>
              <a:t>Tutti i Comuni dentro e fuori dal cratere</a:t>
            </a:r>
            <a:endParaRPr lang="it-IT" sz="2800" b="1" dirty="0">
              <a:solidFill>
                <a:srgbClr val="002060"/>
              </a:solidFill>
              <a:effectLst>
                <a:outerShdw blurRad="38100" dist="38100" dir="2700000" algn="tl">
                  <a:srgbClr val="000000">
                    <a:alpha val="43137"/>
                  </a:srgbClr>
                </a:outerShdw>
              </a:effectLst>
            </a:endParaRPr>
          </a:p>
        </p:txBody>
      </p:sp>
      <p:sp>
        <p:nvSpPr>
          <p:cNvPr id="19" name="CasellaDiTesto 18"/>
          <p:cNvSpPr txBox="1"/>
          <p:nvPr/>
        </p:nvSpPr>
        <p:spPr>
          <a:xfrm>
            <a:off x="186014" y="1489348"/>
            <a:ext cx="8712968" cy="261610"/>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Rilasciano il titolo edilizio abilitativo (art.3, c.4 e art.12, c.2))</a:t>
            </a:r>
            <a:endParaRPr lang="it-IT" sz="1100" b="1" dirty="0">
              <a:effectLst>
                <a:outerShdw blurRad="38100" dist="38100" dir="2700000" algn="tl">
                  <a:srgbClr val="000000">
                    <a:alpha val="43137"/>
                  </a:srgbClr>
                </a:outerShdw>
              </a:effectLst>
            </a:endParaRPr>
          </a:p>
        </p:txBody>
      </p:sp>
      <p:sp>
        <p:nvSpPr>
          <p:cNvPr id="21" name="CasellaDiTesto 20"/>
          <p:cNvSpPr txBox="1"/>
          <p:nvPr/>
        </p:nvSpPr>
        <p:spPr>
          <a:xfrm>
            <a:off x="186014" y="1780113"/>
            <a:ext cx="8712968" cy="1092607"/>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marL="228600" indent="-228600">
              <a:buFont typeface="+mj-lt"/>
              <a:buAutoNum type="arabicPeriod"/>
            </a:pPr>
            <a:r>
              <a:rPr lang="it-IT" sz="1050" b="1" dirty="0"/>
              <a:t>Adottano con atto consiliare gli strumenti urbanistici attuativi degli interventi su centri storici e su centri e nuclei urbani e rurali di particolare </a:t>
            </a:r>
            <a:r>
              <a:rPr lang="it-IT" sz="1050" b="1" dirty="0" smtClean="0"/>
              <a:t>interesse;</a:t>
            </a:r>
          </a:p>
          <a:p>
            <a:pPr marL="228600" indent="-228600">
              <a:buFont typeface="+mj-lt"/>
              <a:buAutoNum type="arabicPeriod"/>
            </a:pPr>
            <a:r>
              <a:rPr lang="it-IT" sz="1100" b="1" dirty="0" smtClean="0"/>
              <a:t>Esaminano le osservazioni </a:t>
            </a:r>
            <a:r>
              <a:rPr lang="it-IT" sz="1100" b="1" dirty="0"/>
              <a:t>e opposizioni </a:t>
            </a:r>
            <a:r>
              <a:rPr lang="it-IT" sz="1100" b="1" dirty="0" smtClean="0"/>
              <a:t>ricevute;</a:t>
            </a:r>
          </a:p>
          <a:p>
            <a:pPr marL="228600" indent="-228600">
              <a:buFont typeface="+mj-lt"/>
              <a:buAutoNum type="arabicPeriod"/>
            </a:pPr>
            <a:r>
              <a:rPr lang="it-IT" sz="1100" b="1" dirty="0" smtClean="0"/>
              <a:t>Trasmettono al commissario straordinario per l’acquisizione del parere espresso attraverso la Conferenza permanente (art. 11, c.4);</a:t>
            </a:r>
          </a:p>
          <a:p>
            <a:pPr marL="228600" indent="-228600">
              <a:buFont typeface="+mj-lt"/>
              <a:buAutoNum type="arabicPeriod"/>
            </a:pPr>
            <a:r>
              <a:rPr lang="it-IT" sz="1100" b="1" dirty="0" smtClean="0"/>
              <a:t>Approvano </a:t>
            </a:r>
            <a:r>
              <a:rPr lang="it-IT" sz="1100" b="1" dirty="0"/>
              <a:t>definitivamente lo strumento urbanistico attuativo, una volta acquisito il parere obbligatorio e vincolante della Conferenza permanente (art. 11, c. 5</a:t>
            </a:r>
            <a:r>
              <a:rPr lang="it-IT" sz="1100" b="1" dirty="0" smtClean="0"/>
              <a:t>);</a:t>
            </a:r>
            <a:endParaRPr lang="it-IT" sz="1100" b="1" dirty="0">
              <a:effectLst>
                <a:outerShdw blurRad="38100" dist="38100" dir="2700000" algn="tl">
                  <a:srgbClr val="000000">
                    <a:alpha val="43137"/>
                  </a:srgbClr>
                </a:outerShdw>
              </a:effectLst>
            </a:endParaRPr>
          </a:p>
        </p:txBody>
      </p:sp>
      <p:sp>
        <p:nvSpPr>
          <p:cNvPr id="23" name="CasellaDiTesto 22"/>
          <p:cNvSpPr txBox="1"/>
          <p:nvPr/>
        </p:nvSpPr>
        <p:spPr>
          <a:xfrm>
            <a:off x="194103" y="2917510"/>
            <a:ext cx="8712968" cy="261610"/>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a:t>S</a:t>
            </a:r>
            <a:r>
              <a:rPr lang="it-IT" sz="1100" b="1" dirty="0" smtClean="0"/>
              <a:t>i sostituiscono ai </a:t>
            </a:r>
            <a:r>
              <a:rPr lang="it-IT" sz="1100" b="1" dirty="0"/>
              <a:t>proprietari che non hanno aderito al consorzio nei termini previsti (art. 11 </a:t>
            </a:r>
            <a:r>
              <a:rPr lang="it-IT" sz="1100" b="1" dirty="0" smtClean="0"/>
              <a:t>c.10</a:t>
            </a:r>
            <a:r>
              <a:rPr lang="it-IT" sz="1100" b="1" dirty="0"/>
              <a:t>)</a:t>
            </a:r>
            <a:endParaRPr lang="it-IT" sz="1100" b="1" dirty="0">
              <a:effectLst>
                <a:outerShdw blurRad="38100" dist="38100" dir="2700000" algn="tl">
                  <a:srgbClr val="000000">
                    <a:alpha val="43137"/>
                  </a:srgbClr>
                </a:outerShdw>
              </a:effectLst>
            </a:endParaRPr>
          </a:p>
        </p:txBody>
      </p:sp>
      <p:sp>
        <p:nvSpPr>
          <p:cNvPr id="24" name="CasellaDiTesto 23"/>
          <p:cNvSpPr txBox="1"/>
          <p:nvPr/>
        </p:nvSpPr>
        <p:spPr>
          <a:xfrm>
            <a:off x="194103" y="3226968"/>
            <a:ext cx="8712968" cy="430887"/>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a:t>R</a:t>
            </a:r>
            <a:r>
              <a:rPr lang="it-IT" sz="1100" b="1" dirty="0" smtClean="0"/>
              <a:t>endono </a:t>
            </a:r>
            <a:r>
              <a:rPr lang="it-IT" sz="1100" b="1" dirty="0"/>
              <a:t>disponibile l’elenco speciale dei professionisti abilitati adottato dal Commissario </a:t>
            </a:r>
            <a:r>
              <a:rPr lang="it-IT" sz="1100" b="1" dirty="0" smtClean="0"/>
              <a:t>straordinario,</a:t>
            </a:r>
          </a:p>
          <a:p>
            <a:pPr algn="ctr"/>
            <a:r>
              <a:rPr lang="it-IT" sz="1100" b="1" dirty="0" smtClean="0"/>
              <a:t>al </a:t>
            </a:r>
            <a:r>
              <a:rPr lang="it-IT" sz="1100" b="1" dirty="0"/>
              <a:t>quale si deve obbligatoriamente attingere per il conferimento di incarichi (art. 34, </a:t>
            </a:r>
            <a:r>
              <a:rPr lang="it-IT" sz="1100" b="1" dirty="0" smtClean="0"/>
              <a:t>c.1</a:t>
            </a:r>
            <a:r>
              <a:rPr lang="it-IT" sz="1100" b="1" dirty="0"/>
              <a:t>)</a:t>
            </a:r>
            <a:endParaRPr lang="it-IT" sz="1100" b="1" dirty="0">
              <a:effectLst>
                <a:outerShdw blurRad="38100" dist="38100" dir="2700000" algn="tl">
                  <a:srgbClr val="000000">
                    <a:alpha val="43137"/>
                  </a:srgbClr>
                </a:outerShdw>
              </a:effectLst>
            </a:endParaRPr>
          </a:p>
        </p:txBody>
      </p:sp>
      <p:sp>
        <p:nvSpPr>
          <p:cNvPr id="16" name="CasellaDiTesto 15"/>
          <p:cNvSpPr txBox="1"/>
          <p:nvPr/>
        </p:nvSpPr>
        <p:spPr>
          <a:xfrm>
            <a:off x="186014" y="4078107"/>
            <a:ext cx="8712968" cy="430887"/>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a:t>I comuni </a:t>
            </a:r>
            <a:r>
              <a:rPr lang="it-IT" sz="1100" b="1" dirty="0" smtClean="0"/>
              <a:t>territorialmente competenti </a:t>
            </a:r>
            <a:r>
              <a:rPr lang="it-IT" sz="1100" b="1" dirty="0"/>
              <a:t>sono tra i soggetti che curano la raccolta e il trasporto dei materiali </a:t>
            </a:r>
            <a:r>
              <a:rPr lang="it-IT" sz="1100" b="1" dirty="0" smtClean="0"/>
              <a:t>derivanti</a:t>
            </a:r>
          </a:p>
          <a:p>
            <a:pPr algn="ctr"/>
            <a:r>
              <a:rPr lang="it-IT" sz="1100" b="1" dirty="0" smtClean="0"/>
              <a:t>dal </a:t>
            </a:r>
            <a:r>
              <a:rPr lang="it-IT" sz="1100" b="1" dirty="0"/>
              <a:t>crollo parziale o totale degli edifici pubblici e privati (art. 28)</a:t>
            </a:r>
            <a:endParaRPr lang="it-IT" sz="1100" b="1" dirty="0">
              <a:effectLst>
                <a:outerShdw blurRad="38100" dist="38100" dir="2700000" algn="tl">
                  <a:srgbClr val="000000">
                    <a:alpha val="43137"/>
                  </a:srgbClr>
                </a:outerShdw>
              </a:effectLst>
            </a:endParaRPr>
          </a:p>
        </p:txBody>
      </p:sp>
      <p:sp>
        <p:nvSpPr>
          <p:cNvPr id="20" name="CasellaDiTesto 19"/>
          <p:cNvSpPr txBox="1"/>
          <p:nvPr/>
        </p:nvSpPr>
        <p:spPr>
          <a:xfrm>
            <a:off x="186014" y="4874885"/>
            <a:ext cx="8712968" cy="430887"/>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a:t>Il Sindaco del </a:t>
            </a:r>
            <a:r>
              <a:rPr lang="it-IT" sz="1100" b="1" dirty="0" smtClean="0"/>
              <a:t>comune </a:t>
            </a:r>
            <a:r>
              <a:rPr lang="it-IT" sz="1100" b="1" dirty="0"/>
              <a:t>provvede all'assegnazione degli alloggi per le persone </a:t>
            </a:r>
            <a:r>
              <a:rPr lang="it-IT" sz="1100" b="1" dirty="0" smtClean="0"/>
              <a:t>sgomberate</a:t>
            </a:r>
          </a:p>
          <a:p>
            <a:pPr algn="ctr"/>
            <a:r>
              <a:rPr lang="it-IT" sz="1100" b="1" dirty="0" smtClean="0"/>
              <a:t>da </a:t>
            </a:r>
            <a:r>
              <a:rPr lang="it-IT" sz="1100" b="1" dirty="0"/>
              <a:t>edifici danneggiati con esito diverso da </a:t>
            </a:r>
            <a:r>
              <a:rPr lang="it-IT" sz="1100" b="1" dirty="0" smtClean="0"/>
              <a:t>A </a:t>
            </a:r>
            <a:r>
              <a:rPr lang="it-IT" sz="1100" b="1" dirty="0"/>
              <a:t>(art. 43, c. 2)</a:t>
            </a:r>
            <a:endParaRPr lang="it-IT" sz="1100" b="1" dirty="0">
              <a:effectLst>
                <a:outerShdw blurRad="38100" dist="38100" dir="2700000" algn="tl">
                  <a:srgbClr val="000000">
                    <a:alpha val="43137"/>
                  </a:srgbClr>
                </a:outerShdw>
              </a:effectLst>
            </a:endParaRPr>
          </a:p>
        </p:txBody>
      </p:sp>
      <p:sp>
        <p:nvSpPr>
          <p:cNvPr id="25" name="CasellaDiTesto 24"/>
          <p:cNvSpPr txBox="1"/>
          <p:nvPr/>
        </p:nvSpPr>
        <p:spPr>
          <a:xfrm>
            <a:off x="183007" y="3856708"/>
            <a:ext cx="3892000" cy="276999"/>
          </a:xfrm>
          <a:prstGeom prst="rect">
            <a:avLst/>
          </a:prstGeom>
          <a:noFill/>
        </p:spPr>
        <p:txBody>
          <a:bodyPr wrap="square" rtlCol="0">
            <a:spAutoFit/>
          </a:bodyPr>
          <a:lstStyle/>
          <a:p>
            <a:r>
              <a:rPr lang="it-IT" sz="1200" b="1" dirty="0" smtClean="0">
                <a:effectLst>
                  <a:outerShdw blurRad="38100" dist="38100" dir="2700000" algn="tl">
                    <a:srgbClr val="000000">
                      <a:alpha val="43137"/>
                    </a:srgbClr>
                  </a:outerShdw>
                </a:effectLst>
              </a:rPr>
              <a:t>Attività relative alle misure per la tutela dell’ambiente </a:t>
            </a:r>
            <a:endParaRPr lang="it-IT" sz="1200" b="1" dirty="0">
              <a:effectLst>
                <a:outerShdw blurRad="38100" dist="38100" dir="2700000" algn="tl">
                  <a:srgbClr val="000000">
                    <a:alpha val="43137"/>
                  </a:srgbClr>
                </a:outerShdw>
              </a:effectLst>
            </a:endParaRPr>
          </a:p>
        </p:txBody>
      </p:sp>
      <p:sp>
        <p:nvSpPr>
          <p:cNvPr id="26" name="CasellaDiTesto 25"/>
          <p:cNvSpPr txBox="1"/>
          <p:nvPr/>
        </p:nvSpPr>
        <p:spPr>
          <a:xfrm>
            <a:off x="194103" y="4656811"/>
            <a:ext cx="3892000" cy="276999"/>
          </a:xfrm>
          <a:prstGeom prst="rect">
            <a:avLst/>
          </a:prstGeom>
          <a:noFill/>
        </p:spPr>
        <p:txBody>
          <a:bodyPr wrap="square" rtlCol="0">
            <a:spAutoFit/>
          </a:bodyPr>
          <a:lstStyle/>
          <a:p>
            <a:r>
              <a:rPr lang="it-IT" sz="1200" b="1" dirty="0" smtClean="0">
                <a:effectLst>
                  <a:outerShdw blurRad="38100" dist="38100" dir="2700000" algn="tl">
                    <a:srgbClr val="000000">
                      <a:alpha val="43137"/>
                    </a:srgbClr>
                  </a:outerShdw>
                </a:effectLst>
              </a:rPr>
              <a:t>Attività relative alle misure emergenziali</a:t>
            </a:r>
            <a:endParaRPr lang="it-IT" sz="1200" b="1" dirty="0">
              <a:effectLst>
                <a:outerShdw blurRad="38100" dist="38100" dir="2700000" algn="tl">
                  <a:srgbClr val="000000">
                    <a:alpha val="43137"/>
                  </a:srgbClr>
                </a:outerShdw>
              </a:effectLst>
            </a:endParaRPr>
          </a:p>
        </p:txBody>
      </p:sp>
      <p:sp>
        <p:nvSpPr>
          <p:cNvPr id="27" name="CasellaDiTesto 26"/>
          <p:cNvSpPr txBox="1"/>
          <p:nvPr/>
        </p:nvSpPr>
        <p:spPr>
          <a:xfrm>
            <a:off x="251520" y="69380"/>
            <a:ext cx="7164288" cy="707886"/>
          </a:xfrm>
          <a:prstGeom prst="rect">
            <a:avLst/>
          </a:prstGeom>
          <a:noFill/>
        </p:spPr>
        <p:txBody>
          <a:bodyPr wrap="square" rtlCol="0">
            <a:spAutoFit/>
          </a:bodyPr>
          <a:lstStyle/>
          <a:p>
            <a:pPr algn="ctr"/>
            <a:r>
              <a:rPr lang="it-IT" sz="2000" b="1" dirty="0" smtClean="0">
                <a:solidFill>
                  <a:schemeClr val="bg1"/>
                </a:solidFill>
                <a:latin typeface="Arial Black" pitchFamily="34" charset="0"/>
              </a:rPr>
              <a:t>ATTIVIT</a:t>
            </a:r>
            <a:r>
              <a:rPr lang="it-IT" sz="2000" b="1" cap="all" dirty="0" smtClean="0">
                <a:solidFill>
                  <a:schemeClr val="bg1"/>
                </a:solidFill>
                <a:latin typeface="Arial Black" pitchFamily="34" charset="0"/>
              </a:rPr>
              <a:t>à</a:t>
            </a:r>
            <a:r>
              <a:rPr lang="it-IT" sz="2000" b="1" dirty="0" smtClean="0">
                <a:solidFill>
                  <a:schemeClr val="bg1"/>
                </a:solidFill>
                <a:latin typeface="Arial Black" pitchFamily="34" charset="0"/>
              </a:rPr>
              <a:t> RELATIVE ALLA RICOSTRUZIONE PRIVATA, TUTELA AMBIENTE ED EMERGENZA</a:t>
            </a:r>
            <a:endParaRPr lang="it-IT" sz="2000" b="1" cap="all" dirty="0">
              <a:solidFill>
                <a:schemeClr val="bg1"/>
              </a:solidFill>
              <a:latin typeface="Arial Black" pitchFamily="34" charset="0"/>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11</a:t>
            </a:fld>
            <a:endParaRPr lang="it-IT"/>
          </a:p>
        </p:txBody>
      </p:sp>
    </p:spTree>
    <p:extLst>
      <p:ext uri="{BB962C8B-B14F-4D97-AF65-F5344CB8AC3E}">
        <p14:creationId xmlns:p14="http://schemas.microsoft.com/office/powerpoint/2010/main" val="3124719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28172" y="36398"/>
            <a:ext cx="7415807" cy="830997"/>
          </a:xfrm>
          <a:prstGeom prst="rect">
            <a:avLst/>
          </a:prstGeom>
          <a:noFill/>
        </p:spPr>
        <p:txBody>
          <a:bodyPr wrap="square" rtlCol="0">
            <a:spAutoFit/>
          </a:bodyPr>
          <a:lstStyle/>
          <a:p>
            <a:r>
              <a:rPr lang="it-IT" sz="2400" b="1" cap="all" dirty="0" smtClean="0">
                <a:solidFill>
                  <a:schemeClr val="bg1"/>
                </a:solidFill>
              </a:rPr>
              <a:t>TUTTI I COMUNI FUORI E DENTRO IL CRATERE:</a:t>
            </a:r>
          </a:p>
          <a:p>
            <a:r>
              <a:rPr lang="it-IT" sz="2400" b="1" cap="all" dirty="0" smtClean="0">
                <a:solidFill>
                  <a:schemeClr val="bg1"/>
                </a:solidFill>
              </a:rPr>
              <a:t>Interventi </a:t>
            </a:r>
            <a:r>
              <a:rPr lang="it-IT" sz="2400" b="1" cap="all" dirty="0">
                <a:solidFill>
                  <a:schemeClr val="bg1"/>
                </a:solidFill>
              </a:rPr>
              <a:t>di immediata esecuzione </a:t>
            </a:r>
            <a:r>
              <a:rPr lang="it-IT" sz="2400" b="1" cap="all" dirty="0" smtClean="0">
                <a:solidFill>
                  <a:schemeClr val="bg1"/>
                </a:solidFill>
              </a:rPr>
              <a:t>- (</a:t>
            </a:r>
            <a:r>
              <a:rPr lang="it-IT" sz="2400" b="1" cap="all" dirty="0">
                <a:solidFill>
                  <a:schemeClr val="bg1"/>
                </a:solidFill>
              </a:rPr>
              <a:t>art. 8)</a:t>
            </a:r>
            <a:endParaRPr lang="it-IT" sz="2400" cap="all" dirty="0">
              <a:solidFill>
                <a:schemeClr val="bg1"/>
              </a:solidFill>
            </a:endParaRPr>
          </a:p>
        </p:txBody>
      </p:sp>
      <p:sp>
        <p:nvSpPr>
          <p:cNvPr id="8" name="CasellaDiTesto 7"/>
          <p:cNvSpPr txBox="1"/>
          <p:nvPr/>
        </p:nvSpPr>
        <p:spPr>
          <a:xfrm>
            <a:off x="251520" y="1057300"/>
            <a:ext cx="8496944" cy="3447098"/>
          </a:xfrm>
          <a:prstGeom prst="rect">
            <a:avLst/>
          </a:prstGeom>
          <a:noFill/>
        </p:spPr>
        <p:txBody>
          <a:bodyPr wrap="square" rtlCol="0">
            <a:spAutoFit/>
          </a:bodyPr>
          <a:lstStyle/>
          <a:p>
            <a:r>
              <a:rPr lang="it-IT" sz="1400" dirty="0">
                <a:solidFill>
                  <a:srgbClr val="002060"/>
                </a:solidFill>
              </a:rPr>
              <a:t>Edifici con danni lievi classificati con livello di inagibilità B delle schede </a:t>
            </a:r>
            <a:r>
              <a:rPr lang="it-IT" sz="1400" dirty="0" err="1">
                <a:solidFill>
                  <a:srgbClr val="002060"/>
                </a:solidFill>
              </a:rPr>
              <a:t>AeDES</a:t>
            </a:r>
            <a:r>
              <a:rPr lang="it-IT" sz="1400" dirty="0">
                <a:solidFill>
                  <a:srgbClr val="002060"/>
                </a:solidFill>
              </a:rPr>
              <a:t>.</a:t>
            </a:r>
          </a:p>
          <a:p>
            <a:r>
              <a:rPr lang="it-IT" b="1" u="sng" dirty="0">
                <a:solidFill>
                  <a:srgbClr val="002060"/>
                </a:solidFill>
                <a:effectLst>
                  <a:outerShdw blurRad="38100" dist="38100" dir="2700000" algn="tl">
                    <a:srgbClr val="000000">
                      <a:alpha val="43137"/>
                    </a:srgbClr>
                  </a:outerShdw>
                </a:effectLst>
              </a:rPr>
              <a:t>Tempi</a:t>
            </a:r>
            <a:r>
              <a:rPr lang="it-IT" sz="1400" dirty="0">
                <a:solidFill>
                  <a:srgbClr val="002060"/>
                </a:solidFill>
              </a:rPr>
              <a:t>: il Commissario delegato emana le disposizioni operative entro 15 giorni </a:t>
            </a:r>
            <a:r>
              <a:rPr lang="it-IT" sz="1400" dirty="0" smtClean="0">
                <a:solidFill>
                  <a:srgbClr val="002060"/>
                </a:solidFill>
              </a:rPr>
              <a:t>dalla </a:t>
            </a:r>
            <a:r>
              <a:rPr lang="it-IT" sz="1400" dirty="0">
                <a:solidFill>
                  <a:srgbClr val="002060"/>
                </a:solidFill>
              </a:rPr>
              <a:t>pubblicazione del decreto legge n. 189/2016</a:t>
            </a:r>
            <a:r>
              <a:rPr lang="it-IT" sz="1400" dirty="0" smtClean="0">
                <a:solidFill>
                  <a:srgbClr val="002060"/>
                </a:solidFill>
              </a:rPr>
              <a:t>.</a:t>
            </a:r>
          </a:p>
          <a:p>
            <a:endParaRPr lang="it-IT" sz="1400" dirty="0">
              <a:solidFill>
                <a:srgbClr val="002060"/>
              </a:solidFill>
            </a:endParaRPr>
          </a:p>
          <a:p>
            <a:endParaRPr lang="it-IT" sz="1400" dirty="0" smtClean="0">
              <a:solidFill>
                <a:srgbClr val="002060"/>
              </a:solidFill>
            </a:endParaRPr>
          </a:p>
          <a:p>
            <a:endParaRPr lang="it-IT" sz="1400" dirty="0">
              <a:solidFill>
                <a:srgbClr val="002060"/>
              </a:solidFill>
            </a:endParaRPr>
          </a:p>
          <a:p>
            <a:r>
              <a:rPr lang="it-IT" b="1" u="sng" dirty="0" smtClean="0">
                <a:solidFill>
                  <a:srgbClr val="002060"/>
                </a:solidFill>
                <a:effectLst>
                  <a:outerShdw blurRad="38100" dist="38100" dir="2700000" algn="tl">
                    <a:srgbClr val="000000">
                      <a:alpha val="43137"/>
                    </a:srgbClr>
                  </a:outerShdw>
                </a:effectLst>
              </a:rPr>
              <a:t>Iter</a:t>
            </a:r>
            <a:endParaRPr lang="it-IT" b="1" u="sng" dirty="0">
              <a:solidFill>
                <a:srgbClr val="002060"/>
              </a:solidFill>
              <a:effectLst>
                <a:outerShdw blurRad="38100" dist="38100" dir="2700000" algn="tl">
                  <a:srgbClr val="000000">
                    <a:alpha val="43137"/>
                  </a:srgbClr>
                </a:outerShdw>
              </a:effectLst>
            </a:endParaRPr>
          </a:p>
          <a:p>
            <a:endParaRPr lang="it-IT" sz="1400" dirty="0" smtClean="0">
              <a:solidFill>
                <a:srgbClr val="002060"/>
              </a:solidFill>
            </a:endParaRPr>
          </a:p>
          <a:p>
            <a:r>
              <a:rPr lang="it-IT" sz="1400" dirty="0" smtClean="0">
                <a:solidFill>
                  <a:srgbClr val="002060"/>
                </a:solidFill>
              </a:rPr>
              <a:t>1</a:t>
            </a:r>
            <a:r>
              <a:rPr lang="it-IT" sz="1400" dirty="0">
                <a:solidFill>
                  <a:srgbClr val="002060"/>
                </a:solidFill>
              </a:rPr>
              <a:t>)      Comunicazione inizio lavori all’Ufficio speciale, che ne dà notizia all’ufficio comunale competente, previa presentazione di progetto e asseverazione da parte di un professionista abilitato che documenti il nesso di causalità tra il sisma e lo stato della struttura, oltre alla valutazione economica del danno. </a:t>
            </a:r>
          </a:p>
          <a:p>
            <a:r>
              <a:rPr lang="it-IT" sz="1400" dirty="0">
                <a:solidFill>
                  <a:srgbClr val="002060"/>
                </a:solidFill>
              </a:rPr>
              <a:t>2)      Presentazione, entro 30 giorni dall’inizio dei lavori, della documentazione </a:t>
            </a:r>
            <a:r>
              <a:rPr lang="it-IT" sz="1400" dirty="0" smtClean="0">
                <a:solidFill>
                  <a:srgbClr val="002060"/>
                </a:solidFill>
              </a:rPr>
              <a:t>eventualmente non allegata </a:t>
            </a:r>
            <a:r>
              <a:rPr lang="it-IT" sz="1400" dirty="0">
                <a:solidFill>
                  <a:srgbClr val="002060"/>
                </a:solidFill>
              </a:rPr>
              <a:t>alla comunicazione di inizio </a:t>
            </a:r>
            <a:r>
              <a:rPr lang="it-IT" sz="1400" dirty="0" smtClean="0">
                <a:solidFill>
                  <a:srgbClr val="002060"/>
                </a:solidFill>
              </a:rPr>
              <a:t>lavori.</a:t>
            </a:r>
            <a:endParaRPr lang="it-IT" sz="1400" dirty="0">
              <a:solidFill>
                <a:srgbClr val="002060"/>
              </a:solidFill>
            </a:endParaRPr>
          </a:p>
          <a:p>
            <a:r>
              <a:rPr lang="it-IT" sz="1400" dirty="0">
                <a:solidFill>
                  <a:srgbClr val="002060"/>
                </a:solidFill>
              </a:rPr>
              <a:t>3)      Entro 60 giorni dalla data di adozione del provvedimento (articolo 5, comma 2), i soggetti che hanno avviato i lavori presentano agli uffici speciali per la ricostruzione la documentazione </a:t>
            </a:r>
            <a:r>
              <a:rPr lang="it-IT" sz="1400" dirty="0" smtClean="0">
                <a:solidFill>
                  <a:srgbClr val="002060"/>
                </a:solidFill>
              </a:rPr>
              <a:t>richiesta dal provvedimento stesso.</a:t>
            </a:r>
            <a:endParaRPr lang="it-IT" sz="1400" dirty="0">
              <a:solidFill>
                <a:srgbClr val="002060"/>
              </a:solidFill>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12</a:t>
            </a:fld>
            <a:endParaRPr lang="it-IT"/>
          </a:p>
        </p:txBody>
      </p:sp>
    </p:spTree>
    <p:extLst>
      <p:ext uri="{BB962C8B-B14F-4D97-AF65-F5344CB8AC3E}">
        <p14:creationId xmlns:p14="http://schemas.microsoft.com/office/powerpoint/2010/main" val="2953931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4034" y="97954"/>
            <a:ext cx="7884368" cy="677108"/>
          </a:xfrm>
          <a:prstGeom prst="rect">
            <a:avLst/>
          </a:prstGeom>
          <a:noFill/>
        </p:spPr>
        <p:txBody>
          <a:bodyPr wrap="square" rtlCol="0">
            <a:spAutoFit/>
          </a:bodyPr>
          <a:lstStyle/>
          <a:p>
            <a:r>
              <a:rPr lang="it-IT" sz="1900" b="1" cap="all" dirty="0" smtClean="0">
                <a:solidFill>
                  <a:schemeClr val="bg1"/>
                </a:solidFill>
              </a:rPr>
              <a:t>TUTTI I COMUNI FUORI E DENTRO IL CRATERE: Ricostruzione privata</a:t>
            </a:r>
          </a:p>
          <a:p>
            <a:r>
              <a:rPr lang="it-IT" sz="1900" b="1" cap="all" dirty="0" smtClean="0">
                <a:solidFill>
                  <a:schemeClr val="bg1"/>
                </a:solidFill>
              </a:rPr>
              <a:t>(edifici </a:t>
            </a:r>
            <a:r>
              <a:rPr lang="it-IT" sz="1900" b="1" cap="all" dirty="0">
                <a:solidFill>
                  <a:schemeClr val="bg1"/>
                </a:solidFill>
              </a:rPr>
              <a:t>ad uso abitativo e attività produttive</a:t>
            </a:r>
            <a:r>
              <a:rPr lang="it-IT" sz="1900" b="1" cap="all" dirty="0" smtClean="0">
                <a:solidFill>
                  <a:schemeClr val="bg1"/>
                </a:solidFill>
              </a:rPr>
              <a:t>) - </a:t>
            </a:r>
            <a:r>
              <a:rPr lang="it-IT" sz="1900" b="1" cap="all" dirty="0">
                <a:solidFill>
                  <a:schemeClr val="bg1"/>
                </a:solidFill>
              </a:rPr>
              <a:t>art. 12</a:t>
            </a:r>
            <a:endParaRPr lang="it-IT" sz="1900" cap="all" dirty="0">
              <a:solidFill>
                <a:schemeClr val="bg1"/>
              </a:solidFill>
            </a:endParaRPr>
          </a:p>
        </p:txBody>
      </p:sp>
      <p:sp>
        <p:nvSpPr>
          <p:cNvPr id="8" name="CasellaDiTesto 7"/>
          <p:cNvSpPr txBox="1"/>
          <p:nvPr/>
        </p:nvSpPr>
        <p:spPr>
          <a:xfrm>
            <a:off x="251520" y="913284"/>
            <a:ext cx="8496944" cy="4678204"/>
          </a:xfrm>
          <a:prstGeom prst="rect">
            <a:avLst/>
          </a:prstGeom>
          <a:noFill/>
        </p:spPr>
        <p:txBody>
          <a:bodyPr wrap="square" rtlCol="0">
            <a:spAutoFit/>
          </a:bodyPr>
          <a:lstStyle/>
          <a:p>
            <a:r>
              <a:rPr lang="it-IT" sz="1400" b="1" u="sng" dirty="0">
                <a:solidFill>
                  <a:srgbClr val="002060"/>
                </a:solidFill>
                <a:effectLst>
                  <a:outerShdw blurRad="38100" dist="38100" dir="2700000" algn="tl">
                    <a:srgbClr val="000000">
                      <a:alpha val="43137"/>
                    </a:srgbClr>
                  </a:outerShdw>
                </a:effectLst>
              </a:rPr>
              <a:t>Modalità e termini</a:t>
            </a:r>
            <a:r>
              <a:rPr lang="it-IT" sz="1400" b="1" dirty="0">
                <a:solidFill>
                  <a:srgbClr val="002060"/>
                </a:solidFill>
              </a:rPr>
              <a:t> </a:t>
            </a:r>
            <a:r>
              <a:rPr lang="it-IT" sz="1400" dirty="0">
                <a:solidFill>
                  <a:srgbClr val="002060"/>
                </a:solidFill>
              </a:rPr>
              <a:t>sono definiti con provvedimenti del Commissario </a:t>
            </a:r>
            <a:r>
              <a:rPr lang="it-IT" sz="1400" dirty="0" smtClean="0">
                <a:solidFill>
                  <a:srgbClr val="002060"/>
                </a:solidFill>
              </a:rPr>
              <a:t>straordinario (art.5, c.7 di intesa con il MEF).</a:t>
            </a:r>
            <a:endParaRPr lang="it-IT" sz="1400" dirty="0">
              <a:solidFill>
                <a:srgbClr val="002060"/>
              </a:solidFill>
            </a:endParaRPr>
          </a:p>
          <a:p>
            <a:r>
              <a:rPr lang="it-IT" sz="1400" b="1" u="sng" dirty="0">
                <a:solidFill>
                  <a:srgbClr val="002060"/>
                </a:solidFill>
                <a:effectLst>
                  <a:outerShdw blurRad="38100" dist="38100" dir="2700000" algn="tl">
                    <a:srgbClr val="000000">
                      <a:alpha val="43137"/>
                    </a:srgbClr>
                  </a:outerShdw>
                </a:effectLst>
              </a:rPr>
              <a:t>I provvedimenti</a:t>
            </a:r>
            <a:r>
              <a:rPr lang="it-IT" sz="1400" b="1" dirty="0">
                <a:solidFill>
                  <a:srgbClr val="002060"/>
                </a:solidFill>
              </a:rPr>
              <a:t> </a:t>
            </a:r>
            <a:r>
              <a:rPr lang="it-IT" sz="1400" dirty="0">
                <a:solidFill>
                  <a:srgbClr val="002060"/>
                </a:solidFill>
              </a:rPr>
              <a:t>riguardano le diverse tipologie di interventi ricostruttivi (art. 5, c. 1).</a:t>
            </a:r>
          </a:p>
          <a:p>
            <a:r>
              <a:rPr lang="it-IT" sz="1400" b="1" u="sng" dirty="0">
                <a:solidFill>
                  <a:srgbClr val="002060"/>
                </a:solidFill>
                <a:effectLst>
                  <a:outerShdw blurRad="38100" dist="38100" dir="2700000" algn="tl">
                    <a:srgbClr val="000000">
                      <a:alpha val="43137"/>
                    </a:srgbClr>
                  </a:outerShdw>
                </a:effectLst>
              </a:rPr>
              <a:t>I contributi</a:t>
            </a:r>
            <a:r>
              <a:rPr lang="it-IT" sz="1400" b="1" dirty="0">
                <a:solidFill>
                  <a:srgbClr val="002060"/>
                </a:solidFill>
              </a:rPr>
              <a:t> </a:t>
            </a:r>
            <a:r>
              <a:rPr lang="it-IT" sz="1400" dirty="0">
                <a:solidFill>
                  <a:srgbClr val="002060"/>
                </a:solidFill>
              </a:rPr>
              <a:t>sono erogati con le modalità del finanziamento agevolato sulla base </a:t>
            </a:r>
            <a:r>
              <a:rPr lang="it-IT" sz="1400" dirty="0" smtClean="0">
                <a:solidFill>
                  <a:srgbClr val="002060"/>
                </a:solidFill>
              </a:rPr>
              <a:t>degli stati di </a:t>
            </a:r>
            <a:r>
              <a:rPr lang="it-IT" sz="1400" dirty="0">
                <a:solidFill>
                  <a:srgbClr val="002060"/>
                </a:solidFill>
              </a:rPr>
              <a:t>avanzamento lavori (art. 5, c. 3</a:t>
            </a:r>
            <a:r>
              <a:rPr lang="it-IT" sz="1400" dirty="0" smtClean="0">
                <a:solidFill>
                  <a:srgbClr val="002060"/>
                </a:solidFill>
              </a:rPr>
              <a:t>).</a:t>
            </a:r>
          </a:p>
          <a:p>
            <a:r>
              <a:rPr lang="it-IT" sz="1400" dirty="0" smtClean="0">
                <a:solidFill>
                  <a:srgbClr val="002060"/>
                </a:solidFill>
              </a:rPr>
              <a:t>In capo al beneficiario del finanziamento matura un credito di imposta le cui modalità di fruizione</a:t>
            </a:r>
            <a:r>
              <a:rPr lang="it-IT" sz="1400" dirty="0">
                <a:solidFill>
                  <a:srgbClr val="002060"/>
                </a:solidFill>
              </a:rPr>
              <a:t> </a:t>
            </a:r>
            <a:r>
              <a:rPr lang="it-IT" sz="1400" dirty="0" smtClean="0">
                <a:solidFill>
                  <a:srgbClr val="002060"/>
                </a:solidFill>
              </a:rPr>
              <a:t>sono </a:t>
            </a:r>
            <a:r>
              <a:rPr lang="it-IT" sz="1400" dirty="0">
                <a:solidFill>
                  <a:srgbClr val="002060"/>
                </a:solidFill>
              </a:rPr>
              <a:t>stabilite dall’Agenzia delle Entrate entro 30 giorni (</a:t>
            </a:r>
            <a:r>
              <a:rPr lang="it-IT" sz="1400" b="1" dirty="0">
                <a:solidFill>
                  <a:srgbClr val="002060"/>
                </a:solidFill>
                <a:effectLst>
                  <a:outerShdw blurRad="38100" dist="38100" dir="2700000" algn="tl">
                    <a:srgbClr val="000000">
                      <a:alpha val="43137"/>
                    </a:srgbClr>
                  </a:outerShdw>
                </a:effectLst>
              </a:rPr>
              <a:t>18 novembre 2016</a:t>
            </a:r>
            <a:r>
              <a:rPr lang="it-IT" sz="1400" dirty="0">
                <a:solidFill>
                  <a:srgbClr val="002060"/>
                </a:solidFill>
              </a:rPr>
              <a:t>) dalla data di entrata in vigore del decreto legge</a:t>
            </a:r>
            <a:r>
              <a:rPr lang="it-IT" sz="1400" dirty="0" smtClean="0">
                <a:solidFill>
                  <a:srgbClr val="002060"/>
                </a:solidFill>
              </a:rPr>
              <a:t>.</a:t>
            </a:r>
          </a:p>
          <a:p>
            <a:endParaRPr lang="it-IT" sz="1400" dirty="0"/>
          </a:p>
          <a:p>
            <a:r>
              <a:rPr lang="it-IT" b="1" u="sng" dirty="0" smtClean="0">
                <a:solidFill>
                  <a:srgbClr val="002060"/>
                </a:solidFill>
                <a:effectLst>
                  <a:outerShdw blurRad="38100" dist="38100" dir="2700000" algn="tl">
                    <a:srgbClr val="000000">
                      <a:alpha val="43137"/>
                    </a:srgbClr>
                  </a:outerShdw>
                </a:effectLst>
              </a:rPr>
              <a:t>Iter</a:t>
            </a:r>
            <a:endParaRPr lang="it-IT" b="1" u="sng" dirty="0">
              <a:solidFill>
                <a:srgbClr val="002060"/>
              </a:solidFill>
              <a:effectLst>
                <a:outerShdw blurRad="38100" dist="38100" dir="2700000" algn="tl">
                  <a:srgbClr val="000000">
                    <a:alpha val="43137"/>
                  </a:srgbClr>
                </a:outerShdw>
              </a:effectLst>
            </a:endParaRPr>
          </a:p>
          <a:p>
            <a:pPr marL="342900" indent="-342900">
              <a:buFont typeface="+mj-lt"/>
              <a:buAutoNum type="arabicPeriod"/>
            </a:pPr>
            <a:r>
              <a:rPr lang="it-IT" sz="1400" dirty="0">
                <a:solidFill>
                  <a:srgbClr val="002060"/>
                </a:solidFill>
              </a:rPr>
              <a:t>Il beneficiario presenta la </a:t>
            </a:r>
            <a:r>
              <a:rPr lang="it-IT" sz="1400" dirty="0" smtClean="0">
                <a:solidFill>
                  <a:srgbClr val="002060"/>
                </a:solidFill>
              </a:rPr>
              <a:t>domanda, completa di scheda </a:t>
            </a:r>
            <a:r>
              <a:rPr lang="it-IT" sz="1400" dirty="0" err="1" smtClean="0">
                <a:solidFill>
                  <a:srgbClr val="002060"/>
                </a:solidFill>
              </a:rPr>
              <a:t>AeDES</a:t>
            </a:r>
            <a:r>
              <a:rPr lang="it-IT" sz="1400" dirty="0" smtClean="0">
                <a:solidFill>
                  <a:srgbClr val="002060"/>
                </a:solidFill>
              </a:rPr>
              <a:t> e di perizia asseverata del nesso di causalità sisma-danno, </a:t>
            </a:r>
            <a:r>
              <a:rPr lang="it-IT" sz="1400" dirty="0">
                <a:solidFill>
                  <a:srgbClr val="002060"/>
                </a:solidFill>
              </a:rPr>
              <a:t>e la richiesta di titolo </a:t>
            </a:r>
            <a:r>
              <a:rPr lang="it-IT" sz="1400" dirty="0" smtClean="0">
                <a:solidFill>
                  <a:srgbClr val="002060"/>
                </a:solidFill>
              </a:rPr>
              <a:t>abilitativo all’Ufficio speciale.</a:t>
            </a:r>
            <a:endParaRPr lang="it-IT" sz="1400" dirty="0">
              <a:solidFill>
                <a:srgbClr val="002060"/>
              </a:solidFill>
            </a:endParaRPr>
          </a:p>
          <a:p>
            <a:pPr marL="342900" indent="-342900">
              <a:buFont typeface="+mj-lt"/>
              <a:buAutoNum type="arabicPeriod"/>
            </a:pPr>
            <a:r>
              <a:rPr lang="it-IT" sz="1400" dirty="0">
                <a:solidFill>
                  <a:srgbClr val="002060"/>
                </a:solidFill>
              </a:rPr>
              <a:t>L’Ufficio </a:t>
            </a:r>
            <a:r>
              <a:rPr lang="it-IT" sz="1400" dirty="0" smtClean="0">
                <a:solidFill>
                  <a:srgbClr val="002060"/>
                </a:solidFill>
              </a:rPr>
              <a:t>speciale:</a:t>
            </a:r>
            <a:endParaRPr lang="it-IT" sz="1400" dirty="0">
              <a:solidFill>
                <a:srgbClr val="002060"/>
              </a:solidFill>
            </a:endParaRPr>
          </a:p>
          <a:p>
            <a:pPr marL="742950" lvl="1" indent="-285750">
              <a:buFont typeface="Arial" pitchFamily="34" charset="0"/>
              <a:buChar char="•"/>
            </a:pPr>
            <a:r>
              <a:rPr lang="it-IT" sz="1400" dirty="0">
                <a:solidFill>
                  <a:srgbClr val="002060"/>
                </a:solidFill>
              </a:rPr>
              <a:t>svolge l’istruttoria sulla compatibilità </a:t>
            </a:r>
            <a:r>
              <a:rPr lang="it-IT" sz="1400" dirty="0" smtClean="0">
                <a:solidFill>
                  <a:srgbClr val="002060"/>
                </a:solidFill>
              </a:rPr>
              <a:t>urbanistica;</a:t>
            </a:r>
            <a:endParaRPr lang="it-IT" sz="1400" dirty="0">
              <a:solidFill>
                <a:srgbClr val="002060"/>
              </a:solidFill>
            </a:endParaRPr>
          </a:p>
          <a:p>
            <a:pPr marL="742950" lvl="1" indent="-285750">
              <a:buFont typeface="Arial" pitchFamily="34" charset="0"/>
              <a:buChar char="•"/>
            </a:pPr>
            <a:r>
              <a:rPr lang="it-IT" sz="1400" dirty="0">
                <a:solidFill>
                  <a:srgbClr val="002060"/>
                </a:solidFill>
              </a:rPr>
              <a:t>verifica la spettanza del contributo e </a:t>
            </a:r>
            <a:r>
              <a:rPr lang="it-IT" sz="1400" dirty="0" smtClean="0">
                <a:solidFill>
                  <a:srgbClr val="002060"/>
                </a:solidFill>
              </a:rPr>
              <a:t>l’importo;</a:t>
            </a:r>
            <a:endParaRPr lang="it-IT" sz="1400" dirty="0">
              <a:solidFill>
                <a:srgbClr val="002060"/>
              </a:solidFill>
            </a:endParaRPr>
          </a:p>
          <a:p>
            <a:pPr marL="742950" lvl="1" indent="-285750">
              <a:buFont typeface="Arial" pitchFamily="34" charset="0"/>
              <a:buChar char="•"/>
            </a:pPr>
            <a:r>
              <a:rPr lang="it-IT" sz="1400" dirty="0">
                <a:solidFill>
                  <a:srgbClr val="002060"/>
                </a:solidFill>
              </a:rPr>
              <a:t>trasmette al Vice commissario la proposta di concessione del </a:t>
            </a:r>
            <a:r>
              <a:rPr lang="it-IT" sz="1400" dirty="0" smtClean="0">
                <a:solidFill>
                  <a:srgbClr val="002060"/>
                </a:solidFill>
              </a:rPr>
              <a:t>contributo.</a:t>
            </a:r>
            <a:endParaRPr lang="it-IT" sz="1400" dirty="0">
              <a:solidFill>
                <a:srgbClr val="002060"/>
              </a:solidFill>
            </a:endParaRPr>
          </a:p>
          <a:p>
            <a:r>
              <a:rPr lang="it-IT" sz="1400" dirty="0" smtClean="0">
                <a:solidFill>
                  <a:srgbClr val="002060"/>
                </a:solidFill>
              </a:rPr>
              <a:t>3.</a:t>
            </a:r>
            <a:r>
              <a:rPr lang="it-IT" sz="1400" dirty="0">
                <a:solidFill>
                  <a:srgbClr val="002060"/>
                </a:solidFill>
              </a:rPr>
              <a:t>      Il Comune rilascia il titolo </a:t>
            </a:r>
            <a:r>
              <a:rPr lang="it-IT" sz="1400" dirty="0" smtClean="0">
                <a:solidFill>
                  <a:srgbClr val="002060"/>
                </a:solidFill>
              </a:rPr>
              <a:t>edilizio.</a:t>
            </a:r>
            <a:endParaRPr lang="it-IT" sz="1400" dirty="0">
              <a:solidFill>
                <a:srgbClr val="002060"/>
              </a:solidFill>
            </a:endParaRPr>
          </a:p>
          <a:p>
            <a:r>
              <a:rPr lang="it-IT" sz="1400" dirty="0" smtClean="0">
                <a:solidFill>
                  <a:srgbClr val="002060"/>
                </a:solidFill>
              </a:rPr>
              <a:t>4.</a:t>
            </a:r>
            <a:r>
              <a:rPr lang="it-IT" sz="1400" dirty="0">
                <a:solidFill>
                  <a:srgbClr val="002060"/>
                </a:solidFill>
              </a:rPr>
              <a:t>      Il Vice commissario, o suo delegato, adotta il decreto di concessione di </a:t>
            </a:r>
            <a:r>
              <a:rPr lang="it-IT" sz="1400" dirty="0" smtClean="0">
                <a:solidFill>
                  <a:srgbClr val="002060"/>
                </a:solidFill>
              </a:rPr>
              <a:t>contributo.</a:t>
            </a:r>
            <a:endParaRPr lang="it-IT" sz="1400" dirty="0">
              <a:solidFill>
                <a:srgbClr val="002060"/>
              </a:solidFill>
            </a:endParaRPr>
          </a:p>
          <a:p>
            <a:endParaRPr lang="it-IT" sz="1400" dirty="0"/>
          </a:p>
          <a:p>
            <a:r>
              <a:rPr lang="it-IT" sz="1400" b="1" dirty="0"/>
              <a:t>Edifici esclusi dal contributo (art. 10)</a:t>
            </a:r>
            <a:endParaRPr lang="it-IT" sz="1400" dirty="0"/>
          </a:p>
          <a:p>
            <a:r>
              <a:rPr lang="it-IT" sz="1400" i="1" dirty="0" smtClean="0"/>
              <a:t>Unità </a:t>
            </a:r>
            <a:r>
              <a:rPr lang="it-IT" sz="1400" i="1" dirty="0"/>
              <a:t>immobiliari destinate ad abitazioni o ad attività produttive che, alla data del sisma, non avevano i requisiti per essere utilizzabili, perché collabenti, fatiscenti o </a:t>
            </a:r>
            <a:r>
              <a:rPr lang="it-IT" sz="1400" i="1" dirty="0" smtClean="0"/>
              <a:t>inagibili, a seguito di certificazione o accertamento comunale, oppure privi di impianti e non allacciati alle reti di pubblici servizi.</a:t>
            </a:r>
            <a:endParaRPr lang="it-IT" sz="1400" i="1" dirty="0"/>
          </a:p>
        </p:txBody>
      </p:sp>
      <p:sp>
        <p:nvSpPr>
          <p:cNvPr id="11" name="Segnaposto numero diapositiva 10"/>
          <p:cNvSpPr>
            <a:spLocks noGrp="1"/>
          </p:cNvSpPr>
          <p:nvPr>
            <p:ph type="sldNum" sz="quarter" idx="12"/>
          </p:nvPr>
        </p:nvSpPr>
        <p:spPr/>
        <p:txBody>
          <a:bodyPr/>
          <a:lstStyle/>
          <a:p>
            <a:fld id="{12194F3B-A95F-4036-9FB0-F0B68AB4758F}" type="slidenum">
              <a:rPr lang="it-IT" smtClean="0"/>
              <a:t>13</a:t>
            </a:fld>
            <a:endParaRPr lang="it-IT"/>
          </a:p>
        </p:txBody>
      </p:sp>
    </p:spTree>
    <p:extLst>
      <p:ext uri="{BB962C8B-B14F-4D97-AF65-F5344CB8AC3E}">
        <p14:creationId xmlns:p14="http://schemas.microsoft.com/office/powerpoint/2010/main" val="3989854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107504" y="-53731"/>
            <a:ext cx="7164288" cy="954107"/>
          </a:xfrm>
          <a:prstGeom prst="rect">
            <a:avLst/>
          </a:prstGeom>
          <a:noFill/>
        </p:spPr>
        <p:txBody>
          <a:bodyPr wrap="square" rtlCol="0">
            <a:spAutoFit/>
          </a:bodyPr>
          <a:lstStyle/>
          <a:p>
            <a:r>
              <a:rPr lang="it-IT" sz="2800" b="1" cap="all" dirty="0" smtClean="0">
                <a:solidFill>
                  <a:schemeClr val="bg1"/>
                </a:solidFill>
              </a:rPr>
              <a:t>TUTTI I COMUNI DENTRO E FUORI IL CRATERE: Ricostruzione </a:t>
            </a:r>
            <a:r>
              <a:rPr lang="it-IT" sz="2800" b="1" cap="all" dirty="0">
                <a:solidFill>
                  <a:schemeClr val="bg1"/>
                </a:solidFill>
              </a:rPr>
              <a:t>pubblica (art. 14)</a:t>
            </a:r>
            <a:endParaRPr lang="it-IT" sz="2800" cap="all" dirty="0">
              <a:solidFill>
                <a:schemeClr val="bg1"/>
              </a:solidFill>
            </a:endParaRPr>
          </a:p>
        </p:txBody>
      </p:sp>
      <p:sp>
        <p:nvSpPr>
          <p:cNvPr id="8" name="CasellaDiTesto 7"/>
          <p:cNvSpPr txBox="1"/>
          <p:nvPr/>
        </p:nvSpPr>
        <p:spPr>
          <a:xfrm>
            <a:off x="261506" y="925473"/>
            <a:ext cx="8496944" cy="4524315"/>
          </a:xfrm>
          <a:prstGeom prst="rect">
            <a:avLst/>
          </a:prstGeom>
          <a:noFill/>
        </p:spPr>
        <p:txBody>
          <a:bodyPr wrap="square" rtlCol="0">
            <a:spAutoFit/>
          </a:bodyPr>
          <a:lstStyle/>
          <a:p>
            <a:r>
              <a:rPr lang="it-IT" b="1" u="sng" dirty="0">
                <a:solidFill>
                  <a:srgbClr val="002060"/>
                </a:solidFill>
                <a:effectLst>
                  <a:outerShdw blurRad="38100" dist="38100" dir="2700000" algn="tl">
                    <a:srgbClr val="000000">
                      <a:alpha val="43137"/>
                    </a:srgbClr>
                  </a:outerShdw>
                </a:effectLst>
              </a:rPr>
              <a:t>I soggetti attuatori</a:t>
            </a:r>
            <a:r>
              <a:rPr lang="it-IT" b="1" dirty="0">
                <a:solidFill>
                  <a:srgbClr val="002060"/>
                </a:solidFill>
                <a:effectLst>
                  <a:outerShdw blurRad="38100" dist="38100" dir="2700000" algn="tl">
                    <a:srgbClr val="000000">
                      <a:alpha val="43137"/>
                    </a:srgbClr>
                  </a:outerShdw>
                </a:effectLst>
              </a:rPr>
              <a:t> </a:t>
            </a:r>
            <a:r>
              <a:rPr lang="it-IT" b="1" dirty="0" smtClean="0">
                <a:solidFill>
                  <a:srgbClr val="002060"/>
                </a:solidFill>
                <a:effectLst>
                  <a:outerShdw blurRad="38100" dist="38100" dir="2700000" algn="tl">
                    <a:srgbClr val="000000">
                      <a:alpha val="43137"/>
                    </a:srgbClr>
                  </a:outerShdw>
                </a:effectLst>
              </a:rPr>
              <a:t> </a:t>
            </a:r>
            <a:r>
              <a:rPr lang="it-IT" sz="1200" dirty="0" smtClean="0">
                <a:solidFill>
                  <a:srgbClr val="002060"/>
                </a:solidFill>
              </a:rPr>
              <a:t>degli interventi </a:t>
            </a:r>
            <a:r>
              <a:rPr lang="it-IT" sz="1200" dirty="0">
                <a:solidFill>
                  <a:srgbClr val="002060"/>
                </a:solidFill>
              </a:rPr>
              <a:t>per la riparazione, il ripristino con miglioramento sismico o la ricostruzione delle opere pubbliche e dei beni culturali sono:</a:t>
            </a:r>
          </a:p>
          <a:p>
            <a:pPr lvl="1"/>
            <a:r>
              <a:rPr lang="it-IT" sz="1200" dirty="0">
                <a:solidFill>
                  <a:srgbClr val="002060"/>
                </a:solidFill>
              </a:rPr>
              <a:t>a) le Regioni, </a:t>
            </a:r>
            <a:r>
              <a:rPr lang="it-IT" sz="1200" dirty="0" smtClean="0">
                <a:solidFill>
                  <a:srgbClr val="002060"/>
                </a:solidFill>
              </a:rPr>
              <a:t>le Province e i Comuni, attraverso </a:t>
            </a:r>
            <a:r>
              <a:rPr lang="it-IT" sz="1200" dirty="0">
                <a:solidFill>
                  <a:srgbClr val="002060"/>
                </a:solidFill>
              </a:rPr>
              <a:t>gli uffici speciali per la ricostruzione;</a:t>
            </a:r>
          </a:p>
          <a:p>
            <a:pPr lvl="1"/>
            <a:r>
              <a:rPr lang="it-IT" sz="1200" dirty="0">
                <a:solidFill>
                  <a:srgbClr val="002060"/>
                </a:solidFill>
              </a:rPr>
              <a:t>b) il Ministero dei beni e delle attività culturali e del turismo;</a:t>
            </a:r>
          </a:p>
          <a:p>
            <a:pPr lvl="1"/>
            <a:r>
              <a:rPr lang="it-IT" sz="1200" dirty="0">
                <a:solidFill>
                  <a:srgbClr val="002060"/>
                </a:solidFill>
              </a:rPr>
              <a:t>c) il Ministero delle infrastrutture e dei trasporti;</a:t>
            </a:r>
          </a:p>
          <a:p>
            <a:pPr lvl="1"/>
            <a:r>
              <a:rPr lang="it-IT" sz="1200" dirty="0">
                <a:solidFill>
                  <a:srgbClr val="002060"/>
                </a:solidFill>
              </a:rPr>
              <a:t>d) le Diocesi in caso di interventi finanziati completamente con risorse proprie</a:t>
            </a:r>
            <a:r>
              <a:rPr lang="it-IT" sz="1200" dirty="0" smtClean="0">
                <a:solidFill>
                  <a:srgbClr val="002060"/>
                </a:solidFill>
              </a:rPr>
              <a:t>.</a:t>
            </a:r>
            <a:endParaRPr lang="it-IT" sz="1000" dirty="0"/>
          </a:p>
          <a:p>
            <a:r>
              <a:rPr lang="it-IT" b="1" u="sng" dirty="0">
                <a:solidFill>
                  <a:srgbClr val="002060"/>
                </a:solidFill>
                <a:effectLst>
                  <a:outerShdw blurRad="38100" dist="38100" dir="2700000" algn="tl">
                    <a:srgbClr val="000000">
                      <a:alpha val="43137"/>
                    </a:srgbClr>
                  </a:outerShdw>
                </a:effectLst>
              </a:rPr>
              <a:t>I contributi</a:t>
            </a:r>
            <a:r>
              <a:rPr lang="it-IT" b="1" dirty="0">
                <a:solidFill>
                  <a:srgbClr val="002060"/>
                </a:solidFill>
                <a:effectLst>
                  <a:outerShdw blurRad="38100" dist="38100" dir="2700000" algn="tl">
                    <a:srgbClr val="000000">
                      <a:alpha val="43137"/>
                    </a:srgbClr>
                  </a:outerShdw>
                </a:effectLst>
              </a:rPr>
              <a:t> </a:t>
            </a:r>
            <a:r>
              <a:rPr lang="it-IT" b="1" dirty="0" smtClean="0">
                <a:solidFill>
                  <a:srgbClr val="002060"/>
                </a:solidFill>
                <a:effectLst>
                  <a:outerShdw blurRad="38100" dist="38100" dir="2700000" algn="tl">
                    <a:srgbClr val="000000">
                      <a:alpha val="43137"/>
                    </a:srgbClr>
                  </a:outerShdw>
                </a:effectLst>
              </a:rPr>
              <a:t> </a:t>
            </a:r>
            <a:r>
              <a:rPr lang="it-IT" sz="1200" dirty="0" smtClean="0">
                <a:solidFill>
                  <a:srgbClr val="002060"/>
                </a:solidFill>
              </a:rPr>
              <a:t>sono </a:t>
            </a:r>
            <a:r>
              <a:rPr lang="it-IT" sz="1200" dirty="0">
                <a:solidFill>
                  <a:srgbClr val="002060"/>
                </a:solidFill>
              </a:rPr>
              <a:t>erogati in via diretta ai soggetti attuatori. Il Commissario straordinario definisce, d’intesa con il MEF, i criteri e le modalità per l’erogazione</a:t>
            </a:r>
            <a:r>
              <a:rPr lang="it-IT" sz="1200" dirty="0" smtClean="0">
                <a:solidFill>
                  <a:srgbClr val="002060"/>
                </a:solidFill>
              </a:rPr>
              <a:t>.</a:t>
            </a:r>
            <a:endParaRPr lang="it-IT" sz="1000" dirty="0"/>
          </a:p>
          <a:p>
            <a:r>
              <a:rPr lang="it-IT" b="1" u="sng" dirty="0">
                <a:solidFill>
                  <a:srgbClr val="002060"/>
                </a:solidFill>
                <a:effectLst>
                  <a:outerShdw blurRad="38100" dist="38100" dir="2700000" algn="tl">
                    <a:srgbClr val="000000">
                      <a:alpha val="43137"/>
                    </a:srgbClr>
                  </a:outerShdw>
                </a:effectLst>
              </a:rPr>
              <a:t>Modalità e termini</a:t>
            </a:r>
          </a:p>
          <a:p>
            <a:r>
              <a:rPr lang="it-IT" sz="1200" dirty="0">
                <a:solidFill>
                  <a:srgbClr val="002060"/>
                </a:solidFill>
              </a:rPr>
              <a:t>Il Commissario straordinario, con propri provvedimenti provvede a:</a:t>
            </a:r>
          </a:p>
          <a:p>
            <a:pPr lvl="1"/>
            <a:r>
              <a:rPr lang="it-IT" sz="1200" dirty="0">
                <a:solidFill>
                  <a:srgbClr val="002060"/>
                </a:solidFill>
              </a:rPr>
              <a:t>a) disciplinare il finanziamento per gli interventi </a:t>
            </a:r>
          </a:p>
          <a:p>
            <a:pPr lvl="1"/>
            <a:r>
              <a:rPr lang="it-IT" sz="1200" dirty="0">
                <a:solidFill>
                  <a:srgbClr val="002060"/>
                </a:solidFill>
              </a:rPr>
              <a:t>b) predisporre e approvare i piani (opere pubbliche, beni culturali, dissesti idrogeologici, infrastrutture e sistema delle imprese, gestione macerie e rifiuti, infrastrutture ambientali)</a:t>
            </a:r>
          </a:p>
          <a:p>
            <a:pPr lvl="1"/>
            <a:r>
              <a:rPr lang="it-IT" sz="1200" dirty="0">
                <a:solidFill>
                  <a:srgbClr val="002060"/>
                </a:solidFill>
              </a:rPr>
              <a:t>c) stabilire le priorità, d’intesa con i Vice </a:t>
            </a:r>
            <a:r>
              <a:rPr lang="it-IT" sz="1200" dirty="0" smtClean="0">
                <a:solidFill>
                  <a:srgbClr val="002060"/>
                </a:solidFill>
              </a:rPr>
              <a:t>commissari</a:t>
            </a:r>
            <a:endParaRPr lang="it-IT" sz="900" dirty="0"/>
          </a:p>
          <a:p>
            <a:r>
              <a:rPr lang="it-IT" b="1" u="sng" dirty="0">
                <a:solidFill>
                  <a:srgbClr val="002060"/>
                </a:solidFill>
                <a:effectLst>
                  <a:outerShdw blurRad="38100" dist="38100" dir="2700000" algn="tl">
                    <a:srgbClr val="000000">
                      <a:alpha val="43137"/>
                    </a:srgbClr>
                  </a:outerShdw>
                </a:effectLst>
              </a:rPr>
              <a:t>Iter </a:t>
            </a:r>
            <a:endParaRPr lang="it-IT" sz="1000" dirty="0"/>
          </a:p>
          <a:p>
            <a:pPr marL="228600" indent="-228600">
              <a:buFont typeface="+mj-lt"/>
              <a:buAutoNum type="arabicPeriod"/>
            </a:pPr>
            <a:r>
              <a:rPr lang="it-IT" sz="1200" dirty="0">
                <a:solidFill>
                  <a:srgbClr val="002060"/>
                </a:solidFill>
              </a:rPr>
              <a:t>I soggetti attuatori predispongono e inviano i progetti al Commissario straordinario;</a:t>
            </a:r>
          </a:p>
          <a:p>
            <a:pPr marL="228600" indent="-228600">
              <a:buFont typeface="+mj-lt"/>
              <a:buAutoNum type="arabicPeriod"/>
            </a:pPr>
            <a:r>
              <a:rPr lang="it-IT" sz="1200" dirty="0">
                <a:solidFill>
                  <a:srgbClr val="002060"/>
                </a:solidFill>
              </a:rPr>
              <a:t>Il Commissario straordinario</a:t>
            </a:r>
          </a:p>
          <a:p>
            <a:pPr marL="628650" lvl="1" indent="-171450">
              <a:buFont typeface="Arial" pitchFamily="34" charset="0"/>
              <a:buChar char="•"/>
            </a:pPr>
            <a:r>
              <a:rPr lang="it-IT" sz="1200" dirty="0">
                <a:solidFill>
                  <a:srgbClr val="002060"/>
                </a:solidFill>
              </a:rPr>
              <a:t>approva definitivamente i progetti </a:t>
            </a:r>
            <a:r>
              <a:rPr lang="it-IT" sz="1200" dirty="0" smtClean="0">
                <a:solidFill>
                  <a:srgbClr val="002060"/>
                </a:solidFill>
              </a:rPr>
              <a:t>esecutivi, acquisito il parere della Conferenza permanente;</a:t>
            </a:r>
            <a:endParaRPr lang="it-IT" sz="1200" dirty="0">
              <a:solidFill>
                <a:srgbClr val="002060"/>
              </a:solidFill>
            </a:endParaRPr>
          </a:p>
          <a:p>
            <a:pPr marL="628650" lvl="1" indent="-171450">
              <a:buFont typeface="Arial" pitchFamily="34" charset="0"/>
              <a:buChar char="•"/>
            </a:pPr>
            <a:r>
              <a:rPr lang="it-IT" sz="1200" dirty="0">
                <a:solidFill>
                  <a:srgbClr val="002060"/>
                </a:solidFill>
              </a:rPr>
              <a:t>adotta il decreto di concessione del contributo;</a:t>
            </a:r>
          </a:p>
          <a:p>
            <a:pPr marL="628650" lvl="1" indent="-171450">
              <a:buFont typeface="Arial" pitchFamily="34" charset="0"/>
              <a:buChar char="•"/>
            </a:pPr>
            <a:r>
              <a:rPr lang="it-IT" sz="1200" dirty="0">
                <a:solidFill>
                  <a:srgbClr val="002060"/>
                </a:solidFill>
              </a:rPr>
              <a:t>invia i progetti esecutivi alla </a:t>
            </a:r>
            <a:r>
              <a:rPr lang="it-IT" sz="1200" dirty="0" smtClean="0">
                <a:solidFill>
                  <a:srgbClr val="002060"/>
                </a:solidFill>
              </a:rPr>
              <a:t>Centrale </a:t>
            </a:r>
            <a:r>
              <a:rPr lang="it-IT" sz="1200" dirty="0">
                <a:solidFill>
                  <a:srgbClr val="002060"/>
                </a:solidFill>
              </a:rPr>
              <a:t>unica di committenza (Agenzia nazionale per l’attrazione degli investimenti e lo sviluppo d’impresa S.p.A.)</a:t>
            </a:r>
          </a:p>
          <a:p>
            <a:r>
              <a:rPr lang="it-IT" sz="1000" dirty="0" smtClean="0"/>
              <a:t>3</a:t>
            </a:r>
            <a:r>
              <a:rPr lang="it-IT" sz="1200" dirty="0">
                <a:solidFill>
                  <a:srgbClr val="002060"/>
                </a:solidFill>
              </a:rPr>
              <a:t>.  </a:t>
            </a:r>
            <a:r>
              <a:rPr lang="it-IT" sz="1200" dirty="0" smtClean="0">
                <a:solidFill>
                  <a:srgbClr val="002060"/>
                </a:solidFill>
              </a:rPr>
              <a:t>La Centrale </a:t>
            </a:r>
            <a:r>
              <a:rPr lang="it-IT" sz="1200" dirty="0">
                <a:solidFill>
                  <a:srgbClr val="002060"/>
                </a:solidFill>
              </a:rPr>
              <a:t>unica di committenza espleta le procedure di gara per la selezione degli operatori economici esecutori dell’intervento.</a:t>
            </a:r>
          </a:p>
        </p:txBody>
      </p:sp>
      <p:sp>
        <p:nvSpPr>
          <p:cNvPr id="2" name="Segnaposto numero diapositiva 1"/>
          <p:cNvSpPr>
            <a:spLocks noGrp="1"/>
          </p:cNvSpPr>
          <p:nvPr>
            <p:ph type="sldNum" sz="quarter" idx="12"/>
          </p:nvPr>
        </p:nvSpPr>
        <p:spPr/>
        <p:txBody>
          <a:bodyPr/>
          <a:lstStyle/>
          <a:p>
            <a:fld id="{12194F3B-A95F-4036-9FB0-F0B68AB4758F}" type="slidenum">
              <a:rPr lang="it-IT" smtClean="0"/>
              <a:t>14</a:t>
            </a:fld>
            <a:endParaRPr lang="it-IT"/>
          </a:p>
        </p:txBody>
      </p:sp>
    </p:spTree>
    <p:extLst>
      <p:ext uri="{BB962C8B-B14F-4D97-AF65-F5344CB8AC3E}">
        <p14:creationId xmlns:p14="http://schemas.microsoft.com/office/powerpoint/2010/main" val="3518724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649"/>
            <a:ext cx="7164288" cy="830997"/>
          </a:xfrm>
          <a:prstGeom prst="rect">
            <a:avLst/>
          </a:prstGeom>
          <a:noFill/>
        </p:spPr>
        <p:txBody>
          <a:bodyPr wrap="square" rtlCol="0">
            <a:spAutoFit/>
          </a:bodyPr>
          <a:lstStyle/>
          <a:p>
            <a:pPr algn="ctr"/>
            <a:r>
              <a:rPr lang="it-IT" sz="2400" b="1" dirty="0" smtClean="0">
                <a:solidFill>
                  <a:schemeClr val="bg1"/>
                </a:solidFill>
                <a:latin typeface="Arial Black" pitchFamily="34" charset="0"/>
              </a:rPr>
              <a:t>INTERVENTI A FAVORE DEI</a:t>
            </a:r>
            <a:br>
              <a:rPr lang="it-IT" sz="2400" b="1" dirty="0" smtClean="0">
                <a:solidFill>
                  <a:schemeClr val="bg1"/>
                </a:solidFill>
                <a:latin typeface="Arial Black" pitchFamily="34" charset="0"/>
              </a:rPr>
            </a:br>
            <a:r>
              <a:rPr lang="it-IT" sz="2400" b="1" dirty="0" smtClean="0">
                <a:solidFill>
                  <a:schemeClr val="bg1"/>
                </a:solidFill>
                <a:latin typeface="Arial Black" pitchFamily="34" charset="0"/>
              </a:rPr>
              <a:t>COMUNI DANNEGGIATI DAL TERREMOTO</a:t>
            </a:r>
            <a:endParaRPr lang="it-IT" sz="2400" b="1" cap="all" dirty="0">
              <a:solidFill>
                <a:schemeClr val="bg1"/>
              </a:solidFill>
              <a:latin typeface="Arial Black" pitchFamily="34" charset="0"/>
            </a:endParaRPr>
          </a:p>
        </p:txBody>
      </p:sp>
      <p:sp>
        <p:nvSpPr>
          <p:cNvPr id="2" name="Rettangolo 1"/>
          <p:cNvSpPr/>
          <p:nvPr/>
        </p:nvSpPr>
        <p:spPr>
          <a:xfrm>
            <a:off x="287446" y="1804682"/>
            <a:ext cx="8569107" cy="24343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287446" y="1849388"/>
            <a:ext cx="8569108" cy="1877437"/>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4000" dirty="0" smtClean="0">
                <a:solidFill>
                  <a:srgbClr val="002060"/>
                </a:solidFill>
                <a:effectLst>
                  <a:outerShdw blurRad="38100" dist="38100" dir="2700000" algn="tl">
                    <a:srgbClr val="000000">
                      <a:alpha val="43137"/>
                    </a:srgbClr>
                  </a:outerShdw>
                </a:effectLst>
              </a:rPr>
              <a:t>Post SISMA DEL 26-30 OTTOBRE 2016</a:t>
            </a:r>
          </a:p>
          <a:p>
            <a:pPr algn="ctr"/>
            <a:r>
              <a:rPr lang="it-IT" sz="4000" b="1" dirty="0" smtClean="0">
                <a:solidFill>
                  <a:srgbClr val="002060"/>
                </a:solidFill>
                <a:effectLst>
                  <a:outerShdw blurRad="38100" dist="38100" dir="2700000" algn="tl">
                    <a:srgbClr val="000000">
                      <a:alpha val="43137"/>
                    </a:srgbClr>
                  </a:outerShdw>
                </a:effectLst>
              </a:rPr>
              <a:t>DL n. 205 dell’11 novembre 2016</a:t>
            </a:r>
          </a:p>
          <a:p>
            <a:r>
              <a:rPr lang="it-IT" sz="3600" dirty="0" smtClean="0">
                <a:solidFill>
                  <a:srgbClr val="002060"/>
                </a:solidFill>
              </a:rPr>
              <a:t>Integra le previsioni già contenute nel DL 189</a:t>
            </a:r>
            <a:endParaRPr lang="it-IT" sz="3600" dirty="0">
              <a:solidFill>
                <a:srgbClr val="002060"/>
              </a:solidFill>
            </a:endParaRPr>
          </a:p>
        </p:txBody>
      </p:sp>
      <p:sp>
        <p:nvSpPr>
          <p:cNvPr id="6" name="Segnaposto numero diapositiva 5"/>
          <p:cNvSpPr>
            <a:spLocks noGrp="1"/>
          </p:cNvSpPr>
          <p:nvPr>
            <p:ph type="sldNum" sz="quarter" idx="12"/>
          </p:nvPr>
        </p:nvSpPr>
        <p:spPr/>
        <p:txBody>
          <a:bodyPr/>
          <a:lstStyle/>
          <a:p>
            <a:fld id="{12194F3B-A95F-4036-9FB0-F0B68AB4758F}" type="slidenum">
              <a:rPr lang="it-IT" smtClean="0"/>
              <a:t>15</a:t>
            </a:fld>
            <a:endParaRPr lang="it-IT"/>
          </a:p>
        </p:txBody>
      </p:sp>
    </p:spTree>
    <p:extLst>
      <p:ext uri="{BB962C8B-B14F-4D97-AF65-F5344CB8AC3E}">
        <p14:creationId xmlns:p14="http://schemas.microsoft.com/office/powerpoint/2010/main" val="29768786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716"/>
            <a:ext cx="7514424" cy="892552"/>
          </a:xfrm>
          <a:prstGeom prst="rect">
            <a:avLst/>
          </a:prstGeom>
          <a:noFill/>
        </p:spPr>
        <p:txBody>
          <a:bodyPr wrap="square" rtlCol="0">
            <a:spAutoFit/>
          </a:bodyPr>
          <a:lstStyle/>
          <a:p>
            <a:pPr algn="ctr"/>
            <a:r>
              <a:rPr lang="it-IT" sz="2800" b="1" dirty="0" smtClean="0">
                <a:solidFill>
                  <a:prstClr val="white"/>
                </a:solidFill>
                <a:latin typeface="Arial Black" pitchFamily="34" charset="0"/>
              </a:rPr>
              <a:t>SINTESI DECRETO LEGGE n. 205 </a:t>
            </a:r>
            <a:r>
              <a:rPr lang="it-IT" sz="2400" b="1" dirty="0" smtClean="0">
                <a:solidFill>
                  <a:prstClr val="white"/>
                </a:solidFill>
                <a:latin typeface="Arial Black" pitchFamily="34" charset="0"/>
              </a:rPr>
              <a:t>dell’11 novembre 2016</a:t>
            </a:r>
            <a:endParaRPr lang="it-IT" sz="2400" b="1" cap="all" dirty="0">
              <a:solidFill>
                <a:prstClr val="white"/>
              </a:solidFill>
              <a:latin typeface="Arial Black" pitchFamily="34" charset="0"/>
            </a:endParaRPr>
          </a:p>
        </p:txBody>
      </p:sp>
      <p:sp>
        <p:nvSpPr>
          <p:cNvPr id="2" name="Rettangolo 1"/>
          <p:cNvSpPr/>
          <p:nvPr/>
        </p:nvSpPr>
        <p:spPr>
          <a:xfrm>
            <a:off x="814716" y="1130419"/>
            <a:ext cx="1800356" cy="427194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 name="CasellaDiTesto 2"/>
          <p:cNvSpPr txBox="1"/>
          <p:nvPr/>
        </p:nvSpPr>
        <p:spPr>
          <a:xfrm>
            <a:off x="814633" y="2250365"/>
            <a:ext cx="1800356" cy="1200329"/>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2400" b="1" dirty="0" smtClean="0">
                <a:solidFill>
                  <a:srgbClr val="002060"/>
                </a:solidFill>
                <a:effectLst>
                  <a:outerShdw blurRad="38100" dist="38100" dir="2700000" algn="tl">
                    <a:srgbClr val="000000">
                      <a:alpha val="43137"/>
                    </a:srgbClr>
                  </a:outerShdw>
                </a:effectLst>
              </a:rPr>
              <a:t>Art. 1</a:t>
            </a:r>
          </a:p>
          <a:p>
            <a:r>
              <a:rPr lang="it-IT" sz="2400" b="1" dirty="0" smtClean="0">
                <a:solidFill>
                  <a:srgbClr val="002060"/>
                </a:solidFill>
                <a:effectLst>
                  <a:outerShdw blurRad="38100" dist="38100" dir="2700000" algn="tl">
                    <a:srgbClr val="000000">
                      <a:alpha val="43137"/>
                    </a:srgbClr>
                  </a:outerShdw>
                </a:effectLst>
              </a:rPr>
              <a:t>Ambito di</a:t>
            </a:r>
          </a:p>
          <a:p>
            <a:r>
              <a:rPr lang="it-IT" sz="2400" b="1" dirty="0" smtClean="0">
                <a:solidFill>
                  <a:srgbClr val="002060"/>
                </a:solidFill>
                <a:effectLst>
                  <a:outerShdw blurRad="38100" dist="38100" dir="2700000" algn="tl">
                    <a:srgbClr val="000000">
                      <a:alpha val="43137"/>
                    </a:srgbClr>
                  </a:outerShdw>
                </a:effectLst>
              </a:rPr>
              <a:t>applicazione</a:t>
            </a:r>
            <a:endParaRPr lang="it-IT" sz="2400" dirty="0">
              <a:solidFill>
                <a:srgbClr val="002060"/>
              </a:solidFill>
            </a:endParaRPr>
          </a:p>
        </p:txBody>
      </p:sp>
      <p:sp>
        <p:nvSpPr>
          <p:cNvPr id="6" name="Segnaposto numero diapositiva 5"/>
          <p:cNvSpPr>
            <a:spLocks noGrp="1"/>
          </p:cNvSpPr>
          <p:nvPr>
            <p:ph type="sldNum" sz="quarter" idx="12"/>
          </p:nvPr>
        </p:nvSpPr>
        <p:spPr/>
        <p:txBody>
          <a:bodyPr/>
          <a:lstStyle/>
          <a:p>
            <a:fld id="{12194F3B-A95F-4036-9FB0-F0B68AB4758F}" type="slidenum">
              <a:rPr lang="it-IT" smtClean="0">
                <a:solidFill>
                  <a:prstClr val="black">
                    <a:tint val="75000"/>
                  </a:prstClr>
                </a:solidFill>
              </a:rPr>
              <a:pPr/>
              <a:t>16</a:t>
            </a:fld>
            <a:endParaRPr lang="it-IT">
              <a:solidFill>
                <a:prstClr val="black">
                  <a:tint val="75000"/>
                </a:prstClr>
              </a:solidFill>
            </a:endParaRPr>
          </a:p>
        </p:txBody>
      </p:sp>
      <p:sp>
        <p:nvSpPr>
          <p:cNvPr id="9" name="Rettangolo 8"/>
          <p:cNvSpPr/>
          <p:nvPr/>
        </p:nvSpPr>
        <p:spPr>
          <a:xfrm>
            <a:off x="2602192" y="1129307"/>
            <a:ext cx="2821108" cy="45774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Commissario Straordinario</a:t>
            </a:r>
            <a:endParaRPr lang="it-IT" b="1" dirty="0">
              <a:solidFill>
                <a:srgbClr val="002060"/>
              </a:solidFill>
              <a:effectLst>
                <a:outerShdw blurRad="38100" dist="38100" dir="2700000" algn="tl">
                  <a:srgbClr val="000000">
                    <a:alpha val="43137"/>
                  </a:srgbClr>
                </a:outerShdw>
              </a:effectLst>
            </a:endParaRPr>
          </a:p>
        </p:txBody>
      </p:sp>
      <p:sp>
        <p:nvSpPr>
          <p:cNvPr id="10" name="Rettangolo 9"/>
          <p:cNvSpPr/>
          <p:nvPr/>
        </p:nvSpPr>
        <p:spPr>
          <a:xfrm>
            <a:off x="5423300" y="1130419"/>
            <a:ext cx="2821108"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Presidente della Regione</a:t>
            </a:r>
            <a:endParaRPr lang="it-IT" b="1" dirty="0">
              <a:solidFill>
                <a:srgbClr val="002060"/>
              </a:solidFill>
              <a:effectLst>
                <a:outerShdw blurRad="38100" dist="38100" dir="2700000" algn="tl">
                  <a:srgbClr val="000000">
                    <a:alpha val="43137"/>
                  </a:srgbClr>
                </a:outerShdw>
              </a:effectLst>
            </a:endParaRPr>
          </a:p>
        </p:txBody>
      </p:sp>
      <p:sp>
        <p:nvSpPr>
          <p:cNvPr id="11" name="Rettangolo 10"/>
          <p:cNvSpPr/>
          <p:nvPr/>
        </p:nvSpPr>
        <p:spPr>
          <a:xfrm>
            <a:off x="2602192" y="1587049"/>
            <a:ext cx="2821108" cy="381531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Individua, con propria ordinanza, l'elenco dei Comuni, aggiuntivo rispetto a quello di cui all'Allegato </a:t>
            </a:r>
            <a:r>
              <a:rPr lang="it-IT" sz="1050" dirty="0">
                <a:solidFill>
                  <a:prstClr val="black"/>
                </a:solidFill>
                <a:hlinkClick r:id="rId4"/>
              </a:rPr>
              <a:t>1</a:t>
            </a:r>
            <a:r>
              <a:rPr lang="it-IT" sz="1050" dirty="0">
                <a:solidFill>
                  <a:prstClr val="black"/>
                </a:solidFill>
              </a:rPr>
              <a:t> al </a:t>
            </a:r>
            <a:r>
              <a:rPr lang="it-IT" sz="1050" dirty="0">
                <a:solidFill>
                  <a:prstClr val="black"/>
                </a:solidFill>
                <a:hlinkClick r:id="rId5"/>
              </a:rPr>
              <a:t>decreto-legge n. 189 del 2016</a:t>
            </a:r>
            <a:r>
              <a:rPr lang="it-IT" sz="1050" dirty="0">
                <a:solidFill>
                  <a:prstClr val="black"/>
                </a:solidFill>
              </a:rPr>
              <a:t> sulla base di motivate segnalazioni da parte dei Presidenti delle </a:t>
            </a:r>
            <a:r>
              <a:rPr lang="it-IT" sz="1050" dirty="0" smtClean="0">
                <a:solidFill>
                  <a:prstClr val="black"/>
                </a:solidFill>
              </a:rPr>
              <a:t>Regioni.       L’elenco </a:t>
            </a:r>
            <a:r>
              <a:rPr lang="it-IT" sz="1050" dirty="0">
                <a:solidFill>
                  <a:prstClr val="black"/>
                </a:solidFill>
              </a:rPr>
              <a:t>indica i Comuni ai quali applicare tutte le disposizioni di cui al </a:t>
            </a:r>
            <a:r>
              <a:rPr lang="it-IT" sz="1050" dirty="0">
                <a:solidFill>
                  <a:prstClr val="black"/>
                </a:solidFill>
                <a:hlinkClick r:id="rId5"/>
              </a:rPr>
              <a:t>decreto-legge n. 189 del 2016</a:t>
            </a:r>
            <a:r>
              <a:rPr lang="it-IT" sz="1050" dirty="0">
                <a:solidFill>
                  <a:prstClr val="black"/>
                </a:solidFill>
              </a:rPr>
              <a:t>, e quelli in relazione ai quali, limitatamente al Titolo IV del medesimo decreto-legge, far riferimento al singolo soggetto danneggiato. L’elenco, che viene formulato tenendo conto dell'impatto dei danni causati dal sisma sul tessuto economico-sociale, sull'identità </a:t>
            </a:r>
            <a:r>
              <a:rPr lang="it-IT" sz="1050" dirty="0" smtClean="0">
                <a:solidFill>
                  <a:prstClr val="black"/>
                </a:solidFill>
              </a:rPr>
              <a:t>dell'aggrega-to </a:t>
            </a:r>
            <a:r>
              <a:rPr lang="it-IT" sz="1050" dirty="0">
                <a:solidFill>
                  <a:prstClr val="black"/>
                </a:solidFill>
              </a:rPr>
              <a:t>urbano e sull'omogeneità delle </a:t>
            </a:r>
            <a:r>
              <a:rPr lang="it-IT" sz="1050" dirty="0" err="1" smtClean="0">
                <a:solidFill>
                  <a:prstClr val="black"/>
                </a:solidFill>
              </a:rPr>
              <a:t>caratte-ristiche</a:t>
            </a:r>
            <a:r>
              <a:rPr lang="it-IT" sz="1050" dirty="0" smtClean="0">
                <a:solidFill>
                  <a:prstClr val="black"/>
                </a:solidFill>
              </a:rPr>
              <a:t> </a:t>
            </a:r>
            <a:r>
              <a:rPr lang="it-IT" sz="1050" dirty="0">
                <a:solidFill>
                  <a:prstClr val="black"/>
                </a:solidFill>
              </a:rPr>
              <a:t>socio-economiche del territorio interessato, è approvato dal Consiglio dei ministri e successivamente comunicato alle Camere (comma 1). </a:t>
            </a:r>
          </a:p>
          <a:p>
            <a:pPr marL="171450" indent="-171450" algn="just">
              <a:buFont typeface="Arial" pitchFamily="34" charset="0"/>
              <a:buChar char="•"/>
            </a:pPr>
            <a:r>
              <a:rPr lang="it-IT" sz="1050" dirty="0">
                <a:solidFill>
                  <a:prstClr val="black"/>
                </a:solidFill>
              </a:rPr>
              <a:t>Opera, anche per gli eventi sismici successivi al 24 agosto, con i poteri di cui al D.L. 189/16 (comma 2).</a:t>
            </a:r>
            <a:endParaRPr lang="it-IT" sz="1050" b="1" dirty="0">
              <a:solidFill>
                <a:prstClr val="black"/>
              </a:solidFill>
              <a:effectLst>
                <a:outerShdw blurRad="38100" dist="38100" dir="2700000" algn="tl">
                  <a:srgbClr val="000000">
                    <a:alpha val="43137"/>
                  </a:srgbClr>
                </a:outerShdw>
              </a:effectLst>
            </a:endParaRPr>
          </a:p>
        </p:txBody>
      </p:sp>
      <p:sp>
        <p:nvSpPr>
          <p:cNvPr id="12" name="Rettangolo 11"/>
          <p:cNvSpPr/>
          <p:nvPr/>
        </p:nvSpPr>
        <p:spPr>
          <a:xfrm>
            <a:off x="5423300" y="1587049"/>
            <a:ext cx="2821108" cy="100700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Segnala motivatamente al Commissario straordinario l’elenco dei comuni aggiuntivo rispetto a quello </a:t>
            </a:r>
            <a:r>
              <a:rPr lang="it-IT" sz="1050" dirty="0" smtClean="0">
                <a:solidFill>
                  <a:prstClr val="black"/>
                </a:solidFill>
              </a:rPr>
              <a:t>dell’Allegato</a:t>
            </a:r>
            <a:r>
              <a:rPr lang="it-IT" sz="1050" dirty="0">
                <a:solidFill>
                  <a:prstClr val="black"/>
                </a:solidFill>
              </a:rPr>
              <a:t> </a:t>
            </a:r>
            <a:r>
              <a:rPr lang="it-IT" sz="1050" dirty="0">
                <a:solidFill>
                  <a:prstClr val="black"/>
                </a:solidFill>
                <a:hlinkClick r:id="rId4"/>
              </a:rPr>
              <a:t>1</a:t>
            </a:r>
            <a:r>
              <a:rPr lang="it-IT" sz="1050" dirty="0">
                <a:solidFill>
                  <a:prstClr val="black"/>
                </a:solidFill>
              </a:rPr>
              <a:t> al </a:t>
            </a:r>
            <a:r>
              <a:rPr lang="it-IT" sz="1050" dirty="0">
                <a:solidFill>
                  <a:prstClr val="black"/>
                </a:solidFill>
                <a:hlinkClick r:id="rId5"/>
              </a:rPr>
              <a:t>decreto-legge n. 189 del 2016</a:t>
            </a:r>
            <a:r>
              <a:rPr lang="it-IT" sz="1050" dirty="0">
                <a:solidFill>
                  <a:prstClr val="black"/>
                </a:solidFill>
              </a:rPr>
              <a:t> (comma 1</a:t>
            </a:r>
            <a:r>
              <a:rPr lang="it-IT" sz="1050" dirty="0" smtClean="0">
                <a:solidFill>
                  <a:prstClr val="black"/>
                </a:solidFill>
              </a:rPr>
              <a:t>).</a:t>
            </a:r>
            <a:endParaRPr lang="it-IT" sz="1050" b="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47622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716"/>
            <a:ext cx="7514424" cy="892552"/>
          </a:xfrm>
          <a:prstGeom prst="rect">
            <a:avLst/>
          </a:prstGeom>
          <a:noFill/>
        </p:spPr>
        <p:txBody>
          <a:bodyPr wrap="square" rtlCol="0">
            <a:spAutoFit/>
          </a:bodyPr>
          <a:lstStyle/>
          <a:p>
            <a:pPr algn="ctr"/>
            <a:r>
              <a:rPr lang="it-IT" sz="2800" b="1" dirty="0" smtClean="0">
                <a:solidFill>
                  <a:prstClr val="white"/>
                </a:solidFill>
                <a:latin typeface="Arial Black" pitchFamily="34" charset="0"/>
              </a:rPr>
              <a:t>SINTESI DECRETO LEGGE n. 205 </a:t>
            </a:r>
            <a:r>
              <a:rPr lang="it-IT" sz="2400" b="1" dirty="0" smtClean="0">
                <a:solidFill>
                  <a:prstClr val="white"/>
                </a:solidFill>
                <a:latin typeface="Arial Black" pitchFamily="34" charset="0"/>
              </a:rPr>
              <a:t>dell’11 novembre 2016</a:t>
            </a:r>
            <a:endParaRPr lang="it-IT" sz="2400" b="1" cap="all" dirty="0">
              <a:solidFill>
                <a:prstClr val="white"/>
              </a:solidFill>
              <a:latin typeface="Arial Black" pitchFamily="34" charset="0"/>
            </a:endParaRPr>
          </a:p>
        </p:txBody>
      </p:sp>
      <p:sp>
        <p:nvSpPr>
          <p:cNvPr id="2" name="Rettangolo 1"/>
          <p:cNvSpPr/>
          <p:nvPr/>
        </p:nvSpPr>
        <p:spPr>
          <a:xfrm>
            <a:off x="107504" y="1032720"/>
            <a:ext cx="1512168" cy="362498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 name="CasellaDiTesto 2"/>
          <p:cNvSpPr txBox="1"/>
          <p:nvPr/>
        </p:nvSpPr>
        <p:spPr>
          <a:xfrm>
            <a:off x="107504" y="1849388"/>
            <a:ext cx="1512168" cy="2246769"/>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2000" b="1" dirty="0" smtClean="0">
                <a:solidFill>
                  <a:srgbClr val="002060"/>
                </a:solidFill>
                <a:effectLst>
                  <a:outerShdw blurRad="38100" dist="38100" dir="2700000" algn="tl">
                    <a:srgbClr val="000000">
                      <a:alpha val="43137"/>
                    </a:srgbClr>
                  </a:outerShdw>
                </a:effectLst>
              </a:rPr>
              <a:t>Art. 2</a:t>
            </a:r>
          </a:p>
          <a:p>
            <a:r>
              <a:rPr lang="it-IT" sz="2000" b="1" dirty="0">
                <a:solidFill>
                  <a:srgbClr val="002060"/>
                </a:solidFill>
                <a:effectLst>
                  <a:outerShdw blurRad="38100" dist="38100" dir="2700000" algn="tl">
                    <a:srgbClr val="000000">
                      <a:alpha val="43137"/>
                    </a:srgbClr>
                  </a:outerShdw>
                </a:effectLst>
              </a:rPr>
              <a:t>Disposizioni in materia di strutture e moduli abitativi provvisori</a:t>
            </a:r>
          </a:p>
        </p:txBody>
      </p:sp>
      <p:sp>
        <p:nvSpPr>
          <p:cNvPr id="6" name="Segnaposto numero diapositiva 5"/>
          <p:cNvSpPr>
            <a:spLocks noGrp="1"/>
          </p:cNvSpPr>
          <p:nvPr>
            <p:ph type="sldNum" sz="quarter" idx="12"/>
          </p:nvPr>
        </p:nvSpPr>
        <p:spPr>
          <a:xfrm>
            <a:off x="35496" y="5296959"/>
            <a:ext cx="2133600" cy="304271"/>
          </a:xfrm>
        </p:spPr>
        <p:txBody>
          <a:bodyPr/>
          <a:lstStyle/>
          <a:p>
            <a:pPr algn="l"/>
            <a:fld id="{12194F3B-A95F-4036-9FB0-F0B68AB4758F}" type="slidenum">
              <a:rPr lang="it-IT" smtClean="0">
                <a:solidFill>
                  <a:prstClr val="black">
                    <a:tint val="75000"/>
                  </a:prstClr>
                </a:solidFill>
              </a:rPr>
              <a:pPr algn="l"/>
              <a:t>17</a:t>
            </a:fld>
            <a:endParaRPr lang="it-IT">
              <a:solidFill>
                <a:prstClr val="black">
                  <a:tint val="75000"/>
                </a:prstClr>
              </a:solidFill>
            </a:endParaRPr>
          </a:p>
        </p:txBody>
      </p:sp>
      <p:sp>
        <p:nvSpPr>
          <p:cNvPr id="9" name="Rettangolo 8"/>
          <p:cNvSpPr/>
          <p:nvPr/>
        </p:nvSpPr>
        <p:spPr>
          <a:xfrm>
            <a:off x="1619672" y="1031607"/>
            <a:ext cx="2160240"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Regione</a:t>
            </a:r>
            <a:endParaRPr lang="it-IT" b="1" dirty="0">
              <a:solidFill>
                <a:srgbClr val="002060"/>
              </a:solidFill>
              <a:effectLst>
                <a:outerShdw blurRad="38100" dist="38100" dir="2700000" algn="tl">
                  <a:srgbClr val="000000">
                    <a:alpha val="43137"/>
                  </a:srgbClr>
                </a:outerShdw>
              </a:effectLst>
            </a:endParaRPr>
          </a:p>
        </p:txBody>
      </p:sp>
      <p:sp>
        <p:nvSpPr>
          <p:cNvPr id="10" name="Rettangolo 9"/>
          <p:cNvSpPr/>
          <p:nvPr/>
        </p:nvSpPr>
        <p:spPr>
          <a:xfrm>
            <a:off x="3779912" y="1032719"/>
            <a:ext cx="2160240"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Comuni</a:t>
            </a:r>
            <a:endParaRPr lang="it-IT" b="1" dirty="0">
              <a:solidFill>
                <a:srgbClr val="002060"/>
              </a:solidFill>
              <a:effectLst>
                <a:outerShdw blurRad="38100" dist="38100" dir="2700000" algn="tl">
                  <a:srgbClr val="000000">
                    <a:alpha val="43137"/>
                  </a:srgbClr>
                </a:outerShdw>
              </a:effectLst>
            </a:endParaRPr>
          </a:p>
        </p:txBody>
      </p:sp>
      <p:sp>
        <p:nvSpPr>
          <p:cNvPr id="11" name="Rettangolo 10"/>
          <p:cNvSpPr/>
          <p:nvPr/>
        </p:nvSpPr>
        <p:spPr>
          <a:xfrm>
            <a:off x="1619672" y="1489349"/>
            <a:ext cx="2160240" cy="316835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E’ </a:t>
            </a:r>
            <a:r>
              <a:rPr lang="it-IT" sz="1050" dirty="0" smtClean="0">
                <a:solidFill>
                  <a:prstClr val="black"/>
                </a:solidFill>
              </a:rPr>
              <a:t>responsabile </a:t>
            </a:r>
            <a:r>
              <a:rPr lang="it-IT" sz="1050" dirty="0">
                <a:solidFill>
                  <a:prstClr val="black"/>
                </a:solidFill>
              </a:rPr>
              <a:t>della </a:t>
            </a:r>
            <a:r>
              <a:rPr lang="it-IT" sz="1050" b="1" dirty="0">
                <a:solidFill>
                  <a:prstClr val="black"/>
                </a:solidFill>
              </a:rPr>
              <a:t>verifica di idoneità delle aree</a:t>
            </a:r>
            <a:r>
              <a:rPr lang="it-IT" sz="1050" dirty="0">
                <a:solidFill>
                  <a:prstClr val="black"/>
                </a:solidFill>
              </a:rPr>
              <a:t> </a:t>
            </a:r>
            <a:r>
              <a:rPr lang="it-IT" sz="1050" dirty="0" smtClean="0">
                <a:solidFill>
                  <a:prstClr val="black"/>
                </a:solidFill>
              </a:rPr>
              <a:t>container (</a:t>
            </a:r>
            <a:r>
              <a:rPr lang="it-IT" sz="1050" dirty="0" err="1" smtClean="0">
                <a:solidFill>
                  <a:prstClr val="black"/>
                </a:solidFill>
              </a:rPr>
              <a:t>ord</a:t>
            </a:r>
            <a:r>
              <a:rPr lang="it-IT" sz="1050" dirty="0" smtClean="0">
                <a:solidFill>
                  <a:prstClr val="black"/>
                </a:solidFill>
              </a:rPr>
              <a:t>. </a:t>
            </a:r>
            <a:r>
              <a:rPr lang="it-IT" sz="1050" dirty="0" err="1">
                <a:solidFill>
                  <a:prstClr val="black"/>
                </a:solidFill>
              </a:rPr>
              <a:t>cdpc</a:t>
            </a:r>
            <a:r>
              <a:rPr lang="it-IT" sz="1050" dirty="0">
                <a:solidFill>
                  <a:prstClr val="black"/>
                </a:solidFill>
              </a:rPr>
              <a:t> 408/2016</a:t>
            </a:r>
            <a:r>
              <a:rPr lang="it-IT" sz="1050" dirty="0" smtClean="0">
                <a:solidFill>
                  <a:prstClr val="black"/>
                </a:solidFill>
              </a:rPr>
              <a:t>).</a:t>
            </a:r>
            <a:endParaRPr lang="it-IT" sz="1050" dirty="0">
              <a:solidFill>
                <a:prstClr val="black"/>
              </a:solidFill>
            </a:endParaRPr>
          </a:p>
          <a:p>
            <a:pPr marL="171450" indent="-171450" algn="just">
              <a:buFont typeface="Arial" pitchFamily="34" charset="0"/>
              <a:buChar char="•"/>
            </a:pPr>
            <a:r>
              <a:rPr lang="it-IT" sz="1050" dirty="0">
                <a:solidFill>
                  <a:prstClr val="black"/>
                </a:solidFill>
              </a:rPr>
              <a:t>Per fronteggiare l’aggravarsi delle esigenze abitative rurali e il fabbisogno di tecnostrutture per stalle e fienili, </a:t>
            </a:r>
            <a:r>
              <a:rPr lang="it-IT" sz="1050" dirty="0" smtClean="0">
                <a:solidFill>
                  <a:prstClr val="black"/>
                </a:solidFill>
              </a:rPr>
              <a:t>può </a:t>
            </a:r>
            <a:r>
              <a:rPr lang="it-IT" sz="1050" dirty="0">
                <a:solidFill>
                  <a:prstClr val="black"/>
                </a:solidFill>
              </a:rPr>
              <a:t>richiedere, in sede di esecuzione dei contratti, un </a:t>
            </a:r>
            <a:r>
              <a:rPr lang="it-IT" sz="1050" b="1" dirty="0">
                <a:solidFill>
                  <a:prstClr val="black"/>
                </a:solidFill>
              </a:rPr>
              <a:t>aumento delle prestazioni</a:t>
            </a:r>
            <a:r>
              <a:rPr lang="it-IT" sz="1050" dirty="0">
                <a:solidFill>
                  <a:prstClr val="black"/>
                </a:solidFill>
              </a:rPr>
              <a:t> (moduli </a:t>
            </a:r>
            <a:r>
              <a:rPr lang="it-IT" sz="1050" dirty="0" smtClean="0">
                <a:solidFill>
                  <a:prstClr val="black"/>
                </a:solidFill>
              </a:rPr>
              <a:t>necessari</a:t>
            </a:r>
            <a:r>
              <a:rPr lang="it-IT" sz="1050" dirty="0">
                <a:solidFill>
                  <a:prstClr val="black"/>
                </a:solidFill>
              </a:rPr>
              <a:t>) alle stesse condizioni del contratto originario in deroga al D. </a:t>
            </a:r>
            <a:r>
              <a:rPr lang="it-IT" sz="1050" dirty="0" err="1">
                <a:solidFill>
                  <a:prstClr val="black"/>
                </a:solidFill>
              </a:rPr>
              <a:t>Lgs</a:t>
            </a:r>
            <a:r>
              <a:rPr lang="it-IT" sz="1050" dirty="0">
                <a:solidFill>
                  <a:prstClr val="black"/>
                </a:solidFill>
              </a:rPr>
              <a:t>. 50/2016 </a:t>
            </a:r>
            <a:r>
              <a:rPr lang="it-IT" sz="1050" dirty="0" smtClean="0">
                <a:solidFill>
                  <a:prstClr val="black"/>
                </a:solidFill>
              </a:rPr>
              <a:t>o </a:t>
            </a:r>
            <a:r>
              <a:rPr lang="it-IT" sz="1050" dirty="0">
                <a:solidFill>
                  <a:prstClr val="black"/>
                </a:solidFill>
              </a:rPr>
              <a:t>interpellare in ordine </a:t>
            </a:r>
            <a:r>
              <a:rPr lang="it-IT" sz="1050" dirty="0" smtClean="0">
                <a:solidFill>
                  <a:prstClr val="black"/>
                </a:solidFill>
              </a:rPr>
              <a:t>progressivo </a:t>
            </a:r>
            <a:r>
              <a:rPr lang="it-IT" sz="1050" dirty="0">
                <a:solidFill>
                  <a:prstClr val="black"/>
                </a:solidFill>
              </a:rPr>
              <a:t>i </a:t>
            </a:r>
            <a:r>
              <a:rPr lang="it-IT" sz="1050" dirty="0" smtClean="0">
                <a:solidFill>
                  <a:prstClr val="black"/>
                </a:solidFill>
              </a:rPr>
              <a:t>partecipanti </a:t>
            </a:r>
            <a:r>
              <a:rPr lang="it-IT" sz="1050" dirty="0">
                <a:solidFill>
                  <a:prstClr val="black"/>
                </a:solidFill>
              </a:rPr>
              <a:t>alla gara per </a:t>
            </a:r>
            <a:r>
              <a:rPr lang="it-IT" sz="1050" dirty="0" smtClean="0">
                <a:solidFill>
                  <a:prstClr val="black"/>
                </a:solidFill>
              </a:rPr>
              <a:t>altre </a:t>
            </a:r>
            <a:r>
              <a:rPr lang="it-IT" sz="1050" dirty="0">
                <a:solidFill>
                  <a:prstClr val="black"/>
                </a:solidFill>
              </a:rPr>
              <a:t>aggiudicazioni </a:t>
            </a:r>
            <a:r>
              <a:rPr lang="it-IT" sz="1050" dirty="0" smtClean="0">
                <a:solidFill>
                  <a:prstClr val="black"/>
                </a:solidFill>
              </a:rPr>
              <a:t>(comma </a:t>
            </a:r>
            <a:r>
              <a:rPr lang="it-IT" sz="1050" dirty="0">
                <a:solidFill>
                  <a:prstClr val="black"/>
                </a:solidFill>
              </a:rPr>
              <a:t>8, 9 e art. 3 comma 3 </a:t>
            </a:r>
            <a:r>
              <a:rPr lang="it-IT" sz="1050" dirty="0" err="1">
                <a:solidFill>
                  <a:prstClr val="black"/>
                </a:solidFill>
              </a:rPr>
              <a:t>ord</a:t>
            </a:r>
            <a:r>
              <a:rPr lang="it-IT" sz="1050" dirty="0">
                <a:solidFill>
                  <a:prstClr val="black"/>
                </a:solidFill>
              </a:rPr>
              <a:t>. </a:t>
            </a:r>
            <a:r>
              <a:rPr lang="it-IT" sz="1050" dirty="0" err="1">
                <a:solidFill>
                  <a:prstClr val="black"/>
                </a:solidFill>
              </a:rPr>
              <a:t>cdpc</a:t>
            </a:r>
            <a:r>
              <a:rPr lang="it-IT" sz="1050" dirty="0">
                <a:solidFill>
                  <a:prstClr val="black"/>
                </a:solidFill>
              </a:rPr>
              <a:t> n. 399/2016).</a:t>
            </a:r>
            <a:endParaRPr lang="it-IT" sz="1050" b="1" dirty="0">
              <a:solidFill>
                <a:prstClr val="black"/>
              </a:solidFill>
              <a:effectLst>
                <a:outerShdw blurRad="38100" dist="38100" dir="2700000" algn="tl">
                  <a:srgbClr val="000000">
                    <a:alpha val="43137"/>
                  </a:srgbClr>
                </a:outerShdw>
              </a:effectLst>
            </a:endParaRPr>
          </a:p>
        </p:txBody>
      </p:sp>
      <p:sp>
        <p:nvSpPr>
          <p:cNvPr id="12" name="Rettangolo 11"/>
          <p:cNvSpPr/>
          <p:nvPr/>
        </p:nvSpPr>
        <p:spPr>
          <a:xfrm>
            <a:off x="3779912" y="1488237"/>
            <a:ext cx="2160240" cy="316946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I Sindaci forniscono al </a:t>
            </a:r>
            <a:r>
              <a:rPr lang="it-IT" sz="1050" dirty="0" err="1">
                <a:solidFill>
                  <a:prstClr val="black"/>
                </a:solidFill>
              </a:rPr>
              <a:t>D</a:t>
            </a:r>
            <a:r>
              <a:rPr lang="it-IT" sz="1050" dirty="0" err="1" smtClean="0">
                <a:solidFill>
                  <a:prstClr val="black"/>
                </a:solidFill>
              </a:rPr>
              <a:t>ipar-timento</a:t>
            </a:r>
            <a:r>
              <a:rPr lang="it-IT" sz="1050" dirty="0" smtClean="0">
                <a:solidFill>
                  <a:prstClr val="black"/>
                </a:solidFill>
              </a:rPr>
              <a:t> </a:t>
            </a:r>
            <a:r>
              <a:rPr lang="it-IT" sz="1050" dirty="0">
                <a:solidFill>
                  <a:prstClr val="black"/>
                </a:solidFill>
              </a:rPr>
              <a:t>della Protezione civile le </a:t>
            </a:r>
            <a:r>
              <a:rPr lang="it-IT" sz="1050" b="1" dirty="0">
                <a:solidFill>
                  <a:prstClr val="black"/>
                </a:solidFill>
              </a:rPr>
              <a:t>indicazioni</a:t>
            </a:r>
            <a:r>
              <a:rPr lang="it-IT" sz="1050" dirty="0">
                <a:solidFill>
                  <a:prstClr val="black"/>
                </a:solidFill>
              </a:rPr>
              <a:t> </a:t>
            </a:r>
            <a:r>
              <a:rPr lang="it-IT" sz="1050" dirty="0" smtClean="0">
                <a:solidFill>
                  <a:prstClr val="black"/>
                </a:solidFill>
              </a:rPr>
              <a:t>sulle </a:t>
            </a:r>
            <a:r>
              <a:rPr lang="it-IT" sz="1050" b="1" dirty="0">
                <a:solidFill>
                  <a:prstClr val="black"/>
                </a:solidFill>
              </a:rPr>
              <a:t>aree</a:t>
            </a:r>
            <a:r>
              <a:rPr lang="it-IT" sz="1050" dirty="0">
                <a:solidFill>
                  <a:prstClr val="black"/>
                </a:solidFill>
              </a:rPr>
              <a:t> </a:t>
            </a:r>
            <a:r>
              <a:rPr lang="it-IT" sz="1050" dirty="0" smtClean="0">
                <a:solidFill>
                  <a:prstClr val="black"/>
                </a:solidFill>
              </a:rPr>
              <a:t>container</a:t>
            </a:r>
            <a:r>
              <a:rPr lang="it-IT" sz="1050" dirty="0">
                <a:solidFill>
                  <a:prstClr val="black"/>
                </a:solidFill>
              </a:rPr>
              <a:t>; in assenza di indicazioni procede il Capo Dipartimento Protezione civile d’intesa con i Presidenti delle Regioni (comma 1).</a:t>
            </a:r>
          </a:p>
          <a:p>
            <a:pPr marL="171450" indent="-171450" algn="just">
              <a:buFont typeface="Arial" pitchFamily="34" charset="0"/>
              <a:buChar char="•"/>
            </a:pPr>
            <a:r>
              <a:rPr lang="it-IT" sz="1050" dirty="0">
                <a:solidFill>
                  <a:prstClr val="black"/>
                </a:solidFill>
              </a:rPr>
              <a:t>I Comuni provvedono:</a:t>
            </a:r>
          </a:p>
          <a:p>
            <a:pPr lvl="1" algn="just"/>
            <a:r>
              <a:rPr lang="it-IT" sz="1050" dirty="0">
                <a:solidFill>
                  <a:prstClr val="black"/>
                </a:solidFill>
              </a:rPr>
              <a:t>a</a:t>
            </a:r>
            <a:r>
              <a:rPr lang="it-IT" sz="1050" dirty="0" smtClean="0">
                <a:solidFill>
                  <a:prstClr val="black"/>
                </a:solidFill>
              </a:rPr>
              <a:t>) all’</a:t>
            </a:r>
            <a:r>
              <a:rPr lang="it-IT" sz="1050" b="1" dirty="0" smtClean="0">
                <a:solidFill>
                  <a:prstClr val="black"/>
                </a:solidFill>
              </a:rPr>
              <a:t>acquisizione </a:t>
            </a:r>
            <a:r>
              <a:rPr lang="it-IT" sz="1050" b="1" dirty="0">
                <a:solidFill>
                  <a:prstClr val="black"/>
                </a:solidFill>
              </a:rPr>
              <a:t>e </a:t>
            </a:r>
            <a:r>
              <a:rPr lang="it-IT" sz="1050" b="1" dirty="0" err="1" smtClean="0">
                <a:solidFill>
                  <a:prstClr val="black"/>
                </a:solidFill>
              </a:rPr>
              <a:t>predis</a:t>
            </a:r>
            <a:r>
              <a:rPr lang="it-IT" sz="1050" b="1" dirty="0" smtClean="0">
                <a:solidFill>
                  <a:prstClr val="black"/>
                </a:solidFill>
              </a:rPr>
              <a:t>-posizione </a:t>
            </a:r>
            <a:r>
              <a:rPr lang="it-IT" sz="1050" b="1" dirty="0">
                <a:solidFill>
                  <a:prstClr val="black"/>
                </a:solidFill>
              </a:rPr>
              <a:t>delle aree</a:t>
            </a:r>
            <a:r>
              <a:rPr lang="it-IT" sz="1050" dirty="0">
                <a:solidFill>
                  <a:prstClr val="black"/>
                </a:solidFill>
              </a:rPr>
              <a:t> (</a:t>
            </a:r>
            <a:r>
              <a:rPr lang="it-IT" sz="1050" dirty="0" err="1" smtClean="0">
                <a:solidFill>
                  <a:prstClr val="black"/>
                </a:solidFill>
              </a:rPr>
              <a:t>ord</a:t>
            </a:r>
            <a:r>
              <a:rPr lang="it-IT" sz="1050" dirty="0">
                <a:solidFill>
                  <a:prstClr val="black"/>
                </a:solidFill>
              </a:rPr>
              <a:t>.</a:t>
            </a:r>
            <a:r>
              <a:rPr lang="it-IT" sz="1050" dirty="0" smtClean="0">
                <a:solidFill>
                  <a:prstClr val="black"/>
                </a:solidFill>
              </a:rPr>
              <a:t> </a:t>
            </a:r>
            <a:r>
              <a:rPr lang="it-IT" sz="1050" dirty="0" err="1">
                <a:solidFill>
                  <a:prstClr val="black"/>
                </a:solidFill>
              </a:rPr>
              <a:t>cdpc</a:t>
            </a:r>
            <a:r>
              <a:rPr lang="it-IT" sz="1050" dirty="0">
                <a:solidFill>
                  <a:prstClr val="black"/>
                </a:solidFill>
              </a:rPr>
              <a:t> </a:t>
            </a:r>
            <a:r>
              <a:rPr lang="it-IT" sz="1050" dirty="0" smtClean="0">
                <a:solidFill>
                  <a:prstClr val="black"/>
                </a:solidFill>
              </a:rPr>
              <a:t>408/2016);</a:t>
            </a:r>
            <a:endParaRPr lang="it-IT" sz="1050" dirty="0">
              <a:solidFill>
                <a:prstClr val="black"/>
              </a:solidFill>
            </a:endParaRPr>
          </a:p>
          <a:p>
            <a:pPr lvl="1" algn="just"/>
            <a:r>
              <a:rPr lang="it-IT" sz="1050" dirty="0">
                <a:solidFill>
                  <a:prstClr val="black"/>
                </a:solidFill>
              </a:rPr>
              <a:t>b) alla </a:t>
            </a:r>
            <a:r>
              <a:rPr lang="it-IT" sz="1050" b="1" dirty="0">
                <a:solidFill>
                  <a:prstClr val="black"/>
                </a:solidFill>
              </a:rPr>
              <a:t>gestione delle aree</a:t>
            </a:r>
            <a:r>
              <a:rPr lang="it-IT" sz="1050" dirty="0">
                <a:solidFill>
                  <a:prstClr val="black"/>
                </a:solidFill>
              </a:rPr>
              <a:t> </a:t>
            </a:r>
            <a:r>
              <a:rPr lang="it-IT" sz="1050" dirty="0" smtClean="0">
                <a:solidFill>
                  <a:prstClr val="black"/>
                </a:solidFill>
              </a:rPr>
              <a:t>temporanee con </a:t>
            </a:r>
            <a:r>
              <a:rPr lang="it-IT" sz="1050" dirty="0">
                <a:solidFill>
                  <a:prstClr val="black"/>
                </a:solidFill>
              </a:rPr>
              <a:t>le </a:t>
            </a:r>
            <a:r>
              <a:rPr lang="it-IT" sz="1050" dirty="0" smtClean="0">
                <a:solidFill>
                  <a:prstClr val="black"/>
                </a:solidFill>
              </a:rPr>
              <a:t>pro-</a:t>
            </a:r>
            <a:r>
              <a:rPr lang="it-IT" sz="1050" dirty="0" err="1" smtClean="0">
                <a:solidFill>
                  <a:prstClr val="black"/>
                </a:solidFill>
              </a:rPr>
              <a:t>cedure</a:t>
            </a:r>
            <a:r>
              <a:rPr lang="it-IT" sz="1050" dirty="0" smtClean="0">
                <a:solidFill>
                  <a:prstClr val="black"/>
                </a:solidFill>
              </a:rPr>
              <a:t> </a:t>
            </a:r>
            <a:r>
              <a:rPr lang="it-IT" sz="1050" dirty="0">
                <a:solidFill>
                  <a:prstClr val="black"/>
                </a:solidFill>
              </a:rPr>
              <a:t>previste con </a:t>
            </a:r>
            <a:r>
              <a:rPr lang="it-IT" sz="1050" dirty="0" err="1" smtClean="0">
                <a:solidFill>
                  <a:prstClr val="black"/>
                </a:solidFill>
              </a:rPr>
              <a:t>ordi-nanze</a:t>
            </a:r>
            <a:r>
              <a:rPr lang="it-IT" sz="1050" dirty="0" smtClean="0">
                <a:solidFill>
                  <a:prstClr val="black"/>
                </a:solidFill>
              </a:rPr>
              <a:t> </a:t>
            </a:r>
            <a:r>
              <a:rPr lang="it-IT" sz="1050" dirty="0">
                <a:solidFill>
                  <a:prstClr val="black"/>
                </a:solidFill>
              </a:rPr>
              <a:t>del capo </a:t>
            </a:r>
            <a:r>
              <a:rPr lang="it-IT" sz="1050" dirty="0" smtClean="0">
                <a:solidFill>
                  <a:prstClr val="black"/>
                </a:solidFill>
              </a:rPr>
              <a:t>Diparti-mento </a:t>
            </a:r>
            <a:r>
              <a:rPr lang="it-IT" sz="1050" dirty="0">
                <a:solidFill>
                  <a:prstClr val="black"/>
                </a:solidFill>
              </a:rPr>
              <a:t>protezione civile (</a:t>
            </a:r>
            <a:r>
              <a:rPr lang="it-IT" sz="1050" dirty="0" smtClean="0">
                <a:solidFill>
                  <a:prstClr val="black"/>
                </a:solidFill>
              </a:rPr>
              <a:t>comma </a:t>
            </a:r>
            <a:r>
              <a:rPr lang="it-IT" sz="1050" dirty="0">
                <a:solidFill>
                  <a:prstClr val="black"/>
                </a:solidFill>
              </a:rPr>
              <a:t>7).</a:t>
            </a:r>
          </a:p>
        </p:txBody>
      </p:sp>
      <p:sp>
        <p:nvSpPr>
          <p:cNvPr id="13" name="Rettangolo 12"/>
          <p:cNvSpPr/>
          <p:nvPr/>
        </p:nvSpPr>
        <p:spPr>
          <a:xfrm>
            <a:off x="5940152" y="1031607"/>
            <a:ext cx="3131840"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Dipartimento Protezione Civile</a:t>
            </a:r>
            <a:endParaRPr lang="it-IT" b="1" dirty="0">
              <a:solidFill>
                <a:srgbClr val="002060"/>
              </a:solidFill>
              <a:effectLst>
                <a:outerShdw blurRad="38100" dist="38100" dir="2700000" algn="tl">
                  <a:srgbClr val="000000">
                    <a:alpha val="43137"/>
                  </a:srgbClr>
                </a:outerShdw>
              </a:effectLst>
            </a:endParaRPr>
          </a:p>
        </p:txBody>
      </p:sp>
      <p:sp>
        <p:nvSpPr>
          <p:cNvPr id="14" name="Rettangolo 13"/>
          <p:cNvSpPr/>
          <p:nvPr/>
        </p:nvSpPr>
        <p:spPr>
          <a:xfrm>
            <a:off x="5940152" y="1489348"/>
            <a:ext cx="3131840" cy="3672409"/>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Il capo del dipartimento </a:t>
            </a:r>
            <a:r>
              <a:rPr lang="it-IT" sz="1050" b="1" dirty="0">
                <a:solidFill>
                  <a:prstClr val="black"/>
                </a:solidFill>
              </a:rPr>
              <a:t>individua</a:t>
            </a:r>
            <a:r>
              <a:rPr lang="it-IT" sz="1050" dirty="0">
                <a:solidFill>
                  <a:prstClr val="black"/>
                </a:solidFill>
              </a:rPr>
              <a:t>, d’intesa con il Presidente della Regione, le </a:t>
            </a:r>
            <a:r>
              <a:rPr lang="it-IT" sz="1050" b="1" dirty="0">
                <a:solidFill>
                  <a:prstClr val="black"/>
                </a:solidFill>
              </a:rPr>
              <a:t>aree</a:t>
            </a:r>
            <a:r>
              <a:rPr lang="it-IT" sz="1050" dirty="0">
                <a:solidFill>
                  <a:prstClr val="black"/>
                </a:solidFill>
              </a:rPr>
              <a:t> </a:t>
            </a:r>
            <a:r>
              <a:rPr lang="it-IT" sz="1050" dirty="0" smtClean="0">
                <a:solidFill>
                  <a:prstClr val="black"/>
                </a:solidFill>
              </a:rPr>
              <a:t>per </a:t>
            </a:r>
            <a:r>
              <a:rPr lang="it-IT" sz="1050" dirty="0">
                <a:solidFill>
                  <a:prstClr val="black"/>
                </a:solidFill>
              </a:rPr>
              <a:t>i container, in assenza di indicazioni da parte dei sindaci dei comuni (comma 1)</a:t>
            </a:r>
          </a:p>
          <a:p>
            <a:pPr marL="171450" indent="-171450" algn="just">
              <a:buFont typeface="Arial" pitchFamily="34" charset="0"/>
              <a:buChar char="•"/>
            </a:pPr>
            <a:r>
              <a:rPr lang="it-IT" sz="1050" dirty="0">
                <a:solidFill>
                  <a:prstClr val="black"/>
                </a:solidFill>
              </a:rPr>
              <a:t>Il capo del dipartimento definisce con ordinanza le </a:t>
            </a:r>
            <a:r>
              <a:rPr lang="it-IT" sz="1050" b="1" dirty="0">
                <a:solidFill>
                  <a:prstClr val="black"/>
                </a:solidFill>
              </a:rPr>
              <a:t>modalità</a:t>
            </a:r>
            <a:r>
              <a:rPr lang="it-IT" sz="1050" dirty="0">
                <a:solidFill>
                  <a:prstClr val="black"/>
                </a:solidFill>
              </a:rPr>
              <a:t> per la </a:t>
            </a:r>
            <a:r>
              <a:rPr lang="it-IT" sz="1050" b="1" dirty="0">
                <a:solidFill>
                  <a:prstClr val="black"/>
                </a:solidFill>
              </a:rPr>
              <a:t>predisposizione delle aree</a:t>
            </a:r>
            <a:r>
              <a:rPr lang="it-IT" sz="1050" dirty="0">
                <a:solidFill>
                  <a:prstClr val="black"/>
                </a:solidFill>
              </a:rPr>
              <a:t>, comprese le opere infrastrutturali (comma 2).</a:t>
            </a:r>
          </a:p>
          <a:p>
            <a:pPr marL="171450" indent="-171450" algn="just">
              <a:buFont typeface="Arial" pitchFamily="34" charset="0"/>
              <a:buChar char="•"/>
            </a:pPr>
            <a:r>
              <a:rPr lang="it-IT" sz="1050" dirty="0">
                <a:solidFill>
                  <a:prstClr val="black"/>
                </a:solidFill>
              </a:rPr>
              <a:t>Il </a:t>
            </a:r>
            <a:r>
              <a:rPr lang="it-IT" sz="1050" dirty="0" smtClean="0">
                <a:solidFill>
                  <a:prstClr val="black"/>
                </a:solidFill>
              </a:rPr>
              <a:t>Dipartimento </a:t>
            </a:r>
            <a:r>
              <a:rPr lang="it-IT" sz="1050" b="1" dirty="0" smtClean="0">
                <a:solidFill>
                  <a:prstClr val="black"/>
                </a:solidFill>
              </a:rPr>
              <a:t>si </a:t>
            </a:r>
            <a:r>
              <a:rPr lang="it-IT" sz="1050" b="1" dirty="0">
                <a:solidFill>
                  <a:prstClr val="black"/>
                </a:solidFill>
              </a:rPr>
              <a:t>avvale di </a:t>
            </a:r>
            <a:r>
              <a:rPr lang="it-IT" sz="1050" b="1" dirty="0" smtClean="0">
                <a:solidFill>
                  <a:prstClr val="black"/>
                </a:solidFill>
              </a:rPr>
              <a:t>CONSIP</a:t>
            </a:r>
            <a:r>
              <a:rPr lang="it-IT" sz="1050" dirty="0" smtClean="0">
                <a:solidFill>
                  <a:prstClr val="black"/>
                </a:solidFill>
              </a:rPr>
              <a:t> </a:t>
            </a:r>
            <a:r>
              <a:rPr lang="it-IT" sz="1050" dirty="0">
                <a:solidFill>
                  <a:prstClr val="black"/>
                </a:solidFill>
              </a:rPr>
              <a:t>per </a:t>
            </a:r>
            <a:r>
              <a:rPr lang="it-IT" sz="1050" dirty="0" smtClean="0">
                <a:solidFill>
                  <a:prstClr val="black"/>
                </a:solidFill>
              </a:rPr>
              <a:t>le procedure (anche per individuare una </a:t>
            </a:r>
            <a:r>
              <a:rPr lang="it-IT" sz="1050" dirty="0">
                <a:solidFill>
                  <a:prstClr val="black"/>
                </a:solidFill>
              </a:rPr>
              <a:t>pluralità di </a:t>
            </a:r>
            <a:r>
              <a:rPr lang="it-IT" sz="1050" dirty="0" smtClean="0">
                <a:solidFill>
                  <a:prstClr val="black"/>
                </a:solidFill>
              </a:rPr>
              <a:t>aggiudicatari), finalizzate alla </a:t>
            </a:r>
            <a:r>
              <a:rPr lang="it-IT" sz="1050" b="1" dirty="0">
                <a:solidFill>
                  <a:prstClr val="black"/>
                </a:solidFill>
              </a:rPr>
              <a:t>stipula di contratti</a:t>
            </a:r>
            <a:r>
              <a:rPr lang="it-IT" sz="1050" dirty="0">
                <a:solidFill>
                  <a:prstClr val="black"/>
                </a:solidFill>
              </a:rPr>
              <a:t> </a:t>
            </a:r>
            <a:r>
              <a:rPr lang="it-IT" sz="1050" dirty="0" smtClean="0">
                <a:solidFill>
                  <a:prstClr val="black"/>
                </a:solidFill>
              </a:rPr>
              <a:t>di </a:t>
            </a:r>
            <a:r>
              <a:rPr lang="it-IT" sz="1050" dirty="0">
                <a:solidFill>
                  <a:prstClr val="black"/>
                </a:solidFill>
              </a:rPr>
              <a:t>fornitura, noleggio, disponibilità dei </a:t>
            </a:r>
            <a:r>
              <a:rPr lang="it-IT" sz="1050" dirty="0" smtClean="0">
                <a:solidFill>
                  <a:prstClr val="black"/>
                </a:solidFill>
              </a:rPr>
              <a:t>container e correlati </a:t>
            </a:r>
            <a:r>
              <a:rPr lang="it-IT" sz="1050" dirty="0">
                <a:solidFill>
                  <a:prstClr val="black"/>
                </a:solidFill>
              </a:rPr>
              <a:t>servizi e beni strumentali (comma 4 e art. 1 </a:t>
            </a:r>
            <a:r>
              <a:rPr lang="it-IT" sz="1050" dirty="0" err="1">
                <a:solidFill>
                  <a:prstClr val="black"/>
                </a:solidFill>
              </a:rPr>
              <a:t>ord</a:t>
            </a:r>
            <a:r>
              <a:rPr lang="it-IT" sz="1050" dirty="0">
                <a:solidFill>
                  <a:prstClr val="black"/>
                </a:solidFill>
              </a:rPr>
              <a:t>. </a:t>
            </a:r>
            <a:r>
              <a:rPr lang="it-IT" sz="1050" dirty="0" err="1">
                <a:solidFill>
                  <a:prstClr val="black"/>
                </a:solidFill>
              </a:rPr>
              <a:t>cdpc</a:t>
            </a:r>
            <a:r>
              <a:rPr lang="it-IT" sz="1050" dirty="0">
                <a:solidFill>
                  <a:prstClr val="black"/>
                </a:solidFill>
              </a:rPr>
              <a:t> 406/2016).</a:t>
            </a:r>
          </a:p>
          <a:p>
            <a:pPr marL="171450" indent="-171450" algn="just">
              <a:buFont typeface="Arial" pitchFamily="34" charset="0"/>
              <a:buChar char="•"/>
            </a:pPr>
            <a:r>
              <a:rPr lang="it-IT" sz="1050" dirty="0">
                <a:solidFill>
                  <a:prstClr val="black"/>
                </a:solidFill>
              </a:rPr>
              <a:t>Il </a:t>
            </a:r>
            <a:r>
              <a:rPr lang="it-IT" sz="1050" dirty="0" smtClean="0">
                <a:solidFill>
                  <a:prstClr val="black"/>
                </a:solidFill>
              </a:rPr>
              <a:t>Dipartimento </a:t>
            </a:r>
            <a:r>
              <a:rPr lang="it-IT" sz="1050" dirty="0">
                <a:solidFill>
                  <a:prstClr val="black"/>
                </a:solidFill>
              </a:rPr>
              <a:t>provvede alla </a:t>
            </a:r>
            <a:r>
              <a:rPr lang="it-IT" sz="1050" b="1" dirty="0">
                <a:solidFill>
                  <a:prstClr val="black"/>
                </a:solidFill>
              </a:rPr>
              <a:t>installazione dei moduli</a:t>
            </a:r>
            <a:r>
              <a:rPr lang="it-IT" sz="1050" dirty="0">
                <a:solidFill>
                  <a:prstClr val="black"/>
                </a:solidFill>
              </a:rPr>
              <a:t> </a:t>
            </a:r>
            <a:r>
              <a:rPr lang="it-IT" sz="1050" dirty="0" smtClean="0">
                <a:solidFill>
                  <a:prstClr val="black"/>
                </a:solidFill>
              </a:rPr>
              <a:t>abitativi e di quelli per uffici </a:t>
            </a:r>
            <a:r>
              <a:rPr lang="it-IT" sz="1050" dirty="0">
                <a:solidFill>
                  <a:prstClr val="black"/>
                </a:solidFill>
              </a:rPr>
              <a:t>e </a:t>
            </a:r>
            <a:r>
              <a:rPr lang="it-IT" sz="1050" dirty="0" smtClean="0">
                <a:solidFill>
                  <a:prstClr val="black"/>
                </a:solidFill>
              </a:rPr>
              <a:t>servizi </a:t>
            </a:r>
            <a:r>
              <a:rPr lang="it-IT" sz="1050" dirty="0">
                <a:solidFill>
                  <a:prstClr val="black"/>
                </a:solidFill>
              </a:rPr>
              <a:t>nel più breve tempo possibile (comma 3). </a:t>
            </a:r>
          </a:p>
          <a:p>
            <a:pPr marL="171450" indent="-171450" algn="just">
              <a:buFont typeface="Arial" pitchFamily="34" charset="0"/>
              <a:buChar char="•"/>
            </a:pPr>
            <a:r>
              <a:rPr lang="it-IT" sz="1050" dirty="0">
                <a:solidFill>
                  <a:prstClr val="black"/>
                </a:solidFill>
              </a:rPr>
              <a:t>Il </a:t>
            </a:r>
            <a:r>
              <a:rPr lang="it-IT" sz="1050" dirty="0" smtClean="0">
                <a:solidFill>
                  <a:prstClr val="black"/>
                </a:solidFill>
              </a:rPr>
              <a:t>Dipartimento, </a:t>
            </a:r>
            <a:r>
              <a:rPr lang="it-IT" sz="1050" dirty="0">
                <a:solidFill>
                  <a:prstClr val="black"/>
                </a:solidFill>
              </a:rPr>
              <a:t>in caso di impossibilità di individuare più operatori economici compatibilmente urgenza, </a:t>
            </a:r>
            <a:r>
              <a:rPr lang="it-IT" sz="1050" dirty="0" smtClean="0">
                <a:solidFill>
                  <a:prstClr val="black"/>
                </a:solidFill>
              </a:rPr>
              <a:t>svolge </a:t>
            </a:r>
            <a:r>
              <a:rPr lang="it-IT" sz="1050" dirty="0">
                <a:solidFill>
                  <a:prstClr val="black"/>
                </a:solidFill>
              </a:rPr>
              <a:t>le procedure negoziate con </a:t>
            </a:r>
            <a:r>
              <a:rPr lang="it-IT" sz="1050" b="1" dirty="0">
                <a:solidFill>
                  <a:prstClr val="black"/>
                </a:solidFill>
              </a:rPr>
              <a:t>l’unico operatore</a:t>
            </a:r>
            <a:r>
              <a:rPr lang="it-IT" sz="1050" dirty="0">
                <a:solidFill>
                  <a:prstClr val="black"/>
                </a:solidFill>
              </a:rPr>
              <a:t> eventualmente disponibile (comma 6).</a:t>
            </a:r>
          </a:p>
        </p:txBody>
      </p:sp>
    </p:spTree>
    <p:extLst>
      <p:ext uri="{BB962C8B-B14F-4D97-AF65-F5344CB8AC3E}">
        <p14:creationId xmlns:p14="http://schemas.microsoft.com/office/powerpoint/2010/main" val="3918284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716"/>
            <a:ext cx="7514424" cy="892552"/>
          </a:xfrm>
          <a:prstGeom prst="rect">
            <a:avLst/>
          </a:prstGeom>
          <a:noFill/>
        </p:spPr>
        <p:txBody>
          <a:bodyPr wrap="square" rtlCol="0">
            <a:spAutoFit/>
          </a:bodyPr>
          <a:lstStyle/>
          <a:p>
            <a:pPr algn="ctr"/>
            <a:r>
              <a:rPr lang="it-IT" sz="2800" b="1" dirty="0" smtClean="0">
                <a:solidFill>
                  <a:prstClr val="white"/>
                </a:solidFill>
                <a:latin typeface="Arial Black" pitchFamily="34" charset="0"/>
              </a:rPr>
              <a:t>SINTESI DECRETO LEGGE n. 205 </a:t>
            </a:r>
            <a:r>
              <a:rPr lang="it-IT" sz="2400" b="1" dirty="0" smtClean="0">
                <a:solidFill>
                  <a:prstClr val="white"/>
                </a:solidFill>
                <a:latin typeface="Arial Black" pitchFamily="34" charset="0"/>
              </a:rPr>
              <a:t>dell’11 novembre 2016</a:t>
            </a:r>
            <a:endParaRPr lang="it-IT" sz="2400" b="1" cap="all" dirty="0">
              <a:solidFill>
                <a:prstClr val="white"/>
              </a:solidFill>
              <a:latin typeface="Arial Black" pitchFamily="34" charset="0"/>
            </a:endParaRPr>
          </a:p>
        </p:txBody>
      </p:sp>
      <p:sp>
        <p:nvSpPr>
          <p:cNvPr id="2" name="Rettangolo 1"/>
          <p:cNvSpPr/>
          <p:nvPr/>
        </p:nvSpPr>
        <p:spPr>
          <a:xfrm>
            <a:off x="179513" y="936128"/>
            <a:ext cx="1800356" cy="429763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 name="CasellaDiTesto 2"/>
          <p:cNvSpPr txBox="1"/>
          <p:nvPr/>
        </p:nvSpPr>
        <p:spPr>
          <a:xfrm>
            <a:off x="179513" y="2065412"/>
            <a:ext cx="1800356" cy="1938992"/>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2400" b="1" dirty="0" smtClean="0">
                <a:solidFill>
                  <a:srgbClr val="002060"/>
                </a:solidFill>
                <a:effectLst>
                  <a:outerShdw blurRad="38100" dist="38100" dir="2700000" algn="tl">
                    <a:srgbClr val="000000">
                      <a:alpha val="43137"/>
                    </a:srgbClr>
                  </a:outerShdw>
                </a:effectLst>
              </a:rPr>
              <a:t>Art. 3</a:t>
            </a:r>
          </a:p>
          <a:p>
            <a:r>
              <a:rPr lang="it-IT" sz="2400" b="1" dirty="0">
                <a:solidFill>
                  <a:srgbClr val="002060"/>
                </a:solidFill>
                <a:effectLst>
                  <a:outerShdw blurRad="38100" dist="38100" dir="2700000" algn="tl">
                    <a:srgbClr val="000000">
                      <a:alpha val="43137"/>
                    </a:srgbClr>
                  </a:outerShdw>
                </a:effectLst>
              </a:rPr>
              <a:t>Incentivi alle attività agricole e produttive</a:t>
            </a:r>
          </a:p>
        </p:txBody>
      </p:sp>
      <p:sp>
        <p:nvSpPr>
          <p:cNvPr id="6" name="Segnaposto numero diapositiva 5"/>
          <p:cNvSpPr>
            <a:spLocks noGrp="1"/>
          </p:cNvSpPr>
          <p:nvPr>
            <p:ph type="sldNum" sz="quarter" idx="12"/>
          </p:nvPr>
        </p:nvSpPr>
        <p:spPr>
          <a:xfrm>
            <a:off x="6758880" y="5296959"/>
            <a:ext cx="2133600" cy="304271"/>
          </a:xfrm>
        </p:spPr>
        <p:txBody>
          <a:bodyPr/>
          <a:lstStyle/>
          <a:p>
            <a:fld id="{12194F3B-A95F-4036-9FB0-F0B68AB4758F}" type="slidenum">
              <a:rPr lang="it-IT" smtClean="0">
                <a:solidFill>
                  <a:prstClr val="black">
                    <a:tint val="75000"/>
                  </a:prstClr>
                </a:solidFill>
              </a:rPr>
              <a:pPr/>
              <a:t>18</a:t>
            </a:fld>
            <a:endParaRPr lang="it-IT">
              <a:solidFill>
                <a:prstClr val="black">
                  <a:tint val="75000"/>
                </a:prstClr>
              </a:solidFill>
            </a:endParaRPr>
          </a:p>
        </p:txBody>
      </p:sp>
      <p:sp>
        <p:nvSpPr>
          <p:cNvPr id="9" name="Rettangolo 8"/>
          <p:cNvSpPr/>
          <p:nvPr/>
        </p:nvSpPr>
        <p:spPr>
          <a:xfrm>
            <a:off x="1979869" y="936128"/>
            <a:ext cx="6549242"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Interventi dello Stato</a:t>
            </a:r>
            <a:endParaRPr lang="it-IT" b="1" dirty="0">
              <a:solidFill>
                <a:srgbClr val="002060"/>
              </a:solidFill>
              <a:effectLst>
                <a:outerShdw blurRad="38100" dist="38100" dir="2700000" algn="tl">
                  <a:srgbClr val="000000">
                    <a:alpha val="43137"/>
                  </a:srgbClr>
                </a:outerShdw>
              </a:effectLst>
            </a:endParaRPr>
          </a:p>
        </p:txBody>
      </p:sp>
      <p:sp>
        <p:nvSpPr>
          <p:cNvPr id="10" name="Rettangolo 9"/>
          <p:cNvSpPr/>
          <p:nvPr/>
        </p:nvSpPr>
        <p:spPr>
          <a:xfrm>
            <a:off x="1979869" y="3408982"/>
            <a:ext cx="6549243"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effectLst>
                  <a:outerShdw blurRad="38100" dist="38100" dir="2700000" algn="tl">
                    <a:srgbClr val="000000">
                      <a:alpha val="43137"/>
                    </a:srgbClr>
                  </a:outerShdw>
                </a:effectLst>
              </a:rPr>
              <a:t>Ulteriori misure a favore delle attività agricole e produttive</a:t>
            </a:r>
          </a:p>
        </p:txBody>
      </p:sp>
      <p:sp>
        <p:nvSpPr>
          <p:cNvPr id="12" name="Rettangolo 11"/>
          <p:cNvSpPr/>
          <p:nvPr/>
        </p:nvSpPr>
        <p:spPr>
          <a:xfrm>
            <a:off x="1979868" y="1392758"/>
            <a:ext cx="6549243" cy="2016224"/>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050" dirty="0">
                <a:solidFill>
                  <a:prstClr val="black"/>
                </a:solidFill>
              </a:rPr>
              <a:t>a) Abbattimento, fino all’intero importo, delle commissioni per l’accesso alle garanzie dirette </a:t>
            </a:r>
            <a:r>
              <a:rPr lang="it-IT" sz="1050" dirty="0" smtClean="0">
                <a:solidFill>
                  <a:prstClr val="black"/>
                </a:solidFill>
              </a:rPr>
              <a:t>con risorse </a:t>
            </a:r>
            <a:r>
              <a:rPr lang="it-IT" sz="1050" dirty="0">
                <a:solidFill>
                  <a:prstClr val="black"/>
                </a:solidFill>
              </a:rPr>
              <a:t>fino a 500.000 euro per il 2016 a valere sulle disponibilità residue del Fondo per lo sviluppo dell’imprenditoria giovanile in agricoltura già trasferite all’ISMEA (comma 1 - disposizione analoga a quella di cui all’art. 21, comma 2, del </a:t>
            </a:r>
            <a:r>
              <a:rPr lang="it-IT" sz="1050" dirty="0" err="1">
                <a:solidFill>
                  <a:prstClr val="black"/>
                </a:solidFill>
              </a:rPr>
              <a:t>d.l.</a:t>
            </a:r>
            <a:r>
              <a:rPr lang="it-IT" sz="1050" dirty="0">
                <a:solidFill>
                  <a:prstClr val="black"/>
                </a:solidFill>
              </a:rPr>
              <a:t> n. 189/2016);</a:t>
            </a:r>
          </a:p>
          <a:p>
            <a:pPr algn="just"/>
            <a:r>
              <a:rPr lang="it-IT" sz="1050" dirty="0">
                <a:solidFill>
                  <a:prstClr val="black"/>
                </a:solidFill>
              </a:rPr>
              <a:t>b) Accollo </a:t>
            </a:r>
            <a:r>
              <a:rPr lang="it-IT" sz="1050" dirty="0" smtClean="0">
                <a:solidFill>
                  <a:prstClr val="black"/>
                </a:solidFill>
              </a:rPr>
              <a:t>dell’intera </a:t>
            </a:r>
            <a:r>
              <a:rPr lang="it-IT" sz="1050" dirty="0">
                <a:solidFill>
                  <a:prstClr val="black"/>
                </a:solidFill>
              </a:rPr>
              <a:t>quota del cofinanziamento regionale dei programmi di sviluppo rurale 2014-2020 per le annualità 2019-2010 attraverso le disponibilità del fondo di rotazione di cui alla L. </a:t>
            </a:r>
            <a:r>
              <a:rPr lang="it-IT" sz="1050" dirty="0" smtClean="0">
                <a:solidFill>
                  <a:prstClr val="black"/>
                </a:solidFill>
              </a:rPr>
              <a:t>183/1987,  per disporre </a:t>
            </a:r>
            <a:r>
              <a:rPr lang="it-IT" sz="1050" dirty="0">
                <a:solidFill>
                  <a:prstClr val="black"/>
                </a:solidFill>
              </a:rPr>
              <a:t>di risorse aggiuntive da destinare al rilancio del settore agricolo e agroindustriale (comma 2 - estensione agli anni 2019-2020 della disposizione di cui all’art. 21 comma 4 </a:t>
            </a:r>
            <a:r>
              <a:rPr lang="it-IT" sz="1050" dirty="0" err="1">
                <a:solidFill>
                  <a:prstClr val="black"/>
                </a:solidFill>
              </a:rPr>
              <a:t>d.l.</a:t>
            </a:r>
            <a:r>
              <a:rPr lang="it-IT" sz="1050" dirty="0">
                <a:solidFill>
                  <a:prstClr val="black"/>
                </a:solidFill>
              </a:rPr>
              <a:t> 189/2016); </a:t>
            </a:r>
          </a:p>
          <a:p>
            <a:pPr algn="just"/>
            <a:r>
              <a:rPr lang="it-IT" sz="1050" dirty="0">
                <a:solidFill>
                  <a:prstClr val="black"/>
                </a:solidFill>
              </a:rPr>
              <a:t>c) Sostegno dei settori </a:t>
            </a:r>
            <a:r>
              <a:rPr lang="it-IT" sz="1050" dirty="0" smtClean="0">
                <a:solidFill>
                  <a:prstClr val="black"/>
                </a:solidFill>
              </a:rPr>
              <a:t>latte</a:t>
            </a:r>
            <a:r>
              <a:rPr lang="it-IT" sz="1050" dirty="0">
                <a:solidFill>
                  <a:prstClr val="black"/>
                </a:solidFill>
              </a:rPr>
              <a:t>, </a:t>
            </a:r>
            <a:r>
              <a:rPr lang="it-IT" sz="1050" dirty="0" smtClean="0">
                <a:solidFill>
                  <a:prstClr val="black"/>
                </a:solidFill>
              </a:rPr>
              <a:t>carne </a:t>
            </a:r>
            <a:r>
              <a:rPr lang="it-IT" sz="1050" dirty="0">
                <a:solidFill>
                  <a:prstClr val="black"/>
                </a:solidFill>
              </a:rPr>
              <a:t>bovina e </a:t>
            </a:r>
            <a:r>
              <a:rPr lang="it-IT" sz="1050" dirty="0" smtClean="0">
                <a:solidFill>
                  <a:prstClr val="black"/>
                </a:solidFill>
              </a:rPr>
              <a:t>settori </a:t>
            </a:r>
            <a:r>
              <a:rPr lang="it-IT" sz="1050" dirty="0" err="1">
                <a:solidFill>
                  <a:prstClr val="black"/>
                </a:solidFill>
              </a:rPr>
              <a:t>ovicaprino</a:t>
            </a:r>
            <a:r>
              <a:rPr lang="it-IT" sz="1050" dirty="0">
                <a:solidFill>
                  <a:prstClr val="black"/>
                </a:solidFill>
              </a:rPr>
              <a:t> e suinicolo </a:t>
            </a:r>
            <a:r>
              <a:rPr lang="it-IT" sz="1050" dirty="0" smtClean="0">
                <a:solidFill>
                  <a:prstClr val="black"/>
                </a:solidFill>
              </a:rPr>
              <a:t>con € </a:t>
            </a:r>
            <a:r>
              <a:rPr lang="it-IT" sz="1050" dirty="0">
                <a:solidFill>
                  <a:prstClr val="black"/>
                </a:solidFill>
              </a:rPr>
              <a:t>10.942.300 per aiuti favore delle attività zootecniche che operano in aree che hanno subito danni a causa degli eventi sismici. L’importo dell’aiuto unitario è definito con decreto del Ministro delle politiche agricole, alimentari e forestali (comma 3).</a:t>
            </a:r>
            <a:r>
              <a:rPr lang="it-IT" sz="1050" b="1" dirty="0">
                <a:solidFill>
                  <a:prstClr val="black"/>
                </a:solidFill>
              </a:rPr>
              <a:t> </a:t>
            </a:r>
            <a:endParaRPr lang="it-IT" sz="1050" b="1" dirty="0">
              <a:solidFill>
                <a:prstClr val="black"/>
              </a:solidFill>
              <a:effectLst>
                <a:outerShdw blurRad="38100" dist="38100" dir="2700000" algn="tl">
                  <a:srgbClr val="000000">
                    <a:alpha val="43137"/>
                  </a:srgbClr>
                </a:outerShdw>
              </a:effectLst>
            </a:endParaRPr>
          </a:p>
        </p:txBody>
      </p:sp>
      <p:sp>
        <p:nvSpPr>
          <p:cNvPr id="13" name="Rettangolo 12"/>
          <p:cNvSpPr/>
          <p:nvPr/>
        </p:nvSpPr>
        <p:spPr>
          <a:xfrm>
            <a:off x="1979869" y="3827088"/>
            <a:ext cx="6549243" cy="140667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050" dirty="0">
                <a:solidFill>
                  <a:prstClr val="black"/>
                </a:solidFill>
              </a:rPr>
              <a:t>I titolari di attività produttive svolte in edifici danneggiati, nella qualità di responsabili della sicurezza sui luoghi di lavoro acquisiscono la certificazione di agibilità sismica rilasciata da un professionista abilitato, la depositano presso il Comune territorialmente competente che la trasmette all’Ufficio speciale per la ricostruzione (comma 5). </a:t>
            </a:r>
          </a:p>
          <a:p>
            <a:pPr algn="just"/>
            <a:r>
              <a:rPr lang="it-IT" sz="1050" dirty="0">
                <a:solidFill>
                  <a:prstClr val="black"/>
                </a:solidFill>
              </a:rPr>
              <a:t>Le imprese che hanno subito danni possono acquistare o acquisire in locazione </a:t>
            </a:r>
            <a:r>
              <a:rPr lang="it-IT" sz="1050" dirty="0" smtClean="0">
                <a:solidFill>
                  <a:prstClr val="black"/>
                </a:solidFill>
              </a:rPr>
              <a:t>macchinari ed effettuare </a:t>
            </a:r>
            <a:r>
              <a:rPr lang="it-IT" sz="1050" dirty="0">
                <a:solidFill>
                  <a:prstClr val="black"/>
                </a:solidFill>
              </a:rPr>
              <a:t>gli ulteriori interventi urgenti </a:t>
            </a:r>
            <a:r>
              <a:rPr lang="it-IT" sz="1050" dirty="0" smtClean="0">
                <a:solidFill>
                  <a:prstClr val="black"/>
                </a:solidFill>
              </a:rPr>
              <a:t>per </a:t>
            </a:r>
            <a:r>
              <a:rPr lang="it-IT" sz="1050" dirty="0">
                <a:solidFill>
                  <a:prstClr val="black"/>
                </a:solidFill>
              </a:rPr>
              <a:t>garantire la prosecuzione </a:t>
            </a:r>
            <a:r>
              <a:rPr lang="it-IT" sz="1050" dirty="0" smtClean="0">
                <a:solidFill>
                  <a:prstClr val="black"/>
                </a:solidFill>
              </a:rPr>
              <a:t>dell’attività</a:t>
            </a:r>
            <a:r>
              <a:rPr lang="it-IT" sz="1050" dirty="0">
                <a:solidFill>
                  <a:prstClr val="black"/>
                </a:solidFill>
              </a:rPr>
              <a:t>, sulla base di </a:t>
            </a:r>
            <a:r>
              <a:rPr lang="it-IT" sz="1050" dirty="0" smtClean="0">
                <a:solidFill>
                  <a:prstClr val="black"/>
                </a:solidFill>
              </a:rPr>
              <a:t>perizia </a:t>
            </a:r>
            <a:r>
              <a:rPr lang="it-IT" sz="1050" dirty="0">
                <a:solidFill>
                  <a:prstClr val="black"/>
                </a:solidFill>
              </a:rPr>
              <a:t>asseverata rilasciata da un professionista abilitato che attesti la riconducibilità causale diretta </a:t>
            </a:r>
            <a:r>
              <a:rPr lang="it-IT" sz="1050" dirty="0" smtClean="0">
                <a:solidFill>
                  <a:prstClr val="black"/>
                </a:solidFill>
              </a:rPr>
              <a:t>danno-sisma. Le </a:t>
            </a:r>
            <a:r>
              <a:rPr lang="it-IT" sz="1050" dirty="0">
                <a:solidFill>
                  <a:prstClr val="black"/>
                </a:solidFill>
              </a:rPr>
              <a:t>spese possono essere rimborsate secondo modalità da stabilire con ordinanza del commissario straordinario (comma 6 e 7).</a:t>
            </a:r>
            <a:endParaRPr lang="it-IT" sz="1050" b="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00073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716"/>
            <a:ext cx="7514424" cy="892552"/>
          </a:xfrm>
          <a:prstGeom prst="rect">
            <a:avLst/>
          </a:prstGeom>
          <a:noFill/>
        </p:spPr>
        <p:txBody>
          <a:bodyPr wrap="square" rtlCol="0">
            <a:spAutoFit/>
          </a:bodyPr>
          <a:lstStyle/>
          <a:p>
            <a:pPr algn="ctr"/>
            <a:r>
              <a:rPr lang="it-IT" sz="2800" b="1" dirty="0" smtClean="0">
                <a:solidFill>
                  <a:prstClr val="white"/>
                </a:solidFill>
                <a:latin typeface="Arial Black" pitchFamily="34" charset="0"/>
              </a:rPr>
              <a:t>SINTESI DECRETO LEGGE n. 205 </a:t>
            </a:r>
            <a:r>
              <a:rPr lang="it-IT" sz="2400" b="1" dirty="0" smtClean="0">
                <a:solidFill>
                  <a:prstClr val="white"/>
                </a:solidFill>
                <a:latin typeface="Arial Black" pitchFamily="34" charset="0"/>
              </a:rPr>
              <a:t>dell’11 novembre 2016</a:t>
            </a:r>
            <a:endParaRPr lang="it-IT" sz="2400" b="1" cap="all" dirty="0">
              <a:solidFill>
                <a:prstClr val="white"/>
              </a:solidFill>
              <a:latin typeface="Arial Black" pitchFamily="34" charset="0"/>
            </a:endParaRPr>
          </a:p>
        </p:txBody>
      </p:sp>
      <p:sp>
        <p:nvSpPr>
          <p:cNvPr id="2" name="Rettangolo 1"/>
          <p:cNvSpPr/>
          <p:nvPr/>
        </p:nvSpPr>
        <p:spPr>
          <a:xfrm>
            <a:off x="179513" y="1129308"/>
            <a:ext cx="1800356" cy="3240359"/>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 name="CasellaDiTesto 2"/>
          <p:cNvSpPr txBox="1"/>
          <p:nvPr/>
        </p:nvSpPr>
        <p:spPr>
          <a:xfrm>
            <a:off x="179513" y="1681417"/>
            <a:ext cx="1800356" cy="2308324"/>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2400" b="1" dirty="0" smtClean="0">
                <a:solidFill>
                  <a:srgbClr val="002060"/>
                </a:solidFill>
                <a:effectLst>
                  <a:outerShdw blurRad="38100" dist="38100" dir="2700000" algn="tl">
                    <a:srgbClr val="000000">
                      <a:alpha val="43137"/>
                    </a:srgbClr>
                  </a:outerShdw>
                </a:effectLst>
              </a:rPr>
              <a:t>Art. 4</a:t>
            </a:r>
          </a:p>
          <a:p>
            <a:r>
              <a:rPr lang="it-IT" sz="2000" b="1" dirty="0">
                <a:solidFill>
                  <a:srgbClr val="002060"/>
                </a:solidFill>
                <a:effectLst>
                  <a:outerShdw blurRad="38100" dist="38100" dir="2700000" algn="tl">
                    <a:srgbClr val="000000">
                      <a:alpha val="43137"/>
                    </a:srgbClr>
                  </a:outerShdw>
                </a:effectLst>
              </a:rPr>
              <a:t>Personale dei Comuni e del Dipartimento della Protezione civile </a:t>
            </a:r>
          </a:p>
        </p:txBody>
      </p:sp>
      <p:sp>
        <p:nvSpPr>
          <p:cNvPr id="6" name="Segnaposto numero diapositiva 5"/>
          <p:cNvSpPr>
            <a:spLocks noGrp="1"/>
          </p:cNvSpPr>
          <p:nvPr>
            <p:ph type="sldNum" sz="quarter" idx="12"/>
          </p:nvPr>
        </p:nvSpPr>
        <p:spPr>
          <a:xfrm>
            <a:off x="6689723" y="5214745"/>
            <a:ext cx="2133600" cy="304271"/>
          </a:xfrm>
        </p:spPr>
        <p:txBody>
          <a:bodyPr/>
          <a:lstStyle/>
          <a:p>
            <a:fld id="{12194F3B-A95F-4036-9FB0-F0B68AB4758F}" type="slidenum">
              <a:rPr lang="it-IT" smtClean="0">
                <a:solidFill>
                  <a:prstClr val="black">
                    <a:tint val="75000"/>
                  </a:prstClr>
                </a:solidFill>
              </a:rPr>
              <a:pPr/>
              <a:t>19</a:t>
            </a:fld>
            <a:endParaRPr lang="it-IT">
              <a:solidFill>
                <a:prstClr val="black">
                  <a:tint val="75000"/>
                </a:prstClr>
              </a:solidFill>
            </a:endParaRPr>
          </a:p>
        </p:txBody>
      </p:sp>
      <p:sp>
        <p:nvSpPr>
          <p:cNvPr id="14" name="Rettangolo 13"/>
          <p:cNvSpPr/>
          <p:nvPr/>
        </p:nvSpPr>
        <p:spPr>
          <a:xfrm>
            <a:off x="1979869" y="1131254"/>
            <a:ext cx="2160240" cy="55016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Commissario Straordinario</a:t>
            </a:r>
            <a:endParaRPr lang="it-IT" b="1" dirty="0">
              <a:solidFill>
                <a:srgbClr val="002060"/>
              </a:solidFill>
              <a:effectLst>
                <a:outerShdw blurRad="38100" dist="38100" dir="2700000" algn="tl">
                  <a:srgbClr val="000000">
                    <a:alpha val="43137"/>
                  </a:srgbClr>
                </a:outerShdw>
              </a:effectLst>
            </a:endParaRPr>
          </a:p>
        </p:txBody>
      </p:sp>
      <p:sp>
        <p:nvSpPr>
          <p:cNvPr id="15" name="Rettangolo 14"/>
          <p:cNvSpPr/>
          <p:nvPr/>
        </p:nvSpPr>
        <p:spPr>
          <a:xfrm>
            <a:off x="4142803" y="1131254"/>
            <a:ext cx="2160240" cy="55127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Comuni</a:t>
            </a:r>
            <a:endParaRPr lang="it-IT" b="1" dirty="0">
              <a:solidFill>
                <a:srgbClr val="002060"/>
              </a:solidFill>
              <a:effectLst>
                <a:outerShdw blurRad="38100" dist="38100" dir="2700000" algn="tl">
                  <a:srgbClr val="000000">
                    <a:alpha val="43137"/>
                  </a:srgbClr>
                </a:outerShdw>
              </a:effectLst>
            </a:endParaRPr>
          </a:p>
        </p:txBody>
      </p:sp>
      <p:sp>
        <p:nvSpPr>
          <p:cNvPr id="16" name="Rettangolo 15"/>
          <p:cNvSpPr/>
          <p:nvPr/>
        </p:nvSpPr>
        <p:spPr>
          <a:xfrm>
            <a:off x="1979869" y="1682530"/>
            <a:ext cx="2160240" cy="268713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smtClean="0">
                <a:solidFill>
                  <a:prstClr val="black"/>
                </a:solidFill>
              </a:rPr>
              <a:t>Determina (sentito </a:t>
            </a:r>
            <a:r>
              <a:rPr lang="it-IT" sz="1050" dirty="0">
                <a:solidFill>
                  <a:prstClr val="black"/>
                </a:solidFill>
              </a:rPr>
              <a:t>il capo del Dipartimento protezione civile e previa delibera della cabina di coordinamento della </a:t>
            </a:r>
            <a:r>
              <a:rPr lang="it-IT" sz="1050" dirty="0" err="1" smtClean="0">
                <a:solidFill>
                  <a:prstClr val="black"/>
                </a:solidFill>
              </a:rPr>
              <a:t>ricostru</a:t>
            </a:r>
            <a:r>
              <a:rPr lang="it-IT" sz="1050" dirty="0" smtClean="0">
                <a:solidFill>
                  <a:prstClr val="black"/>
                </a:solidFill>
              </a:rPr>
              <a:t>-zione</a:t>
            </a:r>
            <a:r>
              <a:rPr lang="it-IT" sz="1050" dirty="0">
                <a:solidFill>
                  <a:prstClr val="black"/>
                </a:solidFill>
              </a:rPr>
              <a:t>)</a:t>
            </a:r>
            <a:r>
              <a:rPr lang="it-IT" sz="1050" dirty="0" smtClean="0">
                <a:solidFill>
                  <a:prstClr val="black"/>
                </a:solidFill>
              </a:rPr>
              <a:t>  i </a:t>
            </a:r>
            <a:r>
              <a:rPr lang="it-IT" sz="1050" dirty="0">
                <a:solidFill>
                  <a:prstClr val="black"/>
                </a:solidFill>
              </a:rPr>
              <a:t>profili professionali e il numero </a:t>
            </a:r>
            <a:r>
              <a:rPr lang="it-IT" sz="1050" dirty="0" smtClean="0">
                <a:solidFill>
                  <a:prstClr val="black"/>
                </a:solidFill>
              </a:rPr>
              <a:t>massimo </a:t>
            </a:r>
            <a:r>
              <a:rPr lang="it-IT" sz="1050" dirty="0">
                <a:solidFill>
                  <a:prstClr val="black"/>
                </a:solidFill>
              </a:rPr>
              <a:t>di personale che ciascun Comune è </a:t>
            </a:r>
            <a:r>
              <a:rPr lang="it-IT" sz="1050" dirty="0" smtClean="0">
                <a:solidFill>
                  <a:prstClr val="black"/>
                </a:solidFill>
              </a:rPr>
              <a:t>autorizza-to </a:t>
            </a:r>
            <a:r>
              <a:rPr lang="it-IT" sz="1050" dirty="0">
                <a:solidFill>
                  <a:prstClr val="black"/>
                </a:solidFill>
              </a:rPr>
              <a:t>ad </a:t>
            </a:r>
            <a:r>
              <a:rPr lang="it-IT" sz="1050" dirty="0" smtClean="0">
                <a:solidFill>
                  <a:prstClr val="black"/>
                </a:solidFill>
              </a:rPr>
              <a:t>assumere</a:t>
            </a:r>
            <a:r>
              <a:rPr lang="it-IT" sz="1050" dirty="0">
                <a:solidFill>
                  <a:prstClr val="black"/>
                </a:solidFill>
              </a:rPr>
              <a:t>. Il </a:t>
            </a:r>
            <a:r>
              <a:rPr lang="it-IT" sz="1050" dirty="0" smtClean="0">
                <a:solidFill>
                  <a:prstClr val="black"/>
                </a:solidFill>
              </a:rPr>
              <a:t>provvedi-mento </a:t>
            </a:r>
            <a:r>
              <a:rPr lang="it-IT" sz="1050" dirty="0">
                <a:solidFill>
                  <a:prstClr val="black"/>
                </a:solidFill>
              </a:rPr>
              <a:t>è </a:t>
            </a:r>
            <a:r>
              <a:rPr lang="it-IT" sz="1050" dirty="0" smtClean="0">
                <a:solidFill>
                  <a:prstClr val="black"/>
                </a:solidFill>
              </a:rPr>
              <a:t>adottato </a:t>
            </a:r>
            <a:r>
              <a:rPr lang="it-IT" sz="1050" dirty="0">
                <a:solidFill>
                  <a:prstClr val="black"/>
                </a:solidFill>
              </a:rPr>
              <a:t>sulla base </a:t>
            </a:r>
            <a:r>
              <a:rPr lang="it-IT" sz="1050" dirty="0" smtClean="0">
                <a:solidFill>
                  <a:prstClr val="black"/>
                </a:solidFill>
              </a:rPr>
              <a:t>del-le </a:t>
            </a:r>
            <a:r>
              <a:rPr lang="it-IT" sz="1050" dirty="0">
                <a:solidFill>
                  <a:prstClr val="black"/>
                </a:solidFill>
              </a:rPr>
              <a:t>richieste dei Comuni inviate entro 15 giorni dalla data di entrata in vigore del decreto legge (comma 2).</a:t>
            </a:r>
            <a:endParaRPr lang="it-IT" sz="1050" b="1" dirty="0">
              <a:solidFill>
                <a:prstClr val="black"/>
              </a:solidFill>
              <a:effectLst>
                <a:outerShdw blurRad="38100" dist="38100" dir="2700000" algn="tl">
                  <a:srgbClr val="000000">
                    <a:alpha val="43137"/>
                  </a:srgbClr>
                </a:outerShdw>
              </a:effectLst>
            </a:endParaRPr>
          </a:p>
        </p:txBody>
      </p:sp>
      <p:sp>
        <p:nvSpPr>
          <p:cNvPr id="17" name="Rettangolo 16"/>
          <p:cNvSpPr/>
          <p:nvPr/>
        </p:nvSpPr>
        <p:spPr>
          <a:xfrm>
            <a:off x="4142803" y="1682530"/>
            <a:ext cx="2160240" cy="268713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Entro 15 giorni dall’entrata in vigore del </a:t>
            </a:r>
            <a:r>
              <a:rPr lang="it-IT" sz="1050" dirty="0" err="1">
                <a:solidFill>
                  <a:prstClr val="black"/>
                </a:solidFill>
              </a:rPr>
              <a:t>d.l.</a:t>
            </a:r>
            <a:r>
              <a:rPr lang="it-IT" sz="1050" dirty="0">
                <a:solidFill>
                  <a:prstClr val="black"/>
                </a:solidFill>
              </a:rPr>
              <a:t> (</a:t>
            </a:r>
            <a:r>
              <a:rPr lang="it-IT" sz="1050" b="1" dirty="0">
                <a:solidFill>
                  <a:prstClr val="black"/>
                </a:solidFill>
              </a:rPr>
              <a:t>entro il 26 novembre</a:t>
            </a:r>
            <a:r>
              <a:rPr lang="it-IT" sz="1050" dirty="0">
                <a:solidFill>
                  <a:prstClr val="black"/>
                </a:solidFill>
              </a:rPr>
              <a:t>) avanzano al </a:t>
            </a:r>
            <a:r>
              <a:rPr lang="it-IT" sz="1050" dirty="0" err="1" smtClean="0">
                <a:solidFill>
                  <a:prstClr val="black"/>
                </a:solidFill>
              </a:rPr>
              <a:t>Commis-sario</a:t>
            </a:r>
            <a:r>
              <a:rPr lang="it-IT" sz="1050" dirty="0" smtClean="0">
                <a:solidFill>
                  <a:prstClr val="black"/>
                </a:solidFill>
              </a:rPr>
              <a:t> </a:t>
            </a:r>
            <a:r>
              <a:rPr lang="it-IT" sz="1050" dirty="0">
                <a:solidFill>
                  <a:prstClr val="black"/>
                </a:solidFill>
              </a:rPr>
              <a:t>straordinario le richieste di personale (comma 2).</a:t>
            </a:r>
          </a:p>
          <a:p>
            <a:pPr marL="171450" indent="-171450" algn="just">
              <a:buFont typeface="Arial" pitchFamily="34" charset="0"/>
              <a:buChar char="•"/>
            </a:pPr>
            <a:r>
              <a:rPr lang="it-IT" sz="1050" dirty="0" smtClean="0">
                <a:solidFill>
                  <a:prstClr val="black"/>
                </a:solidFill>
              </a:rPr>
              <a:t>Possono </a:t>
            </a:r>
            <a:r>
              <a:rPr lang="it-IT" sz="1050" dirty="0">
                <a:solidFill>
                  <a:prstClr val="black"/>
                </a:solidFill>
              </a:rPr>
              <a:t>assumere personale tecnico </a:t>
            </a:r>
            <a:r>
              <a:rPr lang="it-IT" sz="1050" dirty="0" smtClean="0">
                <a:solidFill>
                  <a:prstClr val="black"/>
                </a:solidFill>
              </a:rPr>
              <a:t>amministrativo </a:t>
            </a:r>
            <a:r>
              <a:rPr lang="it-IT" sz="1050" dirty="0">
                <a:solidFill>
                  <a:prstClr val="black"/>
                </a:solidFill>
              </a:rPr>
              <a:t>(</a:t>
            </a:r>
            <a:r>
              <a:rPr lang="it-IT" sz="1050" dirty="0" err="1">
                <a:solidFill>
                  <a:prstClr val="black"/>
                </a:solidFill>
              </a:rPr>
              <a:t>max</a:t>
            </a:r>
            <a:r>
              <a:rPr lang="it-IT" sz="1050" dirty="0">
                <a:solidFill>
                  <a:prstClr val="black"/>
                </a:solidFill>
              </a:rPr>
              <a:t> 350 persone) con contratti a tempo </a:t>
            </a:r>
            <a:r>
              <a:rPr lang="it-IT" sz="1050" dirty="0" smtClean="0">
                <a:solidFill>
                  <a:prstClr val="black"/>
                </a:solidFill>
              </a:rPr>
              <a:t>determinato </a:t>
            </a:r>
            <a:r>
              <a:rPr lang="it-IT" sz="1050" dirty="0">
                <a:solidFill>
                  <a:prstClr val="black"/>
                </a:solidFill>
              </a:rPr>
              <a:t>(nel limite di 1,8 milioni di euro per l’anno 2016 e 14,5 milioni di euro per </a:t>
            </a:r>
            <a:r>
              <a:rPr lang="it-IT" sz="1050">
                <a:solidFill>
                  <a:prstClr val="black"/>
                </a:solidFill>
              </a:rPr>
              <a:t>l’anno </a:t>
            </a:r>
            <a:r>
              <a:rPr lang="it-IT" sz="1050" smtClean="0">
                <a:solidFill>
                  <a:prstClr val="black"/>
                </a:solidFill>
              </a:rPr>
              <a:t>2017</a:t>
            </a:r>
            <a:r>
              <a:rPr lang="it-IT" sz="1050" dirty="0">
                <a:solidFill>
                  <a:prstClr val="black"/>
                </a:solidFill>
              </a:rPr>
              <a:t>) per attività strettamente </a:t>
            </a:r>
            <a:r>
              <a:rPr lang="it-IT" sz="1050" dirty="0" smtClean="0">
                <a:solidFill>
                  <a:prstClr val="black"/>
                </a:solidFill>
              </a:rPr>
              <a:t>connesse </a:t>
            </a:r>
            <a:r>
              <a:rPr lang="it-IT" sz="1050" dirty="0">
                <a:solidFill>
                  <a:prstClr val="black"/>
                </a:solidFill>
              </a:rPr>
              <a:t>al sisma (comma 1).</a:t>
            </a:r>
          </a:p>
          <a:p>
            <a:pPr marL="171450" indent="-171450" algn="just">
              <a:buFont typeface="Arial" pitchFamily="34" charset="0"/>
              <a:buChar char="•"/>
            </a:pPr>
            <a:r>
              <a:rPr lang="it-IT" sz="1050" dirty="0" smtClean="0">
                <a:solidFill>
                  <a:prstClr val="black"/>
                </a:solidFill>
              </a:rPr>
              <a:t>Possono </a:t>
            </a:r>
            <a:r>
              <a:rPr lang="it-IT" sz="1050" dirty="0">
                <a:solidFill>
                  <a:prstClr val="black"/>
                </a:solidFill>
              </a:rPr>
              <a:t>attingere </a:t>
            </a:r>
            <a:r>
              <a:rPr lang="it-IT" sz="1050" dirty="0" smtClean="0">
                <a:solidFill>
                  <a:prstClr val="black"/>
                </a:solidFill>
              </a:rPr>
              <a:t>anche da </a:t>
            </a:r>
            <a:r>
              <a:rPr lang="it-IT" sz="1050" dirty="0">
                <a:solidFill>
                  <a:prstClr val="black"/>
                </a:solidFill>
              </a:rPr>
              <a:t>graduatorie </a:t>
            </a:r>
            <a:r>
              <a:rPr lang="it-IT" sz="1050" dirty="0" smtClean="0">
                <a:solidFill>
                  <a:prstClr val="black"/>
                </a:solidFill>
              </a:rPr>
              <a:t>di altre amministrazioni </a:t>
            </a:r>
            <a:r>
              <a:rPr lang="it-IT" sz="1050" dirty="0">
                <a:solidFill>
                  <a:prstClr val="black"/>
                </a:solidFill>
              </a:rPr>
              <a:t>(comma 3).</a:t>
            </a:r>
          </a:p>
        </p:txBody>
      </p:sp>
      <p:sp>
        <p:nvSpPr>
          <p:cNvPr id="18" name="Rettangolo 17"/>
          <p:cNvSpPr/>
          <p:nvPr/>
        </p:nvSpPr>
        <p:spPr>
          <a:xfrm>
            <a:off x="6303043" y="1129308"/>
            <a:ext cx="2699792" cy="553222"/>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Dipartimento</a:t>
            </a:r>
          </a:p>
          <a:p>
            <a:pPr algn="ctr"/>
            <a:r>
              <a:rPr lang="it-IT" b="1" dirty="0" smtClean="0">
                <a:solidFill>
                  <a:srgbClr val="002060"/>
                </a:solidFill>
                <a:effectLst>
                  <a:outerShdw blurRad="38100" dist="38100" dir="2700000" algn="tl">
                    <a:srgbClr val="000000">
                      <a:alpha val="43137"/>
                    </a:srgbClr>
                  </a:outerShdw>
                </a:effectLst>
              </a:rPr>
              <a:t>Protezione Civile</a:t>
            </a:r>
            <a:endParaRPr lang="it-IT" b="1" dirty="0">
              <a:solidFill>
                <a:srgbClr val="002060"/>
              </a:solidFill>
              <a:effectLst>
                <a:outerShdw blurRad="38100" dist="38100" dir="2700000" algn="tl">
                  <a:srgbClr val="000000">
                    <a:alpha val="43137"/>
                  </a:srgbClr>
                </a:outerShdw>
              </a:effectLst>
            </a:endParaRPr>
          </a:p>
        </p:txBody>
      </p:sp>
      <p:sp>
        <p:nvSpPr>
          <p:cNvPr id="19" name="Rettangolo 18"/>
          <p:cNvSpPr/>
          <p:nvPr/>
        </p:nvSpPr>
        <p:spPr>
          <a:xfrm>
            <a:off x="6297889" y="1682530"/>
            <a:ext cx="2704946" cy="268713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Può assumere, per </a:t>
            </a:r>
            <a:r>
              <a:rPr lang="it-IT" sz="1050" dirty="0" smtClean="0">
                <a:solidFill>
                  <a:prstClr val="black"/>
                </a:solidFill>
              </a:rPr>
              <a:t>le </a:t>
            </a:r>
            <a:r>
              <a:rPr lang="it-IT" sz="1050" dirty="0">
                <a:solidFill>
                  <a:prstClr val="black"/>
                </a:solidFill>
              </a:rPr>
              <a:t>attività </a:t>
            </a:r>
            <a:r>
              <a:rPr lang="it-IT" sz="1050" dirty="0" smtClean="0">
                <a:solidFill>
                  <a:prstClr val="black"/>
                </a:solidFill>
              </a:rPr>
              <a:t>di </a:t>
            </a:r>
            <a:r>
              <a:rPr lang="it-IT" sz="1050" dirty="0">
                <a:solidFill>
                  <a:prstClr val="black"/>
                </a:solidFill>
              </a:rPr>
              <a:t>emergenza, </a:t>
            </a:r>
            <a:r>
              <a:rPr lang="it-IT" sz="1050" dirty="0" smtClean="0">
                <a:solidFill>
                  <a:prstClr val="black"/>
                </a:solidFill>
              </a:rPr>
              <a:t>personale tecnico-amministrativo </a:t>
            </a:r>
            <a:r>
              <a:rPr lang="it-IT" sz="1050" dirty="0">
                <a:solidFill>
                  <a:prstClr val="black"/>
                </a:solidFill>
              </a:rPr>
              <a:t>(</a:t>
            </a:r>
            <a:r>
              <a:rPr lang="it-IT" sz="1050" dirty="0" err="1">
                <a:solidFill>
                  <a:prstClr val="black"/>
                </a:solidFill>
              </a:rPr>
              <a:t>max</a:t>
            </a:r>
            <a:r>
              <a:rPr lang="it-IT" sz="1050" dirty="0">
                <a:solidFill>
                  <a:prstClr val="black"/>
                </a:solidFill>
              </a:rPr>
              <a:t> 20 persone) con contratti a tempo </a:t>
            </a:r>
            <a:r>
              <a:rPr lang="it-IT" sz="1050" dirty="0" err="1" smtClean="0">
                <a:solidFill>
                  <a:prstClr val="black"/>
                </a:solidFill>
              </a:rPr>
              <a:t>deter</a:t>
            </a:r>
            <a:r>
              <a:rPr lang="it-IT" sz="1050" dirty="0" smtClean="0">
                <a:solidFill>
                  <a:prstClr val="black"/>
                </a:solidFill>
              </a:rPr>
              <a:t>-minato </a:t>
            </a:r>
            <a:r>
              <a:rPr lang="it-IT" sz="1050" dirty="0">
                <a:solidFill>
                  <a:prstClr val="black"/>
                </a:solidFill>
              </a:rPr>
              <a:t>(</a:t>
            </a:r>
            <a:r>
              <a:rPr lang="it-IT" sz="1050" dirty="0" err="1">
                <a:solidFill>
                  <a:prstClr val="black"/>
                </a:solidFill>
              </a:rPr>
              <a:t>max</a:t>
            </a:r>
            <a:r>
              <a:rPr lang="it-IT" sz="1050" dirty="0">
                <a:solidFill>
                  <a:prstClr val="black"/>
                </a:solidFill>
              </a:rPr>
              <a:t> 1 anno) (comma 4).</a:t>
            </a:r>
          </a:p>
          <a:p>
            <a:pPr marL="171450" indent="-171450" algn="just">
              <a:buFont typeface="Arial" pitchFamily="34" charset="0"/>
              <a:buChar char="•"/>
            </a:pPr>
            <a:r>
              <a:rPr lang="it-IT" sz="1050" dirty="0">
                <a:solidFill>
                  <a:prstClr val="black"/>
                </a:solidFill>
              </a:rPr>
              <a:t>Con </a:t>
            </a:r>
            <a:r>
              <a:rPr lang="it-IT" sz="1050" dirty="0" smtClean="0">
                <a:solidFill>
                  <a:prstClr val="black"/>
                </a:solidFill>
              </a:rPr>
              <a:t>ordinanza </a:t>
            </a:r>
            <a:r>
              <a:rPr lang="it-IT" sz="1050" dirty="0">
                <a:solidFill>
                  <a:prstClr val="black"/>
                </a:solidFill>
              </a:rPr>
              <a:t>del Capo del Dipartimento della protezione civile, di concerto con MEF, può essere autorizzata la proroga dei rapporti di lavoro a tempo determinato, </a:t>
            </a:r>
            <a:r>
              <a:rPr lang="it-IT" sz="1050" dirty="0" smtClean="0">
                <a:solidFill>
                  <a:prstClr val="black"/>
                </a:solidFill>
              </a:rPr>
              <a:t>dei </a:t>
            </a:r>
            <a:r>
              <a:rPr lang="it-IT" sz="1050" dirty="0">
                <a:solidFill>
                  <a:prstClr val="black"/>
                </a:solidFill>
              </a:rPr>
              <a:t>rapporti di collaborazione coordinata e continuativa, </a:t>
            </a:r>
            <a:r>
              <a:rPr lang="it-IT" sz="1050" dirty="0" smtClean="0">
                <a:solidFill>
                  <a:prstClr val="black"/>
                </a:solidFill>
              </a:rPr>
              <a:t>dei </a:t>
            </a:r>
            <a:r>
              <a:rPr lang="it-IT" sz="1050" dirty="0">
                <a:solidFill>
                  <a:prstClr val="black"/>
                </a:solidFill>
              </a:rPr>
              <a:t>contratti per prestazioni </a:t>
            </a:r>
            <a:r>
              <a:rPr lang="it-IT" sz="1050" dirty="0" smtClean="0">
                <a:solidFill>
                  <a:prstClr val="black"/>
                </a:solidFill>
              </a:rPr>
              <a:t>intellettuali </a:t>
            </a:r>
            <a:r>
              <a:rPr lang="it-IT" sz="1050" dirty="0">
                <a:solidFill>
                  <a:prstClr val="black"/>
                </a:solidFill>
              </a:rPr>
              <a:t>in materie tecnico-specialistiche presso le componenti e le strutture operative del Servizio nazionale della protezione </a:t>
            </a:r>
            <a:r>
              <a:rPr lang="it-IT" sz="1050" dirty="0" smtClean="0">
                <a:solidFill>
                  <a:prstClr val="black"/>
                </a:solidFill>
              </a:rPr>
              <a:t>civile </a:t>
            </a:r>
            <a:r>
              <a:rPr lang="it-IT" sz="1050" dirty="0">
                <a:solidFill>
                  <a:prstClr val="black"/>
                </a:solidFill>
              </a:rPr>
              <a:t>direttamente </a:t>
            </a:r>
            <a:r>
              <a:rPr lang="it-IT" sz="1050" dirty="0" err="1" smtClean="0">
                <a:solidFill>
                  <a:prstClr val="black"/>
                </a:solidFill>
              </a:rPr>
              <a:t>impe</a:t>
            </a:r>
            <a:r>
              <a:rPr lang="it-IT" sz="1050" dirty="0" smtClean="0">
                <a:solidFill>
                  <a:prstClr val="black"/>
                </a:solidFill>
              </a:rPr>
              <a:t>- </a:t>
            </a:r>
            <a:r>
              <a:rPr lang="it-IT" sz="1050" dirty="0" err="1" smtClean="0">
                <a:solidFill>
                  <a:prstClr val="black"/>
                </a:solidFill>
              </a:rPr>
              <a:t>gnate</a:t>
            </a:r>
            <a:r>
              <a:rPr lang="it-IT" sz="1050" dirty="0" smtClean="0">
                <a:solidFill>
                  <a:prstClr val="black"/>
                </a:solidFill>
              </a:rPr>
              <a:t> </a:t>
            </a:r>
            <a:r>
              <a:rPr lang="it-IT" sz="1050" dirty="0">
                <a:solidFill>
                  <a:prstClr val="black"/>
                </a:solidFill>
              </a:rPr>
              <a:t>nella gestione delle attività di emergenza (comma 5) .</a:t>
            </a:r>
          </a:p>
        </p:txBody>
      </p:sp>
    </p:spTree>
    <p:extLst>
      <p:ext uri="{BB962C8B-B14F-4D97-AF65-F5344CB8AC3E}">
        <p14:creationId xmlns:p14="http://schemas.microsoft.com/office/powerpoint/2010/main" val="1174797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649"/>
            <a:ext cx="7164288" cy="830997"/>
          </a:xfrm>
          <a:prstGeom prst="rect">
            <a:avLst/>
          </a:prstGeom>
          <a:noFill/>
        </p:spPr>
        <p:txBody>
          <a:bodyPr wrap="square" rtlCol="0">
            <a:spAutoFit/>
          </a:bodyPr>
          <a:lstStyle/>
          <a:p>
            <a:pPr algn="ctr"/>
            <a:r>
              <a:rPr lang="it-IT" sz="2400" b="1" dirty="0" smtClean="0">
                <a:solidFill>
                  <a:schemeClr val="bg1"/>
                </a:solidFill>
                <a:latin typeface="Arial Black" pitchFamily="34" charset="0"/>
              </a:rPr>
              <a:t>INTERVENTI A FAVORE DEI</a:t>
            </a:r>
            <a:br>
              <a:rPr lang="it-IT" sz="2400" b="1" dirty="0" smtClean="0">
                <a:solidFill>
                  <a:schemeClr val="bg1"/>
                </a:solidFill>
                <a:latin typeface="Arial Black" pitchFamily="34" charset="0"/>
              </a:rPr>
            </a:br>
            <a:r>
              <a:rPr lang="it-IT" sz="2400" b="1" dirty="0" smtClean="0">
                <a:solidFill>
                  <a:schemeClr val="bg1"/>
                </a:solidFill>
                <a:latin typeface="Arial Black" pitchFamily="34" charset="0"/>
              </a:rPr>
              <a:t>COMUNI DANNEGGIATI DAL TERREMOTO</a:t>
            </a:r>
            <a:endParaRPr lang="it-IT" sz="2400" b="1" cap="all" dirty="0">
              <a:solidFill>
                <a:schemeClr val="bg1"/>
              </a:solidFill>
              <a:latin typeface="Arial Black" pitchFamily="34" charset="0"/>
            </a:endParaRPr>
          </a:p>
        </p:txBody>
      </p:sp>
      <p:sp>
        <p:nvSpPr>
          <p:cNvPr id="2" name="Rettangolo 1"/>
          <p:cNvSpPr/>
          <p:nvPr/>
        </p:nvSpPr>
        <p:spPr>
          <a:xfrm>
            <a:off x="287446" y="1804682"/>
            <a:ext cx="8569107" cy="24343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287446" y="1849388"/>
            <a:ext cx="8569108" cy="1692771"/>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2800" dirty="0" smtClean="0">
                <a:solidFill>
                  <a:srgbClr val="002060"/>
                </a:solidFill>
                <a:effectLst>
                  <a:outerShdw blurRad="38100" dist="38100" dir="2700000" algn="tl">
                    <a:srgbClr val="000000">
                      <a:alpha val="43137"/>
                    </a:srgbClr>
                  </a:outerShdw>
                </a:effectLst>
              </a:rPr>
              <a:t>Post SISMA DEL 24 AGOSTO 2016</a:t>
            </a:r>
          </a:p>
          <a:p>
            <a:pPr algn="ctr"/>
            <a:endParaRPr lang="it-IT" sz="2800" b="1" dirty="0" smtClean="0">
              <a:solidFill>
                <a:srgbClr val="002060"/>
              </a:solidFill>
              <a:effectLst>
                <a:outerShdw blurRad="38100" dist="38100" dir="2700000" algn="tl">
                  <a:srgbClr val="000000">
                    <a:alpha val="43137"/>
                  </a:srgbClr>
                </a:outerShdw>
              </a:effectLst>
            </a:endParaRPr>
          </a:p>
          <a:p>
            <a:pPr algn="ctr"/>
            <a:r>
              <a:rPr lang="it-IT" sz="4800" b="1" dirty="0" smtClean="0">
                <a:solidFill>
                  <a:srgbClr val="002060"/>
                </a:solidFill>
                <a:effectLst>
                  <a:outerShdw blurRad="38100" dist="38100" dir="2700000" algn="tl">
                    <a:srgbClr val="000000">
                      <a:alpha val="43137"/>
                    </a:srgbClr>
                  </a:outerShdw>
                </a:effectLst>
              </a:rPr>
              <a:t>DL n. 189 del 17 ottobre 2016</a:t>
            </a:r>
            <a:endParaRPr lang="it-IT" sz="4800" dirty="0">
              <a:solidFill>
                <a:srgbClr val="002060"/>
              </a:solidFill>
            </a:endParaRPr>
          </a:p>
        </p:txBody>
      </p:sp>
      <p:sp>
        <p:nvSpPr>
          <p:cNvPr id="6" name="Segnaposto numero diapositiva 5"/>
          <p:cNvSpPr>
            <a:spLocks noGrp="1"/>
          </p:cNvSpPr>
          <p:nvPr>
            <p:ph type="sldNum" sz="quarter" idx="12"/>
          </p:nvPr>
        </p:nvSpPr>
        <p:spPr/>
        <p:txBody>
          <a:bodyPr/>
          <a:lstStyle/>
          <a:p>
            <a:fld id="{12194F3B-A95F-4036-9FB0-F0B68AB4758F}" type="slidenum">
              <a:rPr lang="it-IT" smtClean="0"/>
              <a:t>2</a:t>
            </a:fld>
            <a:endParaRPr lang="it-IT"/>
          </a:p>
        </p:txBody>
      </p:sp>
    </p:spTree>
    <p:extLst>
      <p:ext uri="{BB962C8B-B14F-4D97-AF65-F5344CB8AC3E}">
        <p14:creationId xmlns:p14="http://schemas.microsoft.com/office/powerpoint/2010/main" val="7010766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716"/>
            <a:ext cx="7514424" cy="892552"/>
          </a:xfrm>
          <a:prstGeom prst="rect">
            <a:avLst/>
          </a:prstGeom>
          <a:noFill/>
        </p:spPr>
        <p:txBody>
          <a:bodyPr wrap="square" rtlCol="0">
            <a:spAutoFit/>
          </a:bodyPr>
          <a:lstStyle/>
          <a:p>
            <a:pPr algn="ctr"/>
            <a:r>
              <a:rPr lang="it-IT" sz="2800" b="1" dirty="0" smtClean="0">
                <a:solidFill>
                  <a:prstClr val="white"/>
                </a:solidFill>
                <a:latin typeface="Arial Black" pitchFamily="34" charset="0"/>
              </a:rPr>
              <a:t>SINTESI DECRETO LEGGE n. 205 </a:t>
            </a:r>
            <a:r>
              <a:rPr lang="it-IT" sz="2400" b="1" dirty="0" smtClean="0">
                <a:solidFill>
                  <a:prstClr val="white"/>
                </a:solidFill>
                <a:latin typeface="Arial Black" pitchFamily="34" charset="0"/>
              </a:rPr>
              <a:t>dell’11 novembre 2016</a:t>
            </a:r>
            <a:endParaRPr lang="it-IT" sz="2400" b="1" cap="all" dirty="0">
              <a:solidFill>
                <a:prstClr val="white"/>
              </a:solidFill>
              <a:latin typeface="Arial Black" pitchFamily="34" charset="0"/>
            </a:endParaRPr>
          </a:p>
        </p:txBody>
      </p:sp>
      <p:sp>
        <p:nvSpPr>
          <p:cNvPr id="2" name="Rettangolo 1"/>
          <p:cNvSpPr/>
          <p:nvPr/>
        </p:nvSpPr>
        <p:spPr>
          <a:xfrm>
            <a:off x="251364" y="1981275"/>
            <a:ext cx="1800356" cy="2279977"/>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 name="CasellaDiTesto 2"/>
          <p:cNvSpPr txBox="1"/>
          <p:nvPr/>
        </p:nvSpPr>
        <p:spPr>
          <a:xfrm>
            <a:off x="251364" y="1981275"/>
            <a:ext cx="1800356" cy="2308324"/>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2400" b="1" dirty="0" smtClean="0">
                <a:solidFill>
                  <a:srgbClr val="002060"/>
                </a:solidFill>
                <a:effectLst>
                  <a:outerShdw blurRad="38100" dist="38100" dir="2700000" algn="tl">
                    <a:srgbClr val="000000">
                      <a:alpha val="43137"/>
                    </a:srgbClr>
                  </a:outerShdw>
                </a:effectLst>
              </a:rPr>
              <a:t>Art. 5</a:t>
            </a:r>
          </a:p>
          <a:p>
            <a:r>
              <a:rPr lang="it-IT" sz="2000" b="1" dirty="0">
                <a:solidFill>
                  <a:srgbClr val="002060"/>
                </a:solidFill>
                <a:effectLst>
                  <a:outerShdw blurRad="38100" dist="38100" dir="2700000" algn="tl">
                    <a:srgbClr val="000000">
                      <a:alpha val="43137"/>
                    </a:srgbClr>
                  </a:outerShdw>
                </a:effectLst>
              </a:rPr>
              <a:t>Personale impiegato presso la struttura del Commissario straordinario</a:t>
            </a:r>
          </a:p>
        </p:txBody>
      </p:sp>
      <p:sp>
        <p:nvSpPr>
          <p:cNvPr id="6" name="Segnaposto numero diapositiva 5"/>
          <p:cNvSpPr>
            <a:spLocks noGrp="1"/>
          </p:cNvSpPr>
          <p:nvPr>
            <p:ph type="sldNum" sz="quarter" idx="12"/>
          </p:nvPr>
        </p:nvSpPr>
        <p:spPr>
          <a:xfrm>
            <a:off x="6758880" y="5296959"/>
            <a:ext cx="2133600" cy="304271"/>
          </a:xfrm>
        </p:spPr>
        <p:txBody>
          <a:bodyPr/>
          <a:lstStyle/>
          <a:p>
            <a:fld id="{12194F3B-A95F-4036-9FB0-F0B68AB4758F}" type="slidenum">
              <a:rPr lang="it-IT" smtClean="0">
                <a:solidFill>
                  <a:prstClr val="black">
                    <a:tint val="75000"/>
                  </a:prstClr>
                </a:solidFill>
              </a:rPr>
              <a:pPr/>
              <a:t>20</a:t>
            </a:fld>
            <a:endParaRPr lang="it-IT">
              <a:solidFill>
                <a:prstClr val="black">
                  <a:tint val="75000"/>
                </a:prstClr>
              </a:solidFill>
            </a:endParaRPr>
          </a:p>
        </p:txBody>
      </p:sp>
      <p:sp>
        <p:nvSpPr>
          <p:cNvPr id="9" name="Rettangolo 8"/>
          <p:cNvSpPr/>
          <p:nvPr/>
        </p:nvSpPr>
        <p:spPr>
          <a:xfrm>
            <a:off x="2051720" y="1981275"/>
            <a:ext cx="6549242"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Commissario Straordinario</a:t>
            </a:r>
            <a:endParaRPr lang="it-IT" b="1" dirty="0">
              <a:solidFill>
                <a:srgbClr val="002060"/>
              </a:solidFill>
              <a:effectLst>
                <a:outerShdw blurRad="38100" dist="38100" dir="2700000" algn="tl">
                  <a:srgbClr val="000000">
                    <a:alpha val="43137"/>
                  </a:srgbClr>
                </a:outerShdw>
              </a:effectLst>
            </a:endParaRPr>
          </a:p>
        </p:txBody>
      </p:sp>
      <p:sp>
        <p:nvSpPr>
          <p:cNvPr id="13" name="Rettangolo 12"/>
          <p:cNvSpPr/>
          <p:nvPr/>
        </p:nvSpPr>
        <p:spPr>
          <a:xfrm>
            <a:off x="2051719" y="2437905"/>
            <a:ext cx="6549243" cy="182334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050" dirty="0">
                <a:solidFill>
                  <a:prstClr val="black"/>
                </a:solidFill>
              </a:rPr>
              <a:t>Individua, tra le unità di personale assegnato dall’art. 50, comma 3, </a:t>
            </a:r>
            <a:r>
              <a:rPr lang="it-IT" sz="1050" dirty="0" err="1">
                <a:solidFill>
                  <a:prstClr val="black"/>
                </a:solidFill>
              </a:rPr>
              <a:t>lett</a:t>
            </a:r>
            <a:r>
              <a:rPr lang="it-IT" sz="1050" dirty="0">
                <a:solidFill>
                  <a:prstClr val="black"/>
                </a:solidFill>
              </a:rPr>
              <a:t>. a) del </a:t>
            </a:r>
            <a:r>
              <a:rPr lang="it-IT" sz="1050" dirty="0" err="1">
                <a:solidFill>
                  <a:prstClr val="black"/>
                </a:solidFill>
              </a:rPr>
              <a:t>d.l.</a:t>
            </a:r>
            <a:r>
              <a:rPr lang="it-IT" sz="1050" dirty="0">
                <a:solidFill>
                  <a:prstClr val="black"/>
                </a:solidFill>
              </a:rPr>
              <a:t>  189/2016 (</a:t>
            </a:r>
            <a:r>
              <a:rPr lang="it-IT" sz="1050" dirty="0" smtClean="0">
                <a:solidFill>
                  <a:prstClr val="black"/>
                </a:solidFill>
              </a:rPr>
              <a:t>personale </a:t>
            </a:r>
            <a:r>
              <a:rPr lang="it-IT" sz="1050" dirty="0">
                <a:solidFill>
                  <a:prstClr val="black"/>
                </a:solidFill>
              </a:rPr>
              <a:t>di PA collocato in posizione di comando fuori ruolo o analogo istituto), 20 unità preferibilmente tra il personale in servizio presso  gli Uffici speciali relativi alla ricostruzione post terremoto dell’Aquila, istituiti ai sensi del </a:t>
            </a:r>
            <a:r>
              <a:rPr lang="it-IT" sz="1050" dirty="0" err="1">
                <a:solidFill>
                  <a:prstClr val="black"/>
                </a:solidFill>
              </a:rPr>
              <a:t>d.l.</a:t>
            </a:r>
            <a:r>
              <a:rPr lang="it-IT" sz="1050" dirty="0">
                <a:solidFill>
                  <a:prstClr val="black"/>
                </a:solidFill>
              </a:rPr>
              <a:t> 83/2012 e, previa manifestazione di disponibilità da parte degli interessati</a:t>
            </a:r>
            <a:r>
              <a:rPr lang="it-IT" sz="1050" dirty="0">
                <a:solidFill>
                  <a:prstClr val="white"/>
                </a:solidFill>
              </a:rPr>
              <a:t>.</a:t>
            </a:r>
            <a:endParaRPr lang="it-IT" sz="1050" b="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47748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716"/>
            <a:ext cx="7514424" cy="892552"/>
          </a:xfrm>
          <a:prstGeom prst="rect">
            <a:avLst/>
          </a:prstGeom>
          <a:noFill/>
        </p:spPr>
        <p:txBody>
          <a:bodyPr wrap="square" rtlCol="0">
            <a:spAutoFit/>
          </a:bodyPr>
          <a:lstStyle/>
          <a:p>
            <a:pPr algn="ctr"/>
            <a:r>
              <a:rPr lang="it-IT" sz="2800" b="1" dirty="0" smtClean="0">
                <a:solidFill>
                  <a:prstClr val="white"/>
                </a:solidFill>
                <a:latin typeface="Arial Black" pitchFamily="34" charset="0"/>
              </a:rPr>
              <a:t>SINTESI DECRETO LEGGE n. 205 </a:t>
            </a:r>
            <a:r>
              <a:rPr lang="it-IT" sz="2400" b="1" dirty="0" smtClean="0">
                <a:solidFill>
                  <a:prstClr val="white"/>
                </a:solidFill>
                <a:latin typeface="Arial Black" pitchFamily="34" charset="0"/>
              </a:rPr>
              <a:t>dell’11 novembre 2016</a:t>
            </a:r>
            <a:endParaRPr lang="it-IT" sz="2400" b="1" cap="all" dirty="0">
              <a:solidFill>
                <a:prstClr val="white"/>
              </a:solidFill>
              <a:latin typeface="Arial Black" pitchFamily="34" charset="0"/>
            </a:endParaRPr>
          </a:p>
        </p:txBody>
      </p:sp>
      <p:sp>
        <p:nvSpPr>
          <p:cNvPr id="2" name="Rettangolo 1"/>
          <p:cNvSpPr/>
          <p:nvPr/>
        </p:nvSpPr>
        <p:spPr>
          <a:xfrm>
            <a:off x="174359" y="906322"/>
            <a:ext cx="1661337" cy="470524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 name="CasellaDiTesto 2"/>
          <p:cNvSpPr txBox="1"/>
          <p:nvPr/>
        </p:nvSpPr>
        <p:spPr>
          <a:xfrm>
            <a:off x="174359" y="1458431"/>
            <a:ext cx="1661337" cy="2308324"/>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2400" b="1" dirty="0" smtClean="0">
                <a:solidFill>
                  <a:srgbClr val="002060"/>
                </a:solidFill>
                <a:effectLst>
                  <a:outerShdw blurRad="38100" dist="38100" dir="2700000" algn="tl">
                    <a:srgbClr val="000000">
                      <a:alpha val="43137"/>
                    </a:srgbClr>
                  </a:outerShdw>
                </a:effectLst>
              </a:rPr>
              <a:t>Art. 6</a:t>
            </a:r>
          </a:p>
          <a:p>
            <a:r>
              <a:rPr lang="it-IT" sz="2400" b="1" dirty="0">
                <a:solidFill>
                  <a:srgbClr val="002060"/>
                </a:solidFill>
                <a:effectLst>
                  <a:outerShdw blurRad="38100" dist="38100" dir="2700000" algn="tl">
                    <a:srgbClr val="000000">
                      <a:alpha val="43137"/>
                    </a:srgbClr>
                  </a:outerShdw>
                </a:effectLst>
              </a:rPr>
              <a:t>Interventi immediati sul patrimonio culturale</a:t>
            </a:r>
          </a:p>
        </p:txBody>
      </p:sp>
      <p:sp>
        <p:nvSpPr>
          <p:cNvPr id="6" name="Segnaposto numero diapositiva 5"/>
          <p:cNvSpPr>
            <a:spLocks noGrp="1"/>
          </p:cNvSpPr>
          <p:nvPr>
            <p:ph type="sldNum" sz="quarter" idx="12"/>
          </p:nvPr>
        </p:nvSpPr>
        <p:spPr>
          <a:xfrm>
            <a:off x="6689723" y="5214745"/>
            <a:ext cx="2133600" cy="304271"/>
          </a:xfrm>
        </p:spPr>
        <p:txBody>
          <a:bodyPr/>
          <a:lstStyle/>
          <a:p>
            <a:fld id="{12194F3B-A95F-4036-9FB0-F0B68AB4758F}" type="slidenum">
              <a:rPr lang="it-IT" smtClean="0">
                <a:solidFill>
                  <a:prstClr val="black">
                    <a:tint val="75000"/>
                  </a:prstClr>
                </a:solidFill>
              </a:rPr>
              <a:pPr/>
              <a:t>21</a:t>
            </a:fld>
            <a:endParaRPr lang="it-IT">
              <a:solidFill>
                <a:prstClr val="black">
                  <a:tint val="75000"/>
                </a:prstClr>
              </a:solidFill>
            </a:endParaRPr>
          </a:p>
        </p:txBody>
      </p:sp>
      <p:sp>
        <p:nvSpPr>
          <p:cNvPr id="14" name="Rettangolo 13"/>
          <p:cNvSpPr/>
          <p:nvPr/>
        </p:nvSpPr>
        <p:spPr>
          <a:xfrm>
            <a:off x="1835696" y="908268"/>
            <a:ext cx="2592287" cy="633186"/>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smtClean="0">
                <a:solidFill>
                  <a:srgbClr val="002060"/>
                </a:solidFill>
                <a:effectLst>
                  <a:outerShdw blurRad="38100" dist="38100" dir="2700000" algn="tl">
                    <a:srgbClr val="000000">
                      <a:alpha val="43137"/>
                    </a:srgbClr>
                  </a:outerShdw>
                </a:effectLst>
              </a:rPr>
              <a:t>Comuni e altre</a:t>
            </a:r>
          </a:p>
          <a:p>
            <a:pPr algn="ctr"/>
            <a:r>
              <a:rPr lang="it-IT" sz="1400" b="1" dirty="0" smtClean="0">
                <a:solidFill>
                  <a:srgbClr val="002060"/>
                </a:solidFill>
                <a:effectLst>
                  <a:outerShdw blurRad="38100" dist="38100" dir="2700000" algn="tl">
                    <a:srgbClr val="000000">
                      <a:alpha val="43137"/>
                    </a:srgbClr>
                  </a:outerShdw>
                </a:effectLst>
              </a:rPr>
              <a:t>amministrazioni interessate</a:t>
            </a:r>
            <a:endParaRPr lang="it-IT" sz="1400" b="1" dirty="0">
              <a:solidFill>
                <a:srgbClr val="002060"/>
              </a:solidFill>
              <a:effectLst>
                <a:outerShdw blurRad="38100" dist="38100" dir="2700000" algn="tl">
                  <a:srgbClr val="000000">
                    <a:alpha val="43137"/>
                  </a:srgbClr>
                </a:outerShdw>
              </a:effectLst>
            </a:endParaRPr>
          </a:p>
        </p:txBody>
      </p:sp>
      <p:sp>
        <p:nvSpPr>
          <p:cNvPr id="15" name="Rettangolo 14"/>
          <p:cNvSpPr/>
          <p:nvPr/>
        </p:nvSpPr>
        <p:spPr>
          <a:xfrm>
            <a:off x="4427983" y="908268"/>
            <a:ext cx="2160240" cy="633187"/>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0" b="1" dirty="0">
                <a:solidFill>
                  <a:srgbClr val="002060"/>
                </a:solidFill>
                <a:effectLst>
                  <a:outerShdw blurRad="38100" dist="38100" dir="2700000" algn="tl">
                    <a:srgbClr val="000000">
                      <a:alpha val="43137"/>
                    </a:srgbClr>
                  </a:outerShdw>
                </a:effectLst>
              </a:rPr>
              <a:t>Proprietari, possessori o detentori di beni culturali immobili </a:t>
            </a:r>
            <a:r>
              <a:rPr lang="it-IT" sz="1050" b="1" dirty="0" smtClean="0">
                <a:solidFill>
                  <a:srgbClr val="002060"/>
                </a:solidFill>
                <a:effectLst>
                  <a:outerShdw blurRad="38100" dist="38100" dir="2700000" algn="tl">
                    <a:srgbClr val="000000">
                      <a:alpha val="43137"/>
                    </a:srgbClr>
                  </a:outerShdw>
                </a:effectLst>
              </a:rPr>
              <a:t>e</a:t>
            </a:r>
          </a:p>
          <a:p>
            <a:pPr algn="ctr"/>
            <a:r>
              <a:rPr lang="it-IT" sz="1050" b="1" dirty="0" smtClean="0">
                <a:solidFill>
                  <a:srgbClr val="002060"/>
                </a:solidFill>
                <a:effectLst>
                  <a:outerShdw blurRad="38100" dist="38100" dir="2700000" algn="tl">
                    <a:srgbClr val="000000">
                      <a:alpha val="43137"/>
                    </a:srgbClr>
                  </a:outerShdw>
                </a:effectLst>
              </a:rPr>
              <a:t>dei </a:t>
            </a:r>
            <a:r>
              <a:rPr lang="it-IT" sz="1050" b="1" dirty="0">
                <a:solidFill>
                  <a:srgbClr val="002060"/>
                </a:solidFill>
                <a:effectLst>
                  <a:outerShdw blurRad="38100" dist="38100" dir="2700000" algn="tl">
                    <a:srgbClr val="000000">
                      <a:alpha val="43137"/>
                    </a:srgbClr>
                  </a:outerShdw>
                </a:effectLst>
              </a:rPr>
              <a:t>beni paesaggistici</a:t>
            </a:r>
          </a:p>
        </p:txBody>
      </p:sp>
      <p:sp>
        <p:nvSpPr>
          <p:cNvPr id="16" name="Rettangolo 15"/>
          <p:cNvSpPr/>
          <p:nvPr/>
        </p:nvSpPr>
        <p:spPr>
          <a:xfrm>
            <a:off x="1835696" y="1541454"/>
            <a:ext cx="2592287" cy="2612189"/>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anose="020B0604020202020204" pitchFamily="34" charset="0"/>
              <a:buChar char="•"/>
            </a:pPr>
            <a:r>
              <a:rPr lang="it-IT" sz="1000" dirty="0" smtClean="0">
                <a:solidFill>
                  <a:prstClr val="black"/>
                </a:solidFill>
              </a:rPr>
              <a:t>Per </a:t>
            </a:r>
            <a:r>
              <a:rPr lang="it-IT" sz="1000" dirty="0">
                <a:solidFill>
                  <a:prstClr val="black"/>
                </a:solidFill>
              </a:rPr>
              <a:t>i servizi di progettazione per  la messa in sicurezza di beni culturali </a:t>
            </a:r>
            <a:r>
              <a:rPr lang="it-IT" sz="1000" dirty="0" smtClean="0">
                <a:solidFill>
                  <a:prstClr val="black"/>
                </a:solidFill>
              </a:rPr>
              <a:t>immobili, possono procedere ad </a:t>
            </a:r>
            <a:r>
              <a:rPr lang="it-IT" sz="1000" dirty="0">
                <a:solidFill>
                  <a:prstClr val="black"/>
                </a:solidFill>
              </a:rPr>
              <a:t>affidamenti diretti di importo inferiore a 40.000 euro a professionisti idonei senza ulteriori formalità (comma 1).</a:t>
            </a:r>
          </a:p>
          <a:p>
            <a:pPr marL="171450" indent="-171450" algn="just">
              <a:buFont typeface="Arial" panose="020B0604020202020204" pitchFamily="34" charset="0"/>
              <a:buChar char="•"/>
            </a:pPr>
            <a:r>
              <a:rPr lang="it-IT" sz="1000" dirty="0">
                <a:solidFill>
                  <a:prstClr val="black"/>
                </a:solidFill>
              </a:rPr>
              <a:t>Possono effettuare, anche in deroga alle disposizioni </a:t>
            </a:r>
            <a:r>
              <a:rPr lang="it-IT" sz="1000" dirty="0" smtClean="0">
                <a:solidFill>
                  <a:prstClr val="black"/>
                </a:solidFill>
              </a:rPr>
              <a:t>sull’autorizzazione, </a:t>
            </a:r>
            <a:r>
              <a:rPr lang="it-IT" sz="1000" dirty="0">
                <a:solidFill>
                  <a:prstClr val="black"/>
                </a:solidFill>
              </a:rPr>
              <a:t>gli </a:t>
            </a:r>
            <a:r>
              <a:rPr lang="it-IT" sz="1000" dirty="0" smtClean="0">
                <a:solidFill>
                  <a:prstClr val="black"/>
                </a:solidFill>
              </a:rPr>
              <a:t>inter-venti indispensabili per </a:t>
            </a:r>
            <a:r>
              <a:rPr lang="it-IT" sz="1000" dirty="0">
                <a:solidFill>
                  <a:prstClr val="black"/>
                </a:solidFill>
              </a:rPr>
              <a:t>evitare ulteriori danni ai beni culturali e paesaggistici </a:t>
            </a:r>
            <a:r>
              <a:rPr lang="it-IT" sz="1000" dirty="0" smtClean="0">
                <a:solidFill>
                  <a:prstClr val="black"/>
                </a:solidFill>
              </a:rPr>
              <a:t>(compresa la </a:t>
            </a:r>
            <a:r>
              <a:rPr lang="it-IT" sz="1000" dirty="0">
                <a:solidFill>
                  <a:prstClr val="black"/>
                </a:solidFill>
              </a:rPr>
              <a:t>messa in sicurezza degli </a:t>
            </a:r>
            <a:r>
              <a:rPr lang="it-IT" sz="1000" dirty="0" smtClean="0">
                <a:solidFill>
                  <a:prstClr val="black"/>
                </a:solidFill>
              </a:rPr>
              <a:t>edifici). Ne danno immediata comuni-</a:t>
            </a:r>
            <a:r>
              <a:rPr lang="it-IT" sz="1000" dirty="0" err="1" smtClean="0">
                <a:solidFill>
                  <a:prstClr val="black"/>
                </a:solidFill>
              </a:rPr>
              <a:t>cazione</a:t>
            </a:r>
            <a:r>
              <a:rPr lang="it-IT" sz="1000" dirty="0" smtClean="0">
                <a:solidFill>
                  <a:prstClr val="black"/>
                </a:solidFill>
              </a:rPr>
              <a:t> e trasmettono </a:t>
            </a:r>
            <a:r>
              <a:rPr lang="it-IT" sz="1000" dirty="0">
                <a:solidFill>
                  <a:prstClr val="black"/>
                </a:solidFill>
              </a:rPr>
              <a:t>nel più breve tempo </a:t>
            </a:r>
            <a:r>
              <a:rPr lang="it-IT" sz="1000" dirty="0" smtClean="0">
                <a:solidFill>
                  <a:prstClr val="black"/>
                </a:solidFill>
              </a:rPr>
              <a:t>possibile </a:t>
            </a:r>
            <a:r>
              <a:rPr lang="it-IT" sz="1000" dirty="0">
                <a:solidFill>
                  <a:prstClr val="black"/>
                </a:solidFill>
              </a:rPr>
              <a:t>i progetti definitivi al </a:t>
            </a:r>
            <a:r>
              <a:rPr lang="it-IT" sz="1000" dirty="0" err="1">
                <a:solidFill>
                  <a:prstClr val="black"/>
                </a:solidFill>
              </a:rPr>
              <a:t>Mibact</a:t>
            </a:r>
            <a:r>
              <a:rPr lang="it-IT" sz="1000" dirty="0">
                <a:solidFill>
                  <a:prstClr val="black"/>
                </a:solidFill>
              </a:rPr>
              <a:t> per </a:t>
            </a:r>
            <a:r>
              <a:rPr lang="it-IT" sz="1000" dirty="0" smtClean="0">
                <a:solidFill>
                  <a:prstClr val="black"/>
                </a:solidFill>
              </a:rPr>
              <a:t>le </a:t>
            </a:r>
            <a:r>
              <a:rPr lang="it-IT" sz="1000" dirty="0">
                <a:solidFill>
                  <a:prstClr val="black"/>
                </a:solidFill>
              </a:rPr>
              <a:t>autorizzazioni (comma 2</a:t>
            </a:r>
            <a:r>
              <a:rPr lang="it-IT" sz="1000" dirty="0" smtClean="0">
                <a:solidFill>
                  <a:prstClr val="black"/>
                </a:solidFill>
              </a:rPr>
              <a:t>).,</a:t>
            </a:r>
            <a:endParaRPr lang="it-IT" sz="1000" dirty="0">
              <a:solidFill>
                <a:prstClr val="black"/>
              </a:solidFill>
            </a:endParaRPr>
          </a:p>
        </p:txBody>
      </p:sp>
      <p:sp>
        <p:nvSpPr>
          <p:cNvPr id="17" name="Rettangolo 16"/>
          <p:cNvSpPr/>
          <p:nvPr/>
        </p:nvSpPr>
        <p:spPr>
          <a:xfrm>
            <a:off x="4427983" y="1541455"/>
            <a:ext cx="2160239" cy="261218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Con le</a:t>
            </a:r>
            <a:r>
              <a:rPr lang="it-IT" sz="1050" i="1" dirty="0">
                <a:solidFill>
                  <a:prstClr val="black"/>
                </a:solidFill>
              </a:rPr>
              <a:t> </a:t>
            </a:r>
            <a:r>
              <a:rPr lang="it-IT" sz="1050" dirty="0">
                <a:solidFill>
                  <a:prstClr val="black"/>
                </a:solidFill>
              </a:rPr>
              <a:t>disposizioni di cui al comma 2, effettuano interventi di messa in sicurezza dei beni culturali immobili e dei beni paesaggistici </a:t>
            </a:r>
            <a:r>
              <a:rPr lang="it-IT" sz="1050" dirty="0" smtClean="0">
                <a:solidFill>
                  <a:prstClr val="black"/>
                </a:solidFill>
              </a:rPr>
              <a:t>dei </a:t>
            </a:r>
            <a:r>
              <a:rPr lang="it-IT" sz="1050" dirty="0">
                <a:solidFill>
                  <a:prstClr val="black"/>
                </a:solidFill>
              </a:rPr>
              <a:t>Comuni </a:t>
            </a:r>
            <a:r>
              <a:rPr lang="it-IT" sz="1050" dirty="0" err="1" smtClean="0">
                <a:solidFill>
                  <a:prstClr val="black"/>
                </a:solidFill>
              </a:rPr>
              <a:t>inte-ressati</a:t>
            </a:r>
            <a:r>
              <a:rPr lang="it-IT" sz="1050" dirty="0" smtClean="0">
                <a:solidFill>
                  <a:prstClr val="black"/>
                </a:solidFill>
              </a:rPr>
              <a:t> o </a:t>
            </a:r>
            <a:r>
              <a:rPr lang="it-IT" sz="1050" dirty="0">
                <a:solidFill>
                  <a:prstClr val="black"/>
                </a:solidFill>
              </a:rPr>
              <a:t>ricadenti nelle aree </a:t>
            </a:r>
            <a:r>
              <a:rPr lang="it-IT" sz="1050" dirty="0" smtClean="0">
                <a:solidFill>
                  <a:prstClr val="black"/>
                </a:solidFill>
              </a:rPr>
              <a:t>pro-tette </a:t>
            </a:r>
            <a:r>
              <a:rPr lang="it-IT" sz="1050" dirty="0">
                <a:solidFill>
                  <a:prstClr val="black"/>
                </a:solidFill>
              </a:rPr>
              <a:t>o nelle zone di protezione </a:t>
            </a:r>
            <a:r>
              <a:rPr lang="it-IT" sz="1050" dirty="0" smtClean="0">
                <a:solidFill>
                  <a:prstClr val="black"/>
                </a:solidFill>
              </a:rPr>
              <a:t>speciale (</a:t>
            </a:r>
            <a:r>
              <a:rPr lang="it-IT" sz="1050" dirty="0">
                <a:solidFill>
                  <a:prstClr val="black"/>
                </a:solidFill>
              </a:rPr>
              <a:t>comma 3). </a:t>
            </a:r>
          </a:p>
        </p:txBody>
      </p:sp>
      <p:sp>
        <p:nvSpPr>
          <p:cNvPr id="18" name="Rettangolo 17"/>
          <p:cNvSpPr/>
          <p:nvPr/>
        </p:nvSpPr>
        <p:spPr>
          <a:xfrm>
            <a:off x="6588223" y="906321"/>
            <a:ext cx="2409457" cy="63513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rgbClr val="002060"/>
                </a:solidFill>
                <a:effectLst>
                  <a:outerShdw blurRad="38100" dist="38100" dir="2700000" algn="tl">
                    <a:srgbClr val="000000">
                      <a:alpha val="43137"/>
                    </a:srgbClr>
                  </a:outerShdw>
                </a:effectLst>
              </a:rPr>
              <a:t>Ufficio del</a:t>
            </a:r>
          </a:p>
          <a:p>
            <a:pPr algn="ctr"/>
            <a:r>
              <a:rPr lang="it-IT" sz="1600" b="1" dirty="0">
                <a:solidFill>
                  <a:srgbClr val="002060"/>
                </a:solidFill>
                <a:effectLst>
                  <a:outerShdw blurRad="38100" dist="38100" dir="2700000" algn="tl">
                    <a:srgbClr val="000000">
                      <a:alpha val="43137"/>
                    </a:srgbClr>
                  </a:outerShdw>
                </a:effectLst>
              </a:rPr>
              <a:t>Soprintendente speciale</a:t>
            </a:r>
          </a:p>
        </p:txBody>
      </p:sp>
      <p:sp>
        <p:nvSpPr>
          <p:cNvPr id="19" name="Rettangolo 18"/>
          <p:cNvSpPr/>
          <p:nvPr/>
        </p:nvSpPr>
        <p:spPr>
          <a:xfrm>
            <a:off x="6588224" y="1541455"/>
            <a:ext cx="2409456" cy="261218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Arial" pitchFamily="34" charset="0"/>
              <a:buChar char="•"/>
            </a:pPr>
            <a:r>
              <a:rPr lang="it-IT" sz="1050" dirty="0">
                <a:solidFill>
                  <a:prstClr val="black"/>
                </a:solidFill>
              </a:rPr>
              <a:t>Costituzione dell’ufficio del soprintendente speciale per la realizzazione di interventi di tutela del patrimonio culturale dei territori colpiti dal sisma;</a:t>
            </a:r>
          </a:p>
          <a:p>
            <a:pPr marL="171450" indent="-171450">
              <a:buFont typeface="Arial" pitchFamily="34" charset="0"/>
              <a:buChar char="•"/>
            </a:pPr>
            <a:r>
              <a:rPr lang="it-IT" sz="1050" dirty="0">
                <a:solidFill>
                  <a:prstClr val="black"/>
                </a:solidFill>
              </a:rPr>
              <a:t>Si avvale di apposita segreteria tecnica di progettazione, costituita da non più di 20 unità di personale per la durata di 5 anni a far data dal </a:t>
            </a:r>
            <a:r>
              <a:rPr lang="it-IT" sz="1050" dirty="0" smtClean="0">
                <a:solidFill>
                  <a:prstClr val="black"/>
                </a:solidFill>
              </a:rPr>
              <a:t>2017;</a:t>
            </a:r>
            <a:endParaRPr lang="it-IT" sz="1050" dirty="0">
              <a:solidFill>
                <a:prstClr val="black"/>
              </a:solidFill>
            </a:endParaRPr>
          </a:p>
          <a:p>
            <a:pPr marL="171450" indent="-171450">
              <a:buFont typeface="Arial" pitchFamily="34" charset="0"/>
              <a:buChar char="•"/>
            </a:pPr>
            <a:r>
              <a:rPr lang="it-IT" sz="1050" dirty="0">
                <a:solidFill>
                  <a:prstClr val="black"/>
                </a:solidFill>
              </a:rPr>
              <a:t>Può reclutare personale di supporto </a:t>
            </a:r>
            <a:r>
              <a:rPr lang="it-IT" sz="1050" dirty="0" smtClean="0">
                <a:solidFill>
                  <a:prstClr val="black"/>
                </a:solidFill>
              </a:rPr>
              <a:t>fino </a:t>
            </a:r>
            <a:r>
              <a:rPr lang="it-IT" sz="1050" dirty="0">
                <a:solidFill>
                  <a:prstClr val="black"/>
                </a:solidFill>
              </a:rPr>
              <a:t>a 20 unità (comma 6).</a:t>
            </a:r>
          </a:p>
        </p:txBody>
      </p:sp>
      <p:sp>
        <p:nvSpPr>
          <p:cNvPr id="20" name="Rettangolo 19"/>
          <p:cNvSpPr/>
          <p:nvPr/>
        </p:nvSpPr>
        <p:spPr>
          <a:xfrm>
            <a:off x="1835696" y="4153644"/>
            <a:ext cx="4752526" cy="145791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000" dirty="0">
                <a:solidFill>
                  <a:prstClr val="black"/>
                </a:solidFill>
              </a:rPr>
              <a:t>Per interventi urgenti su resti di beni di interesse artistico, storico, architettonico e paesaggistico, </a:t>
            </a:r>
            <a:r>
              <a:rPr lang="it-IT" sz="1000" dirty="0" smtClean="0">
                <a:solidFill>
                  <a:prstClr val="black"/>
                </a:solidFill>
              </a:rPr>
              <a:t>compresa </a:t>
            </a:r>
            <a:r>
              <a:rPr lang="it-IT" sz="1000" dirty="0">
                <a:solidFill>
                  <a:prstClr val="black"/>
                </a:solidFill>
              </a:rPr>
              <a:t>la demolizione di ruderi o di edifici collabenti necessaria a tutela dell'incolumità pubblica, il rilascio delle autorizzazioni previste si intende acquisito con l’assenso riportato nel verbale sottoscritto dal rappresentante del Ministero (comma 4</a:t>
            </a:r>
            <a:r>
              <a:rPr lang="it-IT" sz="1000" dirty="0" smtClean="0">
                <a:solidFill>
                  <a:prstClr val="black"/>
                </a:solidFill>
              </a:rPr>
              <a:t>). Alle </a:t>
            </a:r>
            <a:r>
              <a:rPr lang="it-IT" sz="1000" dirty="0">
                <a:solidFill>
                  <a:prstClr val="black"/>
                </a:solidFill>
              </a:rPr>
              <a:t>imprese incaricate degli interventi di cui ai commi 1, 2, 3 e 4 si applicano le disposizioni di cui all'art. </a:t>
            </a:r>
            <a:r>
              <a:rPr lang="it-IT" sz="1000" dirty="0">
                <a:solidFill>
                  <a:prstClr val="black"/>
                </a:solidFill>
                <a:hlinkClick r:id="rId5"/>
              </a:rPr>
              <a:t>8, comma 5</a:t>
            </a:r>
            <a:r>
              <a:rPr lang="it-IT" sz="1000" dirty="0">
                <a:solidFill>
                  <a:prstClr val="black"/>
                </a:solidFill>
              </a:rPr>
              <a:t>, del </a:t>
            </a:r>
            <a:r>
              <a:rPr lang="it-IT" sz="1000" dirty="0">
                <a:solidFill>
                  <a:prstClr val="black"/>
                </a:solidFill>
                <a:hlinkClick r:id="rId6"/>
              </a:rPr>
              <a:t>decreto-legge n. 189 del 2016</a:t>
            </a:r>
            <a:r>
              <a:rPr lang="it-IT" sz="1000" dirty="0">
                <a:solidFill>
                  <a:prstClr val="black"/>
                </a:solidFill>
              </a:rPr>
              <a:t> relative ai requisiti da possedere per l’affidamento dei lavori. I professionisti incaricati della progettazione devono produrre dichiarazione di impegno all'iscrizione all'elenco speciale di cui all'articolo 34 del medesimo decreto-legge (comma 5).</a:t>
            </a:r>
          </a:p>
        </p:txBody>
      </p:sp>
    </p:spTree>
    <p:extLst>
      <p:ext uri="{BB962C8B-B14F-4D97-AF65-F5344CB8AC3E}">
        <p14:creationId xmlns:p14="http://schemas.microsoft.com/office/powerpoint/2010/main" val="6900836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716"/>
            <a:ext cx="7514424" cy="892552"/>
          </a:xfrm>
          <a:prstGeom prst="rect">
            <a:avLst/>
          </a:prstGeom>
          <a:noFill/>
        </p:spPr>
        <p:txBody>
          <a:bodyPr wrap="square" rtlCol="0">
            <a:spAutoFit/>
          </a:bodyPr>
          <a:lstStyle/>
          <a:p>
            <a:pPr algn="ctr"/>
            <a:r>
              <a:rPr lang="it-IT" sz="2800" b="1" dirty="0" smtClean="0">
                <a:solidFill>
                  <a:prstClr val="white"/>
                </a:solidFill>
                <a:latin typeface="Arial Black" pitchFamily="34" charset="0"/>
              </a:rPr>
              <a:t>SINTESI DECRETO LEGGE n. 205 </a:t>
            </a:r>
            <a:r>
              <a:rPr lang="it-IT" sz="2400" b="1" dirty="0" smtClean="0">
                <a:solidFill>
                  <a:prstClr val="white"/>
                </a:solidFill>
                <a:latin typeface="Arial Black" pitchFamily="34" charset="0"/>
              </a:rPr>
              <a:t>dell’11 novembre 2016</a:t>
            </a:r>
            <a:endParaRPr lang="it-IT" sz="2400" b="1" cap="all" dirty="0">
              <a:solidFill>
                <a:prstClr val="white"/>
              </a:solidFill>
              <a:latin typeface="Arial Black" pitchFamily="34" charset="0"/>
            </a:endParaRPr>
          </a:p>
        </p:txBody>
      </p:sp>
      <p:sp>
        <p:nvSpPr>
          <p:cNvPr id="2" name="Rettangolo 1"/>
          <p:cNvSpPr/>
          <p:nvPr/>
        </p:nvSpPr>
        <p:spPr>
          <a:xfrm>
            <a:off x="179513" y="936128"/>
            <a:ext cx="1800356" cy="107721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 name="CasellaDiTesto 2"/>
          <p:cNvSpPr txBox="1"/>
          <p:nvPr/>
        </p:nvSpPr>
        <p:spPr>
          <a:xfrm>
            <a:off x="287600" y="936128"/>
            <a:ext cx="1584175" cy="1107996"/>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b="1" dirty="0" smtClean="0">
                <a:solidFill>
                  <a:srgbClr val="002060"/>
                </a:solidFill>
                <a:effectLst>
                  <a:outerShdw blurRad="38100" dist="38100" dir="2700000" algn="tl">
                    <a:srgbClr val="000000">
                      <a:alpha val="43137"/>
                    </a:srgbClr>
                  </a:outerShdw>
                </a:effectLst>
              </a:rPr>
              <a:t>Art. 7</a:t>
            </a:r>
          </a:p>
          <a:p>
            <a:r>
              <a:rPr lang="it-IT" sz="1600" b="1" dirty="0">
                <a:solidFill>
                  <a:srgbClr val="002060"/>
                </a:solidFill>
                <a:effectLst>
                  <a:outerShdw blurRad="38100" dist="38100" dir="2700000" algn="tl">
                    <a:srgbClr val="000000">
                      <a:alpha val="43137"/>
                    </a:srgbClr>
                  </a:outerShdw>
                </a:effectLst>
              </a:rPr>
              <a:t>Misure urgenti infrastrutture viarie</a:t>
            </a:r>
          </a:p>
        </p:txBody>
      </p:sp>
      <p:sp>
        <p:nvSpPr>
          <p:cNvPr id="6" name="Segnaposto numero diapositiva 5"/>
          <p:cNvSpPr>
            <a:spLocks noGrp="1"/>
          </p:cNvSpPr>
          <p:nvPr>
            <p:ph type="sldNum" sz="quarter" idx="12"/>
          </p:nvPr>
        </p:nvSpPr>
        <p:spPr>
          <a:xfrm>
            <a:off x="6758880" y="5296959"/>
            <a:ext cx="2133600" cy="304271"/>
          </a:xfrm>
        </p:spPr>
        <p:txBody>
          <a:bodyPr/>
          <a:lstStyle/>
          <a:p>
            <a:fld id="{12194F3B-A95F-4036-9FB0-F0B68AB4758F}" type="slidenum">
              <a:rPr lang="it-IT" smtClean="0">
                <a:solidFill>
                  <a:prstClr val="black">
                    <a:tint val="75000"/>
                  </a:prstClr>
                </a:solidFill>
              </a:rPr>
              <a:pPr/>
              <a:t>22</a:t>
            </a:fld>
            <a:endParaRPr lang="it-IT">
              <a:solidFill>
                <a:prstClr val="black">
                  <a:tint val="75000"/>
                </a:prstClr>
              </a:solidFill>
            </a:endParaRPr>
          </a:p>
        </p:txBody>
      </p:sp>
      <p:sp>
        <p:nvSpPr>
          <p:cNvPr id="9" name="Rettangolo 8"/>
          <p:cNvSpPr/>
          <p:nvPr/>
        </p:nvSpPr>
        <p:spPr>
          <a:xfrm>
            <a:off x="1979868" y="936128"/>
            <a:ext cx="6912611"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ANAS</a:t>
            </a:r>
            <a:endParaRPr lang="it-IT" b="1" dirty="0">
              <a:solidFill>
                <a:srgbClr val="002060"/>
              </a:solidFill>
              <a:effectLst>
                <a:outerShdw blurRad="38100" dist="38100" dir="2700000" algn="tl">
                  <a:srgbClr val="000000">
                    <a:alpha val="43137"/>
                  </a:srgbClr>
                </a:outerShdw>
              </a:effectLst>
            </a:endParaRPr>
          </a:p>
        </p:txBody>
      </p:sp>
      <p:sp>
        <p:nvSpPr>
          <p:cNvPr id="12" name="Rettangolo 11"/>
          <p:cNvSpPr/>
          <p:nvPr/>
        </p:nvSpPr>
        <p:spPr>
          <a:xfrm>
            <a:off x="1979868" y="1392758"/>
            <a:ext cx="6912612" cy="62058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050" dirty="0">
                <a:solidFill>
                  <a:prstClr val="black"/>
                </a:solidFill>
              </a:rPr>
              <a:t>Provvede, in qualità di soggetto attuatore della Protezione civile, agli interventi di ripristino e messa in sicurezza della viabilità delle infrastrutture stradali di interesse nazionale rientranti nella competenza di ANAS SPA e di quelle rientranti nella competenza delle Regioni e degli enti locali.</a:t>
            </a:r>
            <a:endParaRPr lang="it-IT" sz="1050" b="1" dirty="0">
              <a:solidFill>
                <a:prstClr val="black"/>
              </a:solidFill>
              <a:effectLst>
                <a:outerShdw blurRad="38100" dist="38100" dir="2700000" algn="tl">
                  <a:srgbClr val="000000">
                    <a:alpha val="43137"/>
                  </a:srgbClr>
                </a:outerShdw>
              </a:effectLst>
            </a:endParaRPr>
          </a:p>
        </p:txBody>
      </p:sp>
      <p:sp>
        <p:nvSpPr>
          <p:cNvPr id="14" name="Rettangolo 13"/>
          <p:cNvSpPr/>
          <p:nvPr/>
        </p:nvSpPr>
        <p:spPr>
          <a:xfrm>
            <a:off x="179510" y="2011753"/>
            <a:ext cx="1800356" cy="2016224"/>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15" name="CasellaDiTesto 14"/>
          <p:cNvSpPr txBox="1"/>
          <p:nvPr/>
        </p:nvSpPr>
        <p:spPr>
          <a:xfrm>
            <a:off x="179513" y="2358145"/>
            <a:ext cx="1944218" cy="1354217"/>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b="1" dirty="0" smtClean="0">
                <a:solidFill>
                  <a:srgbClr val="002060"/>
                </a:solidFill>
                <a:effectLst>
                  <a:outerShdw blurRad="38100" dist="38100" dir="2700000" algn="tl">
                    <a:srgbClr val="000000">
                      <a:alpha val="43137"/>
                    </a:srgbClr>
                  </a:outerShdw>
                </a:effectLst>
              </a:rPr>
              <a:t>Art. 8</a:t>
            </a:r>
          </a:p>
          <a:p>
            <a:r>
              <a:rPr lang="it-IT" sz="1600" b="1" dirty="0">
                <a:solidFill>
                  <a:srgbClr val="002060"/>
                </a:solidFill>
                <a:effectLst>
                  <a:outerShdw blurRad="38100" dist="38100" dir="2700000" algn="tl">
                    <a:srgbClr val="000000">
                      <a:alpha val="43137"/>
                    </a:srgbClr>
                  </a:outerShdw>
                </a:effectLst>
              </a:rPr>
              <a:t>Misure </a:t>
            </a:r>
            <a:r>
              <a:rPr lang="it-IT" sz="1600" b="1" dirty="0" smtClean="0">
                <a:solidFill>
                  <a:srgbClr val="002060"/>
                </a:solidFill>
                <a:effectLst>
                  <a:outerShdw blurRad="38100" dist="38100" dir="2700000" algn="tl">
                    <a:srgbClr val="000000">
                      <a:alpha val="43137"/>
                    </a:srgbClr>
                  </a:outerShdw>
                </a:effectLst>
              </a:rPr>
              <a:t>urgenti</a:t>
            </a:r>
          </a:p>
          <a:p>
            <a:r>
              <a:rPr lang="it-IT" sz="1600" b="1" dirty="0" smtClean="0">
                <a:solidFill>
                  <a:srgbClr val="002060"/>
                </a:solidFill>
                <a:effectLst>
                  <a:outerShdw blurRad="38100" dist="38100" dir="2700000" algn="tl">
                    <a:srgbClr val="000000">
                      <a:alpha val="43137"/>
                    </a:srgbClr>
                  </a:outerShdw>
                </a:effectLst>
              </a:rPr>
              <a:t>per </a:t>
            </a:r>
            <a:r>
              <a:rPr lang="it-IT" sz="1600" b="1" dirty="0">
                <a:solidFill>
                  <a:srgbClr val="002060"/>
                </a:solidFill>
                <a:effectLst>
                  <a:outerShdw blurRad="38100" dist="38100" dir="2700000" algn="tl">
                    <a:srgbClr val="000000">
                      <a:alpha val="43137"/>
                    </a:srgbClr>
                  </a:outerShdw>
                </a:effectLst>
              </a:rPr>
              <a:t>lo svolgimento </a:t>
            </a:r>
            <a:r>
              <a:rPr lang="it-IT" sz="1600" b="1" dirty="0" smtClean="0">
                <a:solidFill>
                  <a:srgbClr val="002060"/>
                </a:solidFill>
                <a:effectLst>
                  <a:outerShdw blurRad="38100" dist="38100" dir="2700000" algn="tl">
                    <a:srgbClr val="000000">
                      <a:alpha val="43137"/>
                    </a:srgbClr>
                  </a:outerShdw>
                </a:effectLst>
              </a:rPr>
              <a:t>dell’anno scolastico 2016/2017</a:t>
            </a:r>
            <a:endParaRPr lang="it-IT" sz="1600" b="1" dirty="0">
              <a:solidFill>
                <a:srgbClr val="002060"/>
              </a:solidFill>
              <a:effectLst>
                <a:outerShdw blurRad="38100" dist="38100" dir="2700000" algn="tl">
                  <a:srgbClr val="000000">
                    <a:alpha val="43137"/>
                  </a:srgbClr>
                </a:outerShdw>
              </a:effectLst>
            </a:endParaRPr>
          </a:p>
        </p:txBody>
      </p:sp>
      <p:sp>
        <p:nvSpPr>
          <p:cNvPr id="16" name="Rettangolo 15"/>
          <p:cNvSpPr/>
          <p:nvPr/>
        </p:nvSpPr>
        <p:spPr>
          <a:xfrm>
            <a:off x="1979865" y="2011753"/>
            <a:ext cx="6912611"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effectLst>
                  <a:outerShdw blurRad="38100" dist="38100" dir="2700000" algn="tl">
                    <a:srgbClr val="000000">
                      <a:alpha val="43137"/>
                    </a:srgbClr>
                  </a:outerShdw>
                </a:effectLst>
              </a:rPr>
              <a:t>Uffici scolastici regionali</a:t>
            </a:r>
          </a:p>
        </p:txBody>
      </p:sp>
      <p:sp>
        <p:nvSpPr>
          <p:cNvPr id="17" name="Rettangolo 16"/>
          <p:cNvSpPr/>
          <p:nvPr/>
        </p:nvSpPr>
        <p:spPr>
          <a:xfrm>
            <a:off x="1979865" y="2468383"/>
            <a:ext cx="6912612" cy="1559594"/>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000" dirty="0">
                <a:solidFill>
                  <a:prstClr val="black"/>
                </a:solidFill>
              </a:rPr>
              <a:t>I Dirigenti degli Uffici scolastici,  con riferimento alle istituzioni scolastiche ed educative i cui edifici sono stati dichiarati parzialmente o totalmente inagibili, a quelle ospitate in strutture temporanee di emergenza e a quelle che ospitano alunni sfollati, possono:</a:t>
            </a:r>
          </a:p>
          <a:p>
            <a:r>
              <a:rPr lang="it-IT" sz="1000" dirty="0">
                <a:solidFill>
                  <a:prstClr val="black"/>
                </a:solidFill>
              </a:rPr>
              <a:t>- derogare al numero minimo e massimo di alunni per classi previsto dalla normativa vigente (comma 1);</a:t>
            </a:r>
          </a:p>
          <a:p>
            <a:pPr algn="just"/>
            <a:r>
              <a:rPr lang="it-IT" sz="1000" dirty="0">
                <a:solidFill>
                  <a:prstClr val="black"/>
                </a:solidFill>
              </a:rPr>
              <a:t>- istituire, se necessario, ulteriori posti di personale docente sino al termine </a:t>
            </a:r>
            <a:r>
              <a:rPr lang="it-IT" sz="1000" dirty="0" err="1">
                <a:solidFill>
                  <a:prstClr val="black"/>
                </a:solidFill>
              </a:rPr>
              <a:t>dell’a.s.</a:t>
            </a:r>
            <a:r>
              <a:rPr lang="it-IT" sz="1000" dirty="0">
                <a:solidFill>
                  <a:prstClr val="black"/>
                </a:solidFill>
              </a:rPr>
              <a:t> 2016/2017, nonché di personale amministrativo tecnico e ausiliario (comma 1);</a:t>
            </a:r>
          </a:p>
          <a:p>
            <a:pPr algn="just"/>
            <a:r>
              <a:rPr lang="it-IT" sz="1000" dirty="0">
                <a:solidFill>
                  <a:prstClr val="black"/>
                </a:solidFill>
              </a:rPr>
              <a:t>- assegnare alle cattedre docenti ed educatori, modificare le assegnazioni effettuate in deroga alle procedure vigenti (comma 1); </a:t>
            </a:r>
          </a:p>
          <a:p>
            <a:pPr algn="just"/>
            <a:r>
              <a:rPr lang="it-IT" sz="1000" dirty="0">
                <a:solidFill>
                  <a:prstClr val="black"/>
                </a:solidFill>
              </a:rPr>
              <a:t>- individuare i supplenti da nominare in deroga alle procedure vigenti, fermo restando il criterio del maggior punteggio e assicurando la priorità a coloro che si sono resi preventivamente disponibili ad accettare i contratti offerti (attraverso la pubblicazione di apposito bando) (comma 4).</a:t>
            </a:r>
            <a:endParaRPr lang="it-IT" sz="1000" b="1" dirty="0">
              <a:solidFill>
                <a:prstClr val="black"/>
              </a:solidFill>
              <a:effectLst>
                <a:outerShdw blurRad="38100" dist="38100" dir="2700000" algn="tl">
                  <a:srgbClr val="000000">
                    <a:alpha val="43137"/>
                  </a:srgbClr>
                </a:outerShdw>
              </a:effectLst>
            </a:endParaRPr>
          </a:p>
        </p:txBody>
      </p:sp>
      <p:sp>
        <p:nvSpPr>
          <p:cNvPr id="18" name="Rettangolo 17"/>
          <p:cNvSpPr/>
          <p:nvPr/>
        </p:nvSpPr>
        <p:spPr>
          <a:xfrm>
            <a:off x="179513" y="4027976"/>
            <a:ext cx="1800356" cy="163783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19" name="CasellaDiTesto 18"/>
          <p:cNvSpPr txBox="1"/>
          <p:nvPr/>
        </p:nvSpPr>
        <p:spPr>
          <a:xfrm>
            <a:off x="330062" y="4242643"/>
            <a:ext cx="1571099" cy="1107996"/>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b="1" dirty="0" smtClean="0">
                <a:solidFill>
                  <a:srgbClr val="002060"/>
                </a:solidFill>
                <a:effectLst>
                  <a:outerShdw blurRad="38100" dist="38100" dir="2700000" algn="tl">
                    <a:srgbClr val="000000">
                      <a:alpha val="43137"/>
                    </a:srgbClr>
                  </a:outerShdw>
                </a:effectLst>
              </a:rPr>
              <a:t>Art. 9</a:t>
            </a:r>
          </a:p>
          <a:p>
            <a:r>
              <a:rPr lang="it-IT" sz="1600" b="1" dirty="0">
                <a:solidFill>
                  <a:srgbClr val="002060"/>
                </a:solidFill>
                <a:effectLst>
                  <a:outerShdw blurRad="38100" dist="38100" dir="2700000" algn="tl">
                    <a:srgbClr val="000000">
                      <a:alpha val="43137"/>
                    </a:srgbClr>
                  </a:outerShdw>
                </a:effectLst>
              </a:rPr>
              <a:t>Interventi di immediata esecuzione</a:t>
            </a:r>
          </a:p>
        </p:txBody>
      </p:sp>
      <p:sp>
        <p:nvSpPr>
          <p:cNvPr id="20" name="Rettangolo 19"/>
          <p:cNvSpPr/>
          <p:nvPr/>
        </p:nvSpPr>
        <p:spPr>
          <a:xfrm>
            <a:off x="1979869" y="4025430"/>
            <a:ext cx="6912611"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002060"/>
                </a:solidFill>
                <a:effectLst>
                  <a:outerShdw blurRad="38100" dist="38100" dir="2700000" algn="tl">
                    <a:srgbClr val="000000">
                      <a:alpha val="43137"/>
                    </a:srgbClr>
                  </a:outerShdw>
                </a:effectLst>
              </a:rPr>
              <a:t>Soggetti interessati</a:t>
            </a:r>
            <a:endParaRPr lang="it-IT" b="1" dirty="0">
              <a:solidFill>
                <a:srgbClr val="002060"/>
              </a:solidFill>
              <a:effectLst>
                <a:outerShdw blurRad="38100" dist="38100" dir="2700000" algn="tl">
                  <a:srgbClr val="000000">
                    <a:alpha val="43137"/>
                  </a:srgbClr>
                </a:outerShdw>
              </a:effectLst>
            </a:endParaRPr>
          </a:p>
        </p:txBody>
      </p:sp>
      <p:sp>
        <p:nvSpPr>
          <p:cNvPr id="21" name="Rettangolo 20"/>
          <p:cNvSpPr/>
          <p:nvPr/>
        </p:nvSpPr>
        <p:spPr>
          <a:xfrm>
            <a:off x="1979866" y="4482060"/>
            <a:ext cx="6912612" cy="1183752"/>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050" dirty="0">
                <a:solidFill>
                  <a:prstClr val="black"/>
                </a:solidFill>
              </a:rPr>
              <a:t>Al fine di favorire il rientro nelle unità immobiliari e il ritorno alle normali condizioni di vita e di lavoro, per gli edifici con danni lievi, non classificati agibili secondo la procedura </a:t>
            </a:r>
            <a:r>
              <a:rPr lang="it-IT" sz="1050" dirty="0" err="1">
                <a:solidFill>
                  <a:prstClr val="black"/>
                </a:solidFill>
              </a:rPr>
              <a:t>AeDES</a:t>
            </a:r>
            <a:r>
              <a:rPr lang="it-IT" sz="1050" dirty="0">
                <a:solidFill>
                  <a:prstClr val="black"/>
                </a:solidFill>
              </a:rPr>
              <a:t> oppure classificati non utilizzabili secondo procedure speditive disciplinate con ordinanza di protezione civile  e che necessitano solo di interventi di immediata riparazione, è possibile effettuare l’immediato ripristino dell’agibilità degli edifici e delle strutture, previa presentazione di apposito progetto e asseverazione da parte di un professionista del nesso di causalità sisma e stato della struttura e valutazione economica del danno. Agli oneri provvede il Commissario straordinario con proprio provvedimento, nel limite delle risorse disponibili ai sensi dell'articolo 5 (Ricostruzione privata) del </a:t>
            </a:r>
            <a:r>
              <a:rPr lang="it-IT" sz="1050" dirty="0">
                <a:solidFill>
                  <a:prstClr val="black"/>
                </a:solidFill>
                <a:hlinkClick r:id="rId4"/>
              </a:rPr>
              <a:t>decreto-legge n. 189 del 2016</a:t>
            </a:r>
            <a:r>
              <a:rPr lang="it-IT" sz="1050" dirty="0">
                <a:solidFill>
                  <a:prstClr val="black"/>
                </a:solidFill>
              </a:rPr>
              <a:t>.</a:t>
            </a:r>
            <a:endParaRPr lang="it-IT" sz="1050" b="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5924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716"/>
            <a:ext cx="7514424" cy="892552"/>
          </a:xfrm>
          <a:prstGeom prst="rect">
            <a:avLst/>
          </a:prstGeom>
          <a:noFill/>
        </p:spPr>
        <p:txBody>
          <a:bodyPr wrap="square" rtlCol="0">
            <a:spAutoFit/>
          </a:bodyPr>
          <a:lstStyle/>
          <a:p>
            <a:pPr algn="ctr"/>
            <a:r>
              <a:rPr lang="it-IT" sz="2800" b="1" dirty="0" smtClean="0">
                <a:solidFill>
                  <a:prstClr val="white"/>
                </a:solidFill>
                <a:latin typeface="Arial Black" pitchFamily="34" charset="0"/>
              </a:rPr>
              <a:t>SINTESI DECRETO LEGGE n. 205 </a:t>
            </a:r>
            <a:r>
              <a:rPr lang="it-IT" sz="2400" b="1" dirty="0" smtClean="0">
                <a:solidFill>
                  <a:prstClr val="white"/>
                </a:solidFill>
                <a:latin typeface="Arial Black" pitchFamily="34" charset="0"/>
              </a:rPr>
              <a:t>dell’11 novembre 2016</a:t>
            </a:r>
            <a:endParaRPr lang="it-IT" sz="2400" b="1" cap="all" dirty="0">
              <a:solidFill>
                <a:prstClr val="white"/>
              </a:solidFill>
              <a:latin typeface="Arial Black" pitchFamily="34" charset="0"/>
            </a:endParaRPr>
          </a:p>
        </p:txBody>
      </p:sp>
      <p:sp>
        <p:nvSpPr>
          <p:cNvPr id="2" name="Rettangolo 1"/>
          <p:cNvSpPr/>
          <p:nvPr/>
        </p:nvSpPr>
        <p:spPr>
          <a:xfrm>
            <a:off x="179513" y="1008134"/>
            <a:ext cx="1800356" cy="192137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3" name="CasellaDiTesto 2"/>
          <p:cNvSpPr txBox="1"/>
          <p:nvPr/>
        </p:nvSpPr>
        <p:spPr>
          <a:xfrm>
            <a:off x="294137" y="1553320"/>
            <a:ext cx="1584175" cy="861774"/>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b="1" dirty="0" smtClean="0">
                <a:solidFill>
                  <a:srgbClr val="002060"/>
                </a:solidFill>
                <a:effectLst>
                  <a:outerShdw blurRad="38100" dist="38100" dir="2700000" algn="tl">
                    <a:srgbClr val="000000">
                      <a:alpha val="43137"/>
                    </a:srgbClr>
                  </a:outerShdw>
                </a:effectLst>
              </a:rPr>
              <a:t>Art. 10</a:t>
            </a:r>
          </a:p>
          <a:p>
            <a:r>
              <a:rPr lang="it-IT" sz="1600" b="1" dirty="0">
                <a:solidFill>
                  <a:srgbClr val="002060"/>
                </a:solidFill>
                <a:effectLst>
                  <a:outerShdw blurRad="38100" dist="38100" dir="2700000" algn="tl">
                    <a:srgbClr val="000000">
                      <a:alpha val="43137"/>
                    </a:srgbClr>
                  </a:outerShdw>
                </a:effectLst>
              </a:rPr>
              <a:t>Voto elettori fuori residenza</a:t>
            </a:r>
          </a:p>
        </p:txBody>
      </p:sp>
      <p:sp>
        <p:nvSpPr>
          <p:cNvPr id="6" name="Segnaposto numero diapositiva 5"/>
          <p:cNvSpPr>
            <a:spLocks noGrp="1"/>
          </p:cNvSpPr>
          <p:nvPr>
            <p:ph type="sldNum" sz="quarter" idx="12"/>
          </p:nvPr>
        </p:nvSpPr>
        <p:spPr>
          <a:xfrm>
            <a:off x="6758880" y="5296959"/>
            <a:ext cx="2133600" cy="304271"/>
          </a:xfrm>
        </p:spPr>
        <p:txBody>
          <a:bodyPr/>
          <a:lstStyle/>
          <a:p>
            <a:fld id="{12194F3B-A95F-4036-9FB0-F0B68AB4758F}" type="slidenum">
              <a:rPr lang="it-IT" smtClean="0">
                <a:solidFill>
                  <a:prstClr val="black">
                    <a:tint val="75000"/>
                  </a:prstClr>
                </a:solidFill>
              </a:rPr>
              <a:pPr/>
              <a:t>23</a:t>
            </a:fld>
            <a:endParaRPr lang="it-IT">
              <a:solidFill>
                <a:prstClr val="black">
                  <a:tint val="75000"/>
                </a:prstClr>
              </a:solidFill>
            </a:endParaRPr>
          </a:p>
        </p:txBody>
      </p:sp>
      <p:sp>
        <p:nvSpPr>
          <p:cNvPr id="9" name="Rettangolo 8"/>
          <p:cNvSpPr/>
          <p:nvPr/>
        </p:nvSpPr>
        <p:spPr>
          <a:xfrm>
            <a:off x="1979868" y="1008135"/>
            <a:ext cx="6912611" cy="45663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effectLst>
                  <a:outerShdw blurRad="38100" dist="38100" dir="2700000" algn="tl">
                    <a:srgbClr val="000000">
                      <a:alpha val="43137"/>
                    </a:srgbClr>
                  </a:outerShdw>
                </a:effectLst>
              </a:rPr>
              <a:t>Disposizioni relative al referendum costituzionale del 4 dicembre 2016</a:t>
            </a:r>
          </a:p>
        </p:txBody>
      </p:sp>
      <p:sp>
        <p:nvSpPr>
          <p:cNvPr id="12" name="Rettangolo 11"/>
          <p:cNvSpPr/>
          <p:nvPr/>
        </p:nvSpPr>
        <p:spPr>
          <a:xfrm>
            <a:off x="1979868" y="1464765"/>
            <a:ext cx="6912612" cy="1464742"/>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it-IT" sz="1050" dirty="0">
                <a:solidFill>
                  <a:prstClr val="black"/>
                </a:solidFill>
              </a:rPr>
              <a:t>In occasione del referendum costituzionale del 4 dicembre 2016, gli elettori residenti nei comuni individuati nell'allegato </a:t>
            </a:r>
            <a:r>
              <a:rPr lang="it-IT" sz="1050" dirty="0">
                <a:solidFill>
                  <a:prstClr val="black"/>
                </a:solidFill>
                <a:hlinkClick r:id="rId4"/>
              </a:rPr>
              <a:t>1</a:t>
            </a:r>
            <a:r>
              <a:rPr lang="it-IT" sz="1050" dirty="0">
                <a:solidFill>
                  <a:prstClr val="black"/>
                </a:solidFill>
              </a:rPr>
              <a:t> del </a:t>
            </a:r>
            <a:r>
              <a:rPr lang="it-IT" sz="1050" dirty="0">
                <a:solidFill>
                  <a:prstClr val="black"/>
                </a:solidFill>
                <a:hlinkClick r:id="rId5"/>
              </a:rPr>
              <a:t>decreto-legge n. 189/2016</a:t>
            </a:r>
            <a:r>
              <a:rPr lang="it-IT" sz="1050" dirty="0">
                <a:solidFill>
                  <a:prstClr val="black"/>
                </a:solidFill>
              </a:rPr>
              <a:t>, e in quelli individuati ai sensi dell'articolo 1 del decreto legge n. 2005/2016, che, a seguito dei predetti eventi, sono temporaneamente alloggiati in comuni diversi da quelli di residenza per motivi di inagibilità della propria abitazione o per provvedimenti di emergenza, possono essere ammessi a votare nel comune di dimora (comma 1).</a:t>
            </a:r>
          </a:p>
          <a:p>
            <a:pPr algn="just" fontAlgn="base"/>
            <a:r>
              <a:rPr lang="it-IT" sz="1050" dirty="0">
                <a:solidFill>
                  <a:prstClr val="black"/>
                </a:solidFill>
              </a:rPr>
              <a:t>Gli elettori possono far pervenire, entro il quinto giorno antecedente la votazione, apposita domanda al sindaco del comune di dimora, chiedendo di esercitare il diritto di voto in tale comune ed </a:t>
            </a:r>
            <a:r>
              <a:rPr lang="it-IT" sz="1050" dirty="0" err="1">
                <a:solidFill>
                  <a:prstClr val="black"/>
                </a:solidFill>
              </a:rPr>
              <a:t>autodichiarando</a:t>
            </a:r>
            <a:r>
              <a:rPr lang="it-IT" sz="1050" dirty="0">
                <a:solidFill>
                  <a:prstClr val="black"/>
                </a:solidFill>
              </a:rPr>
              <a:t> di trovarsi nelle predette condizioni e di godere dell'elettorato attivo. Alla domanda va allegata copia del documento d'identità nonché copia della tessera elettorale personale o dichiarazione di suo smarrimento (comma 2).</a:t>
            </a:r>
          </a:p>
        </p:txBody>
      </p:sp>
      <p:sp>
        <p:nvSpPr>
          <p:cNvPr id="14" name="Rettangolo 13"/>
          <p:cNvSpPr/>
          <p:nvPr/>
        </p:nvSpPr>
        <p:spPr>
          <a:xfrm>
            <a:off x="179510" y="3001515"/>
            <a:ext cx="1800356" cy="100073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15" name="CasellaDiTesto 14"/>
          <p:cNvSpPr txBox="1"/>
          <p:nvPr/>
        </p:nvSpPr>
        <p:spPr>
          <a:xfrm>
            <a:off x="251594" y="3001515"/>
            <a:ext cx="1656183" cy="861774"/>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b="1" dirty="0" smtClean="0">
                <a:solidFill>
                  <a:srgbClr val="002060"/>
                </a:solidFill>
                <a:effectLst>
                  <a:outerShdw blurRad="38100" dist="38100" dir="2700000" algn="tl">
                    <a:srgbClr val="000000">
                      <a:alpha val="43137"/>
                    </a:srgbClr>
                  </a:outerShdw>
                </a:effectLst>
              </a:rPr>
              <a:t>Art. 11</a:t>
            </a:r>
          </a:p>
          <a:p>
            <a:r>
              <a:rPr lang="it-IT" sz="1600" b="1" dirty="0">
                <a:solidFill>
                  <a:srgbClr val="002060"/>
                </a:solidFill>
                <a:effectLst>
                  <a:outerShdw blurRad="38100" dist="38100" dir="2700000" algn="tl">
                    <a:srgbClr val="000000">
                      <a:alpha val="43137"/>
                    </a:srgbClr>
                  </a:outerShdw>
                </a:effectLst>
              </a:rPr>
              <a:t>Disposizioni finanziarie</a:t>
            </a:r>
          </a:p>
        </p:txBody>
      </p:sp>
      <p:sp>
        <p:nvSpPr>
          <p:cNvPr id="17" name="Rettangolo 16"/>
          <p:cNvSpPr/>
          <p:nvPr/>
        </p:nvSpPr>
        <p:spPr>
          <a:xfrm>
            <a:off x="1979865" y="3001515"/>
            <a:ext cx="6912612" cy="1000739"/>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000" dirty="0">
                <a:solidFill>
                  <a:prstClr val="black"/>
                </a:solidFill>
              </a:rPr>
              <a:t>Contiene disposizioni finanziarie per la copertura degli oneri derivanti dal decreto </a:t>
            </a:r>
            <a:endParaRPr lang="it-IT" sz="1000" b="1" dirty="0">
              <a:solidFill>
                <a:prstClr val="black"/>
              </a:solidFill>
              <a:effectLst>
                <a:outerShdw blurRad="38100" dist="38100" dir="2700000" algn="tl">
                  <a:srgbClr val="000000">
                    <a:alpha val="43137"/>
                  </a:srgbClr>
                </a:outerShdw>
              </a:effectLst>
            </a:endParaRPr>
          </a:p>
        </p:txBody>
      </p:sp>
      <p:sp>
        <p:nvSpPr>
          <p:cNvPr id="18" name="Rettangolo 17"/>
          <p:cNvSpPr/>
          <p:nvPr/>
        </p:nvSpPr>
        <p:spPr>
          <a:xfrm>
            <a:off x="179516" y="4081635"/>
            <a:ext cx="1800356" cy="115212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19" name="CasellaDiTesto 18"/>
          <p:cNvSpPr txBox="1"/>
          <p:nvPr/>
        </p:nvSpPr>
        <p:spPr>
          <a:xfrm>
            <a:off x="294140" y="4297658"/>
            <a:ext cx="1571099" cy="615553"/>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b="1" dirty="0" smtClean="0">
                <a:solidFill>
                  <a:srgbClr val="002060"/>
                </a:solidFill>
                <a:effectLst>
                  <a:outerShdw blurRad="38100" dist="38100" dir="2700000" algn="tl">
                    <a:srgbClr val="000000">
                      <a:alpha val="43137"/>
                    </a:srgbClr>
                  </a:outerShdw>
                </a:effectLst>
              </a:rPr>
              <a:t>Art. 12</a:t>
            </a:r>
          </a:p>
          <a:p>
            <a:r>
              <a:rPr lang="it-IT" sz="1600" b="1" dirty="0">
                <a:solidFill>
                  <a:srgbClr val="002060"/>
                </a:solidFill>
                <a:effectLst>
                  <a:outerShdw blurRad="38100" dist="38100" dir="2700000" algn="tl">
                    <a:srgbClr val="000000">
                      <a:alpha val="43137"/>
                    </a:srgbClr>
                  </a:outerShdw>
                </a:effectLst>
              </a:rPr>
              <a:t>Entrata in vigore </a:t>
            </a:r>
          </a:p>
        </p:txBody>
      </p:sp>
      <p:sp>
        <p:nvSpPr>
          <p:cNvPr id="21" name="Rettangolo 20"/>
          <p:cNvSpPr/>
          <p:nvPr/>
        </p:nvSpPr>
        <p:spPr>
          <a:xfrm>
            <a:off x="1979869" y="4081634"/>
            <a:ext cx="6912612" cy="1152129"/>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050" dirty="0">
                <a:solidFill>
                  <a:prstClr val="black"/>
                </a:solidFill>
              </a:rPr>
              <a:t>Il decreto entra in vigore il giorno 11 novembre 2016</a:t>
            </a:r>
            <a:endParaRPr lang="it-IT" sz="1050" b="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073194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40" y="841277"/>
            <a:ext cx="8998004" cy="1494670"/>
          </a:xfrm>
          <a:prstGeom prst="rect">
            <a:avLst/>
          </a:prstGeom>
          <a:solidFill>
            <a:schemeClr val="accent3">
              <a:lumMod val="75000"/>
            </a:schemeClr>
          </a:solidFill>
          <a:ln>
            <a:noFill/>
          </a:ln>
          <a:extLst/>
        </p:spPr>
      </p:pic>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80312" y="1620033"/>
            <a:ext cx="1619672" cy="661403"/>
          </a:xfrm>
          <a:prstGeom prst="rect">
            <a:avLst/>
          </a:prstGeom>
        </p:spPr>
      </p:pic>
      <p:sp>
        <p:nvSpPr>
          <p:cNvPr id="7" name="CasellaDiTesto 6"/>
          <p:cNvSpPr txBox="1"/>
          <p:nvPr/>
        </p:nvSpPr>
        <p:spPr>
          <a:xfrm>
            <a:off x="332280" y="841276"/>
            <a:ext cx="7200800" cy="1569660"/>
          </a:xfrm>
          <a:prstGeom prst="rect">
            <a:avLst/>
          </a:prstGeom>
          <a:noFill/>
        </p:spPr>
        <p:txBody>
          <a:bodyPr wrap="square" rtlCol="0">
            <a:spAutoFit/>
          </a:bodyPr>
          <a:lstStyle/>
          <a:p>
            <a:pPr algn="ctr"/>
            <a:r>
              <a:rPr lang="it-IT" sz="4800" b="1" dirty="0" smtClean="0">
                <a:solidFill>
                  <a:prstClr val="white"/>
                </a:solidFill>
                <a:effectLst>
                  <a:outerShdw blurRad="38100" dist="38100" dir="2700000" algn="tl">
                    <a:srgbClr val="000000">
                      <a:alpha val="43137"/>
                    </a:srgbClr>
                  </a:outerShdw>
                </a:effectLst>
              </a:rPr>
              <a:t>SISMA  </a:t>
            </a:r>
            <a:r>
              <a:rPr lang="it-IT" sz="4800" b="1" dirty="0">
                <a:solidFill>
                  <a:prstClr val="white"/>
                </a:solidFill>
                <a:effectLst>
                  <a:outerShdw blurRad="38100" dist="38100" dir="2700000" algn="tl">
                    <a:srgbClr val="000000">
                      <a:alpha val="43137"/>
                    </a:srgbClr>
                  </a:outerShdw>
                </a:effectLst>
              </a:rPr>
              <a:t>MARCHE </a:t>
            </a:r>
            <a:r>
              <a:rPr lang="it-IT" sz="4800" b="1" dirty="0" smtClean="0">
                <a:solidFill>
                  <a:prstClr val="white"/>
                </a:solidFill>
                <a:effectLst>
                  <a:outerShdw blurRad="38100" dist="38100" dir="2700000" algn="tl">
                    <a:srgbClr val="000000">
                      <a:alpha val="43137"/>
                    </a:srgbClr>
                  </a:outerShdw>
                </a:effectLst>
              </a:rPr>
              <a:t> 2016</a:t>
            </a:r>
            <a:endParaRPr lang="it-IT" sz="4800" b="1" dirty="0">
              <a:solidFill>
                <a:prstClr val="white"/>
              </a:solidFill>
              <a:effectLst>
                <a:outerShdw blurRad="38100" dist="38100" dir="2700000" algn="tl">
                  <a:srgbClr val="000000">
                    <a:alpha val="43137"/>
                  </a:srgbClr>
                </a:outerShdw>
              </a:effectLst>
            </a:endParaRPr>
          </a:p>
          <a:p>
            <a:pPr algn="ctr"/>
            <a:r>
              <a:rPr lang="it-IT" sz="4800" b="1" dirty="0">
                <a:solidFill>
                  <a:prstClr val="white"/>
                </a:solidFill>
                <a:effectLst>
                  <a:outerShdw blurRad="38100" dist="38100" dir="2700000" algn="tl">
                    <a:srgbClr val="000000">
                      <a:alpha val="43137"/>
                    </a:srgbClr>
                  </a:outerShdw>
                </a:effectLst>
              </a:rPr>
              <a:t>PROVVEDIMENTI</a:t>
            </a:r>
          </a:p>
        </p:txBody>
      </p:sp>
      <p:sp>
        <p:nvSpPr>
          <p:cNvPr id="10" name="Rettangolo 9"/>
          <p:cNvSpPr/>
          <p:nvPr/>
        </p:nvSpPr>
        <p:spPr>
          <a:xfrm>
            <a:off x="69156" y="776086"/>
            <a:ext cx="9005688" cy="691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2" name="Rettangolo 1"/>
          <p:cNvSpPr/>
          <p:nvPr/>
        </p:nvSpPr>
        <p:spPr>
          <a:xfrm>
            <a:off x="73479" y="4286250"/>
            <a:ext cx="8997043" cy="1355271"/>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Tree>
    <p:extLst>
      <p:ext uri="{BB962C8B-B14F-4D97-AF65-F5344CB8AC3E}">
        <p14:creationId xmlns:p14="http://schemas.microsoft.com/office/powerpoint/2010/main" val="1204194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15649"/>
            <a:ext cx="7164288" cy="830997"/>
          </a:xfrm>
          <a:prstGeom prst="rect">
            <a:avLst/>
          </a:prstGeom>
          <a:noFill/>
        </p:spPr>
        <p:txBody>
          <a:bodyPr wrap="square" rtlCol="0">
            <a:spAutoFit/>
          </a:bodyPr>
          <a:lstStyle/>
          <a:p>
            <a:pPr algn="ctr"/>
            <a:r>
              <a:rPr lang="it-IT" sz="2400" b="1" dirty="0" smtClean="0">
                <a:solidFill>
                  <a:schemeClr val="bg1"/>
                </a:solidFill>
                <a:latin typeface="Arial Black" pitchFamily="34" charset="0"/>
              </a:rPr>
              <a:t>INTERVENTI A FAVORE DEI</a:t>
            </a:r>
            <a:br>
              <a:rPr lang="it-IT" sz="2400" b="1" dirty="0" smtClean="0">
                <a:solidFill>
                  <a:schemeClr val="bg1"/>
                </a:solidFill>
                <a:latin typeface="Arial Black" pitchFamily="34" charset="0"/>
              </a:rPr>
            </a:br>
            <a:r>
              <a:rPr lang="it-IT" sz="2400" b="1" dirty="0" smtClean="0">
                <a:solidFill>
                  <a:schemeClr val="bg1"/>
                </a:solidFill>
                <a:latin typeface="Arial Black" pitchFamily="34" charset="0"/>
              </a:rPr>
              <a:t>COMUNI DANNEGGIATI DAL TERREMOTO</a:t>
            </a:r>
            <a:endParaRPr lang="it-IT" sz="2400" b="1" cap="all" dirty="0">
              <a:solidFill>
                <a:schemeClr val="bg1"/>
              </a:solidFill>
              <a:latin typeface="Arial Black" pitchFamily="34" charset="0"/>
            </a:endParaRPr>
          </a:p>
        </p:txBody>
      </p:sp>
      <p:sp>
        <p:nvSpPr>
          <p:cNvPr id="2" name="Rettangolo 1"/>
          <p:cNvSpPr/>
          <p:nvPr/>
        </p:nvSpPr>
        <p:spPr>
          <a:xfrm>
            <a:off x="485136" y="1705372"/>
            <a:ext cx="7849028" cy="290702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485135" y="1750078"/>
            <a:ext cx="8154808" cy="2308324"/>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3600" b="1" dirty="0" smtClean="0">
                <a:solidFill>
                  <a:srgbClr val="002060"/>
                </a:solidFill>
                <a:effectLst>
                  <a:outerShdw blurRad="38100" dist="38100" dir="2700000" algn="tl">
                    <a:srgbClr val="000000">
                      <a:alpha val="43137"/>
                    </a:srgbClr>
                  </a:outerShdw>
                </a:effectLst>
              </a:rPr>
              <a:t>Gli interventi riguardano tutti i Comuni:</a:t>
            </a:r>
          </a:p>
          <a:p>
            <a:pPr marL="457200" indent="-457200">
              <a:buFont typeface="Arial" pitchFamily="34" charset="0"/>
              <a:buChar char="•"/>
            </a:pPr>
            <a:r>
              <a:rPr lang="it-IT" sz="3600" b="1" dirty="0">
                <a:solidFill>
                  <a:srgbClr val="002060"/>
                </a:solidFill>
                <a:effectLst>
                  <a:outerShdw blurRad="38100" dist="38100" dir="2700000" algn="tl">
                    <a:srgbClr val="000000">
                      <a:alpha val="43137"/>
                    </a:srgbClr>
                  </a:outerShdw>
                </a:effectLst>
              </a:rPr>
              <a:t>s</a:t>
            </a:r>
            <a:r>
              <a:rPr lang="it-IT" sz="3600" b="1" dirty="0" smtClean="0">
                <a:solidFill>
                  <a:srgbClr val="002060"/>
                </a:solidFill>
                <a:effectLst>
                  <a:outerShdw blurRad="38100" dist="38100" dir="2700000" algn="tl">
                    <a:srgbClr val="000000">
                      <a:alpha val="43137"/>
                    </a:srgbClr>
                  </a:outerShdw>
                </a:effectLst>
              </a:rPr>
              <a:t>ia quelli all’interno del cratere,</a:t>
            </a:r>
          </a:p>
          <a:p>
            <a:pPr marL="457200" indent="-457200">
              <a:buFont typeface="Arial" pitchFamily="34" charset="0"/>
              <a:buChar char="•"/>
            </a:pPr>
            <a:r>
              <a:rPr lang="it-IT" sz="3600" b="1" dirty="0">
                <a:solidFill>
                  <a:srgbClr val="002060"/>
                </a:solidFill>
                <a:effectLst>
                  <a:outerShdw blurRad="38100" dist="38100" dir="2700000" algn="tl">
                    <a:srgbClr val="000000">
                      <a:alpha val="43137"/>
                    </a:srgbClr>
                  </a:outerShdw>
                </a:effectLst>
              </a:rPr>
              <a:t>s</a:t>
            </a:r>
            <a:r>
              <a:rPr lang="it-IT" sz="3600" b="1" dirty="0" smtClean="0">
                <a:solidFill>
                  <a:srgbClr val="002060"/>
                </a:solidFill>
                <a:effectLst>
                  <a:outerShdw blurRad="38100" dist="38100" dir="2700000" algn="tl">
                    <a:srgbClr val="000000">
                      <a:alpha val="43137"/>
                    </a:srgbClr>
                  </a:outerShdw>
                </a:effectLst>
              </a:rPr>
              <a:t>ia gli altri Comuni della Regione coinvolti dal sisma.</a:t>
            </a:r>
            <a:endParaRPr lang="it-IT" sz="3600" dirty="0">
              <a:solidFill>
                <a:srgbClr val="002060"/>
              </a:solidFill>
            </a:endParaRPr>
          </a:p>
        </p:txBody>
      </p:sp>
      <p:sp>
        <p:nvSpPr>
          <p:cNvPr id="6" name="Segnaposto numero diapositiva 5"/>
          <p:cNvSpPr>
            <a:spLocks noGrp="1"/>
          </p:cNvSpPr>
          <p:nvPr>
            <p:ph type="sldNum" sz="quarter" idx="12"/>
          </p:nvPr>
        </p:nvSpPr>
        <p:spPr/>
        <p:txBody>
          <a:bodyPr/>
          <a:lstStyle/>
          <a:p>
            <a:fld id="{12194F3B-A95F-4036-9FB0-F0B68AB4758F}" type="slidenum">
              <a:rPr lang="it-IT" smtClean="0"/>
              <a:t>3</a:t>
            </a:fld>
            <a:endParaRPr lang="it-IT"/>
          </a:p>
        </p:txBody>
      </p:sp>
    </p:spTree>
    <p:extLst>
      <p:ext uri="{BB962C8B-B14F-4D97-AF65-F5344CB8AC3E}">
        <p14:creationId xmlns:p14="http://schemas.microsoft.com/office/powerpoint/2010/main" val="1461823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67176"/>
            <a:ext cx="7164288" cy="769441"/>
          </a:xfrm>
          <a:prstGeom prst="rect">
            <a:avLst/>
          </a:prstGeom>
          <a:noFill/>
        </p:spPr>
        <p:txBody>
          <a:bodyPr wrap="square" rtlCol="0">
            <a:spAutoFit/>
          </a:bodyPr>
          <a:lstStyle/>
          <a:p>
            <a:pPr algn="ctr"/>
            <a:r>
              <a:rPr lang="it-IT" sz="4400" b="1" dirty="0" smtClean="0">
                <a:solidFill>
                  <a:schemeClr val="bg1"/>
                </a:solidFill>
                <a:latin typeface="Arial Black" pitchFamily="34" charset="0"/>
              </a:rPr>
              <a:t>SOGGETTI</a:t>
            </a:r>
            <a:endParaRPr lang="it-IT" sz="4400" b="1" cap="all" dirty="0">
              <a:solidFill>
                <a:schemeClr val="bg1"/>
              </a:solidFill>
              <a:latin typeface="Arial Black" pitchFamily="34" charset="0"/>
            </a:endParaRPr>
          </a:p>
        </p:txBody>
      </p:sp>
      <p:sp>
        <p:nvSpPr>
          <p:cNvPr id="2" name="Rettangolo 1"/>
          <p:cNvSpPr/>
          <p:nvPr/>
        </p:nvSpPr>
        <p:spPr>
          <a:xfrm>
            <a:off x="152504" y="1129308"/>
            <a:ext cx="8703971" cy="383035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188507" y="1151661"/>
            <a:ext cx="8838991" cy="3785652"/>
          </a:xfrm>
          <a:prstGeom prst="rect">
            <a:avLst/>
          </a:prstGeom>
          <a:noFill/>
          <a:effectLst>
            <a:outerShdw blurRad="50800" dist="38100" dir="2700000" algn="tl" rotWithShape="0">
              <a:prstClr val="black">
                <a:alpha val="40000"/>
              </a:prstClr>
            </a:outerShdw>
          </a:effectLst>
        </p:spPr>
        <p:txBody>
          <a:bodyPr wrap="square" rtlCol="0">
            <a:spAutoFit/>
          </a:bodyPr>
          <a:lstStyle/>
          <a:p>
            <a:pPr marL="342900" indent="-342900">
              <a:buFont typeface="+mj-lt"/>
              <a:buAutoNum type="arabicPeriod"/>
            </a:pPr>
            <a:r>
              <a:rPr lang="it-IT" sz="2400" b="1" dirty="0" smtClean="0">
                <a:solidFill>
                  <a:srgbClr val="002060"/>
                </a:solidFill>
              </a:rPr>
              <a:t>Commissario straordinario</a:t>
            </a:r>
          </a:p>
          <a:p>
            <a:pPr marL="342900" indent="-342900">
              <a:buFont typeface="+mj-lt"/>
              <a:buAutoNum type="arabicPeriod"/>
            </a:pPr>
            <a:r>
              <a:rPr lang="it-IT" sz="2400" b="1" dirty="0" smtClean="0">
                <a:solidFill>
                  <a:srgbClr val="002060"/>
                </a:solidFill>
              </a:rPr>
              <a:t>Vice Commissario straordinario</a:t>
            </a:r>
          </a:p>
          <a:p>
            <a:pPr marL="342900" indent="-342900">
              <a:buFont typeface="+mj-lt"/>
              <a:buAutoNum type="arabicPeriod"/>
            </a:pPr>
            <a:r>
              <a:rPr lang="it-IT" sz="2400" b="1" dirty="0" smtClean="0">
                <a:solidFill>
                  <a:srgbClr val="002060"/>
                </a:solidFill>
              </a:rPr>
              <a:t>Cabina di coordinamento della ricostruzione</a:t>
            </a:r>
          </a:p>
          <a:p>
            <a:pPr marL="342900" indent="-342900">
              <a:buFont typeface="+mj-lt"/>
              <a:buAutoNum type="arabicPeriod"/>
            </a:pPr>
            <a:r>
              <a:rPr lang="it-IT" sz="2400" b="1" dirty="0" smtClean="0">
                <a:solidFill>
                  <a:srgbClr val="002060"/>
                </a:solidFill>
              </a:rPr>
              <a:t>Comitato istituzionale</a:t>
            </a:r>
          </a:p>
          <a:p>
            <a:pPr marL="342900" indent="-342900">
              <a:buFont typeface="+mj-lt"/>
              <a:buAutoNum type="arabicPeriod"/>
            </a:pPr>
            <a:r>
              <a:rPr lang="it-IT" sz="2400" b="1" dirty="0" smtClean="0">
                <a:solidFill>
                  <a:srgbClr val="002060"/>
                </a:solidFill>
              </a:rPr>
              <a:t>Ufficio speciale per la ricostruzione post sisma 2016 regionale</a:t>
            </a:r>
          </a:p>
          <a:p>
            <a:pPr marL="342900" indent="-342900">
              <a:buFont typeface="+mj-lt"/>
              <a:buAutoNum type="arabicPeriod"/>
            </a:pPr>
            <a:r>
              <a:rPr lang="it-IT" sz="2400" b="1" dirty="0" smtClean="0">
                <a:solidFill>
                  <a:srgbClr val="002060"/>
                </a:solidFill>
              </a:rPr>
              <a:t>Conferenza permanente</a:t>
            </a:r>
          </a:p>
          <a:p>
            <a:pPr marL="342900" indent="-342900">
              <a:buFont typeface="+mj-lt"/>
              <a:buAutoNum type="arabicPeriod"/>
            </a:pPr>
            <a:r>
              <a:rPr lang="it-IT" sz="2400" b="1" dirty="0" smtClean="0">
                <a:solidFill>
                  <a:srgbClr val="002060"/>
                </a:solidFill>
              </a:rPr>
              <a:t>Commissione paritaria</a:t>
            </a:r>
          </a:p>
          <a:p>
            <a:pPr marL="342900" indent="-342900">
              <a:buFont typeface="+mj-lt"/>
              <a:buAutoNum type="arabicPeriod"/>
            </a:pPr>
            <a:r>
              <a:rPr lang="it-IT" sz="2400" b="1" dirty="0" smtClean="0">
                <a:solidFill>
                  <a:srgbClr val="002060"/>
                </a:solidFill>
              </a:rPr>
              <a:t>Comitato tecnico scientifico</a:t>
            </a:r>
          </a:p>
          <a:p>
            <a:pPr marL="342900" indent="-342900">
              <a:buFont typeface="+mj-lt"/>
              <a:buAutoNum type="arabicPeriod"/>
            </a:pPr>
            <a:r>
              <a:rPr lang="it-IT" sz="2400" b="1" dirty="0" smtClean="0">
                <a:solidFill>
                  <a:srgbClr val="002060"/>
                </a:solidFill>
              </a:rPr>
              <a:t>Regione</a:t>
            </a:r>
          </a:p>
          <a:p>
            <a:pPr marL="342900" indent="-342900">
              <a:buFont typeface="+mj-lt"/>
              <a:buAutoNum type="arabicPeriod"/>
            </a:pPr>
            <a:r>
              <a:rPr lang="it-IT" sz="2400" b="1" dirty="0" smtClean="0">
                <a:solidFill>
                  <a:srgbClr val="002060"/>
                </a:solidFill>
              </a:rPr>
              <a:t>Comuni</a:t>
            </a:r>
          </a:p>
        </p:txBody>
      </p:sp>
      <p:sp>
        <p:nvSpPr>
          <p:cNvPr id="5" name="Segnaposto numero diapositiva 4"/>
          <p:cNvSpPr>
            <a:spLocks noGrp="1"/>
          </p:cNvSpPr>
          <p:nvPr>
            <p:ph type="sldNum" sz="quarter" idx="12"/>
          </p:nvPr>
        </p:nvSpPr>
        <p:spPr/>
        <p:txBody>
          <a:bodyPr/>
          <a:lstStyle/>
          <a:p>
            <a:fld id="{12194F3B-A95F-4036-9FB0-F0B68AB4758F}" type="slidenum">
              <a:rPr lang="it-IT" smtClean="0"/>
              <a:t>4</a:t>
            </a:fld>
            <a:endParaRPr lang="it-IT"/>
          </a:p>
        </p:txBody>
      </p:sp>
    </p:spTree>
    <p:extLst>
      <p:ext uri="{BB962C8B-B14F-4D97-AF65-F5344CB8AC3E}">
        <p14:creationId xmlns:p14="http://schemas.microsoft.com/office/powerpoint/2010/main" val="898389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0" y="-22820"/>
            <a:ext cx="7164288" cy="954107"/>
          </a:xfrm>
          <a:prstGeom prst="rect">
            <a:avLst/>
          </a:prstGeom>
          <a:noFill/>
        </p:spPr>
        <p:txBody>
          <a:bodyPr wrap="square" rtlCol="0">
            <a:spAutoFit/>
          </a:bodyPr>
          <a:lstStyle/>
          <a:p>
            <a:pPr algn="ctr"/>
            <a:r>
              <a:rPr lang="it-IT" sz="2800" b="1" dirty="0" smtClean="0">
                <a:solidFill>
                  <a:schemeClr val="bg1"/>
                </a:solidFill>
                <a:latin typeface="Arial Black" pitchFamily="34" charset="0"/>
              </a:rPr>
              <a:t>INTERVENTI E DANNI</a:t>
            </a:r>
          </a:p>
          <a:p>
            <a:pPr algn="ctr"/>
            <a:r>
              <a:rPr lang="it-IT" sz="2800" b="1" cap="all" dirty="0" smtClean="0">
                <a:solidFill>
                  <a:schemeClr val="bg1"/>
                </a:solidFill>
                <a:latin typeface="Arial Black" pitchFamily="34" charset="0"/>
              </a:rPr>
              <a:t>FINANZIATI FINO AL 100%</a:t>
            </a:r>
            <a:endParaRPr lang="it-IT" sz="2800" b="1" cap="all" dirty="0">
              <a:solidFill>
                <a:schemeClr val="bg1"/>
              </a:solidFill>
              <a:latin typeface="Arial Black" pitchFamily="34" charset="0"/>
            </a:endParaRPr>
          </a:p>
        </p:txBody>
      </p:sp>
      <p:sp>
        <p:nvSpPr>
          <p:cNvPr id="2" name="Rettangolo 1"/>
          <p:cNvSpPr/>
          <p:nvPr/>
        </p:nvSpPr>
        <p:spPr>
          <a:xfrm>
            <a:off x="116501" y="1096791"/>
            <a:ext cx="8910998" cy="4536504"/>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116500" y="1141497"/>
            <a:ext cx="8838991" cy="4524315"/>
          </a:xfrm>
          <a:prstGeom prst="rect">
            <a:avLst/>
          </a:prstGeom>
          <a:noFill/>
          <a:effectLst>
            <a:outerShdw blurRad="50800" dist="38100" dir="2700000" algn="tl" rotWithShape="0">
              <a:prstClr val="black">
                <a:alpha val="40000"/>
              </a:prstClr>
            </a:outerShdw>
          </a:effectLst>
        </p:spPr>
        <p:txBody>
          <a:bodyPr wrap="square" rtlCol="0">
            <a:spAutoFit/>
          </a:bodyPr>
          <a:lstStyle/>
          <a:p>
            <a:pPr marL="457200" indent="-457200">
              <a:buFont typeface="+mj-lt"/>
              <a:buAutoNum type="alphaLcParenR"/>
            </a:pPr>
            <a:r>
              <a:rPr lang="it-IT" b="1" dirty="0">
                <a:solidFill>
                  <a:srgbClr val="002060"/>
                </a:solidFill>
              </a:rPr>
              <a:t>r</a:t>
            </a:r>
            <a:r>
              <a:rPr lang="it-IT" b="1" dirty="0" smtClean="0">
                <a:solidFill>
                  <a:srgbClr val="002060"/>
                </a:solidFill>
              </a:rPr>
              <a:t>iparazione, ripristino o ricostruzione degli immobili di edilizia abitativa, ad uso produttivo o pubblico;</a:t>
            </a:r>
          </a:p>
          <a:p>
            <a:pPr marL="457200" indent="-457200">
              <a:buFont typeface="+mj-lt"/>
              <a:buAutoNum type="alphaLcParenR"/>
            </a:pPr>
            <a:r>
              <a:rPr lang="it-IT" b="1" dirty="0">
                <a:solidFill>
                  <a:srgbClr val="002060"/>
                </a:solidFill>
              </a:rPr>
              <a:t>g</a:t>
            </a:r>
            <a:r>
              <a:rPr lang="it-IT" b="1" dirty="0" smtClean="0">
                <a:solidFill>
                  <a:srgbClr val="002060"/>
                </a:solidFill>
              </a:rPr>
              <a:t>ravi danni alle attività economiche, fondazioni e associazioni (scorte e beni mobili strumentali);</a:t>
            </a:r>
          </a:p>
          <a:p>
            <a:pPr marL="457200" indent="-457200">
              <a:buFont typeface="+mj-lt"/>
              <a:buAutoNum type="alphaLcParenR"/>
            </a:pPr>
            <a:r>
              <a:rPr lang="it-IT" b="1" dirty="0" smtClean="0">
                <a:solidFill>
                  <a:srgbClr val="002060"/>
                </a:solidFill>
              </a:rPr>
              <a:t>danni economici subiti da prodotti in corso di maturazione ovvero di stoccaggio;</a:t>
            </a:r>
          </a:p>
          <a:p>
            <a:pPr marL="457200" indent="-457200">
              <a:buFont typeface="+mj-lt"/>
              <a:buAutoNum type="alphaLcParenR"/>
            </a:pPr>
            <a:r>
              <a:rPr lang="it-IT" b="1" dirty="0">
                <a:solidFill>
                  <a:srgbClr val="002060"/>
                </a:solidFill>
              </a:rPr>
              <a:t>d</a:t>
            </a:r>
            <a:r>
              <a:rPr lang="it-IT" b="1" dirty="0" smtClean="0">
                <a:solidFill>
                  <a:srgbClr val="002060"/>
                </a:solidFill>
              </a:rPr>
              <a:t>anni alle strutture private adibite ad attività sociali, socio-sanitarie e socio-educative, sanitarie, ricreative, sportive e religiose;</a:t>
            </a:r>
          </a:p>
          <a:p>
            <a:pPr marL="457200" indent="-457200">
              <a:buFont typeface="+mj-lt"/>
              <a:buAutoNum type="alphaLcParenR"/>
            </a:pPr>
            <a:r>
              <a:rPr lang="it-IT" b="1" dirty="0">
                <a:solidFill>
                  <a:srgbClr val="002060"/>
                </a:solidFill>
              </a:rPr>
              <a:t>d</a:t>
            </a:r>
            <a:r>
              <a:rPr lang="it-IT" b="1" dirty="0" smtClean="0">
                <a:solidFill>
                  <a:srgbClr val="002060"/>
                </a:solidFill>
              </a:rPr>
              <a:t>anni agli edifici privati di interesse storico-artistico;</a:t>
            </a:r>
          </a:p>
          <a:p>
            <a:pPr marL="457200" indent="-457200">
              <a:buFont typeface="+mj-lt"/>
              <a:buAutoNum type="alphaLcParenR"/>
            </a:pPr>
            <a:r>
              <a:rPr lang="it-IT" b="1" dirty="0">
                <a:solidFill>
                  <a:srgbClr val="002060"/>
                </a:solidFill>
              </a:rPr>
              <a:t>a</a:t>
            </a:r>
            <a:r>
              <a:rPr lang="it-IT" b="1" dirty="0" smtClean="0">
                <a:solidFill>
                  <a:srgbClr val="002060"/>
                </a:solidFill>
              </a:rPr>
              <a:t>utonoma sistemazione, traslochi, depositi e allestimento di alloggi temporanei (privati);</a:t>
            </a:r>
          </a:p>
          <a:p>
            <a:pPr marL="457200" indent="-457200">
              <a:buFont typeface="+mj-lt"/>
              <a:buAutoNum type="alphaLcParenR"/>
            </a:pPr>
            <a:r>
              <a:rPr lang="it-IT" b="1" dirty="0">
                <a:solidFill>
                  <a:srgbClr val="002060"/>
                </a:solidFill>
              </a:rPr>
              <a:t>d</a:t>
            </a:r>
            <a:r>
              <a:rPr lang="it-IT" b="1" dirty="0" smtClean="0">
                <a:solidFill>
                  <a:srgbClr val="002060"/>
                </a:solidFill>
              </a:rPr>
              <a:t>elocalizzazione temporanea delle attività economiche o produttive e dei servizi pubblici;</a:t>
            </a:r>
          </a:p>
          <a:p>
            <a:pPr marL="457200" indent="-457200">
              <a:buFont typeface="+mj-lt"/>
              <a:buAutoNum type="alphaLcParenR"/>
            </a:pPr>
            <a:r>
              <a:rPr lang="it-IT" b="1" dirty="0">
                <a:solidFill>
                  <a:srgbClr val="002060"/>
                </a:solidFill>
              </a:rPr>
              <a:t>i</a:t>
            </a:r>
            <a:r>
              <a:rPr lang="it-IT" b="1" dirty="0" smtClean="0">
                <a:solidFill>
                  <a:srgbClr val="002060"/>
                </a:solidFill>
              </a:rPr>
              <a:t>nterventi sociali e socio-sanitari, attivati da soggetti pubblici, nella fase dell’emergenza, per le persone impossibilitate a ritornare al proprio domicilio;</a:t>
            </a:r>
          </a:p>
          <a:p>
            <a:pPr marL="457200" indent="-457200">
              <a:buFont typeface="+mj-lt"/>
              <a:buAutoNum type="alphaLcParenR"/>
            </a:pPr>
            <a:r>
              <a:rPr lang="it-IT" b="1" dirty="0">
                <a:solidFill>
                  <a:srgbClr val="002060"/>
                </a:solidFill>
              </a:rPr>
              <a:t>i</a:t>
            </a:r>
            <a:r>
              <a:rPr lang="it-IT" b="1" dirty="0" smtClean="0">
                <a:solidFill>
                  <a:srgbClr val="002060"/>
                </a:solidFill>
              </a:rPr>
              <a:t>nterventi per far fronte a interruzioni di attività sociali, socio-sanitarie e socio-educative di soggetti pubblici e soggetti privati, senza fine di lucro.</a:t>
            </a:r>
          </a:p>
        </p:txBody>
      </p:sp>
      <p:sp>
        <p:nvSpPr>
          <p:cNvPr id="5" name="Segnaposto numero diapositiva 4"/>
          <p:cNvSpPr>
            <a:spLocks noGrp="1"/>
          </p:cNvSpPr>
          <p:nvPr>
            <p:ph type="sldNum" sz="quarter" idx="12"/>
          </p:nvPr>
        </p:nvSpPr>
        <p:spPr/>
        <p:txBody>
          <a:bodyPr/>
          <a:lstStyle/>
          <a:p>
            <a:fld id="{12194F3B-A95F-4036-9FB0-F0B68AB4758F}" type="slidenum">
              <a:rPr lang="it-IT" smtClean="0"/>
              <a:t>5</a:t>
            </a:fld>
            <a:endParaRPr lang="it-IT"/>
          </a:p>
        </p:txBody>
      </p:sp>
      <p:sp>
        <p:nvSpPr>
          <p:cNvPr id="8" name="CasellaDiTesto 7"/>
          <p:cNvSpPr txBox="1"/>
          <p:nvPr/>
        </p:nvSpPr>
        <p:spPr>
          <a:xfrm>
            <a:off x="116501" y="783748"/>
            <a:ext cx="8910998" cy="40011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000" b="1" dirty="0" smtClean="0">
                <a:solidFill>
                  <a:srgbClr val="C00000"/>
                </a:solidFill>
                <a:effectLst>
                  <a:outerShdw blurRad="38100" dist="38100" dir="2700000" algn="tl">
                    <a:srgbClr val="000000">
                      <a:alpha val="43137"/>
                    </a:srgbClr>
                  </a:outerShdw>
                </a:effectLst>
              </a:rPr>
              <a:t>Tutti i Comuni dentro e fuori dal cratere</a:t>
            </a:r>
            <a:endParaRPr lang="it-IT" sz="20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4463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251520" y="161713"/>
            <a:ext cx="7164288" cy="523220"/>
          </a:xfrm>
          <a:prstGeom prst="rect">
            <a:avLst/>
          </a:prstGeom>
          <a:noFill/>
        </p:spPr>
        <p:txBody>
          <a:bodyPr wrap="square" rtlCol="0">
            <a:spAutoFit/>
          </a:bodyPr>
          <a:lstStyle/>
          <a:p>
            <a:pPr algn="ctr"/>
            <a:r>
              <a:rPr lang="it-IT" sz="2800" b="1" dirty="0" smtClean="0">
                <a:solidFill>
                  <a:schemeClr val="bg1"/>
                </a:solidFill>
                <a:latin typeface="Arial Black" pitchFamily="34" charset="0"/>
              </a:rPr>
              <a:t>CONTRIBUTI PER EDIFICI PRIVATI</a:t>
            </a:r>
            <a:endParaRPr lang="it-IT" sz="2800" b="1" cap="all" dirty="0">
              <a:solidFill>
                <a:schemeClr val="bg1"/>
              </a:solidFill>
              <a:latin typeface="Arial Black" pitchFamily="34" charset="0"/>
            </a:endParaRPr>
          </a:p>
        </p:txBody>
      </p:sp>
      <p:sp>
        <p:nvSpPr>
          <p:cNvPr id="6" name="Rettangolo 5"/>
          <p:cNvSpPr/>
          <p:nvPr/>
        </p:nvSpPr>
        <p:spPr>
          <a:xfrm>
            <a:off x="690559" y="1075301"/>
            <a:ext cx="3660108" cy="3006335"/>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690560" y="1075303"/>
            <a:ext cx="3660108"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800" b="1" dirty="0" smtClean="0">
                <a:solidFill>
                  <a:srgbClr val="C00000"/>
                </a:solidFill>
                <a:effectLst>
                  <a:outerShdw blurRad="38100" dist="38100" dir="2700000" algn="tl">
                    <a:srgbClr val="000000">
                      <a:alpha val="43137"/>
                    </a:srgbClr>
                  </a:outerShdw>
                </a:effectLst>
              </a:rPr>
              <a:t>Comuni nel cratere</a:t>
            </a:r>
            <a:endParaRPr lang="it-IT" sz="2800" b="1" dirty="0">
              <a:solidFill>
                <a:srgbClr val="002060"/>
              </a:solidFill>
              <a:effectLst>
                <a:outerShdw blurRad="38100" dist="38100" dir="2700000" algn="tl">
                  <a:srgbClr val="000000">
                    <a:alpha val="43137"/>
                  </a:srgbClr>
                </a:outerShdw>
              </a:effectLst>
            </a:endParaRPr>
          </a:p>
        </p:txBody>
      </p:sp>
      <p:sp>
        <p:nvSpPr>
          <p:cNvPr id="11" name="Rettangolo 10"/>
          <p:cNvSpPr/>
          <p:nvPr/>
        </p:nvSpPr>
        <p:spPr>
          <a:xfrm>
            <a:off x="4422673" y="1075301"/>
            <a:ext cx="3630194" cy="4158463"/>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p:cNvSpPr txBox="1"/>
          <p:nvPr/>
        </p:nvSpPr>
        <p:spPr>
          <a:xfrm>
            <a:off x="4422674" y="1075303"/>
            <a:ext cx="3660108"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800" b="1" dirty="0" smtClean="0">
                <a:solidFill>
                  <a:srgbClr val="C00000"/>
                </a:solidFill>
                <a:effectLst>
                  <a:outerShdw blurRad="38100" dist="38100" dir="2700000" algn="tl">
                    <a:srgbClr val="000000">
                      <a:alpha val="43137"/>
                    </a:srgbClr>
                  </a:outerShdw>
                </a:effectLst>
              </a:rPr>
              <a:t>Altri Comuni</a:t>
            </a:r>
            <a:endParaRPr lang="it-IT" sz="2800" b="1" dirty="0">
              <a:solidFill>
                <a:srgbClr val="002060"/>
              </a:solidFill>
              <a:effectLst>
                <a:outerShdw blurRad="38100" dist="38100" dir="2700000" algn="tl">
                  <a:srgbClr val="000000">
                    <a:alpha val="43137"/>
                  </a:srgbClr>
                </a:outerShdw>
              </a:effectLst>
            </a:endParaRPr>
          </a:p>
        </p:txBody>
      </p:sp>
      <p:sp>
        <p:nvSpPr>
          <p:cNvPr id="10" name="CasellaDiTesto 9"/>
          <p:cNvSpPr txBox="1"/>
          <p:nvPr/>
        </p:nvSpPr>
        <p:spPr>
          <a:xfrm>
            <a:off x="777424" y="1799446"/>
            <a:ext cx="7194650" cy="5539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100% delle spese per riparazione, ripristino e ricostruzione</a:t>
            </a:r>
          </a:p>
          <a:p>
            <a:pPr algn="ctr"/>
            <a:r>
              <a:rPr lang="it-IT" sz="1400" b="1" dirty="0" smtClean="0"/>
              <a:t>degli edifici adibiti ad </a:t>
            </a:r>
            <a:r>
              <a:rPr lang="it-IT" sz="1600" b="1" dirty="0" smtClean="0">
                <a:effectLst>
                  <a:outerShdw blurRad="38100" dist="38100" dir="2700000" algn="tl">
                    <a:srgbClr val="000000">
                      <a:alpha val="43137"/>
                    </a:srgbClr>
                  </a:outerShdw>
                </a:effectLst>
              </a:rPr>
              <a:t>abitazione principale del proprietario</a:t>
            </a:r>
            <a:endParaRPr lang="it-IT" sz="1400" b="1" dirty="0">
              <a:effectLst>
                <a:outerShdw blurRad="38100" dist="38100" dir="2700000" algn="tl">
                  <a:srgbClr val="000000">
                    <a:alpha val="43137"/>
                  </a:srgbClr>
                </a:outerShdw>
              </a:effectLst>
            </a:endParaRPr>
          </a:p>
        </p:txBody>
      </p:sp>
      <p:sp>
        <p:nvSpPr>
          <p:cNvPr id="13" name="CasellaDiTesto 12"/>
          <p:cNvSpPr txBox="1"/>
          <p:nvPr/>
        </p:nvSpPr>
        <p:spPr>
          <a:xfrm>
            <a:off x="777424" y="2425452"/>
            <a:ext cx="7194650" cy="769441"/>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100% delle spese per riparazione, ripristino e ricostruzione degli edifici concessi in locazione o comodato e adibiti ad</a:t>
            </a:r>
          </a:p>
          <a:p>
            <a:pPr algn="ctr"/>
            <a:r>
              <a:rPr lang="it-IT" sz="1600" b="1" dirty="0" smtClean="0">
                <a:effectLst>
                  <a:outerShdw blurRad="38100" dist="38100" dir="2700000" algn="tl">
                    <a:srgbClr val="000000">
                      <a:alpha val="43137"/>
                    </a:srgbClr>
                  </a:outerShdw>
                </a:effectLst>
              </a:rPr>
              <a:t>abitazione principale del locatario/comodatario</a:t>
            </a:r>
            <a:endParaRPr lang="it-IT" sz="1400" b="1" dirty="0">
              <a:effectLst>
                <a:outerShdw blurRad="38100" dist="38100" dir="2700000" algn="tl">
                  <a:srgbClr val="000000">
                    <a:alpha val="43137"/>
                  </a:srgbClr>
                </a:outerShdw>
              </a:effectLst>
            </a:endParaRPr>
          </a:p>
        </p:txBody>
      </p:sp>
      <p:sp>
        <p:nvSpPr>
          <p:cNvPr id="14" name="CasellaDiTesto 13"/>
          <p:cNvSpPr txBox="1"/>
          <p:nvPr/>
        </p:nvSpPr>
        <p:spPr>
          <a:xfrm>
            <a:off x="777422" y="3261092"/>
            <a:ext cx="3501236" cy="5539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100% delle spese per riparazione, ripristino e ricostruzione delle </a:t>
            </a:r>
            <a:r>
              <a:rPr lang="it-IT" sz="1600" b="1" dirty="0" smtClean="0">
                <a:effectLst>
                  <a:outerShdw blurRad="38100" dist="38100" dir="2700000" algn="tl">
                    <a:srgbClr val="000000">
                      <a:alpha val="43137"/>
                    </a:srgbClr>
                  </a:outerShdw>
                </a:effectLst>
              </a:rPr>
              <a:t>seconde case</a:t>
            </a:r>
            <a:endParaRPr lang="it-IT" sz="1400" b="1" dirty="0">
              <a:effectLst>
                <a:outerShdw blurRad="38100" dist="38100" dir="2700000" algn="tl">
                  <a:srgbClr val="000000">
                    <a:alpha val="43137"/>
                  </a:srgbClr>
                </a:outerShdw>
              </a:effectLst>
            </a:endParaRPr>
          </a:p>
        </p:txBody>
      </p:sp>
      <p:sp>
        <p:nvSpPr>
          <p:cNvPr id="15" name="CasellaDiTesto 14"/>
          <p:cNvSpPr txBox="1"/>
          <p:nvPr/>
        </p:nvSpPr>
        <p:spPr>
          <a:xfrm>
            <a:off x="4470838" y="4369668"/>
            <a:ext cx="3501236" cy="769441"/>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50% delle spese per riparazione, ripristino e ricostruzione delle</a:t>
            </a:r>
          </a:p>
          <a:p>
            <a:pPr algn="ctr"/>
            <a:r>
              <a:rPr lang="it-IT" sz="1600" b="1" dirty="0" smtClean="0">
                <a:effectLst>
                  <a:outerShdw blurRad="38100" dist="38100" dir="2700000" algn="tl">
                    <a:srgbClr val="000000">
                      <a:alpha val="43137"/>
                    </a:srgbClr>
                  </a:outerShdw>
                </a:effectLst>
              </a:rPr>
              <a:t>seconde case fuori perimetro</a:t>
            </a:r>
            <a:endParaRPr lang="it-IT" sz="1400" b="1" dirty="0">
              <a:effectLst>
                <a:outerShdw blurRad="38100" dist="38100" dir="2700000" algn="tl">
                  <a:srgbClr val="000000">
                    <a:alpha val="43137"/>
                  </a:srgbClr>
                </a:outerShdw>
              </a:effectLst>
            </a:endParaRPr>
          </a:p>
        </p:txBody>
      </p:sp>
      <p:sp>
        <p:nvSpPr>
          <p:cNvPr id="16" name="CasellaDiTesto 15"/>
          <p:cNvSpPr txBox="1"/>
          <p:nvPr/>
        </p:nvSpPr>
        <p:spPr>
          <a:xfrm>
            <a:off x="4470838" y="3261092"/>
            <a:ext cx="3501235" cy="1046440"/>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100% delle spese per riparazione, ripristino e ricostruzione delle </a:t>
            </a:r>
            <a:r>
              <a:rPr lang="it-IT" sz="1600" b="1" dirty="0" smtClean="0">
                <a:effectLst>
                  <a:outerShdw blurRad="38100" dist="38100" dir="2700000" algn="tl">
                    <a:srgbClr val="000000">
                      <a:alpha val="43137"/>
                    </a:srgbClr>
                  </a:outerShdw>
                </a:effectLst>
              </a:rPr>
              <a:t>seconde case</a:t>
            </a:r>
          </a:p>
          <a:p>
            <a:pPr algn="ctr"/>
            <a:r>
              <a:rPr lang="it-IT" sz="1400" b="1" dirty="0" smtClean="0"/>
              <a:t>comprese all’interno di</a:t>
            </a:r>
            <a:r>
              <a:rPr lang="it-IT" sz="1600" b="1" dirty="0" smtClean="0">
                <a:effectLst>
                  <a:outerShdw blurRad="38100" dist="38100" dir="2700000" algn="tl">
                    <a:srgbClr val="000000">
                      <a:alpha val="43137"/>
                    </a:srgbClr>
                  </a:outerShdw>
                </a:effectLst>
              </a:rPr>
              <a:t> centri storici e borghi caratteristici</a:t>
            </a:r>
            <a:endParaRPr lang="it-IT" sz="1400" b="1" dirty="0">
              <a:effectLst>
                <a:outerShdw blurRad="38100" dist="38100" dir="2700000" algn="tl">
                  <a:srgbClr val="000000">
                    <a:alpha val="43137"/>
                  </a:srgbClr>
                </a:outerShdw>
              </a:effectLst>
            </a:endParaRPr>
          </a:p>
        </p:txBody>
      </p:sp>
      <p:sp>
        <p:nvSpPr>
          <p:cNvPr id="2" name="Segnaposto numero diapositiva 1"/>
          <p:cNvSpPr>
            <a:spLocks noGrp="1"/>
          </p:cNvSpPr>
          <p:nvPr>
            <p:ph type="sldNum" sz="quarter" idx="12"/>
          </p:nvPr>
        </p:nvSpPr>
        <p:spPr/>
        <p:txBody>
          <a:bodyPr/>
          <a:lstStyle/>
          <a:p>
            <a:fld id="{12194F3B-A95F-4036-9FB0-F0B68AB4758F}" type="slidenum">
              <a:rPr lang="it-IT" smtClean="0"/>
              <a:t>6</a:t>
            </a:fld>
            <a:endParaRPr lang="it-IT"/>
          </a:p>
        </p:txBody>
      </p:sp>
      <p:sp>
        <p:nvSpPr>
          <p:cNvPr id="3" name="CasellaDiTesto 2"/>
          <p:cNvSpPr txBox="1"/>
          <p:nvPr/>
        </p:nvSpPr>
        <p:spPr>
          <a:xfrm>
            <a:off x="726563" y="4315521"/>
            <a:ext cx="3588099" cy="954107"/>
          </a:xfrm>
          <a:prstGeom prst="rect">
            <a:avLst/>
          </a:prstGeom>
          <a:noFill/>
        </p:spPr>
        <p:txBody>
          <a:bodyPr wrap="square" rtlCol="0">
            <a:spAutoFit/>
          </a:bodyPr>
          <a:lstStyle/>
          <a:p>
            <a:r>
              <a:rPr lang="it-IT" sz="1400" b="1" dirty="0" smtClean="0">
                <a:effectLst>
                  <a:outerShdw blurRad="38100" dist="38100" dir="2700000" algn="tl">
                    <a:srgbClr val="000000">
                      <a:alpha val="43137"/>
                    </a:srgbClr>
                  </a:outerShdw>
                </a:effectLst>
              </a:rPr>
              <a:t>Nota</a:t>
            </a:r>
            <a:r>
              <a:rPr lang="it-IT" sz="1400" dirty="0" smtClean="0"/>
              <a:t>:</a:t>
            </a:r>
          </a:p>
          <a:p>
            <a:r>
              <a:rPr lang="it-IT" sz="1400" i="1" dirty="0" smtClean="0"/>
              <a:t>il contributo concesso è al netto dell’indennizzo assicurativo o di altri contributi pubblici comunque percepiti dall’interessato.</a:t>
            </a:r>
            <a:endParaRPr lang="it-IT" sz="1400" i="1" dirty="0"/>
          </a:p>
        </p:txBody>
      </p:sp>
    </p:spTree>
    <p:extLst>
      <p:ext uri="{BB962C8B-B14F-4D97-AF65-F5344CB8AC3E}">
        <p14:creationId xmlns:p14="http://schemas.microsoft.com/office/powerpoint/2010/main" val="2310919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251520" y="-22820"/>
            <a:ext cx="7164288" cy="954107"/>
          </a:xfrm>
          <a:prstGeom prst="rect">
            <a:avLst/>
          </a:prstGeom>
          <a:noFill/>
        </p:spPr>
        <p:txBody>
          <a:bodyPr wrap="square" rtlCol="0">
            <a:spAutoFit/>
          </a:bodyPr>
          <a:lstStyle/>
          <a:p>
            <a:pPr algn="ctr"/>
            <a:r>
              <a:rPr lang="it-IT" sz="2800" b="1" dirty="0" smtClean="0">
                <a:solidFill>
                  <a:schemeClr val="bg1"/>
                </a:solidFill>
                <a:latin typeface="Arial Black" pitchFamily="34" charset="0"/>
              </a:rPr>
              <a:t>CONTRIBUTI ALLE</a:t>
            </a:r>
          </a:p>
          <a:p>
            <a:pPr algn="ctr"/>
            <a:r>
              <a:rPr lang="it-IT" sz="2800" b="1" dirty="0" smtClean="0">
                <a:solidFill>
                  <a:schemeClr val="bg1"/>
                </a:solidFill>
                <a:latin typeface="Arial Black" pitchFamily="34" charset="0"/>
              </a:rPr>
              <a:t>ATTIVIT</a:t>
            </a:r>
            <a:r>
              <a:rPr lang="it-IT" sz="2800" b="1" cap="all" dirty="0" smtClean="0">
                <a:solidFill>
                  <a:schemeClr val="bg1"/>
                </a:solidFill>
                <a:latin typeface="Arial Black" pitchFamily="34" charset="0"/>
              </a:rPr>
              <a:t>à</a:t>
            </a:r>
            <a:r>
              <a:rPr lang="it-IT" sz="2800" b="1" dirty="0" smtClean="0">
                <a:solidFill>
                  <a:schemeClr val="bg1"/>
                </a:solidFill>
                <a:latin typeface="Arial Black" pitchFamily="34" charset="0"/>
              </a:rPr>
              <a:t> PRODUTTIVE</a:t>
            </a:r>
            <a:endParaRPr lang="it-IT" sz="2800" b="1" cap="all" dirty="0">
              <a:solidFill>
                <a:schemeClr val="bg1"/>
              </a:solidFill>
              <a:latin typeface="Arial Black" pitchFamily="34" charset="0"/>
            </a:endParaRPr>
          </a:p>
        </p:txBody>
      </p:sp>
      <p:sp>
        <p:nvSpPr>
          <p:cNvPr id="6" name="Rettangolo 5"/>
          <p:cNvSpPr/>
          <p:nvPr/>
        </p:nvSpPr>
        <p:spPr>
          <a:xfrm>
            <a:off x="2051720" y="931285"/>
            <a:ext cx="3384375" cy="4374487"/>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2079074" y="903992"/>
            <a:ext cx="3384376"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b="1" dirty="0" smtClean="0">
                <a:solidFill>
                  <a:srgbClr val="C00000"/>
                </a:solidFill>
                <a:effectLst>
                  <a:outerShdw blurRad="38100" dist="38100" dir="2700000" algn="tl">
                    <a:srgbClr val="000000">
                      <a:alpha val="43137"/>
                    </a:srgbClr>
                  </a:outerShdw>
                </a:effectLst>
              </a:rPr>
              <a:t>Comuni nel cratere</a:t>
            </a:r>
            <a:endParaRPr lang="it-IT" b="1" dirty="0">
              <a:solidFill>
                <a:srgbClr val="002060"/>
              </a:solidFill>
              <a:effectLst>
                <a:outerShdw blurRad="38100" dist="38100" dir="2700000" algn="tl">
                  <a:srgbClr val="000000">
                    <a:alpha val="43137"/>
                  </a:srgbClr>
                </a:outerShdw>
              </a:effectLst>
            </a:endParaRPr>
          </a:p>
        </p:txBody>
      </p:sp>
      <p:sp>
        <p:nvSpPr>
          <p:cNvPr id="11" name="Rettangolo 10"/>
          <p:cNvSpPr/>
          <p:nvPr/>
        </p:nvSpPr>
        <p:spPr>
          <a:xfrm>
            <a:off x="5524757" y="931285"/>
            <a:ext cx="3481824" cy="4374487"/>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p:cNvSpPr txBox="1"/>
          <p:nvPr/>
        </p:nvSpPr>
        <p:spPr>
          <a:xfrm>
            <a:off x="5524756" y="903992"/>
            <a:ext cx="3481825" cy="36933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b="1" dirty="0" smtClean="0">
                <a:solidFill>
                  <a:srgbClr val="C00000"/>
                </a:solidFill>
                <a:effectLst>
                  <a:outerShdw blurRad="38100" dist="38100" dir="2700000" algn="tl">
                    <a:srgbClr val="000000">
                      <a:alpha val="43137"/>
                    </a:srgbClr>
                  </a:outerShdw>
                </a:effectLst>
              </a:rPr>
              <a:t>Altri Comuni</a:t>
            </a:r>
            <a:endParaRPr lang="it-IT" b="1" dirty="0">
              <a:solidFill>
                <a:srgbClr val="002060"/>
              </a:solidFill>
              <a:effectLst>
                <a:outerShdw blurRad="38100" dist="38100" dir="2700000" algn="tl">
                  <a:srgbClr val="000000">
                    <a:alpha val="43137"/>
                  </a:srgbClr>
                </a:outerShdw>
              </a:effectLst>
            </a:endParaRPr>
          </a:p>
        </p:txBody>
      </p:sp>
      <p:sp>
        <p:nvSpPr>
          <p:cNvPr id="18" name="CasellaDiTesto 17"/>
          <p:cNvSpPr txBox="1"/>
          <p:nvPr/>
        </p:nvSpPr>
        <p:spPr>
          <a:xfrm>
            <a:off x="2130622" y="2658970"/>
            <a:ext cx="6802058"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Imprese (con sede o unità locali ubicate nei territori della Regione)</a:t>
            </a:r>
          </a:p>
          <a:p>
            <a:pPr algn="ctr"/>
            <a:r>
              <a:rPr lang="it-IT" sz="1050" b="1" dirty="0" smtClean="0"/>
              <a:t>che hanno subito danni per effetto degli eventi sismici (art.20)</a:t>
            </a:r>
            <a:endParaRPr lang="it-IT" sz="1050" b="1" dirty="0">
              <a:effectLst>
                <a:outerShdw blurRad="38100" dist="38100" dir="2700000" algn="tl">
                  <a:srgbClr val="000000">
                    <a:alpha val="43137"/>
                  </a:srgbClr>
                </a:outerShdw>
              </a:effectLst>
            </a:endParaRPr>
          </a:p>
        </p:txBody>
      </p:sp>
      <p:sp>
        <p:nvSpPr>
          <p:cNvPr id="19" name="CasellaDiTesto 18"/>
          <p:cNvSpPr txBox="1"/>
          <p:nvPr/>
        </p:nvSpPr>
        <p:spPr>
          <a:xfrm>
            <a:off x="644112" y="2658970"/>
            <a:ext cx="1551624" cy="430887"/>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Contributi in conto interesse</a:t>
            </a:r>
            <a:endParaRPr lang="it-IT" sz="1100" b="1" dirty="0">
              <a:effectLst>
                <a:outerShdw blurRad="38100" dist="38100" dir="2700000" algn="tl">
                  <a:srgbClr val="000000">
                    <a:alpha val="43137"/>
                  </a:srgbClr>
                </a:outerShdw>
              </a:effectLst>
            </a:endParaRPr>
          </a:p>
        </p:txBody>
      </p:sp>
      <p:sp>
        <p:nvSpPr>
          <p:cNvPr id="20" name="Ovale 19"/>
          <p:cNvSpPr/>
          <p:nvPr/>
        </p:nvSpPr>
        <p:spPr>
          <a:xfrm>
            <a:off x="228037" y="2201737"/>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2</a:t>
            </a:r>
            <a:endParaRPr lang="it-IT" dirty="0"/>
          </a:p>
        </p:txBody>
      </p:sp>
      <p:sp>
        <p:nvSpPr>
          <p:cNvPr id="21" name="CasellaDiTesto 20"/>
          <p:cNvSpPr txBox="1"/>
          <p:nvPr/>
        </p:nvSpPr>
        <p:spPr>
          <a:xfrm>
            <a:off x="2130621" y="3163026"/>
            <a:ext cx="6802057"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Imprese che realizzino o abbiano</a:t>
            </a:r>
          </a:p>
          <a:p>
            <a:pPr algn="ctr"/>
            <a:r>
              <a:rPr lang="it-IT" sz="1050" b="1" dirty="0" smtClean="0"/>
              <a:t>realizzato investimenti produttivi (art.20)</a:t>
            </a:r>
            <a:endParaRPr lang="it-IT" sz="1050" b="1" dirty="0">
              <a:effectLst>
                <a:outerShdw blurRad="38100" dist="38100" dir="2700000" algn="tl">
                  <a:srgbClr val="000000">
                    <a:alpha val="43137"/>
                  </a:srgbClr>
                </a:outerShdw>
              </a:effectLst>
            </a:endParaRPr>
          </a:p>
        </p:txBody>
      </p:sp>
      <p:sp>
        <p:nvSpPr>
          <p:cNvPr id="22" name="CasellaDiTesto 21"/>
          <p:cNvSpPr txBox="1"/>
          <p:nvPr/>
        </p:nvSpPr>
        <p:spPr>
          <a:xfrm>
            <a:off x="644112" y="3147637"/>
            <a:ext cx="1551624" cy="430887"/>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Contributi in conto capitale</a:t>
            </a:r>
            <a:endParaRPr lang="it-IT" sz="1100" b="1" dirty="0">
              <a:effectLst>
                <a:outerShdw blurRad="38100" dist="38100" dir="2700000" algn="tl">
                  <a:srgbClr val="000000">
                    <a:alpha val="43137"/>
                  </a:srgbClr>
                </a:outerShdw>
              </a:effectLst>
            </a:endParaRPr>
          </a:p>
        </p:txBody>
      </p:sp>
      <p:sp>
        <p:nvSpPr>
          <p:cNvPr id="23" name="Ovale 22"/>
          <p:cNvSpPr/>
          <p:nvPr/>
        </p:nvSpPr>
        <p:spPr>
          <a:xfrm>
            <a:off x="229767" y="2694393"/>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3</a:t>
            </a:r>
            <a:endParaRPr lang="it-IT" dirty="0"/>
          </a:p>
        </p:txBody>
      </p:sp>
      <p:sp>
        <p:nvSpPr>
          <p:cNvPr id="24" name="CasellaDiTesto 23"/>
          <p:cNvSpPr txBox="1"/>
          <p:nvPr/>
        </p:nvSpPr>
        <p:spPr>
          <a:xfrm>
            <a:off x="2130621" y="3667081"/>
            <a:ext cx="6802057"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Aziende agricole. Abbattimento dell’intero importo delle commissioni per l’accesso alle garanzie dirette.</a:t>
            </a:r>
          </a:p>
          <a:p>
            <a:pPr algn="ctr"/>
            <a:r>
              <a:rPr lang="it-IT" sz="1050" b="1" dirty="0" smtClean="0"/>
              <a:t>Produttori di latte e di prodotti lattiero-caseari e aziende zootecniche. Misure di sostegno (art.21)</a:t>
            </a:r>
            <a:endParaRPr lang="it-IT" sz="1050" b="1" dirty="0">
              <a:effectLst>
                <a:outerShdw blurRad="38100" dist="38100" dir="2700000" algn="tl">
                  <a:srgbClr val="000000">
                    <a:alpha val="43137"/>
                  </a:srgbClr>
                </a:outerShdw>
              </a:effectLst>
            </a:endParaRPr>
          </a:p>
        </p:txBody>
      </p:sp>
      <p:sp>
        <p:nvSpPr>
          <p:cNvPr id="25" name="CasellaDiTesto 24"/>
          <p:cNvSpPr txBox="1"/>
          <p:nvPr/>
        </p:nvSpPr>
        <p:spPr>
          <a:xfrm>
            <a:off x="666147" y="3744025"/>
            <a:ext cx="1551624" cy="261610"/>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Misure di sostegno</a:t>
            </a:r>
            <a:endParaRPr lang="it-IT" sz="1100" b="1" dirty="0">
              <a:effectLst>
                <a:outerShdw blurRad="38100" dist="38100" dir="2700000" algn="tl">
                  <a:srgbClr val="000000">
                    <a:alpha val="43137"/>
                  </a:srgbClr>
                </a:outerShdw>
              </a:effectLst>
            </a:endParaRPr>
          </a:p>
        </p:txBody>
      </p:sp>
      <p:sp>
        <p:nvSpPr>
          <p:cNvPr id="26" name="Ovale 25"/>
          <p:cNvSpPr/>
          <p:nvPr/>
        </p:nvSpPr>
        <p:spPr>
          <a:xfrm>
            <a:off x="228037" y="3183060"/>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4</a:t>
            </a:r>
            <a:endParaRPr lang="it-IT" dirty="0"/>
          </a:p>
        </p:txBody>
      </p:sp>
      <p:sp>
        <p:nvSpPr>
          <p:cNvPr id="27" name="CasellaDiTesto 26"/>
          <p:cNvSpPr txBox="1"/>
          <p:nvPr/>
        </p:nvSpPr>
        <p:spPr>
          <a:xfrm>
            <a:off x="2130622" y="4171137"/>
            <a:ext cx="6802057"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Micro, piccole e medie imprese a copertura del 100% degli investimenti fino a 30.000 € (rimborso in 10 anni con 3 anni di preammortamento) per sostenere il ripristino e il riavvio delle attività economiche già presenti (art.24)</a:t>
            </a:r>
            <a:endParaRPr lang="it-IT" sz="1050" b="1" dirty="0">
              <a:effectLst>
                <a:outerShdw blurRad="38100" dist="38100" dir="2700000" algn="tl">
                  <a:srgbClr val="000000">
                    <a:alpha val="43137"/>
                  </a:srgbClr>
                </a:outerShdw>
              </a:effectLst>
            </a:endParaRPr>
          </a:p>
        </p:txBody>
      </p:sp>
      <p:sp>
        <p:nvSpPr>
          <p:cNvPr id="29" name="Ovale 28"/>
          <p:cNvSpPr/>
          <p:nvPr/>
        </p:nvSpPr>
        <p:spPr>
          <a:xfrm>
            <a:off x="228037" y="3694810"/>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5</a:t>
            </a:r>
            <a:endParaRPr lang="it-IT" dirty="0"/>
          </a:p>
        </p:txBody>
      </p:sp>
      <p:sp>
        <p:nvSpPr>
          <p:cNvPr id="30" name="CasellaDiTesto 29"/>
          <p:cNvSpPr txBox="1"/>
          <p:nvPr/>
        </p:nvSpPr>
        <p:spPr>
          <a:xfrm>
            <a:off x="2130623" y="4593531"/>
            <a:ext cx="6802057" cy="577081"/>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Nuove micro, piccole e medie imprese nei settori della trasformazione di prodotti agricoli, dell’artigianato, dell’industria, dei servizi alle persone, del commercio e del turismo a copertura del 100% degli investimenti fino a 600.000 € (art.24)</a:t>
            </a:r>
            <a:endParaRPr lang="it-IT" sz="1050" b="1" dirty="0">
              <a:effectLst>
                <a:outerShdw blurRad="38100" dist="38100" dir="2700000" algn="tl">
                  <a:srgbClr val="000000">
                    <a:alpha val="43137"/>
                  </a:srgbClr>
                </a:outerShdw>
              </a:effectLst>
            </a:endParaRPr>
          </a:p>
        </p:txBody>
      </p:sp>
      <p:sp>
        <p:nvSpPr>
          <p:cNvPr id="31" name="CasellaDiTesto 30"/>
          <p:cNvSpPr txBox="1"/>
          <p:nvPr/>
        </p:nvSpPr>
        <p:spPr>
          <a:xfrm>
            <a:off x="666147" y="4328085"/>
            <a:ext cx="1551624" cy="600164"/>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Finanziamenti agevolati</a:t>
            </a:r>
          </a:p>
          <a:p>
            <a:pPr algn="ctr"/>
            <a:r>
              <a:rPr lang="it-IT" sz="1100" b="1" dirty="0" smtClean="0"/>
              <a:t>tasso 0%</a:t>
            </a:r>
            <a:endParaRPr lang="it-IT" sz="1100" b="1" dirty="0">
              <a:effectLst>
                <a:outerShdw blurRad="38100" dist="38100" dir="2700000" algn="tl">
                  <a:srgbClr val="000000">
                    <a:alpha val="43137"/>
                  </a:srgbClr>
                </a:outerShdw>
              </a:effectLst>
            </a:endParaRPr>
          </a:p>
        </p:txBody>
      </p:sp>
      <p:sp>
        <p:nvSpPr>
          <p:cNvPr id="32" name="Ovale 31"/>
          <p:cNvSpPr/>
          <p:nvPr/>
        </p:nvSpPr>
        <p:spPr>
          <a:xfrm>
            <a:off x="240213" y="4471230"/>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6</a:t>
            </a:r>
            <a:endParaRPr lang="it-IT" dirty="0"/>
          </a:p>
        </p:txBody>
      </p:sp>
      <p:sp>
        <p:nvSpPr>
          <p:cNvPr id="10" name="CasellaDiTesto 9"/>
          <p:cNvSpPr txBox="1"/>
          <p:nvPr/>
        </p:nvSpPr>
        <p:spPr>
          <a:xfrm>
            <a:off x="2123729" y="2174007"/>
            <a:ext cx="6802058" cy="415498"/>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Micro, piccole e medie imprese (comprese quelle del settore agroalimentare) che hanno subìto danni in conseguenza del sisma con sede o unità locali ubicate nei territori della Regione. La durata dell’intervento è di 3 anni (art.19)</a:t>
            </a:r>
            <a:endParaRPr lang="it-IT" sz="1050" b="1" dirty="0">
              <a:effectLst>
                <a:outerShdw blurRad="38100" dist="38100" dir="2700000" algn="tl">
                  <a:srgbClr val="000000">
                    <a:alpha val="43137"/>
                  </a:srgbClr>
                </a:outerShdw>
              </a:effectLst>
            </a:endParaRPr>
          </a:p>
        </p:txBody>
      </p:sp>
      <p:sp>
        <p:nvSpPr>
          <p:cNvPr id="35" name="CasellaDiTesto 34"/>
          <p:cNvSpPr txBox="1"/>
          <p:nvPr/>
        </p:nvSpPr>
        <p:spPr>
          <a:xfrm>
            <a:off x="2112688" y="1345332"/>
            <a:ext cx="6819992" cy="738664"/>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050" b="1" dirty="0" smtClean="0"/>
              <a:t>Riparazione, ripristino e ricostruzione degli immobili ad uso produttivo; gravi danni a scorte e beni mobili strumentali; danni economici subiti da prodotti in corso di maturazione ovvero di stoccaggio.</a:t>
            </a:r>
          </a:p>
          <a:p>
            <a:pPr algn="ctr"/>
            <a:r>
              <a:rPr lang="it-IT" sz="1050" b="1" dirty="0" smtClean="0"/>
              <a:t>I contributi saranno erogati con le modalità del finanziamento agevolato secondo criteri,</a:t>
            </a:r>
          </a:p>
          <a:p>
            <a:pPr algn="ctr"/>
            <a:r>
              <a:rPr lang="it-IT" sz="1050" b="1" dirty="0" smtClean="0"/>
              <a:t>e nella misura, stabiliti dal Commissario straordinario (art.5, c.2)</a:t>
            </a:r>
            <a:endParaRPr lang="it-IT" sz="1050" b="1" dirty="0"/>
          </a:p>
        </p:txBody>
      </p:sp>
      <p:sp>
        <p:nvSpPr>
          <p:cNvPr id="17" name="CasellaDiTesto 16"/>
          <p:cNvSpPr txBox="1"/>
          <p:nvPr/>
        </p:nvSpPr>
        <p:spPr>
          <a:xfrm>
            <a:off x="644112" y="2174007"/>
            <a:ext cx="1551624" cy="430887"/>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Fondo di garanzia per le PMI</a:t>
            </a:r>
            <a:endParaRPr lang="it-IT" sz="1100" b="1" dirty="0">
              <a:effectLst>
                <a:outerShdw blurRad="38100" dist="38100" dir="2700000" algn="tl">
                  <a:srgbClr val="000000">
                    <a:alpha val="43137"/>
                  </a:srgbClr>
                </a:outerShdw>
              </a:effectLst>
            </a:endParaRPr>
          </a:p>
        </p:txBody>
      </p:sp>
      <p:sp>
        <p:nvSpPr>
          <p:cNvPr id="2" name="Ovale 1"/>
          <p:cNvSpPr/>
          <p:nvPr/>
        </p:nvSpPr>
        <p:spPr>
          <a:xfrm>
            <a:off x="228037" y="1534643"/>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1</a:t>
            </a:r>
            <a:endParaRPr lang="it-IT" dirty="0"/>
          </a:p>
        </p:txBody>
      </p:sp>
      <p:sp>
        <p:nvSpPr>
          <p:cNvPr id="34" name="CasellaDiTesto 33"/>
          <p:cNvSpPr txBox="1"/>
          <p:nvPr/>
        </p:nvSpPr>
        <p:spPr>
          <a:xfrm>
            <a:off x="644112" y="1499220"/>
            <a:ext cx="1551624" cy="430887"/>
          </a:xfrm>
          <a:prstGeom prst="rect">
            <a:avLst/>
          </a:prstGeom>
          <a:solidFill>
            <a:schemeClr val="accent6">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100" b="1" dirty="0" smtClean="0"/>
              <a:t>Contributi fino al 100% delle spese relative a:</a:t>
            </a:r>
            <a:endParaRPr lang="it-IT" sz="1100" b="1" dirty="0">
              <a:effectLst>
                <a:outerShdw blurRad="38100" dist="38100" dir="2700000" algn="tl">
                  <a:srgbClr val="000000">
                    <a:alpha val="43137"/>
                  </a:srgbClr>
                </a:outerShdw>
              </a:effectLst>
            </a:endParaRPr>
          </a:p>
        </p:txBody>
      </p:sp>
      <p:sp>
        <p:nvSpPr>
          <p:cNvPr id="3" name="Segnaposto numero diapositiva 2"/>
          <p:cNvSpPr>
            <a:spLocks noGrp="1"/>
          </p:cNvSpPr>
          <p:nvPr>
            <p:ph type="sldNum" sz="quarter" idx="12"/>
          </p:nvPr>
        </p:nvSpPr>
        <p:spPr/>
        <p:txBody>
          <a:bodyPr/>
          <a:lstStyle/>
          <a:p>
            <a:fld id="{12194F3B-A95F-4036-9FB0-F0B68AB4758F}" type="slidenum">
              <a:rPr lang="it-IT" smtClean="0"/>
              <a:t>7</a:t>
            </a:fld>
            <a:endParaRPr lang="it-IT" dirty="0"/>
          </a:p>
        </p:txBody>
      </p:sp>
    </p:spTree>
    <p:extLst>
      <p:ext uri="{BB962C8B-B14F-4D97-AF65-F5344CB8AC3E}">
        <p14:creationId xmlns:p14="http://schemas.microsoft.com/office/powerpoint/2010/main" val="3914947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251520" y="-22820"/>
            <a:ext cx="7164288" cy="954107"/>
          </a:xfrm>
          <a:prstGeom prst="rect">
            <a:avLst/>
          </a:prstGeom>
          <a:noFill/>
        </p:spPr>
        <p:txBody>
          <a:bodyPr wrap="square" rtlCol="0">
            <a:spAutoFit/>
          </a:bodyPr>
          <a:lstStyle/>
          <a:p>
            <a:pPr algn="ctr"/>
            <a:r>
              <a:rPr lang="it-IT" sz="2800" b="1" dirty="0" smtClean="0">
                <a:solidFill>
                  <a:schemeClr val="bg1"/>
                </a:solidFill>
                <a:latin typeface="Arial Black" pitchFamily="34" charset="0"/>
              </a:rPr>
              <a:t>ULTERIORI INTERVENTI</a:t>
            </a:r>
          </a:p>
          <a:p>
            <a:pPr algn="ctr"/>
            <a:r>
              <a:rPr lang="it-IT" sz="2800" b="1" cap="all" dirty="0" smtClean="0">
                <a:solidFill>
                  <a:schemeClr val="bg1"/>
                </a:solidFill>
                <a:latin typeface="Arial Black" pitchFamily="34" charset="0"/>
              </a:rPr>
              <a:t>A FAVORE DI CITTADINI E IMPRESE</a:t>
            </a:r>
            <a:endParaRPr lang="it-IT" sz="2800" b="1" cap="all" dirty="0">
              <a:solidFill>
                <a:schemeClr val="bg1"/>
              </a:solidFill>
              <a:latin typeface="Arial Black" pitchFamily="34" charset="0"/>
            </a:endParaRPr>
          </a:p>
        </p:txBody>
      </p:sp>
      <p:sp>
        <p:nvSpPr>
          <p:cNvPr id="6" name="Rettangolo 5"/>
          <p:cNvSpPr/>
          <p:nvPr/>
        </p:nvSpPr>
        <p:spPr>
          <a:xfrm>
            <a:off x="1269954" y="913284"/>
            <a:ext cx="6953967" cy="1872208"/>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p:cNvSpPr txBox="1"/>
          <p:nvPr/>
        </p:nvSpPr>
        <p:spPr>
          <a:xfrm>
            <a:off x="1341962" y="1004265"/>
            <a:ext cx="6802058" cy="523220"/>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Contributi INAIL da destinare al finanziamento dei progetti di investimento e formazione in materia di salute e sicurezza sul lavoro (art.23)</a:t>
            </a:r>
            <a:endParaRPr lang="it-IT" sz="1400" b="1" dirty="0">
              <a:effectLst>
                <a:outerShdw blurRad="38100" dist="38100" dir="2700000" algn="tl">
                  <a:srgbClr val="000000">
                    <a:alpha val="43137"/>
                  </a:srgbClr>
                </a:outerShdw>
              </a:effectLst>
            </a:endParaRPr>
          </a:p>
        </p:txBody>
      </p:sp>
      <p:sp>
        <p:nvSpPr>
          <p:cNvPr id="2" name="Ovale 1"/>
          <p:cNvSpPr/>
          <p:nvPr/>
        </p:nvSpPr>
        <p:spPr>
          <a:xfrm>
            <a:off x="837906" y="1085855"/>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1</a:t>
            </a:r>
            <a:endParaRPr lang="it-IT" dirty="0"/>
          </a:p>
        </p:txBody>
      </p:sp>
      <p:sp>
        <p:nvSpPr>
          <p:cNvPr id="18" name="CasellaDiTesto 17"/>
          <p:cNvSpPr txBox="1"/>
          <p:nvPr/>
        </p:nvSpPr>
        <p:spPr>
          <a:xfrm>
            <a:off x="1341962" y="1600654"/>
            <a:ext cx="6802058" cy="523220"/>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Accollo da parte dello Stato dell’intera quota di cofinanziamento regionale dei programmi di sviluppo rurale 2014-2020 limitatamente alle annualità 2016, 2017 e 2018 (art.21)</a:t>
            </a:r>
            <a:endParaRPr lang="it-IT" sz="1400" b="1" dirty="0">
              <a:effectLst>
                <a:outerShdw blurRad="38100" dist="38100" dir="2700000" algn="tl">
                  <a:srgbClr val="000000">
                    <a:alpha val="43137"/>
                  </a:srgbClr>
                </a:outerShdw>
              </a:effectLst>
            </a:endParaRPr>
          </a:p>
        </p:txBody>
      </p:sp>
      <p:sp>
        <p:nvSpPr>
          <p:cNvPr id="20" name="Ovale 19"/>
          <p:cNvSpPr/>
          <p:nvPr/>
        </p:nvSpPr>
        <p:spPr>
          <a:xfrm>
            <a:off x="837906" y="1682244"/>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2</a:t>
            </a:r>
            <a:endParaRPr lang="it-IT" dirty="0"/>
          </a:p>
        </p:txBody>
      </p:sp>
      <p:sp>
        <p:nvSpPr>
          <p:cNvPr id="21" name="CasellaDiTesto 20"/>
          <p:cNvSpPr txBox="1"/>
          <p:nvPr/>
        </p:nvSpPr>
        <p:spPr>
          <a:xfrm>
            <a:off x="1341961" y="2194684"/>
            <a:ext cx="6802057" cy="523220"/>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sz="1400" b="1" dirty="0" smtClean="0"/>
              <a:t>Predisposizione di un programma per la promozione e</a:t>
            </a:r>
          </a:p>
          <a:p>
            <a:pPr algn="ctr"/>
            <a:r>
              <a:rPr lang="it-IT" sz="1400" b="1" dirty="0" smtClean="0"/>
              <a:t>il rilancio del turismo nei territori colpiti dal sisma (art.22)</a:t>
            </a:r>
            <a:endParaRPr lang="it-IT" sz="1400" b="1" dirty="0">
              <a:effectLst>
                <a:outerShdw blurRad="38100" dist="38100" dir="2700000" algn="tl">
                  <a:srgbClr val="000000">
                    <a:alpha val="43137"/>
                  </a:srgbClr>
                </a:outerShdw>
              </a:effectLst>
            </a:endParaRPr>
          </a:p>
        </p:txBody>
      </p:sp>
      <p:sp>
        <p:nvSpPr>
          <p:cNvPr id="23" name="Ovale 22"/>
          <p:cNvSpPr/>
          <p:nvPr/>
        </p:nvSpPr>
        <p:spPr>
          <a:xfrm>
            <a:off x="837906" y="2276274"/>
            <a:ext cx="360040" cy="36004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3</a:t>
            </a:r>
            <a:endParaRPr lang="it-IT" dirty="0"/>
          </a:p>
        </p:txBody>
      </p:sp>
      <p:sp>
        <p:nvSpPr>
          <p:cNvPr id="3" name="CasellaDiTesto 2"/>
          <p:cNvSpPr txBox="1"/>
          <p:nvPr/>
        </p:nvSpPr>
        <p:spPr>
          <a:xfrm>
            <a:off x="106992" y="3217540"/>
            <a:ext cx="8929218" cy="584775"/>
          </a:xfrm>
          <a:prstGeom prst="rect">
            <a:avLst/>
          </a:prstGeom>
          <a:solidFill>
            <a:schemeClr val="accent3">
              <a:lumMod val="60000"/>
              <a:lumOff val="40000"/>
            </a:schemeClr>
          </a:solidFill>
          <a:effectLst>
            <a:outerShdw blurRad="50800" dist="38100" dir="2700000" algn="tl" rotWithShape="0">
              <a:prstClr val="black">
                <a:alpha val="40000"/>
              </a:prstClr>
            </a:outerShdw>
          </a:effectLst>
        </p:spPr>
        <p:txBody>
          <a:bodyPr wrap="square" rtlCol="0">
            <a:spAutoFit/>
          </a:bodyPr>
          <a:lstStyle/>
          <a:p>
            <a:pPr algn="ctr"/>
            <a:r>
              <a:rPr lang="it-IT" sz="1600" b="1" i="1" dirty="0" smtClean="0"/>
              <a:t>Proroga e sospensione di termini in materia di adempimenti e versamenti tributari e contributivi, nonché sospensione di termini amministrativi (art.48)</a:t>
            </a:r>
            <a:endParaRPr lang="it-IT" sz="1600" b="1" i="1" dirty="0"/>
          </a:p>
        </p:txBody>
      </p:sp>
      <p:sp>
        <p:nvSpPr>
          <p:cNvPr id="33" name="Rettangolo 32"/>
          <p:cNvSpPr/>
          <p:nvPr/>
        </p:nvSpPr>
        <p:spPr>
          <a:xfrm>
            <a:off x="125212" y="3865612"/>
            <a:ext cx="8910998" cy="1458042"/>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5" name="CasellaDiTesto 34"/>
          <p:cNvSpPr txBox="1"/>
          <p:nvPr/>
        </p:nvSpPr>
        <p:spPr>
          <a:xfrm>
            <a:off x="178999" y="3865612"/>
            <a:ext cx="8838991" cy="1384995"/>
          </a:xfrm>
          <a:prstGeom prst="rect">
            <a:avLst/>
          </a:prstGeom>
          <a:noFill/>
          <a:effectLst>
            <a:outerShdw blurRad="50800" dist="38100" dir="2700000" algn="tl" rotWithShape="0">
              <a:prstClr val="black">
                <a:alpha val="40000"/>
              </a:prstClr>
            </a:outerShdw>
          </a:effectLst>
        </p:spPr>
        <p:txBody>
          <a:bodyPr wrap="square" rtlCol="0">
            <a:spAutoFit/>
          </a:bodyPr>
          <a:lstStyle/>
          <a:p>
            <a:r>
              <a:rPr lang="it-IT" sz="1400" b="1" dirty="0" smtClean="0">
                <a:solidFill>
                  <a:srgbClr val="002060"/>
                </a:solidFill>
              </a:rPr>
              <a:t>Principali misure:</a:t>
            </a:r>
          </a:p>
          <a:p>
            <a:pPr marL="342900" indent="-342900">
              <a:buFont typeface="+mj-lt"/>
              <a:buAutoNum type="arabicPeriod"/>
            </a:pPr>
            <a:r>
              <a:rPr lang="it-IT" sz="1400" b="1" dirty="0" smtClean="0">
                <a:solidFill>
                  <a:srgbClr val="002060"/>
                </a:solidFill>
              </a:rPr>
              <a:t>Le rate dei mutui e finanziamenti di qualsiasi genere;</a:t>
            </a:r>
          </a:p>
          <a:p>
            <a:pPr marL="342900" indent="-342900">
              <a:buFont typeface="+mj-lt"/>
              <a:buAutoNum type="arabicPeriod"/>
            </a:pPr>
            <a:r>
              <a:rPr lang="it-IT" sz="1400" b="1" dirty="0" smtClean="0">
                <a:solidFill>
                  <a:srgbClr val="002060"/>
                </a:solidFill>
              </a:rPr>
              <a:t>La sospensione temporanea, mediante provvedimento dell’autorità di regolazione, dei termini di pagamento per energia elettrica, acqua e gas;</a:t>
            </a:r>
          </a:p>
          <a:p>
            <a:pPr marL="342900" indent="-342900">
              <a:buFont typeface="+mj-lt"/>
              <a:buAutoNum type="arabicPeriod"/>
            </a:pPr>
            <a:r>
              <a:rPr lang="it-IT" sz="1400" b="1" dirty="0" smtClean="0">
                <a:solidFill>
                  <a:srgbClr val="002060"/>
                </a:solidFill>
              </a:rPr>
              <a:t>La sospensione dei termini per adempimenti e versamenti dei contributi INPS e INAIL.</a:t>
            </a:r>
          </a:p>
          <a:p>
            <a:pPr marL="342900" indent="-342900">
              <a:buFont typeface="+mj-lt"/>
              <a:buAutoNum type="arabicPeriod"/>
            </a:pPr>
            <a:r>
              <a:rPr lang="it-IT" sz="1400" b="1" dirty="0">
                <a:solidFill>
                  <a:srgbClr val="002060"/>
                </a:solidFill>
              </a:rPr>
              <a:t>Tali Comuni non concorrono alla realizzazione degli obiettivi di finanza pubblica per l'anno 2016 (art. 44, c. 2</a:t>
            </a:r>
            <a:r>
              <a:rPr lang="it-IT" sz="1400" b="1" dirty="0" smtClean="0">
                <a:solidFill>
                  <a:srgbClr val="002060"/>
                </a:solidFill>
              </a:rPr>
              <a:t>)</a:t>
            </a:r>
            <a:endParaRPr lang="it-IT" sz="1400" b="1" dirty="0">
              <a:solidFill>
                <a:srgbClr val="002060"/>
              </a:solidFill>
            </a:endParaRPr>
          </a:p>
        </p:txBody>
      </p:sp>
      <p:cxnSp>
        <p:nvCxnSpPr>
          <p:cNvPr id="13" name="Connettore 1 12"/>
          <p:cNvCxnSpPr/>
          <p:nvPr/>
        </p:nvCxnSpPr>
        <p:spPr>
          <a:xfrm>
            <a:off x="137620" y="2857500"/>
            <a:ext cx="8921747" cy="2599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8" name="Segnaposto numero diapositiva 7"/>
          <p:cNvSpPr>
            <a:spLocks noGrp="1"/>
          </p:cNvSpPr>
          <p:nvPr>
            <p:ph type="sldNum" sz="quarter" idx="12"/>
          </p:nvPr>
        </p:nvSpPr>
        <p:spPr>
          <a:xfrm>
            <a:off x="6553200" y="5361541"/>
            <a:ext cx="2133600" cy="304271"/>
          </a:xfrm>
        </p:spPr>
        <p:txBody>
          <a:bodyPr/>
          <a:lstStyle/>
          <a:p>
            <a:fld id="{12194F3B-A95F-4036-9FB0-F0B68AB4758F}" type="slidenum">
              <a:rPr lang="it-IT" smtClean="0"/>
              <a:t>8</a:t>
            </a:fld>
            <a:endParaRPr lang="it-IT" dirty="0"/>
          </a:p>
        </p:txBody>
      </p:sp>
      <p:sp>
        <p:nvSpPr>
          <p:cNvPr id="19" name="CasellaDiTesto 18"/>
          <p:cNvSpPr txBox="1"/>
          <p:nvPr/>
        </p:nvSpPr>
        <p:spPr>
          <a:xfrm>
            <a:off x="125212" y="2857500"/>
            <a:ext cx="8856984" cy="40011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000" b="1" dirty="0" smtClean="0">
                <a:solidFill>
                  <a:srgbClr val="C00000"/>
                </a:solidFill>
                <a:effectLst>
                  <a:outerShdw blurRad="38100" dist="38100" dir="2700000" algn="tl">
                    <a:srgbClr val="000000">
                      <a:alpha val="43137"/>
                    </a:srgbClr>
                  </a:outerShdw>
                </a:effectLst>
              </a:rPr>
              <a:t>Comuni all’interno del cratere</a:t>
            </a:r>
            <a:endParaRPr lang="it-IT" sz="20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87744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846646"/>
          </a:xfrm>
          <a:prstGeom prst="rect">
            <a:avLst/>
          </a:prstGeom>
          <a:solidFill>
            <a:schemeClr val="accent3">
              <a:lumMod val="75000"/>
            </a:schemeClr>
          </a:solidFill>
          <a:ln>
            <a:noFill/>
          </a:ln>
          <a:extLst/>
        </p:spPr>
      </p:pic>
      <p:pic>
        <p:nvPicPr>
          <p:cNvPr id="7" name="Immagin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121196"/>
            <a:ext cx="1619672" cy="661403"/>
          </a:xfrm>
          <a:prstGeom prst="rect">
            <a:avLst/>
          </a:prstGeom>
        </p:spPr>
      </p:pic>
      <p:sp>
        <p:nvSpPr>
          <p:cNvPr id="4" name="CasellaDiTesto 3"/>
          <p:cNvSpPr txBox="1"/>
          <p:nvPr/>
        </p:nvSpPr>
        <p:spPr>
          <a:xfrm>
            <a:off x="251520" y="100157"/>
            <a:ext cx="7164288" cy="646331"/>
          </a:xfrm>
          <a:prstGeom prst="rect">
            <a:avLst/>
          </a:prstGeom>
          <a:noFill/>
        </p:spPr>
        <p:txBody>
          <a:bodyPr wrap="square" rtlCol="0">
            <a:spAutoFit/>
          </a:bodyPr>
          <a:lstStyle/>
          <a:p>
            <a:pPr algn="ctr"/>
            <a:r>
              <a:rPr lang="it-IT" sz="3600" b="1" dirty="0" smtClean="0">
                <a:solidFill>
                  <a:schemeClr val="bg1"/>
                </a:solidFill>
                <a:latin typeface="Arial Black" pitchFamily="34" charset="0"/>
              </a:rPr>
              <a:t>ATTIVIT</a:t>
            </a:r>
            <a:r>
              <a:rPr lang="it-IT" sz="3600" b="1" cap="all" dirty="0" smtClean="0">
                <a:solidFill>
                  <a:schemeClr val="bg1"/>
                </a:solidFill>
                <a:latin typeface="Arial Black" pitchFamily="34" charset="0"/>
              </a:rPr>
              <a:t>à</a:t>
            </a:r>
            <a:r>
              <a:rPr lang="it-IT" sz="3600" b="1" dirty="0" smtClean="0">
                <a:solidFill>
                  <a:schemeClr val="bg1"/>
                </a:solidFill>
                <a:latin typeface="Arial Black" pitchFamily="34" charset="0"/>
              </a:rPr>
              <a:t> RICOSTRUZIONE</a:t>
            </a:r>
            <a:endParaRPr lang="it-IT" sz="3600" b="1" cap="all" dirty="0">
              <a:solidFill>
                <a:schemeClr val="bg1"/>
              </a:solidFill>
              <a:latin typeface="Arial Black" pitchFamily="34" charset="0"/>
            </a:endParaRPr>
          </a:p>
        </p:txBody>
      </p:sp>
      <p:sp>
        <p:nvSpPr>
          <p:cNvPr id="6" name="Rettangolo 5"/>
          <p:cNvSpPr/>
          <p:nvPr/>
        </p:nvSpPr>
        <p:spPr>
          <a:xfrm>
            <a:off x="107504" y="1363332"/>
            <a:ext cx="8856984" cy="1062120"/>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107504" y="1363334"/>
            <a:ext cx="8856984"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800" b="1" dirty="0" smtClean="0">
                <a:solidFill>
                  <a:srgbClr val="C00000"/>
                </a:solidFill>
                <a:effectLst>
                  <a:outerShdw blurRad="38100" dist="38100" dir="2700000" algn="tl">
                    <a:srgbClr val="000000">
                      <a:alpha val="43137"/>
                    </a:srgbClr>
                  </a:outerShdw>
                </a:effectLst>
              </a:rPr>
              <a:t>Comuni all’interno del cratere</a:t>
            </a:r>
            <a:endParaRPr lang="it-IT" sz="2800" b="1" dirty="0">
              <a:solidFill>
                <a:srgbClr val="002060"/>
              </a:solidFill>
              <a:effectLst>
                <a:outerShdw blurRad="38100" dist="38100" dir="2700000" algn="tl">
                  <a:srgbClr val="000000">
                    <a:alpha val="43137"/>
                  </a:srgbClr>
                </a:outerShdw>
              </a:effectLst>
            </a:endParaRPr>
          </a:p>
        </p:txBody>
      </p:sp>
      <p:sp>
        <p:nvSpPr>
          <p:cNvPr id="11" name="Rettangolo 10"/>
          <p:cNvSpPr/>
          <p:nvPr/>
        </p:nvSpPr>
        <p:spPr>
          <a:xfrm>
            <a:off x="104374" y="2736665"/>
            <a:ext cx="8856985" cy="2065051"/>
          </a:xfrm>
          <a:prstGeom prst="rect">
            <a:avLst/>
          </a:prstGeom>
          <a:solidFill>
            <a:schemeClr val="bg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p:cNvSpPr txBox="1"/>
          <p:nvPr/>
        </p:nvSpPr>
        <p:spPr>
          <a:xfrm>
            <a:off x="104375" y="2736665"/>
            <a:ext cx="8856984" cy="52322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it-IT" sz="2800" b="1" dirty="0" smtClean="0">
                <a:solidFill>
                  <a:srgbClr val="C00000"/>
                </a:solidFill>
                <a:effectLst>
                  <a:outerShdw blurRad="38100" dist="38100" dir="2700000" algn="tl">
                    <a:srgbClr val="000000">
                      <a:alpha val="43137"/>
                    </a:srgbClr>
                  </a:outerShdw>
                </a:effectLst>
              </a:rPr>
              <a:t>Tutti i Comuni dentro e fuori dal cratere</a:t>
            </a:r>
            <a:endParaRPr lang="it-IT" sz="2800" b="1" dirty="0">
              <a:solidFill>
                <a:srgbClr val="002060"/>
              </a:solidFill>
              <a:effectLst>
                <a:outerShdw blurRad="38100" dist="38100" dir="2700000" algn="tl">
                  <a:srgbClr val="000000">
                    <a:alpha val="43137"/>
                  </a:srgbClr>
                </a:outerShdw>
              </a:effectLst>
            </a:endParaRPr>
          </a:p>
        </p:txBody>
      </p:sp>
      <p:sp>
        <p:nvSpPr>
          <p:cNvPr id="10" name="CasellaDiTesto 9"/>
          <p:cNvSpPr txBox="1"/>
          <p:nvPr/>
        </p:nvSpPr>
        <p:spPr>
          <a:xfrm>
            <a:off x="162052" y="1993404"/>
            <a:ext cx="8741640" cy="369332"/>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b="1" dirty="0" smtClean="0"/>
              <a:t>Partecipano, tramite il Sindaco, al Comitato istituzionale (art.1, c.6)</a:t>
            </a:r>
            <a:endParaRPr lang="it-IT" b="1" dirty="0">
              <a:effectLst>
                <a:outerShdw blurRad="38100" dist="38100" dir="2700000" algn="tl">
                  <a:srgbClr val="000000">
                    <a:alpha val="43137"/>
                  </a:srgbClr>
                </a:outerShdw>
              </a:effectLst>
            </a:endParaRPr>
          </a:p>
        </p:txBody>
      </p:sp>
      <p:sp>
        <p:nvSpPr>
          <p:cNvPr id="13" name="CasellaDiTesto 12"/>
          <p:cNvSpPr txBox="1"/>
          <p:nvPr/>
        </p:nvSpPr>
        <p:spPr>
          <a:xfrm>
            <a:off x="179512" y="3289721"/>
            <a:ext cx="8724180" cy="646331"/>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b="1" dirty="0" smtClean="0"/>
              <a:t>I comuni, tramite un proprio rappresentante,</a:t>
            </a:r>
          </a:p>
          <a:p>
            <a:pPr algn="ctr"/>
            <a:r>
              <a:rPr lang="it-IT" b="1" dirty="0" smtClean="0"/>
              <a:t>partecipano alla Conferenza permanente (art.16, c.1)</a:t>
            </a:r>
            <a:endParaRPr lang="it-IT" b="1" dirty="0">
              <a:effectLst>
                <a:outerShdw blurRad="38100" dist="38100" dir="2700000" algn="tl">
                  <a:srgbClr val="000000">
                    <a:alpha val="43137"/>
                  </a:srgbClr>
                </a:outerShdw>
              </a:effectLst>
            </a:endParaRPr>
          </a:p>
        </p:txBody>
      </p:sp>
      <p:sp>
        <p:nvSpPr>
          <p:cNvPr id="17" name="CasellaDiTesto 16"/>
          <p:cNvSpPr txBox="1"/>
          <p:nvPr/>
        </p:nvSpPr>
        <p:spPr>
          <a:xfrm>
            <a:off x="190724" y="4061891"/>
            <a:ext cx="8712968" cy="646331"/>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txBody>
          <a:bodyPr wrap="square" rtlCol="0">
            <a:spAutoFit/>
          </a:bodyPr>
          <a:lstStyle/>
          <a:p>
            <a:pPr algn="ctr"/>
            <a:r>
              <a:rPr lang="it-IT" b="1" dirty="0"/>
              <a:t>C</a:t>
            </a:r>
            <a:r>
              <a:rPr lang="it-IT" b="1" dirty="0" smtClean="0"/>
              <a:t>ollaborano con la Regione alla istituzione dell’Ufficio speciale</a:t>
            </a:r>
          </a:p>
          <a:p>
            <a:pPr algn="ctr"/>
            <a:r>
              <a:rPr lang="it-IT" b="1" dirty="0" smtClean="0"/>
              <a:t>per la ricostruzione (art.3, c.1)</a:t>
            </a:r>
            <a:endParaRPr lang="it-IT" b="1" dirty="0">
              <a:effectLst>
                <a:outerShdw blurRad="38100" dist="38100" dir="2700000" algn="tl">
                  <a:srgbClr val="000000">
                    <a:alpha val="43137"/>
                  </a:srgbClr>
                </a:outerShdw>
              </a:effectLst>
            </a:endParaRPr>
          </a:p>
        </p:txBody>
      </p:sp>
      <p:sp>
        <p:nvSpPr>
          <p:cNvPr id="3" name="Segnaposto numero diapositiva 2"/>
          <p:cNvSpPr>
            <a:spLocks noGrp="1"/>
          </p:cNvSpPr>
          <p:nvPr>
            <p:ph type="sldNum" sz="quarter" idx="12"/>
          </p:nvPr>
        </p:nvSpPr>
        <p:spPr/>
        <p:txBody>
          <a:bodyPr/>
          <a:lstStyle/>
          <a:p>
            <a:fld id="{12194F3B-A95F-4036-9FB0-F0B68AB4758F}" type="slidenum">
              <a:rPr lang="it-IT" smtClean="0"/>
              <a:t>9</a:t>
            </a:fld>
            <a:endParaRPr lang="it-IT"/>
          </a:p>
        </p:txBody>
      </p:sp>
    </p:spTree>
    <p:extLst>
      <p:ext uri="{BB962C8B-B14F-4D97-AF65-F5344CB8AC3E}">
        <p14:creationId xmlns:p14="http://schemas.microsoft.com/office/powerpoint/2010/main" val="1688171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sentazione a PowerPoint 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1601</TotalTime>
  <Words>3593</Words>
  <Application>Microsoft Office PowerPoint</Application>
  <PresentationFormat>Presentazione su schermo (16:10)</PresentationFormat>
  <Paragraphs>301</Paragraphs>
  <Slides>24</Slides>
  <Notes>3</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24</vt:i4>
      </vt:variant>
    </vt:vector>
  </HeadingPairs>
  <TitlesOfParts>
    <vt:vector size="30" baseType="lpstr">
      <vt:lpstr>Arial</vt:lpstr>
      <vt:lpstr>Arial Black</vt:lpstr>
      <vt:lpstr>Calibri</vt:lpstr>
      <vt:lpstr>Georgia</vt:lpstr>
      <vt:lpstr>Tema di Office</vt:lpstr>
      <vt:lpstr>Presentazione a PowerPoint 2010</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Massimo Censi</dc:creator>
  <cp:lastModifiedBy>Giovanni Samuele</cp:lastModifiedBy>
  <cp:revision>120</cp:revision>
  <cp:lastPrinted>2016-11-18T07:19:33Z</cp:lastPrinted>
  <dcterms:created xsi:type="dcterms:W3CDTF">2016-10-04T08:58:01Z</dcterms:created>
  <dcterms:modified xsi:type="dcterms:W3CDTF">2016-11-18T09:59:48Z</dcterms:modified>
</cp:coreProperties>
</file>