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1"/>
  </p:notesMasterIdLst>
  <p:sldIdLst>
    <p:sldId id="289" r:id="rId3"/>
    <p:sldId id="263" r:id="rId4"/>
    <p:sldId id="286" r:id="rId5"/>
    <p:sldId id="293" r:id="rId6"/>
    <p:sldId id="264" r:id="rId7"/>
    <p:sldId id="279" r:id="rId8"/>
    <p:sldId id="295" r:id="rId9"/>
    <p:sldId id="294" r:id="rId10"/>
    <p:sldId id="276" r:id="rId11"/>
    <p:sldId id="266" r:id="rId12"/>
    <p:sldId id="274" r:id="rId13"/>
    <p:sldId id="273" r:id="rId14"/>
    <p:sldId id="296" r:id="rId15"/>
    <p:sldId id="275" r:id="rId16"/>
    <p:sldId id="297" r:id="rId17"/>
    <p:sldId id="298" r:id="rId18"/>
    <p:sldId id="283" r:id="rId19"/>
    <p:sldId id="299" r:id="rId20"/>
    <p:sldId id="300" r:id="rId21"/>
    <p:sldId id="269" r:id="rId22"/>
    <p:sldId id="280" r:id="rId23"/>
    <p:sldId id="268" r:id="rId24"/>
    <p:sldId id="301" r:id="rId25"/>
    <p:sldId id="302" r:id="rId26"/>
    <p:sldId id="303" r:id="rId27"/>
    <p:sldId id="305" r:id="rId28"/>
    <p:sldId id="314" r:id="rId29"/>
    <p:sldId id="315" r:id="rId30"/>
    <p:sldId id="306" r:id="rId31"/>
    <p:sldId id="307" r:id="rId32"/>
    <p:sldId id="308" r:id="rId33"/>
    <p:sldId id="316" r:id="rId34"/>
    <p:sldId id="309" r:id="rId35"/>
    <p:sldId id="310" r:id="rId36"/>
    <p:sldId id="311" r:id="rId37"/>
    <p:sldId id="312" r:id="rId38"/>
    <p:sldId id="313" r:id="rId39"/>
    <p:sldId id="292" r:id="rId40"/>
  </p:sldIdLst>
  <p:sldSz cx="9144000" cy="5715000" type="screen16x1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5" autoAdjust="0"/>
    <p:restoredTop sz="90296" autoAdjust="0"/>
  </p:normalViewPr>
  <p:slideViewPr>
    <p:cSldViewPr>
      <p:cViewPr varScale="1">
        <p:scale>
          <a:sx n="108" d="100"/>
          <a:sy n="108" d="100"/>
        </p:scale>
        <p:origin x="-84" y="-504"/>
      </p:cViewPr>
      <p:guideLst>
        <p:guide orient="horz" pos="180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B139559-BA12-45FA-9D81-00AFDE1431B6}" type="datetimeFigureOut">
              <a:rPr lang="it-IT" smtClean="0"/>
              <a:t>30/12/2016</a:t>
            </a:fld>
            <a:endParaRPr lang="it-IT"/>
          </a:p>
        </p:txBody>
      </p:sp>
      <p:sp>
        <p:nvSpPr>
          <p:cNvPr id="4" name="Segnaposto immagine diapositiva 3"/>
          <p:cNvSpPr>
            <a:spLocks noGrp="1" noRot="1" noChangeAspect="1"/>
          </p:cNvSpPr>
          <p:nvPr>
            <p:ph type="sldImg" idx="2"/>
          </p:nvPr>
        </p:nvSpPr>
        <p:spPr>
          <a:xfrm>
            <a:off x="420688" y="744538"/>
            <a:ext cx="59563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A56DE619-5E90-496C-91EC-568E09C644F1}" type="slidenum">
              <a:rPr lang="it-IT" smtClean="0"/>
              <a:t>‹N›</a:t>
            </a:fld>
            <a:endParaRPr lang="it-IT"/>
          </a:p>
        </p:txBody>
      </p:sp>
    </p:spTree>
    <p:extLst>
      <p:ext uri="{BB962C8B-B14F-4D97-AF65-F5344CB8AC3E}">
        <p14:creationId xmlns:p14="http://schemas.microsoft.com/office/powerpoint/2010/main" val="2454728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44538"/>
            <a:ext cx="5956300" cy="3722687"/>
          </a:xfrm>
        </p:spPr>
      </p:sp>
      <p:sp>
        <p:nvSpPr>
          <p:cNvPr id="3" name="Notes Placeholder 2"/>
          <p:cNvSpPr>
            <a:spLocks noGrp="1"/>
          </p:cNvSpPr>
          <p:nvPr>
            <p:ph type="body" idx="1"/>
          </p:nvPr>
        </p:nvSpPr>
        <p:spPr/>
        <p:txBody>
          <a:bodyPr/>
          <a:lstStyle/>
          <a:p>
            <a:endParaRPr lang="it-IT" dirty="0" smtClean="0"/>
          </a:p>
        </p:txBody>
      </p:sp>
      <p:sp>
        <p:nvSpPr>
          <p:cNvPr id="4" name="Slide Number Placeholder 3"/>
          <p:cNvSpPr>
            <a:spLocks noGrp="1"/>
          </p:cNvSpPr>
          <p:nvPr>
            <p:ph type="sldNum" sz="quarter" idx="10"/>
          </p:nvPr>
        </p:nvSpPr>
        <p:spPr/>
        <p:txBody>
          <a:bodyPr/>
          <a:lstStyle/>
          <a:p>
            <a:fld id="{58CC9574-A819-4FE4-99A7-1E27AD09ADC2}" type="slidenum">
              <a:rPr smtClean="0">
                <a:solidFill>
                  <a:prstClr val="black"/>
                </a:solidFill>
              </a:rPr>
              <a:pPr/>
              <a:t>1</a:t>
            </a:fld>
            <a:endParaRPr dirty="0">
              <a:solidFill>
                <a:prstClr val="black"/>
              </a:solidFill>
            </a:endParaRPr>
          </a:p>
        </p:txBody>
      </p:sp>
    </p:spTree>
    <p:extLst>
      <p:ext uri="{BB962C8B-B14F-4D97-AF65-F5344CB8AC3E}">
        <p14:creationId xmlns:p14="http://schemas.microsoft.com/office/powerpoint/2010/main" val="1186510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56DE619-5E90-496C-91EC-568E09C644F1}" type="slidenum">
              <a:rPr lang="it-IT" smtClean="0">
                <a:solidFill>
                  <a:prstClr val="black"/>
                </a:solidFill>
              </a:rPr>
              <a:pPr/>
              <a:t>17</a:t>
            </a:fld>
            <a:endParaRPr lang="it-IT">
              <a:solidFill>
                <a:prstClr val="black"/>
              </a:solidFill>
            </a:endParaRPr>
          </a:p>
        </p:txBody>
      </p:sp>
    </p:spTree>
    <p:extLst>
      <p:ext uri="{BB962C8B-B14F-4D97-AF65-F5344CB8AC3E}">
        <p14:creationId xmlns:p14="http://schemas.microsoft.com/office/powerpoint/2010/main" val="2143472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44538"/>
            <a:ext cx="5956300" cy="3722687"/>
          </a:xfrm>
        </p:spPr>
      </p:sp>
      <p:sp>
        <p:nvSpPr>
          <p:cNvPr id="3" name="Notes Placeholder 2"/>
          <p:cNvSpPr>
            <a:spLocks noGrp="1"/>
          </p:cNvSpPr>
          <p:nvPr>
            <p:ph type="body" idx="1"/>
          </p:nvPr>
        </p:nvSpPr>
        <p:spPr/>
        <p:txBody>
          <a:bodyPr/>
          <a:lstStyle/>
          <a:p>
            <a:endParaRPr lang="it-IT" dirty="0" smtClean="0"/>
          </a:p>
        </p:txBody>
      </p:sp>
      <p:sp>
        <p:nvSpPr>
          <p:cNvPr id="4" name="Slide Number Placeholder 3"/>
          <p:cNvSpPr>
            <a:spLocks noGrp="1"/>
          </p:cNvSpPr>
          <p:nvPr>
            <p:ph type="sldNum" sz="quarter" idx="10"/>
          </p:nvPr>
        </p:nvSpPr>
        <p:spPr/>
        <p:txBody>
          <a:bodyPr/>
          <a:lstStyle/>
          <a:p>
            <a:fld id="{58CC9574-A819-4FE4-99A7-1E27AD09ADC2}" type="slidenum">
              <a:rPr smtClean="0">
                <a:solidFill>
                  <a:prstClr val="black"/>
                </a:solidFill>
              </a:rPr>
              <a:pPr/>
              <a:t>38</a:t>
            </a:fld>
            <a:endParaRPr dirty="0">
              <a:solidFill>
                <a:prstClr val="black"/>
              </a:solidFill>
            </a:endParaRPr>
          </a:p>
        </p:txBody>
      </p:sp>
    </p:spTree>
    <p:extLst>
      <p:ext uri="{BB962C8B-B14F-4D97-AF65-F5344CB8AC3E}">
        <p14:creationId xmlns:p14="http://schemas.microsoft.com/office/powerpoint/2010/main" val="610459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775355"/>
            <a:ext cx="7772400" cy="1225021"/>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6A720EB-18FB-49F2-A0AD-7FF9E4D4BA40}" type="datetime1">
              <a:rPr lang="it-IT" smtClean="0"/>
              <a:t>30/12/2016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2124980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DFF6B7D-2BCD-4E2B-BBDE-D25138452A0A}" type="datetime1">
              <a:rPr lang="it-IT" smtClean="0"/>
              <a:t>30/12/2016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3923563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28865"/>
            <a:ext cx="2057400" cy="4876271"/>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28865"/>
            <a:ext cx="6019800" cy="487627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5A649C4-4FB6-4EA7-939F-D6F9ABF3D4BB}" type="datetime1">
              <a:rPr lang="it-IT" smtClean="0"/>
              <a:t>30/12/2016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1400919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9" y="17123"/>
            <a:ext cx="3498527" cy="2354494"/>
          </a:xfrm>
          <a:prstGeom prst="rect">
            <a:avLst/>
          </a:prstGeom>
        </p:spPr>
      </p:pic>
      <p:pic>
        <p:nvPicPr>
          <p:cNvPr id="8" name="Picture 7"/>
          <p:cNvPicPr>
            <a:picLocks noChangeAspect="1"/>
          </p:cNvPicPr>
          <p:nvPr userDrawn="1"/>
        </p:nvPicPr>
        <p:blipFill>
          <a:blip r:embed="rId3" cstate="print"/>
          <a:stretch>
            <a:fillRect/>
          </a:stretch>
        </p:blipFill>
        <p:spPr>
          <a:xfrm>
            <a:off x="3503486" y="17123"/>
            <a:ext cx="5624418" cy="2354580"/>
          </a:xfrm>
          <a:prstGeom prst="rect">
            <a:avLst/>
          </a:prstGeom>
        </p:spPr>
      </p:pic>
      <p:pic>
        <p:nvPicPr>
          <p:cNvPr id="9" name="Picture 8"/>
          <p:cNvPicPr>
            <a:picLocks noChangeAspect="1"/>
          </p:cNvPicPr>
          <p:nvPr userDrawn="1"/>
        </p:nvPicPr>
        <p:blipFill>
          <a:blip r:embed="rId4" cstate="print"/>
          <a:stretch>
            <a:fillRect/>
          </a:stretch>
        </p:blipFill>
        <p:spPr>
          <a:xfrm>
            <a:off x="20923" y="2348750"/>
            <a:ext cx="7668994" cy="1913555"/>
          </a:xfrm>
          <a:prstGeom prst="rect">
            <a:avLst/>
          </a:prstGeom>
        </p:spPr>
      </p:pic>
      <p:pic>
        <p:nvPicPr>
          <p:cNvPr id="10" name="Picture 9"/>
          <p:cNvPicPr>
            <a:picLocks noChangeAspect="1"/>
          </p:cNvPicPr>
          <p:nvPr userDrawn="1"/>
        </p:nvPicPr>
        <p:blipFill>
          <a:blip r:embed="rId5" cstate="print"/>
          <a:stretch>
            <a:fillRect/>
          </a:stretch>
        </p:blipFill>
        <p:spPr>
          <a:xfrm>
            <a:off x="7662120" y="2349500"/>
            <a:ext cx="1461333" cy="1911542"/>
          </a:xfrm>
          <a:prstGeom prst="rect">
            <a:avLst/>
          </a:prstGeom>
        </p:spPr>
      </p:pic>
      <p:pic>
        <p:nvPicPr>
          <p:cNvPr id="11" name="Picture 10"/>
          <p:cNvPicPr>
            <a:picLocks/>
          </p:cNvPicPr>
          <p:nvPr userDrawn="1"/>
        </p:nvPicPr>
        <p:blipFill>
          <a:blip r:embed="rId6" cstate="print"/>
          <a:stretch>
            <a:fillRect/>
          </a:stretch>
        </p:blipFill>
        <p:spPr>
          <a:xfrm>
            <a:off x="20548" y="4241515"/>
            <a:ext cx="9098280" cy="1447800"/>
          </a:xfrm>
          <a:prstGeom prst="rect">
            <a:avLst/>
          </a:prstGeom>
        </p:spPr>
      </p:pic>
      <p:sp>
        <p:nvSpPr>
          <p:cNvPr id="14" name="Rectangle 13"/>
          <p:cNvSpPr/>
          <p:nvPr userDrawn="1"/>
        </p:nvSpPr>
        <p:spPr>
          <a:xfrm>
            <a:off x="8755230" y="2058147"/>
            <a:ext cx="304800" cy="1270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47F28"/>
              </a:solidFill>
            </a:endParaRPr>
          </a:p>
        </p:txBody>
      </p:sp>
      <p:sp>
        <p:nvSpPr>
          <p:cNvPr id="4" name="Date Placeholder 3"/>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solidFill>
                  <a:prstClr val="white"/>
                </a:solidFill>
              </a:rPr>
              <a:pPr/>
              <a:t>30/12/2016</a:t>
            </a:fld>
            <a:endParaRPr>
              <a:solidFill>
                <a:prstClr val="white"/>
              </a:solidFill>
            </a:endParaRPr>
          </a:p>
        </p:txBody>
      </p:sp>
      <p:sp>
        <p:nvSpPr>
          <p:cNvPr id="5" name="Footer Placeholder 4"/>
          <p:cNvSpPr>
            <a:spLocks noGrp="1"/>
          </p:cNvSpPr>
          <p:nvPr>
            <p:ph type="ftr" sz="quarter" idx="11"/>
          </p:nvPr>
        </p:nvSpPr>
        <p:spPr/>
        <p:txBody>
          <a:bodyPr/>
          <a:lstStyle>
            <a:lvl1pPr eaLnBrk="1" latinLnBrk="0" hangingPunct="1">
              <a:defRPr kumimoji="0" lang="it-IT">
                <a:solidFill>
                  <a:schemeClr val="bg1"/>
                </a:solidFill>
              </a:defRPr>
            </a:lvl1pPr>
          </a:lstStyle>
          <a:p>
            <a:endParaRPr>
              <a:solidFill>
                <a:prstClr val="white"/>
              </a:solidFill>
            </a:endParaRPr>
          </a:p>
        </p:txBody>
      </p:sp>
      <p:sp>
        <p:nvSpPr>
          <p:cNvPr id="6" name="Slide Number Placeholder 5"/>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solidFill>
                  <a:prstClr val="white"/>
                </a:solidFill>
              </a:rPr>
              <a:pPr/>
              <a:t>‹N›</a:t>
            </a:fld>
            <a:endParaRPr>
              <a:solidFill>
                <a:prstClr val="white"/>
              </a:solidFill>
            </a:endParaRPr>
          </a:p>
        </p:txBody>
      </p:sp>
      <p:sp>
        <p:nvSpPr>
          <p:cNvPr id="15" name="Text Placeholder 15"/>
          <p:cNvSpPr>
            <a:spLocks noGrp="1"/>
          </p:cNvSpPr>
          <p:nvPr>
            <p:ph type="body" sz="quarter" idx="14" hasCustomPrompt="1"/>
          </p:nvPr>
        </p:nvSpPr>
        <p:spPr>
          <a:xfrm>
            <a:off x="3581400" y="1079500"/>
            <a:ext cx="5105400" cy="1180224"/>
          </a:xfrm>
        </p:spPr>
        <p:txBody>
          <a:bodyPr anchor="b">
            <a:normAutofit/>
          </a:bodyPr>
          <a:lstStyle>
            <a:lvl1pPr algn="r" eaLnBrk="1" latinLnBrk="0" hangingPunct="1">
              <a:buNone/>
              <a:defRPr kumimoji="0" lang="it-IT" sz="2200" kern="1200">
                <a:solidFill>
                  <a:schemeClr val="tx1">
                    <a:lumMod val="75000"/>
                    <a:lumOff val="25000"/>
                  </a:schemeClr>
                </a:solidFill>
                <a:latin typeface="Calibri" pitchFamily="34" charset="0"/>
                <a:ea typeface="+mn-ea"/>
                <a:cs typeface="+mn-cs"/>
              </a:defRPr>
            </a:lvl1pPr>
          </a:lstStyle>
          <a:p>
            <a:pPr lvl="0"/>
            <a:r>
              <a:rPr kumimoji="0" lang="it-IT"/>
              <a:t>Fare clic per modificare lo stile del sottotitolo dello schema</a:t>
            </a:r>
          </a:p>
        </p:txBody>
      </p:sp>
      <p:sp>
        <p:nvSpPr>
          <p:cNvPr id="2" name="Title 1"/>
          <p:cNvSpPr>
            <a:spLocks noGrp="1"/>
          </p:cNvSpPr>
          <p:nvPr>
            <p:ph type="title"/>
          </p:nvPr>
        </p:nvSpPr>
        <p:spPr>
          <a:xfrm>
            <a:off x="106344" y="3429000"/>
            <a:ext cx="7315200" cy="762000"/>
          </a:xfrm>
        </p:spPr>
        <p:txBody>
          <a:bodyPr anchor="b" anchorCtr="0">
            <a:normAutofit/>
          </a:bodyPr>
          <a:lstStyle>
            <a:lvl1pPr marL="0" indent="0" eaLnBrk="1" latinLnBrk="0" hangingPunct="1">
              <a:defRPr kumimoji="0" lang="it-IT" sz="3600" b="1" kern="1200" baseline="0">
                <a:solidFill>
                  <a:schemeClr val="bg1"/>
                </a:solidFill>
                <a:latin typeface="Arial" pitchFamily="34" charset="0"/>
                <a:ea typeface="+mn-ea"/>
                <a:cs typeface="Arial" pitchFamily="34" charset="0"/>
              </a:defRPr>
            </a:lvl1pPr>
          </a:lstStyle>
          <a:p>
            <a:pPr marL="342900" lvl="0" indent="-342900" algn="l" defTabSz="914400" eaLnBrk="1" latinLnBrk="0" hangingPunct="1"/>
            <a:r>
              <a:rPr lang="it-IT" smtClean="0"/>
              <a:t>Fare clic per modificare lo stile del titolo</a:t>
            </a:r>
            <a:endParaRPr/>
          </a:p>
        </p:txBody>
      </p:sp>
    </p:spTree>
    <p:extLst>
      <p:ext uri="{BB962C8B-B14F-4D97-AF65-F5344CB8AC3E}">
        <p14:creationId xmlns:p14="http://schemas.microsoft.com/office/powerpoint/2010/main" val="10439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660295"/>
            <a:ext cx="5867400" cy="1641705"/>
          </a:xfrm>
        </p:spPr>
        <p:txBody>
          <a:bodyPr anchor="ctr">
            <a:normAutofit/>
          </a:bodyPr>
          <a:lstStyle>
            <a:lvl1pPr algn="l" eaLnBrk="1" latinLnBrk="0" hangingPunct="1">
              <a:defRPr kumimoji="0" lang="it-IT" sz="3000" b="1" cap="all"/>
            </a:lvl1pPr>
          </a:lstStyle>
          <a:p>
            <a:pPr eaLnBrk="1" latinLnBrk="0" hangingPunct="1"/>
            <a:r>
              <a:rPr lang="it-IT" smtClean="0"/>
              <a:t>Fare clic per modificare lo stile del titolo</a:t>
            </a:r>
            <a:endParaRPr/>
          </a:p>
        </p:txBody>
      </p:sp>
      <p:sp>
        <p:nvSpPr>
          <p:cNvPr id="3" name="Text Placeholder 2"/>
          <p:cNvSpPr>
            <a:spLocks noGrp="1"/>
          </p:cNvSpPr>
          <p:nvPr>
            <p:ph type="body" idx="1"/>
          </p:nvPr>
        </p:nvSpPr>
        <p:spPr>
          <a:xfrm>
            <a:off x="381001" y="4254500"/>
            <a:ext cx="8229601" cy="313156"/>
          </a:xfrm>
        </p:spPr>
        <p:txBody>
          <a:bodyPr anchor="b">
            <a:normAutofit/>
          </a:bodyPr>
          <a:lstStyle>
            <a:lvl1pPr marL="0" indent="0" algn="r" eaLnBrk="1" latinLnBrk="0" hangingPunct="1">
              <a:buNone/>
              <a:defRPr kumimoji="0" lang="it-IT" sz="1800">
                <a:solidFill>
                  <a:schemeClr val="tx1">
                    <a:lumMod val="65000"/>
                    <a:lumOff val="35000"/>
                  </a:schemeClr>
                </a:solidFill>
              </a:defRPr>
            </a:lvl1pPr>
            <a:lvl2pPr marL="457200" indent="0" eaLnBrk="1" latinLnBrk="0" hangingPunct="1">
              <a:buNone/>
              <a:defRPr kumimoji="0" lang="it-IT" sz="1800">
                <a:solidFill>
                  <a:schemeClr val="tx1">
                    <a:tint val="75000"/>
                  </a:schemeClr>
                </a:solidFill>
              </a:defRPr>
            </a:lvl2pPr>
            <a:lvl3pPr marL="914400" indent="0" eaLnBrk="1" latinLnBrk="0" hangingPunct="1">
              <a:buNone/>
              <a:defRPr kumimoji="0" lang="it-IT" sz="1600">
                <a:solidFill>
                  <a:schemeClr val="tx1">
                    <a:tint val="75000"/>
                  </a:schemeClr>
                </a:solidFill>
              </a:defRPr>
            </a:lvl3pPr>
            <a:lvl4pPr marL="1371600" indent="0" eaLnBrk="1" latinLnBrk="0" hangingPunct="1">
              <a:buNone/>
              <a:defRPr kumimoji="0" lang="it-IT" sz="1400">
                <a:solidFill>
                  <a:schemeClr val="tx1">
                    <a:tint val="75000"/>
                  </a:schemeClr>
                </a:solidFill>
              </a:defRPr>
            </a:lvl4pPr>
            <a:lvl5pPr marL="1828800" indent="0" eaLnBrk="1" latinLnBrk="0" hangingPunct="1">
              <a:buNone/>
              <a:defRPr kumimoji="0" lang="it-IT" sz="1400">
                <a:solidFill>
                  <a:schemeClr val="tx1">
                    <a:tint val="75000"/>
                  </a:schemeClr>
                </a:solidFill>
              </a:defRPr>
            </a:lvl5pPr>
            <a:lvl6pPr marL="2286000" indent="0" eaLnBrk="1" latinLnBrk="0" hangingPunct="1">
              <a:buNone/>
              <a:defRPr kumimoji="0" lang="it-IT" sz="1400">
                <a:solidFill>
                  <a:schemeClr val="tx1">
                    <a:tint val="75000"/>
                  </a:schemeClr>
                </a:solidFill>
              </a:defRPr>
            </a:lvl6pPr>
            <a:lvl7pPr marL="2743200" indent="0" eaLnBrk="1" latinLnBrk="0" hangingPunct="1">
              <a:buNone/>
              <a:defRPr kumimoji="0" lang="it-IT" sz="1400">
                <a:solidFill>
                  <a:schemeClr val="tx1">
                    <a:tint val="75000"/>
                  </a:schemeClr>
                </a:solidFill>
              </a:defRPr>
            </a:lvl7pPr>
            <a:lvl8pPr marL="3200400" indent="0" eaLnBrk="1" latinLnBrk="0" hangingPunct="1">
              <a:buNone/>
              <a:defRPr kumimoji="0" lang="it-IT" sz="1400">
                <a:solidFill>
                  <a:schemeClr val="tx1">
                    <a:tint val="75000"/>
                  </a:schemeClr>
                </a:solidFill>
              </a:defRPr>
            </a:lvl8pPr>
            <a:lvl9pPr marL="3657600" indent="0" eaLnBrk="1" latinLnBrk="0" hangingPunct="1">
              <a:buNone/>
              <a:defRPr kumimoji="0" lang="it-IT" sz="1400">
                <a:solidFill>
                  <a:schemeClr val="tx1">
                    <a:tint val="75000"/>
                  </a:schemeClr>
                </a:solidFill>
              </a:defRPr>
            </a:lvl9pPr>
          </a:lstStyle>
          <a:p>
            <a:pPr lvl="0" eaLnBrk="1" latinLnBrk="0" hangingPunct="1"/>
            <a:r>
              <a:rPr lang="it-IT" smtClean="0"/>
              <a:t>Fare clic per modificare stili del testo dello schema</a:t>
            </a:r>
          </a:p>
        </p:txBody>
      </p:sp>
      <p:sp>
        <p:nvSpPr>
          <p:cNvPr id="5" name="Footer Placeholder 4"/>
          <p:cNvSpPr>
            <a:spLocks noGrp="1"/>
          </p:cNvSpPr>
          <p:nvPr>
            <p:ph type="ftr" sz="quarter" idx="11"/>
          </p:nvPr>
        </p:nvSpPr>
        <p:spPr/>
        <p:txBody>
          <a:bodyPr/>
          <a:lstStyle>
            <a:lvl1pPr eaLnBrk="1" latinLnBrk="0" hangingPunct="1">
              <a:defRPr kumimoji="0" lang="it-IT">
                <a:solidFill>
                  <a:schemeClr val="tx1">
                    <a:lumMod val="85000"/>
                    <a:lumOff val="15000"/>
                  </a:schemeClr>
                </a:solidFill>
              </a:defRPr>
            </a:lvl1pPr>
          </a:lstStyle>
          <a:p>
            <a:endParaRPr>
              <a:solidFill>
                <a:srgbClr val="262626">
                  <a:lumMod val="85000"/>
                  <a:lumOff val="15000"/>
                </a:srgbClr>
              </a:solidFill>
            </a:endParaRPr>
          </a:p>
        </p:txBody>
      </p:sp>
      <p:sp>
        <p:nvSpPr>
          <p:cNvPr id="6" name="Slide Number Placeholder 5"/>
          <p:cNvSpPr>
            <a:spLocks noGrp="1"/>
          </p:cNvSpPr>
          <p:nvPr>
            <p:ph type="sldNum" sz="quarter" idx="12"/>
          </p:nvPr>
        </p:nvSpPr>
        <p:spPr/>
        <p:txBody>
          <a:bodyPr/>
          <a:lstStyle>
            <a:lvl1pPr eaLnBrk="1" latinLnBrk="0" hangingPunct="1">
              <a:defRPr kumimoji="0" lang="it-IT">
                <a:solidFill>
                  <a:schemeClr val="tx1">
                    <a:lumMod val="85000"/>
                    <a:lumOff val="15000"/>
                  </a:schemeClr>
                </a:solidFill>
              </a:defRPr>
            </a:lvl1pPr>
          </a:lstStyle>
          <a:p>
            <a:fld id="{240D5ECE-8B49-45CD-BE81-EF81920D1969}" type="slidenum">
              <a:rPr>
                <a:solidFill>
                  <a:srgbClr val="262626">
                    <a:lumMod val="85000"/>
                    <a:lumOff val="15000"/>
                  </a:srgbClr>
                </a:solidFill>
              </a:rPr>
              <a:pPr/>
              <a:t>‹N›</a:t>
            </a:fld>
            <a:endParaRPr>
              <a:solidFill>
                <a:srgbClr val="262626">
                  <a:lumMod val="85000"/>
                  <a:lumOff val="15000"/>
                </a:srgbClr>
              </a:solidFill>
            </a:endParaRPr>
          </a:p>
        </p:txBody>
      </p:sp>
      <p:sp>
        <p:nvSpPr>
          <p:cNvPr id="7" name="Oval 6"/>
          <p:cNvSpPr/>
          <p:nvPr userDrawn="1"/>
        </p:nvSpPr>
        <p:spPr>
          <a:xfrm>
            <a:off x="762000" y="1621841"/>
            <a:ext cx="2057400" cy="17145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
        <p:nvSpPr>
          <p:cNvPr id="8" name="Rectangle 7"/>
          <p:cNvSpPr/>
          <p:nvPr userDrawn="1"/>
        </p:nvSpPr>
        <p:spPr>
          <a:xfrm>
            <a:off x="8686800" y="4387813"/>
            <a:ext cx="457200" cy="8056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srgbClr val="FF6600"/>
                </a:solidFill>
              </a:rPr>
              <a:t>           </a:t>
            </a:r>
          </a:p>
        </p:txBody>
      </p:sp>
      <p:sp>
        <p:nvSpPr>
          <p:cNvPr id="9" name="Oval 8"/>
          <p:cNvSpPr/>
          <p:nvPr userDrawn="1"/>
        </p:nvSpPr>
        <p:spPr>
          <a:xfrm>
            <a:off x="1007328" y="1660295"/>
            <a:ext cx="1583472" cy="10795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Tree>
    <p:extLst>
      <p:ext uri="{BB962C8B-B14F-4D97-AF65-F5344CB8AC3E}">
        <p14:creationId xmlns:p14="http://schemas.microsoft.com/office/powerpoint/2010/main" val="388696687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olo e contenut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4889500"/>
            <a:ext cx="9144000" cy="878078"/>
          </a:xfrm>
          <a:prstGeom prst="rect">
            <a:avLst/>
          </a:prstGeom>
        </p:spPr>
      </p:pic>
      <p:sp>
        <p:nvSpPr>
          <p:cNvPr id="2" name="Title 1"/>
          <p:cNvSpPr>
            <a:spLocks noGrp="1"/>
          </p:cNvSpPr>
          <p:nvPr>
            <p:ph type="title"/>
          </p:nvPr>
        </p:nvSpPr>
        <p:spPr>
          <a:xfrm>
            <a:off x="436180" y="63500"/>
            <a:ext cx="8403020" cy="571500"/>
          </a:xfrm>
        </p:spPr>
        <p:txBody>
          <a:bodyPr anchor="ctr" anchorCtr="0">
            <a:normAutofit/>
          </a:bodyPr>
          <a:lstStyle>
            <a:lvl1pPr algn="l" eaLnBrk="1" latinLnBrk="0" hangingPunct="1">
              <a:defRPr kumimoji="0" lang="it-IT" sz="3000" b="0">
                <a:solidFill>
                  <a:schemeClr val="tx1">
                    <a:lumMod val="85000"/>
                    <a:lumOff val="15000"/>
                  </a:schemeClr>
                </a:solidFill>
              </a:defRPr>
            </a:lvl1pPr>
          </a:lstStyle>
          <a:p>
            <a:pPr eaLnBrk="1" latinLnBrk="0" hangingPunct="1"/>
            <a:r>
              <a:rPr lang="it-IT" smtClean="0"/>
              <a:t>Fare clic per modificare lo stile del titolo</a:t>
            </a:r>
            <a:endParaRPr/>
          </a:p>
        </p:txBody>
      </p:sp>
      <p:sp>
        <p:nvSpPr>
          <p:cNvPr id="3" name="Content Placeholder 2"/>
          <p:cNvSpPr>
            <a:spLocks noGrp="1"/>
          </p:cNvSpPr>
          <p:nvPr>
            <p:ph idx="1"/>
          </p:nvPr>
        </p:nvSpPr>
        <p:spPr/>
        <p:txBody>
          <a:bodyPr/>
          <a:lstStyle>
            <a:lvl1pPr eaLnBrk="1" latinLnBrk="0" hangingPunct="1">
              <a:defRPr kumimoji="0" lang="it-IT">
                <a:solidFill>
                  <a:schemeClr val="tx1">
                    <a:lumMod val="85000"/>
                    <a:lumOff val="15000"/>
                  </a:schemeClr>
                </a:solidFill>
              </a:defRPr>
            </a:lvl1pPr>
            <a:lvl2pPr eaLnBrk="1" latinLnBrk="0" hangingPunct="1">
              <a:defRPr kumimoji="0" lang="it-IT">
                <a:solidFill>
                  <a:schemeClr val="tx1">
                    <a:lumMod val="85000"/>
                    <a:lumOff val="15000"/>
                  </a:schemeClr>
                </a:solidFill>
              </a:defRPr>
            </a:lvl2pPr>
            <a:lvl3pPr eaLnBrk="1" latinLnBrk="0" hangingPunct="1">
              <a:defRPr kumimoji="0" lang="it-IT">
                <a:solidFill>
                  <a:schemeClr val="tx1">
                    <a:lumMod val="85000"/>
                    <a:lumOff val="15000"/>
                  </a:schemeClr>
                </a:solidFill>
              </a:defRPr>
            </a:lvl3pPr>
            <a:lvl4pPr eaLnBrk="1" latinLnBrk="0" hangingPunct="1">
              <a:defRPr kumimoji="0" lang="it-IT">
                <a:solidFill>
                  <a:schemeClr val="tx1">
                    <a:lumMod val="85000"/>
                    <a:lumOff val="15000"/>
                  </a:schemeClr>
                </a:solidFill>
              </a:defRPr>
            </a:lvl4pPr>
            <a:lvl5pPr eaLnBrk="1" latinLnBrk="0" hangingPunct="1">
              <a:defRPr kumimoji="0" lang="it-IT">
                <a:solidFill>
                  <a:schemeClr val="tx1">
                    <a:lumMod val="85000"/>
                    <a:lumOff val="15000"/>
                  </a:schemeClr>
                </a:solidFill>
              </a:defRPr>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Date Placeholder 3"/>
          <p:cNvSpPr>
            <a:spLocks noGrp="1"/>
          </p:cNvSpPr>
          <p:nvPr>
            <p:ph type="dt" sz="half" idx="10"/>
          </p:nvPr>
        </p:nvSpPr>
        <p:spPr/>
        <p:txBody>
          <a:bodyPr/>
          <a:lstStyle>
            <a:lvl1pPr eaLnBrk="1" latinLnBrk="0" hangingPunct="1">
              <a:defRPr kumimoji="0" lang="it-IT">
                <a:solidFill>
                  <a:schemeClr val="tx1">
                    <a:lumMod val="85000"/>
                    <a:lumOff val="15000"/>
                  </a:schemeClr>
                </a:solidFill>
              </a:defRPr>
            </a:lvl1pPr>
          </a:lstStyle>
          <a:p>
            <a:fld id="{A258050E-B668-4FA7-85AD-C750C80A6E9B}" type="datetimeFigureOut">
              <a:rPr lang="it-IT">
                <a:solidFill>
                  <a:srgbClr val="262626">
                    <a:lumMod val="85000"/>
                    <a:lumOff val="15000"/>
                  </a:srgbClr>
                </a:solidFill>
              </a:rPr>
              <a:pPr/>
              <a:t>30/12/2016</a:t>
            </a:fld>
            <a:endParaRPr>
              <a:solidFill>
                <a:srgbClr val="262626">
                  <a:lumMod val="85000"/>
                  <a:lumOff val="15000"/>
                </a:srgbClr>
              </a:solidFill>
            </a:endParaRPr>
          </a:p>
        </p:txBody>
      </p:sp>
      <p:sp>
        <p:nvSpPr>
          <p:cNvPr id="5" name="Footer Placeholder 4"/>
          <p:cNvSpPr>
            <a:spLocks noGrp="1"/>
          </p:cNvSpPr>
          <p:nvPr>
            <p:ph type="ftr" sz="quarter" idx="11"/>
          </p:nvPr>
        </p:nvSpPr>
        <p:spPr/>
        <p:txBody>
          <a:bodyPr/>
          <a:lstStyle>
            <a:lvl1pPr eaLnBrk="1" latinLnBrk="0" hangingPunct="1">
              <a:defRPr kumimoji="0" lang="it-IT">
                <a:solidFill>
                  <a:schemeClr val="tx1">
                    <a:lumMod val="85000"/>
                    <a:lumOff val="15000"/>
                  </a:schemeClr>
                </a:solidFill>
              </a:defRPr>
            </a:lvl1pPr>
          </a:lstStyle>
          <a:p>
            <a:endParaRPr>
              <a:solidFill>
                <a:srgbClr val="262626">
                  <a:lumMod val="85000"/>
                  <a:lumOff val="15000"/>
                </a:srgbClr>
              </a:solidFill>
            </a:endParaRPr>
          </a:p>
        </p:txBody>
      </p:sp>
      <p:sp>
        <p:nvSpPr>
          <p:cNvPr id="6" name="Slide Number Placeholder 5"/>
          <p:cNvSpPr>
            <a:spLocks noGrp="1"/>
          </p:cNvSpPr>
          <p:nvPr>
            <p:ph type="sldNum" sz="quarter" idx="12"/>
          </p:nvPr>
        </p:nvSpPr>
        <p:spPr/>
        <p:txBody>
          <a:bodyPr/>
          <a:lstStyle>
            <a:lvl1pPr eaLnBrk="1" latinLnBrk="0" hangingPunct="1">
              <a:defRPr kumimoji="0" lang="it-IT">
                <a:solidFill>
                  <a:schemeClr val="tx1">
                    <a:lumMod val="85000"/>
                    <a:lumOff val="15000"/>
                  </a:schemeClr>
                </a:solidFill>
              </a:defRPr>
            </a:lvl1pPr>
          </a:lstStyle>
          <a:p>
            <a:fld id="{240D5ECE-8B49-45CD-BE81-EF81920D1969}" type="slidenum">
              <a:rPr>
                <a:solidFill>
                  <a:srgbClr val="262626">
                    <a:lumMod val="85000"/>
                    <a:lumOff val="15000"/>
                  </a:srgbClr>
                </a:solidFill>
              </a:rPr>
              <a:pPr/>
              <a:t>‹N›</a:t>
            </a:fld>
            <a:endParaRPr>
              <a:solidFill>
                <a:srgbClr val="262626">
                  <a:lumMod val="85000"/>
                  <a:lumOff val="15000"/>
                </a:srgbClr>
              </a:solidFill>
            </a:endParaRPr>
          </a:p>
        </p:txBody>
      </p:sp>
    </p:spTree>
    <p:extLst>
      <p:ext uri="{BB962C8B-B14F-4D97-AF65-F5344CB8AC3E}">
        <p14:creationId xmlns:p14="http://schemas.microsoft.com/office/powerpoint/2010/main" val="2669778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olo e contenuto: enfasi">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it-IT" smtClean="0"/>
              <a:t>Fare clic per modificare lo stile del titolo</a:t>
            </a:r>
            <a:endParaRPr/>
          </a:p>
        </p:txBody>
      </p:sp>
      <p:sp>
        <p:nvSpPr>
          <p:cNvPr id="3" name="Date Placeholder 2"/>
          <p:cNvSpPr>
            <a:spLocks noGrp="1"/>
          </p:cNvSpPr>
          <p:nvPr>
            <p:ph type="dt" sz="half" idx="10"/>
          </p:nvPr>
        </p:nvSpPr>
        <p:spPr/>
        <p:txBody>
          <a:bodyPr/>
          <a:lstStyle>
            <a:lvl1pPr eaLnBrk="1" latinLnBrk="0" hangingPunct="1">
              <a:defRPr kumimoji="0" lang="it-IT">
                <a:solidFill>
                  <a:schemeClr val="tx1">
                    <a:lumMod val="85000"/>
                    <a:lumOff val="15000"/>
                  </a:schemeClr>
                </a:solidFill>
              </a:defRPr>
            </a:lvl1pPr>
          </a:lstStyle>
          <a:p>
            <a:fld id="{A258050E-B668-4FA7-85AD-C750C80A6E9B}" type="datetimeFigureOut">
              <a:rPr lang="it-IT">
                <a:solidFill>
                  <a:srgbClr val="262626">
                    <a:lumMod val="85000"/>
                    <a:lumOff val="15000"/>
                  </a:srgbClr>
                </a:solidFill>
              </a:rPr>
              <a:pPr/>
              <a:t>30/12/2016</a:t>
            </a:fld>
            <a:endParaRPr>
              <a:solidFill>
                <a:srgbClr val="262626">
                  <a:lumMod val="85000"/>
                  <a:lumOff val="15000"/>
                </a:srgbClr>
              </a:solidFill>
            </a:endParaRPr>
          </a:p>
        </p:txBody>
      </p:sp>
      <p:sp>
        <p:nvSpPr>
          <p:cNvPr id="4" name="Footer Placeholder 3"/>
          <p:cNvSpPr>
            <a:spLocks noGrp="1"/>
          </p:cNvSpPr>
          <p:nvPr>
            <p:ph type="ftr" sz="quarter" idx="11"/>
          </p:nvPr>
        </p:nvSpPr>
        <p:spPr/>
        <p:txBody>
          <a:bodyPr/>
          <a:lstStyle>
            <a:lvl1pPr eaLnBrk="1" latinLnBrk="0" hangingPunct="1">
              <a:defRPr kumimoji="0" lang="it-IT">
                <a:solidFill>
                  <a:schemeClr val="tx1">
                    <a:lumMod val="85000"/>
                    <a:lumOff val="15000"/>
                  </a:schemeClr>
                </a:solidFill>
              </a:defRPr>
            </a:lvl1pPr>
          </a:lstStyle>
          <a:p>
            <a:endParaRPr>
              <a:solidFill>
                <a:srgbClr val="262626">
                  <a:lumMod val="85000"/>
                  <a:lumOff val="15000"/>
                </a:srgbClr>
              </a:solidFill>
            </a:endParaRPr>
          </a:p>
        </p:txBody>
      </p:sp>
      <p:sp>
        <p:nvSpPr>
          <p:cNvPr id="5" name="Slide Number Placeholder 4"/>
          <p:cNvSpPr>
            <a:spLocks noGrp="1"/>
          </p:cNvSpPr>
          <p:nvPr>
            <p:ph type="sldNum" sz="quarter" idx="12"/>
          </p:nvPr>
        </p:nvSpPr>
        <p:spPr/>
        <p:txBody>
          <a:bodyPr/>
          <a:lstStyle>
            <a:lvl1pPr eaLnBrk="1" latinLnBrk="0" hangingPunct="1">
              <a:defRPr kumimoji="0" lang="it-IT">
                <a:solidFill>
                  <a:schemeClr val="tx1">
                    <a:lumMod val="85000"/>
                    <a:lumOff val="15000"/>
                  </a:schemeClr>
                </a:solidFill>
              </a:defRPr>
            </a:lvl1pPr>
          </a:lstStyle>
          <a:p>
            <a:fld id="{240D5ECE-8B49-45CD-BE81-EF81920D1969}" type="slidenum">
              <a:rPr>
                <a:solidFill>
                  <a:srgbClr val="262626">
                    <a:lumMod val="85000"/>
                    <a:lumOff val="15000"/>
                  </a:srgbClr>
                </a:solidFill>
              </a:rPr>
              <a:pPr/>
              <a:t>‹N›</a:t>
            </a:fld>
            <a:endParaRPr>
              <a:solidFill>
                <a:srgbClr val="262626">
                  <a:lumMod val="85000"/>
                  <a:lumOff val="15000"/>
                </a:srgbClr>
              </a:solidFill>
            </a:endParaRPr>
          </a:p>
        </p:txBody>
      </p:sp>
      <p:sp>
        <p:nvSpPr>
          <p:cNvPr id="6" name="Content Placeholder 2"/>
          <p:cNvSpPr>
            <a:spLocks noGrp="1"/>
          </p:cNvSpPr>
          <p:nvPr>
            <p:ph idx="1"/>
          </p:nvPr>
        </p:nvSpPr>
        <p:spPr>
          <a:xfrm>
            <a:off x="457200" y="1333500"/>
            <a:ext cx="8229600" cy="3771636"/>
          </a:xfrm>
        </p:spPr>
        <p:txBody>
          <a:bodyPr/>
          <a:lstStyle>
            <a:lvl1pPr eaLnBrk="1" latinLnBrk="0" hangingPunct="1">
              <a:defRPr kumimoji="0" lang="it-IT">
                <a:solidFill>
                  <a:schemeClr val="tx1">
                    <a:lumMod val="85000"/>
                    <a:lumOff val="15000"/>
                  </a:schemeClr>
                </a:solidFill>
              </a:defRPr>
            </a:lvl1pPr>
            <a:lvl2pPr eaLnBrk="1" latinLnBrk="0" hangingPunct="1">
              <a:defRPr kumimoji="0" lang="it-IT">
                <a:solidFill>
                  <a:schemeClr val="tx1">
                    <a:lumMod val="85000"/>
                    <a:lumOff val="15000"/>
                  </a:schemeClr>
                </a:solidFill>
              </a:defRPr>
            </a:lvl2pPr>
            <a:lvl3pPr eaLnBrk="1" latinLnBrk="0" hangingPunct="1">
              <a:defRPr kumimoji="0" lang="it-IT">
                <a:solidFill>
                  <a:schemeClr val="tx1">
                    <a:lumMod val="85000"/>
                    <a:lumOff val="15000"/>
                  </a:schemeClr>
                </a:solidFill>
              </a:defRPr>
            </a:lvl3pPr>
            <a:lvl4pPr eaLnBrk="1" latinLnBrk="0" hangingPunct="1">
              <a:defRPr kumimoji="0" lang="it-IT">
                <a:solidFill>
                  <a:schemeClr val="tx1">
                    <a:lumMod val="85000"/>
                    <a:lumOff val="15000"/>
                  </a:schemeClr>
                </a:solidFill>
              </a:defRPr>
            </a:lvl4pPr>
            <a:lvl5pPr eaLnBrk="1" latinLnBrk="0" hangingPunct="1">
              <a:defRPr kumimoji="0" lang="it-IT">
                <a:solidFill>
                  <a:schemeClr val="tx1">
                    <a:lumMod val="85000"/>
                    <a:lumOff val="15000"/>
                  </a:schemeClr>
                </a:solidFill>
              </a:defRPr>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Tree>
    <p:extLst>
      <p:ext uri="{BB962C8B-B14F-4D97-AF65-F5344CB8AC3E}">
        <p14:creationId xmlns:p14="http://schemas.microsoft.com/office/powerpoint/2010/main" val="77054126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Due contenuti">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
            <a:ext cx="7068015" cy="698500"/>
          </a:xfrm>
        </p:spPr>
        <p:txBody>
          <a:bodyPr anchor="b">
            <a:normAutofit/>
          </a:bodyPr>
          <a:lstStyle>
            <a:lvl1pPr algn="l" eaLnBrk="1" latinLnBrk="0" hangingPunct="1">
              <a:defRPr kumimoji="0" lang="it-IT" sz="2800">
                <a:solidFill>
                  <a:schemeClr val="bg1"/>
                </a:solidFill>
              </a:defRPr>
            </a:lvl1pPr>
          </a:lstStyle>
          <a:p>
            <a:pPr eaLnBrk="1" latinLnBrk="0" hangingPunct="1"/>
            <a:r>
              <a:rPr lang="it-IT" smtClean="0"/>
              <a:t>Fare clic per modificare lo stile del titolo</a:t>
            </a:r>
            <a:endParaRPr/>
          </a:p>
        </p:txBody>
      </p:sp>
      <p:sp>
        <p:nvSpPr>
          <p:cNvPr id="3" name="Content Placeholder 2"/>
          <p:cNvSpPr>
            <a:spLocks noGrp="1"/>
          </p:cNvSpPr>
          <p:nvPr>
            <p:ph sz="half" idx="1"/>
          </p:nvPr>
        </p:nvSpPr>
        <p:spPr>
          <a:xfrm>
            <a:off x="457200" y="1397002"/>
            <a:ext cx="4038600" cy="3309546"/>
          </a:xfrm>
        </p:spPr>
        <p:txBody>
          <a:bodyPr/>
          <a:lstStyle>
            <a:lvl1pPr eaLnBrk="1" latinLnBrk="0" hangingPunct="1">
              <a:defRPr kumimoji="0" lang="it-IT" sz="2800">
                <a:solidFill>
                  <a:schemeClr val="tx1">
                    <a:lumMod val="85000"/>
                    <a:lumOff val="15000"/>
                  </a:schemeClr>
                </a:solidFill>
              </a:defRPr>
            </a:lvl1pPr>
            <a:lvl2pPr eaLnBrk="1" latinLnBrk="0" hangingPunct="1">
              <a:defRPr kumimoji="0" lang="it-IT" sz="2400">
                <a:solidFill>
                  <a:schemeClr val="tx1">
                    <a:lumMod val="85000"/>
                    <a:lumOff val="15000"/>
                  </a:schemeClr>
                </a:solidFill>
              </a:defRPr>
            </a:lvl2pPr>
            <a:lvl3pPr eaLnBrk="1" latinLnBrk="0" hangingPunct="1">
              <a:defRPr kumimoji="0" lang="it-IT" sz="2000">
                <a:solidFill>
                  <a:schemeClr val="tx1">
                    <a:lumMod val="85000"/>
                    <a:lumOff val="15000"/>
                  </a:schemeClr>
                </a:solidFill>
              </a:defRPr>
            </a:lvl3pPr>
            <a:lvl4pPr eaLnBrk="1" latinLnBrk="0" hangingPunct="1">
              <a:defRPr kumimoji="0" lang="it-IT" sz="1800">
                <a:solidFill>
                  <a:schemeClr val="tx1">
                    <a:lumMod val="85000"/>
                    <a:lumOff val="15000"/>
                  </a:schemeClr>
                </a:solidFill>
              </a:defRPr>
            </a:lvl4pPr>
            <a:lvl5pPr eaLnBrk="1" latinLnBrk="0" hangingPunct="1">
              <a:defRPr kumimoji="0" lang="it-IT" sz="1800">
                <a:solidFill>
                  <a:schemeClr val="tx1">
                    <a:lumMod val="85000"/>
                    <a:lumOff val="15000"/>
                  </a:schemeClr>
                </a:solidFill>
              </a:defRPr>
            </a:lvl5pPr>
            <a:lvl6pPr eaLnBrk="1" latinLnBrk="0" hangingPunct="1">
              <a:defRPr kumimoji="0" lang="it-IT" sz="1800"/>
            </a:lvl6pPr>
            <a:lvl7pPr eaLnBrk="1" latinLnBrk="0" hangingPunct="1">
              <a:defRPr kumimoji="0" lang="it-IT" sz="1800"/>
            </a:lvl7pPr>
            <a:lvl8pPr eaLnBrk="1" latinLnBrk="0" hangingPunct="1">
              <a:defRPr kumimoji="0" lang="it-IT" sz="1800"/>
            </a:lvl8pPr>
            <a:lvl9pPr eaLnBrk="1" latinLnBrk="0" hangingPunct="1">
              <a:defRPr kumimoji="0" lang="it-IT" sz="1800"/>
            </a:lvl9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Content Placeholder 3"/>
          <p:cNvSpPr>
            <a:spLocks noGrp="1"/>
          </p:cNvSpPr>
          <p:nvPr>
            <p:ph sz="half" idx="2"/>
          </p:nvPr>
        </p:nvSpPr>
        <p:spPr>
          <a:xfrm>
            <a:off x="4648200" y="1397000"/>
            <a:ext cx="4038600" cy="3309545"/>
          </a:xfrm>
        </p:spPr>
        <p:txBody>
          <a:bodyPr/>
          <a:lstStyle>
            <a:lvl1pPr eaLnBrk="1" latinLnBrk="0" hangingPunct="1">
              <a:defRPr kumimoji="0" lang="it-IT" sz="2800">
                <a:solidFill>
                  <a:schemeClr val="tx1">
                    <a:lumMod val="85000"/>
                    <a:lumOff val="15000"/>
                  </a:schemeClr>
                </a:solidFill>
              </a:defRPr>
            </a:lvl1pPr>
            <a:lvl2pPr eaLnBrk="1" latinLnBrk="0" hangingPunct="1">
              <a:defRPr kumimoji="0" lang="it-IT" sz="2400">
                <a:solidFill>
                  <a:schemeClr val="tx1">
                    <a:lumMod val="85000"/>
                    <a:lumOff val="15000"/>
                  </a:schemeClr>
                </a:solidFill>
              </a:defRPr>
            </a:lvl2pPr>
            <a:lvl3pPr eaLnBrk="1" latinLnBrk="0" hangingPunct="1">
              <a:defRPr kumimoji="0" lang="it-IT" sz="2000">
                <a:solidFill>
                  <a:schemeClr val="tx1">
                    <a:lumMod val="85000"/>
                    <a:lumOff val="15000"/>
                  </a:schemeClr>
                </a:solidFill>
              </a:defRPr>
            </a:lvl3pPr>
            <a:lvl4pPr eaLnBrk="1" latinLnBrk="0" hangingPunct="1">
              <a:defRPr kumimoji="0" lang="it-IT" sz="1800">
                <a:solidFill>
                  <a:schemeClr val="tx1">
                    <a:lumMod val="85000"/>
                    <a:lumOff val="15000"/>
                  </a:schemeClr>
                </a:solidFill>
              </a:defRPr>
            </a:lvl4pPr>
            <a:lvl5pPr eaLnBrk="1" latinLnBrk="0" hangingPunct="1">
              <a:defRPr kumimoji="0" lang="it-IT" sz="1800">
                <a:solidFill>
                  <a:schemeClr val="tx1">
                    <a:lumMod val="85000"/>
                    <a:lumOff val="15000"/>
                  </a:schemeClr>
                </a:solidFill>
              </a:defRPr>
            </a:lvl5pPr>
            <a:lvl6pPr eaLnBrk="1" latinLnBrk="0" hangingPunct="1">
              <a:defRPr kumimoji="0" lang="it-IT" sz="1800"/>
            </a:lvl6pPr>
            <a:lvl7pPr eaLnBrk="1" latinLnBrk="0" hangingPunct="1">
              <a:defRPr kumimoji="0" lang="it-IT" sz="1800"/>
            </a:lvl7pPr>
            <a:lvl8pPr eaLnBrk="1" latinLnBrk="0" hangingPunct="1">
              <a:defRPr kumimoji="0" lang="it-IT" sz="1800"/>
            </a:lvl8pPr>
            <a:lvl9pPr eaLnBrk="1" latinLnBrk="0" hangingPunct="1">
              <a:defRPr kumimoji="0" lang="it-IT" sz="1800"/>
            </a:lvl9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5" name="Date Placeholder 4"/>
          <p:cNvSpPr>
            <a:spLocks noGrp="1"/>
          </p:cNvSpPr>
          <p:nvPr>
            <p:ph type="dt" sz="half" idx="10"/>
          </p:nvPr>
        </p:nvSpPr>
        <p:spPr/>
        <p:txBody>
          <a:bodyPr/>
          <a:lstStyle/>
          <a:p>
            <a:fld id="{A258050E-B668-4FA7-85AD-C750C80A6E9B}" type="datetimeFigureOut">
              <a:rPr lang="it-IT">
                <a:solidFill>
                  <a:srgbClr val="262626">
                    <a:tint val="75000"/>
                  </a:srgbClr>
                </a:solidFill>
              </a:rPr>
              <a:pPr/>
              <a:t>30/12/2016</a:t>
            </a:fld>
            <a:endParaRPr>
              <a:solidFill>
                <a:srgbClr val="262626">
                  <a:tint val="75000"/>
                </a:srgbClr>
              </a:solidFill>
            </a:endParaRPr>
          </a:p>
        </p:txBody>
      </p:sp>
      <p:sp>
        <p:nvSpPr>
          <p:cNvPr id="6" name="Footer Placeholder 5"/>
          <p:cNvSpPr>
            <a:spLocks noGrp="1"/>
          </p:cNvSpPr>
          <p:nvPr>
            <p:ph type="ftr" sz="quarter" idx="11"/>
          </p:nvPr>
        </p:nvSpPr>
        <p:spPr/>
        <p:txBody>
          <a:bodyPr/>
          <a:lstStyle/>
          <a:p>
            <a:endParaRPr>
              <a:solidFill>
                <a:srgbClr val="262626">
                  <a:tint val="75000"/>
                </a:srgbClr>
              </a:solidFill>
            </a:endParaRPr>
          </a:p>
        </p:txBody>
      </p:sp>
      <p:sp>
        <p:nvSpPr>
          <p:cNvPr id="7" name="Slide Number Placeholder 6"/>
          <p:cNvSpPr>
            <a:spLocks noGrp="1"/>
          </p:cNvSpPr>
          <p:nvPr>
            <p:ph type="sldNum" sz="quarter" idx="12"/>
          </p:nvPr>
        </p:nvSpPr>
        <p:spPr/>
        <p:txBody>
          <a:bodyPr/>
          <a:lstStyle/>
          <a:p>
            <a:fld id="{240D5ECE-8B49-45CD-BE81-EF81920D1969}" type="slidenum">
              <a:rPr>
                <a:solidFill>
                  <a:srgbClr val="262626">
                    <a:tint val="75000"/>
                  </a:srgbClr>
                </a:solidFill>
              </a:rPr>
              <a:pPr/>
              <a:t>‹N›</a:t>
            </a:fld>
            <a:endParaRPr>
              <a:solidFill>
                <a:srgbClr val="262626">
                  <a:tint val="75000"/>
                </a:srgbClr>
              </a:solidFill>
            </a:endParaRPr>
          </a:p>
        </p:txBody>
      </p:sp>
    </p:spTree>
    <p:extLst>
      <p:ext uri="{BB962C8B-B14F-4D97-AF65-F5344CB8AC3E}">
        <p14:creationId xmlns:p14="http://schemas.microsoft.com/office/powerpoint/2010/main" val="16538642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Solo tito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solidFill>
                  <a:prstClr val="white"/>
                </a:solidFill>
              </a:rPr>
              <a:pPr/>
              <a:t>30/12/2016</a:t>
            </a:fld>
            <a:endParaRPr>
              <a:solidFill>
                <a:prstClr val="white"/>
              </a:solidFill>
            </a:endParaRPr>
          </a:p>
        </p:txBody>
      </p:sp>
      <p:sp>
        <p:nvSpPr>
          <p:cNvPr id="4" name="Footer Placeholder 3"/>
          <p:cNvSpPr>
            <a:spLocks noGrp="1"/>
          </p:cNvSpPr>
          <p:nvPr>
            <p:ph type="ftr" sz="quarter" idx="11"/>
          </p:nvPr>
        </p:nvSpPr>
        <p:spPr/>
        <p:txBody>
          <a:bodyPr/>
          <a:lstStyle>
            <a:lvl1pPr eaLnBrk="1" latinLnBrk="0" hangingPunct="1">
              <a:defRPr kumimoji="0" lang="it-IT">
                <a:solidFill>
                  <a:schemeClr val="bg1"/>
                </a:solidFill>
              </a:defRPr>
            </a:lvl1pPr>
          </a:lstStyle>
          <a:p>
            <a:endParaRPr>
              <a:solidFill>
                <a:prstClr val="white"/>
              </a:solidFill>
            </a:endParaRPr>
          </a:p>
        </p:txBody>
      </p:sp>
      <p:sp>
        <p:nvSpPr>
          <p:cNvPr id="5" name="Slide Number Placeholder 4"/>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solidFill>
                  <a:prstClr val="white"/>
                </a:solidFill>
              </a:rPr>
              <a:pPr/>
              <a:t>‹N›</a:t>
            </a:fld>
            <a:endParaRPr>
              <a:solidFill>
                <a:prstClr val="white"/>
              </a:solidFill>
            </a:endParaRPr>
          </a:p>
        </p:txBody>
      </p:sp>
      <p:pic>
        <p:nvPicPr>
          <p:cNvPr id="6" name="Picture 5"/>
          <p:cNvPicPr>
            <a:picLocks noChangeAspect="1"/>
          </p:cNvPicPr>
          <p:nvPr userDrawn="1"/>
        </p:nvPicPr>
        <p:blipFill>
          <a:blip r:embed="rId3" cstate="print"/>
          <a:stretch>
            <a:fillRect/>
          </a:stretch>
        </p:blipFill>
        <p:spPr>
          <a:xfrm>
            <a:off x="0" y="635000"/>
            <a:ext cx="2445488" cy="1905000"/>
          </a:xfrm>
          <a:prstGeom prst="rect">
            <a:avLst/>
          </a:prstGeom>
        </p:spPr>
      </p:pic>
      <p:sp>
        <p:nvSpPr>
          <p:cNvPr id="2" name="Title 1"/>
          <p:cNvSpPr>
            <a:spLocks noGrp="1"/>
          </p:cNvSpPr>
          <p:nvPr>
            <p:ph type="title"/>
          </p:nvPr>
        </p:nvSpPr>
        <p:spPr>
          <a:xfrm>
            <a:off x="1124400" y="1731000"/>
            <a:ext cx="7010400" cy="952500"/>
          </a:xfrm>
        </p:spPr>
        <p:txBody>
          <a:bodyPr/>
          <a:lstStyle>
            <a:lvl1pPr algn="l" eaLnBrk="1" latinLnBrk="0" hangingPunct="1">
              <a:defRPr kumimoji="0" lang="it-IT"/>
            </a:lvl1pPr>
          </a:lstStyle>
          <a:p>
            <a:pPr eaLnBrk="1" latinLnBrk="0" hangingPunct="1"/>
            <a:r>
              <a:rPr lang="it-IT" smtClean="0"/>
              <a:t>Fare clic per modificare lo stile del titolo</a:t>
            </a:r>
            <a:endParaRPr/>
          </a:p>
        </p:txBody>
      </p:sp>
    </p:spTree>
    <p:extLst>
      <p:ext uri="{BB962C8B-B14F-4D97-AF65-F5344CB8AC3E}">
        <p14:creationId xmlns:p14="http://schemas.microsoft.com/office/powerpoint/2010/main" val="473548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Solo titolo: enfasi">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it-IT">
                <a:solidFill>
                  <a:srgbClr val="262626">
                    <a:tint val="75000"/>
                  </a:srgbClr>
                </a:solidFill>
              </a:rPr>
              <a:pPr/>
              <a:t>30/12/2016</a:t>
            </a:fld>
            <a:endParaRPr>
              <a:solidFill>
                <a:srgbClr val="262626">
                  <a:tint val="75000"/>
                </a:srgbClr>
              </a:solidFill>
            </a:endParaRPr>
          </a:p>
        </p:txBody>
      </p:sp>
      <p:sp>
        <p:nvSpPr>
          <p:cNvPr id="3" name="Footer Placeholder 2"/>
          <p:cNvSpPr>
            <a:spLocks noGrp="1"/>
          </p:cNvSpPr>
          <p:nvPr>
            <p:ph type="ftr" sz="quarter" idx="11"/>
          </p:nvPr>
        </p:nvSpPr>
        <p:spPr/>
        <p:txBody>
          <a:bodyPr/>
          <a:lstStyle/>
          <a:p>
            <a:endParaRPr>
              <a:solidFill>
                <a:srgbClr val="262626">
                  <a:tint val="75000"/>
                </a:srgbClr>
              </a:solidFill>
            </a:endParaRPr>
          </a:p>
        </p:txBody>
      </p:sp>
      <p:sp>
        <p:nvSpPr>
          <p:cNvPr id="4" name="Slide Number Placeholder 3"/>
          <p:cNvSpPr>
            <a:spLocks noGrp="1"/>
          </p:cNvSpPr>
          <p:nvPr>
            <p:ph type="sldNum" sz="quarter" idx="12"/>
          </p:nvPr>
        </p:nvSpPr>
        <p:spPr/>
        <p:txBody>
          <a:bodyPr/>
          <a:lstStyle/>
          <a:p>
            <a:fld id="{240D5ECE-8B49-45CD-BE81-EF81920D1969}" type="slidenum">
              <a:rPr>
                <a:solidFill>
                  <a:srgbClr val="262626">
                    <a:tint val="75000"/>
                  </a:srgbClr>
                </a:solidFill>
              </a:rPr>
              <a:pPr/>
              <a:t>‹N›</a:t>
            </a:fld>
            <a:endParaRPr>
              <a:solidFill>
                <a:srgbClr val="262626">
                  <a:tint val="75000"/>
                </a:srgbClr>
              </a:solidFill>
            </a:endParaRPr>
          </a:p>
        </p:txBody>
      </p:sp>
      <p:sp>
        <p:nvSpPr>
          <p:cNvPr id="6" name="Title 1"/>
          <p:cNvSpPr>
            <a:spLocks noGrp="1"/>
          </p:cNvSpPr>
          <p:nvPr>
            <p:ph type="title" hasCustomPrompt="1"/>
          </p:nvPr>
        </p:nvSpPr>
        <p:spPr>
          <a:xfrm>
            <a:off x="290400" y="2567500"/>
            <a:ext cx="8686800" cy="913000"/>
          </a:xfrm>
        </p:spPr>
        <p:txBody>
          <a:bodyPr>
            <a:normAutofit/>
          </a:bodyPr>
          <a:lstStyle>
            <a:lvl1pPr algn="ctr" eaLnBrk="1" latinLnBrk="0" hangingPunct="1">
              <a:defRPr kumimoji="0" lang="it-IT" sz="4600" b="1" kern="1200" spc="-150" baseline="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kumimoji="0" lang="it-IT"/>
              <a:t>Fare clic per modificare lo stile del titolo</a:t>
            </a:r>
          </a:p>
        </p:txBody>
      </p:sp>
      <p:sp>
        <p:nvSpPr>
          <p:cNvPr id="7" name="Text Placeholder 2"/>
          <p:cNvSpPr>
            <a:spLocks noGrp="1"/>
          </p:cNvSpPr>
          <p:nvPr>
            <p:ph type="body" idx="1"/>
          </p:nvPr>
        </p:nvSpPr>
        <p:spPr>
          <a:xfrm>
            <a:off x="283952" y="2020627"/>
            <a:ext cx="8694000" cy="533135"/>
          </a:xfrm>
        </p:spPr>
        <p:txBody>
          <a:bodyPr anchor="b">
            <a:normAutofit/>
          </a:bodyPr>
          <a:lstStyle>
            <a:lvl1pPr marL="0" indent="0" algn="ctr" eaLnBrk="1" latinLnBrk="0" hangingPunct="1">
              <a:buNone/>
              <a:defRPr kumimoji="0" lang="it-IT" sz="2800" kern="1200">
                <a:solidFill>
                  <a:srgbClr val="2E507A">
                    <a:alpha val="81000"/>
                  </a:srgbClr>
                </a:solidFill>
                <a:latin typeface="+mn-lt"/>
                <a:ea typeface="+mn-ea"/>
                <a:cs typeface="+mn-cs"/>
              </a:defRPr>
            </a:lvl1pPr>
            <a:lvl2pPr marL="457200" indent="0" eaLnBrk="1" latinLnBrk="0" hangingPunct="1">
              <a:buNone/>
              <a:defRPr kumimoji="0" lang="it-IT" sz="2000" b="1"/>
            </a:lvl2pPr>
            <a:lvl3pPr marL="914400" indent="0" eaLnBrk="1" latinLnBrk="0" hangingPunct="1">
              <a:buNone/>
              <a:defRPr kumimoji="0" lang="it-IT" sz="1800" b="1"/>
            </a:lvl3pPr>
            <a:lvl4pPr marL="1371600" indent="0" eaLnBrk="1" latinLnBrk="0" hangingPunct="1">
              <a:buNone/>
              <a:defRPr kumimoji="0" lang="it-IT" sz="1600" b="1"/>
            </a:lvl4pPr>
            <a:lvl5pPr marL="1828800" indent="0" eaLnBrk="1" latinLnBrk="0" hangingPunct="1">
              <a:buNone/>
              <a:defRPr kumimoji="0" lang="it-IT" sz="1600" b="1"/>
            </a:lvl5pPr>
            <a:lvl6pPr marL="2286000" indent="0" eaLnBrk="1" latinLnBrk="0" hangingPunct="1">
              <a:buNone/>
              <a:defRPr kumimoji="0" lang="it-IT" sz="1600" b="1"/>
            </a:lvl6pPr>
            <a:lvl7pPr marL="2743200" indent="0" eaLnBrk="1" latinLnBrk="0" hangingPunct="1">
              <a:buNone/>
              <a:defRPr kumimoji="0" lang="it-IT" sz="1600" b="1"/>
            </a:lvl7pPr>
            <a:lvl8pPr marL="3200400" indent="0" eaLnBrk="1" latinLnBrk="0" hangingPunct="1">
              <a:buNone/>
              <a:defRPr kumimoji="0" lang="it-IT" sz="1600" b="1"/>
            </a:lvl8pPr>
            <a:lvl9pPr marL="3657600" indent="0" eaLnBrk="1" latinLnBrk="0" hangingPunct="1">
              <a:buNone/>
              <a:defRPr kumimoji="0" lang="it-IT" sz="1600" b="1"/>
            </a:lvl9pPr>
          </a:lstStyle>
          <a:p>
            <a:pPr lvl="0" eaLnBrk="1" latinLnBrk="0" hangingPunct="1"/>
            <a:r>
              <a:rPr lang="it-IT" smtClean="0"/>
              <a:t>Fare clic per modificare stili del testo dello schema</a:t>
            </a:r>
          </a:p>
        </p:txBody>
      </p:sp>
    </p:spTree>
    <p:extLst>
      <p:ext uri="{BB962C8B-B14F-4D97-AF65-F5344CB8AC3E}">
        <p14:creationId xmlns:p14="http://schemas.microsoft.com/office/powerpoint/2010/main" val="3576681548"/>
      </p:ext>
    </p:extLst>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olo con testo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solidFill>
                  <a:prstClr val="white"/>
                </a:solidFill>
              </a:rPr>
              <a:pPr/>
              <a:t>30/12/2016</a:t>
            </a:fld>
            <a:endParaRPr>
              <a:solidFill>
                <a:prstClr val="white"/>
              </a:solidFill>
            </a:endParaRPr>
          </a:p>
        </p:txBody>
      </p:sp>
      <p:sp>
        <p:nvSpPr>
          <p:cNvPr id="4" name="Footer Placeholder 3"/>
          <p:cNvSpPr>
            <a:spLocks noGrp="1"/>
          </p:cNvSpPr>
          <p:nvPr>
            <p:ph type="ftr" sz="quarter" idx="11"/>
          </p:nvPr>
        </p:nvSpPr>
        <p:spPr/>
        <p:txBody>
          <a:bodyPr/>
          <a:lstStyle>
            <a:lvl1pPr eaLnBrk="1" latinLnBrk="0" hangingPunct="1">
              <a:defRPr kumimoji="0" lang="it-IT">
                <a:solidFill>
                  <a:schemeClr val="bg1"/>
                </a:solidFill>
              </a:defRPr>
            </a:lvl1pPr>
          </a:lstStyle>
          <a:p>
            <a:endParaRPr>
              <a:solidFill>
                <a:prstClr val="white"/>
              </a:solidFill>
            </a:endParaRPr>
          </a:p>
        </p:txBody>
      </p:sp>
      <p:sp>
        <p:nvSpPr>
          <p:cNvPr id="5" name="Slide Number Placeholder 4"/>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solidFill>
                  <a:prstClr val="white"/>
                </a:solidFill>
              </a:rPr>
              <a:pPr/>
              <a:t>‹N›</a:t>
            </a:fld>
            <a:endParaRPr>
              <a:solidFill>
                <a:prstClr val="white"/>
              </a:solidFill>
            </a:endParaRPr>
          </a:p>
        </p:txBody>
      </p:sp>
      <p:sp>
        <p:nvSpPr>
          <p:cNvPr id="7" name="Rectangle 6"/>
          <p:cNvSpPr/>
          <p:nvPr userDrawn="1"/>
        </p:nvSpPr>
        <p:spPr>
          <a:xfrm>
            <a:off x="0" y="2413000"/>
            <a:ext cx="7543800" cy="17780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9" name="Title 1"/>
          <p:cNvSpPr>
            <a:spLocks noGrp="1"/>
          </p:cNvSpPr>
          <p:nvPr>
            <p:ph type="title"/>
          </p:nvPr>
        </p:nvSpPr>
        <p:spPr>
          <a:xfrm>
            <a:off x="414867" y="2667000"/>
            <a:ext cx="7010400" cy="1397000"/>
          </a:xfrm>
        </p:spPr>
        <p:txBody>
          <a:bodyPr>
            <a:normAutofit/>
          </a:bodyPr>
          <a:lstStyle>
            <a:lvl1pPr marL="0" algn="l" defTabSz="914400" rtl="0" eaLnBrk="1" latinLnBrk="0" hangingPunct="1">
              <a:defRPr kumimoji="0" lang="it-IT" sz="4000" kern="1200">
                <a:solidFill>
                  <a:schemeClr val="bg1"/>
                </a:solidFill>
                <a:latin typeface="+mn-lt"/>
                <a:ea typeface="+mn-ea"/>
                <a:cs typeface="+mn-cs"/>
              </a:defRPr>
            </a:lvl1pPr>
          </a:lstStyle>
          <a:p>
            <a:pPr eaLnBrk="1" latinLnBrk="0" hangingPunct="1"/>
            <a:r>
              <a:rPr lang="it-IT" smtClean="0"/>
              <a:t>Fare clic per modificare lo stile del titolo</a:t>
            </a:r>
            <a:endParaRPr/>
          </a:p>
        </p:txBody>
      </p:sp>
      <p:sp>
        <p:nvSpPr>
          <p:cNvPr id="10" name="Text Placeholder 15"/>
          <p:cNvSpPr>
            <a:spLocks noGrp="1"/>
          </p:cNvSpPr>
          <p:nvPr>
            <p:ph type="body" sz="quarter" idx="14" hasCustomPrompt="1"/>
          </p:nvPr>
        </p:nvSpPr>
        <p:spPr>
          <a:xfrm>
            <a:off x="4648200" y="553983"/>
            <a:ext cx="4191000" cy="317500"/>
          </a:xfrm>
        </p:spPr>
        <p:txBody>
          <a:bodyPr>
            <a:normAutofit/>
          </a:bodyPr>
          <a:lstStyle>
            <a:lvl1pPr algn="r" eaLnBrk="1" latinLnBrk="0" hangingPunct="1">
              <a:buNone/>
              <a:defRPr kumimoji="0" lang="it-IT" sz="1800" b="1" kern="1200">
                <a:solidFill>
                  <a:schemeClr val="bg1">
                    <a:lumMod val="65000"/>
                  </a:schemeClr>
                </a:solidFill>
                <a:latin typeface="Calibri" pitchFamily="34" charset="0"/>
                <a:ea typeface="+mn-ea"/>
                <a:cs typeface="+mn-cs"/>
              </a:defRPr>
            </a:lvl1pPr>
          </a:lstStyle>
          <a:p>
            <a:pPr lvl="0"/>
            <a:r>
              <a:rPr kumimoji="0" lang="it-IT"/>
              <a:t>Fare clic per modificare lo stile del sottotitolo dello schema</a:t>
            </a:r>
          </a:p>
        </p:txBody>
      </p:sp>
    </p:spTree>
    <p:extLst>
      <p:ext uri="{BB962C8B-B14F-4D97-AF65-F5344CB8AC3E}">
        <p14:creationId xmlns:p14="http://schemas.microsoft.com/office/powerpoint/2010/main" val="3369761291"/>
      </p:ext>
    </p:extLst>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0A57855-BC43-41DF-BD28-484913B5A846}" type="datetime1">
              <a:rPr lang="it-IT" smtClean="0"/>
              <a:t>30/12/2016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3683065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508000"/>
            <a:ext cx="3008313" cy="687917"/>
          </a:xfrm>
        </p:spPr>
        <p:txBody>
          <a:bodyPr anchor="b"/>
          <a:lstStyle>
            <a:lvl1pPr algn="l" eaLnBrk="1" latinLnBrk="0" hangingPunct="1">
              <a:defRPr kumimoji="0" lang="it-IT" sz="2000" b="1"/>
            </a:lvl1pPr>
          </a:lstStyle>
          <a:p>
            <a:pPr eaLnBrk="1" latinLnBrk="0" hangingPunct="1"/>
            <a:r>
              <a:rPr lang="it-IT" smtClean="0"/>
              <a:t>Fare clic per modificare lo stile del titolo</a:t>
            </a:r>
            <a:endParaRPr/>
          </a:p>
        </p:txBody>
      </p:sp>
      <p:sp>
        <p:nvSpPr>
          <p:cNvPr id="3" name="Content Placeholder 2"/>
          <p:cNvSpPr>
            <a:spLocks noGrp="1"/>
          </p:cNvSpPr>
          <p:nvPr>
            <p:ph idx="1"/>
          </p:nvPr>
        </p:nvSpPr>
        <p:spPr>
          <a:xfrm>
            <a:off x="3803650" y="508000"/>
            <a:ext cx="5111750" cy="4445000"/>
          </a:xfrm>
        </p:spPr>
        <p:txBody>
          <a:bodyPr/>
          <a:lstStyle>
            <a:lvl1pPr eaLnBrk="1" latinLnBrk="0" hangingPunct="1">
              <a:defRPr kumimoji="0" lang="it-IT" sz="2800">
                <a:solidFill>
                  <a:schemeClr val="bg1"/>
                </a:solidFill>
              </a:defRPr>
            </a:lvl1pPr>
            <a:lvl2pPr eaLnBrk="1" latinLnBrk="0" hangingPunct="1">
              <a:defRPr kumimoji="0" lang="it-IT" sz="2800">
                <a:solidFill>
                  <a:schemeClr val="bg1"/>
                </a:solidFill>
              </a:defRPr>
            </a:lvl2pPr>
            <a:lvl3pPr eaLnBrk="1" latinLnBrk="0" hangingPunct="1">
              <a:defRPr kumimoji="0" lang="it-IT" sz="2400">
                <a:solidFill>
                  <a:schemeClr val="bg1"/>
                </a:solidFill>
              </a:defRPr>
            </a:lvl3pPr>
            <a:lvl4pPr eaLnBrk="1" latinLnBrk="0" hangingPunct="1">
              <a:defRPr kumimoji="0" lang="it-IT" sz="2000">
                <a:solidFill>
                  <a:schemeClr val="bg1"/>
                </a:solidFill>
              </a:defRPr>
            </a:lvl4pPr>
            <a:lvl5pPr eaLnBrk="1" latinLnBrk="0" hangingPunct="1">
              <a:defRPr kumimoji="0" lang="it-IT" sz="2000">
                <a:solidFill>
                  <a:schemeClr val="bg1"/>
                </a:solidFill>
              </a:defRPr>
            </a:lvl5pPr>
            <a:lvl6pPr eaLnBrk="1" latinLnBrk="0" hangingPunct="1">
              <a:defRPr kumimoji="0" lang="it-IT" sz="2000"/>
            </a:lvl6pPr>
            <a:lvl7pPr eaLnBrk="1" latinLnBrk="0" hangingPunct="1">
              <a:defRPr kumimoji="0" lang="it-IT" sz="2000"/>
            </a:lvl7pPr>
            <a:lvl8pPr eaLnBrk="1" latinLnBrk="0" hangingPunct="1">
              <a:defRPr kumimoji="0" lang="it-IT" sz="2000"/>
            </a:lvl8pPr>
            <a:lvl9pPr eaLnBrk="1" latinLnBrk="0" hangingPunct="1">
              <a:defRPr kumimoji="0" lang="it-IT" sz="2000"/>
            </a:lvl9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Text Placeholder 3"/>
          <p:cNvSpPr>
            <a:spLocks noGrp="1"/>
          </p:cNvSpPr>
          <p:nvPr>
            <p:ph type="body" sz="half" idx="2"/>
          </p:nvPr>
        </p:nvSpPr>
        <p:spPr>
          <a:xfrm>
            <a:off x="228600" y="1195918"/>
            <a:ext cx="3008313" cy="3185583"/>
          </a:xfrm>
        </p:spPr>
        <p:txBody>
          <a:bodyPr/>
          <a:lstStyle>
            <a:lvl1pPr marL="0" indent="0" eaLnBrk="1" latinLnBrk="0" hangingPunct="1">
              <a:buNone/>
              <a:defRPr kumimoji="0" lang="it-IT" sz="1400">
                <a:solidFill>
                  <a:schemeClr val="tx1">
                    <a:lumMod val="75000"/>
                    <a:lumOff val="25000"/>
                  </a:schemeClr>
                </a:solidFill>
              </a:defRPr>
            </a:lvl1pPr>
            <a:lvl2pPr marL="457200" indent="0" eaLnBrk="1" latinLnBrk="0" hangingPunct="1">
              <a:buNone/>
              <a:defRPr kumimoji="0" lang="it-IT" sz="1200"/>
            </a:lvl2pPr>
            <a:lvl3pPr marL="914400" indent="0" eaLnBrk="1" latinLnBrk="0" hangingPunct="1">
              <a:buNone/>
              <a:defRPr kumimoji="0" lang="it-IT" sz="1000"/>
            </a:lvl3pPr>
            <a:lvl4pPr marL="1371600" indent="0" eaLnBrk="1" latinLnBrk="0" hangingPunct="1">
              <a:buNone/>
              <a:defRPr kumimoji="0" lang="it-IT" sz="900"/>
            </a:lvl4pPr>
            <a:lvl5pPr marL="1828800" indent="0" eaLnBrk="1" latinLnBrk="0" hangingPunct="1">
              <a:buNone/>
              <a:defRPr kumimoji="0" lang="it-IT" sz="900"/>
            </a:lvl5pPr>
            <a:lvl6pPr marL="2286000" indent="0" eaLnBrk="1" latinLnBrk="0" hangingPunct="1">
              <a:buNone/>
              <a:defRPr kumimoji="0" lang="it-IT" sz="900"/>
            </a:lvl6pPr>
            <a:lvl7pPr marL="2743200" indent="0" eaLnBrk="1" latinLnBrk="0" hangingPunct="1">
              <a:buNone/>
              <a:defRPr kumimoji="0" lang="it-IT" sz="900"/>
            </a:lvl7pPr>
            <a:lvl8pPr marL="3200400" indent="0" eaLnBrk="1" latinLnBrk="0" hangingPunct="1">
              <a:buNone/>
              <a:defRPr kumimoji="0" lang="it-IT" sz="900"/>
            </a:lvl8pPr>
            <a:lvl9pPr marL="3657600" indent="0" eaLnBrk="1" latinLnBrk="0" hangingPunct="1">
              <a:buNone/>
              <a:defRPr kumimoji="0" lang="it-IT" sz="900"/>
            </a:lvl9pPr>
          </a:lstStyle>
          <a:p>
            <a:pPr lvl="0" eaLnBrk="1" latinLnBrk="0" hangingPunct="1"/>
            <a:r>
              <a:rPr lang="it-IT" smtClean="0"/>
              <a:t>Fare clic per modificare stili del testo dello schema</a:t>
            </a:r>
          </a:p>
        </p:txBody>
      </p:sp>
      <p:sp>
        <p:nvSpPr>
          <p:cNvPr id="5" name="Date Placeholder 4"/>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solidFill>
                  <a:prstClr val="white"/>
                </a:solidFill>
              </a:rPr>
              <a:pPr/>
              <a:t>30/12/2016</a:t>
            </a:fld>
            <a:endParaRPr>
              <a:solidFill>
                <a:prstClr val="white"/>
              </a:solidFill>
            </a:endParaRPr>
          </a:p>
        </p:txBody>
      </p:sp>
      <p:sp>
        <p:nvSpPr>
          <p:cNvPr id="6" name="Footer Placeholder 5"/>
          <p:cNvSpPr>
            <a:spLocks noGrp="1"/>
          </p:cNvSpPr>
          <p:nvPr>
            <p:ph type="ftr" sz="quarter" idx="11"/>
          </p:nvPr>
        </p:nvSpPr>
        <p:spPr/>
        <p:txBody>
          <a:bodyPr/>
          <a:lstStyle>
            <a:lvl1pPr eaLnBrk="1" latinLnBrk="0" hangingPunct="1">
              <a:defRPr kumimoji="0" lang="it-IT">
                <a:solidFill>
                  <a:schemeClr val="bg1"/>
                </a:solidFill>
              </a:defRPr>
            </a:lvl1pPr>
          </a:lstStyle>
          <a:p>
            <a:endParaRPr>
              <a:solidFill>
                <a:prstClr val="white"/>
              </a:solidFill>
            </a:endParaRPr>
          </a:p>
        </p:txBody>
      </p:sp>
      <p:sp>
        <p:nvSpPr>
          <p:cNvPr id="7" name="Slide Number Placeholder 6"/>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solidFill>
                  <a:prstClr val="white"/>
                </a:solidFill>
              </a:rPr>
              <a:pPr/>
              <a:t>‹N›</a:t>
            </a:fld>
            <a:endParaRPr>
              <a:solidFill>
                <a:prstClr val="white"/>
              </a:solidFill>
            </a:endParaRPr>
          </a:p>
        </p:txBody>
      </p:sp>
    </p:spTree>
    <p:extLst>
      <p:ext uri="{BB962C8B-B14F-4D97-AF65-F5344CB8AC3E}">
        <p14:creationId xmlns:p14="http://schemas.microsoft.com/office/powerpoint/2010/main" val="253344687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lip multimediale con didascali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solidFill>
                  <a:prstClr val="white"/>
                </a:solidFill>
              </a:rPr>
              <a:pPr/>
              <a:t>30/12/2016</a:t>
            </a:fld>
            <a:endParaRPr>
              <a:solidFill>
                <a:prstClr val="white"/>
              </a:solidFill>
            </a:endParaRPr>
          </a:p>
        </p:txBody>
      </p:sp>
      <p:sp>
        <p:nvSpPr>
          <p:cNvPr id="4" name="Footer Placeholder 3"/>
          <p:cNvSpPr>
            <a:spLocks noGrp="1"/>
          </p:cNvSpPr>
          <p:nvPr>
            <p:ph type="ftr" sz="quarter" idx="11"/>
          </p:nvPr>
        </p:nvSpPr>
        <p:spPr/>
        <p:txBody>
          <a:bodyPr/>
          <a:lstStyle>
            <a:lvl1pPr eaLnBrk="1" latinLnBrk="0" hangingPunct="1">
              <a:defRPr kumimoji="0" lang="it-IT">
                <a:solidFill>
                  <a:schemeClr val="bg1"/>
                </a:solidFill>
              </a:defRPr>
            </a:lvl1pPr>
          </a:lstStyle>
          <a:p>
            <a:endParaRPr>
              <a:solidFill>
                <a:prstClr val="white"/>
              </a:solidFill>
            </a:endParaRPr>
          </a:p>
        </p:txBody>
      </p:sp>
      <p:sp>
        <p:nvSpPr>
          <p:cNvPr id="5" name="Slide Number Placeholder 4"/>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solidFill>
                  <a:prstClr val="white"/>
                </a:solidFill>
              </a:rPr>
              <a:pPr/>
              <a:t>‹N›</a:t>
            </a:fld>
            <a:endParaRPr>
              <a:solidFill>
                <a:prstClr val="white"/>
              </a:solidFill>
            </a:endParaRPr>
          </a:p>
        </p:txBody>
      </p:sp>
      <p:sp>
        <p:nvSpPr>
          <p:cNvPr id="6" name="Rectangle 5"/>
          <p:cNvSpPr/>
          <p:nvPr userDrawn="1"/>
        </p:nvSpPr>
        <p:spPr>
          <a:xfrm>
            <a:off x="595263" y="4000500"/>
            <a:ext cx="4873752" cy="5715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b="1">
              <a:solidFill>
                <a:prstClr val="white"/>
              </a:solidFill>
              <a:latin typeface="Georgia" pitchFamily="18" charset="0"/>
            </a:endParaRPr>
          </a:p>
        </p:txBody>
      </p:sp>
      <p:sp>
        <p:nvSpPr>
          <p:cNvPr id="7" name="Title 1"/>
          <p:cNvSpPr>
            <a:spLocks noGrp="1"/>
          </p:cNvSpPr>
          <p:nvPr>
            <p:ph type="title"/>
          </p:nvPr>
        </p:nvSpPr>
        <p:spPr>
          <a:xfrm>
            <a:off x="606552" y="4000500"/>
            <a:ext cx="4809244" cy="472282"/>
          </a:xfrm>
        </p:spPr>
        <p:txBody>
          <a:bodyPr anchor="b">
            <a:normAutofit/>
          </a:bodyPr>
          <a:lstStyle>
            <a:lvl1pPr algn="ctr" eaLnBrk="1" latinLnBrk="0" hangingPunct="1">
              <a:defRPr kumimoji="0" lang="it-IT" sz="1800" b="0" i="1">
                <a:solidFill>
                  <a:schemeClr val="bg1">
                    <a:lumMod val="85000"/>
                  </a:schemeClr>
                </a:solidFill>
                <a:latin typeface="Georgia" pitchFamily="18" charset="0"/>
              </a:defRPr>
            </a:lvl1pPr>
          </a:lstStyle>
          <a:p>
            <a:pPr eaLnBrk="1" latinLnBrk="0" hangingPunct="1"/>
            <a:r>
              <a:rPr lang="it-IT" smtClean="0"/>
              <a:t>Fare clic per modificare lo stile del titolo</a:t>
            </a:r>
            <a:endParaRPr/>
          </a:p>
        </p:txBody>
      </p:sp>
      <p:sp>
        <p:nvSpPr>
          <p:cNvPr id="9" name="Media Placeholder 8"/>
          <p:cNvSpPr>
            <a:spLocks noGrp="1"/>
          </p:cNvSpPr>
          <p:nvPr>
            <p:ph type="media" sz="quarter" idx="13"/>
          </p:nvPr>
        </p:nvSpPr>
        <p:spPr>
          <a:xfrm>
            <a:off x="587022" y="698500"/>
            <a:ext cx="4873752" cy="3177352"/>
          </a:xfrm>
        </p:spPr>
        <p:txBody>
          <a:bodyPr/>
          <a:lstStyle>
            <a:lvl1pPr eaLnBrk="1" latinLnBrk="0" hangingPunct="1">
              <a:buNone/>
              <a:defRPr kumimoji="0" lang="it-IT"/>
            </a:lvl1pPr>
          </a:lstStyle>
          <a:p>
            <a:pPr eaLnBrk="1" latinLnBrk="0" hangingPunct="1"/>
            <a:r>
              <a:rPr lang="it-IT" smtClean="0"/>
              <a:t>Fare clic sull'icona per inserire un clip multimediale</a:t>
            </a:r>
            <a:endParaRPr/>
          </a:p>
        </p:txBody>
      </p:sp>
      <p:sp>
        <p:nvSpPr>
          <p:cNvPr id="11" name="Text Placeholder 10"/>
          <p:cNvSpPr>
            <a:spLocks noGrp="1"/>
          </p:cNvSpPr>
          <p:nvPr>
            <p:ph type="body" sz="quarter" idx="14"/>
          </p:nvPr>
        </p:nvSpPr>
        <p:spPr>
          <a:xfrm>
            <a:off x="5776863" y="698500"/>
            <a:ext cx="2819400" cy="3864093"/>
          </a:xfrm>
        </p:spPr>
        <p:txBody>
          <a:bodyPr>
            <a:normAutofit/>
          </a:bodyPr>
          <a:lstStyle>
            <a:lvl1pPr marL="0" indent="0" algn="l" eaLnBrk="1" latinLnBrk="0" hangingPunct="1">
              <a:buNone/>
              <a:defRPr kumimoji="0" lang="it-IT" sz="2400">
                <a:solidFill>
                  <a:schemeClr val="bg1"/>
                </a:solidFill>
              </a:defRPr>
            </a:lvl1pPr>
          </a:lstStyle>
          <a:p>
            <a:pPr lvl="0" eaLnBrk="1" latinLnBrk="0" hangingPunct="1"/>
            <a:r>
              <a:rPr lang="it-IT" smtClean="0"/>
              <a:t>Fare clic per modificare stili del testo dello schema</a:t>
            </a:r>
          </a:p>
        </p:txBody>
      </p:sp>
    </p:spTree>
    <p:extLst>
      <p:ext uri="{BB962C8B-B14F-4D97-AF65-F5344CB8AC3E}">
        <p14:creationId xmlns:p14="http://schemas.microsoft.com/office/powerpoint/2010/main" val="1386843579"/>
      </p:ext>
    </p:extLst>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000500"/>
            <a:ext cx="5500800" cy="5715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b="1">
              <a:solidFill>
                <a:prstClr val="white"/>
              </a:solidFill>
              <a:latin typeface="Georgia" pitchFamily="18" charset="0"/>
            </a:endParaRPr>
          </a:p>
        </p:txBody>
      </p:sp>
      <p:sp>
        <p:nvSpPr>
          <p:cNvPr id="2" name="Title 1"/>
          <p:cNvSpPr>
            <a:spLocks noGrp="1"/>
          </p:cNvSpPr>
          <p:nvPr>
            <p:ph type="title"/>
          </p:nvPr>
        </p:nvSpPr>
        <p:spPr>
          <a:xfrm>
            <a:off x="1792288" y="4000500"/>
            <a:ext cx="5486400" cy="472282"/>
          </a:xfrm>
        </p:spPr>
        <p:txBody>
          <a:bodyPr anchor="b">
            <a:normAutofit/>
          </a:bodyPr>
          <a:lstStyle>
            <a:lvl1pPr algn="ctr" eaLnBrk="1" latinLnBrk="0" hangingPunct="1">
              <a:defRPr kumimoji="0" lang="it-IT" sz="1800" b="0" i="1">
                <a:solidFill>
                  <a:schemeClr val="bg1">
                    <a:lumMod val="85000"/>
                  </a:schemeClr>
                </a:solidFill>
                <a:latin typeface="Georgia" pitchFamily="18" charset="0"/>
              </a:defRPr>
            </a:lvl1pPr>
          </a:lstStyle>
          <a:p>
            <a:pPr eaLnBrk="1" latinLnBrk="0" hangingPunct="1"/>
            <a:r>
              <a:rPr lang="it-IT" smtClean="0"/>
              <a:t>Fare clic per modificare lo stile del titolo</a:t>
            </a:r>
            <a:endParaRPr/>
          </a:p>
        </p:txBody>
      </p:sp>
      <p:sp>
        <p:nvSpPr>
          <p:cNvPr id="3" name="Picture Placeholder 2"/>
          <p:cNvSpPr>
            <a:spLocks noGrp="1"/>
          </p:cNvSpPr>
          <p:nvPr>
            <p:ph type="pic" idx="1"/>
          </p:nvPr>
        </p:nvSpPr>
        <p:spPr>
          <a:xfrm>
            <a:off x="1792288" y="510646"/>
            <a:ext cx="5486400" cy="3429000"/>
          </a:xfrm>
        </p:spPr>
        <p:txBody>
          <a:bodyPr/>
          <a:lstStyle>
            <a:lvl1pPr marL="0" indent="0" eaLnBrk="1" latinLnBrk="0" hangingPunct="1">
              <a:buNone/>
              <a:defRPr kumimoji="0" lang="it-IT" sz="3200"/>
            </a:lvl1pPr>
            <a:lvl2pPr marL="457200" indent="0" eaLnBrk="1" latinLnBrk="0" hangingPunct="1">
              <a:buNone/>
              <a:defRPr kumimoji="0" lang="it-IT" sz="2800"/>
            </a:lvl2pPr>
            <a:lvl3pPr marL="914400" indent="0" eaLnBrk="1" latinLnBrk="0" hangingPunct="1">
              <a:buNone/>
              <a:defRPr kumimoji="0" lang="it-IT" sz="2400"/>
            </a:lvl3pPr>
            <a:lvl4pPr marL="1371600" indent="0" eaLnBrk="1" latinLnBrk="0" hangingPunct="1">
              <a:buNone/>
              <a:defRPr kumimoji="0" lang="it-IT" sz="2000"/>
            </a:lvl4pPr>
            <a:lvl5pPr marL="1828800" indent="0" eaLnBrk="1" latinLnBrk="0" hangingPunct="1">
              <a:buNone/>
              <a:defRPr kumimoji="0" lang="it-IT" sz="2000"/>
            </a:lvl5pPr>
            <a:lvl6pPr marL="2286000" indent="0" eaLnBrk="1" latinLnBrk="0" hangingPunct="1">
              <a:buNone/>
              <a:defRPr kumimoji="0" lang="it-IT" sz="2000"/>
            </a:lvl6pPr>
            <a:lvl7pPr marL="2743200" indent="0" eaLnBrk="1" latinLnBrk="0" hangingPunct="1">
              <a:buNone/>
              <a:defRPr kumimoji="0" lang="it-IT" sz="2000"/>
            </a:lvl7pPr>
            <a:lvl8pPr marL="3200400" indent="0" eaLnBrk="1" latinLnBrk="0" hangingPunct="1">
              <a:buNone/>
              <a:defRPr kumimoji="0" lang="it-IT" sz="2000"/>
            </a:lvl8pPr>
            <a:lvl9pPr marL="3657600" indent="0" eaLnBrk="1" latinLnBrk="0" hangingPunct="1">
              <a:buNone/>
              <a:defRPr kumimoji="0" lang="it-IT" sz="2000"/>
            </a:lvl9pPr>
          </a:lstStyle>
          <a:p>
            <a:pPr eaLnBrk="1" latinLnBrk="0" hangingPunct="1"/>
            <a:r>
              <a:rPr lang="it-IT" smtClean="0"/>
              <a:t>Fare clic sull'icona per inserire un'immagine</a:t>
            </a:r>
            <a:endParaRPr/>
          </a:p>
        </p:txBody>
      </p:sp>
      <p:sp>
        <p:nvSpPr>
          <p:cNvPr id="4" name="Text Placeholder 3"/>
          <p:cNvSpPr>
            <a:spLocks noGrp="1"/>
          </p:cNvSpPr>
          <p:nvPr>
            <p:ph type="body" sz="half" idx="2"/>
          </p:nvPr>
        </p:nvSpPr>
        <p:spPr>
          <a:xfrm>
            <a:off x="1792288" y="4635500"/>
            <a:ext cx="5486400" cy="508000"/>
          </a:xfrm>
        </p:spPr>
        <p:txBody>
          <a:bodyPr/>
          <a:lstStyle>
            <a:lvl1pPr marL="0" indent="0" algn="ctr" eaLnBrk="1" latinLnBrk="0" hangingPunct="1">
              <a:buNone/>
              <a:defRPr kumimoji="0" lang="it-IT" sz="1400"/>
            </a:lvl1pPr>
            <a:lvl2pPr marL="457200" indent="0" eaLnBrk="1" latinLnBrk="0" hangingPunct="1">
              <a:buNone/>
              <a:defRPr kumimoji="0" lang="it-IT" sz="1200"/>
            </a:lvl2pPr>
            <a:lvl3pPr marL="914400" indent="0" eaLnBrk="1" latinLnBrk="0" hangingPunct="1">
              <a:buNone/>
              <a:defRPr kumimoji="0" lang="it-IT" sz="1000"/>
            </a:lvl3pPr>
            <a:lvl4pPr marL="1371600" indent="0" eaLnBrk="1" latinLnBrk="0" hangingPunct="1">
              <a:buNone/>
              <a:defRPr kumimoji="0" lang="it-IT" sz="900"/>
            </a:lvl4pPr>
            <a:lvl5pPr marL="1828800" indent="0" eaLnBrk="1" latinLnBrk="0" hangingPunct="1">
              <a:buNone/>
              <a:defRPr kumimoji="0" lang="it-IT" sz="900"/>
            </a:lvl5pPr>
            <a:lvl6pPr marL="2286000" indent="0" eaLnBrk="1" latinLnBrk="0" hangingPunct="1">
              <a:buNone/>
              <a:defRPr kumimoji="0" lang="it-IT" sz="900"/>
            </a:lvl6pPr>
            <a:lvl7pPr marL="2743200" indent="0" eaLnBrk="1" latinLnBrk="0" hangingPunct="1">
              <a:buNone/>
              <a:defRPr kumimoji="0" lang="it-IT" sz="900"/>
            </a:lvl7pPr>
            <a:lvl8pPr marL="3200400" indent="0" eaLnBrk="1" latinLnBrk="0" hangingPunct="1">
              <a:buNone/>
              <a:defRPr kumimoji="0" lang="it-IT" sz="900"/>
            </a:lvl8pPr>
            <a:lvl9pPr marL="3657600" indent="0" eaLnBrk="1" latinLnBrk="0" hangingPunct="1">
              <a:buNone/>
              <a:defRPr kumimoji="0" lang="it-IT" sz="900"/>
            </a:lvl9pPr>
          </a:lstStyle>
          <a:p>
            <a:pPr lvl="0" eaLnBrk="1" latinLnBrk="0" hangingPunct="1"/>
            <a:r>
              <a:rPr lang="it-IT" smtClean="0"/>
              <a:t>Fare clic per modificare stili del testo dello schema</a:t>
            </a:r>
          </a:p>
        </p:txBody>
      </p:sp>
      <p:sp>
        <p:nvSpPr>
          <p:cNvPr id="5" name="Date Placeholder 4"/>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solidFill>
                  <a:prstClr val="white"/>
                </a:solidFill>
              </a:rPr>
              <a:pPr/>
              <a:t>30/12/2016</a:t>
            </a:fld>
            <a:endParaRPr>
              <a:solidFill>
                <a:prstClr val="white"/>
              </a:solidFill>
            </a:endParaRPr>
          </a:p>
        </p:txBody>
      </p:sp>
      <p:sp>
        <p:nvSpPr>
          <p:cNvPr id="6" name="Footer Placeholder 5"/>
          <p:cNvSpPr>
            <a:spLocks noGrp="1"/>
          </p:cNvSpPr>
          <p:nvPr>
            <p:ph type="ftr" sz="quarter" idx="11"/>
          </p:nvPr>
        </p:nvSpPr>
        <p:spPr/>
        <p:txBody>
          <a:bodyPr/>
          <a:lstStyle>
            <a:lvl1pPr eaLnBrk="1" latinLnBrk="0" hangingPunct="1">
              <a:defRPr kumimoji="0" lang="it-IT">
                <a:solidFill>
                  <a:schemeClr val="bg1"/>
                </a:solidFill>
              </a:defRPr>
            </a:lvl1pPr>
          </a:lstStyle>
          <a:p>
            <a:endParaRPr>
              <a:solidFill>
                <a:prstClr val="white"/>
              </a:solidFill>
            </a:endParaRPr>
          </a:p>
        </p:txBody>
      </p:sp>
      <p:sp>
        <p:nvSpPr>
          <p:cNvPr id="7" name="Slide Number Placeholder 6"/>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solidFill>
                  <a:prstClr val="white"/>
                </a:solidFill>
              </a:rPr>
              <a:pPr/>
              <a:t>‹N›</a:t>
            </a:fld>
            <a:endParaRPr>
              <a:solidFill>
                <a:prstClr val="white"/>
              </a:solidFill>
            </a:endParaRPr>
          </a:p>
        </p:txBody>
      </p:sp>
    </p:spTree>
    <p:extLst>
      <p:ext uri="{BB962C8B-B14F-4D97-AF65-F5344CB8AC3E}">
        <p14:creationId xmlns:p14="http://schemas.microsoft.com/office/powerpoint/2010/main" val="40233978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olo e testo vertical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Date Placeholder 3"/>
          <p:cNvSpPr>
            <a:spLocks noGrp="1"/>
          </p:cNvSpPr>
          <p:nvPr>
            <p:ph type="dt" sz="half" idx="10"/>
          </p:nvPr>
        </p:nvSpPr>
        <p:spPr/>
        <p:txBody>
          <a:bodyPr/>
          <a:lstStyle/>
          <a:p>
            <a:fld id="{A258050E-B668-4FA7-85AD-C750C80A6E9B}" type="datetimeFigureOut">
              <a:rPr lang="it-IT">
                <a:solidFill>
                  <a:srgbClr val="262626">
                    <a:tint val="75000"/>
                  </a:srgbClr>
                </a:solidFill>
              </a:rPr>
              <a:pPr/>
              <a:t>30/12/2016</a:t>
            </a:fld>
            <a:endParaRPr>
              <a:solidFill>
                <a:srgbClr val="262626">
                  <a:tint val="75000"/>
                </a:srgbClr>
              </a:solidFill>
            </a:endParaRPr>
          </a:p>
        </p:txBody>
      </p:sp>
      <p:sp>
        <p:nvSpPr>
          <p:cNvPr id="5" name="Footer Placeholder 4"/>
          <p:cNvSpPr>
            <a:spLocks noGrp="1"/>
          </p:cNvSpPr>
          <p:nvPr>
            <p:ph type="ftr" sz="quarter" idx="11"/>
          </p:nvPr>
        </p:nvSpPr>
        <p:spPr/>
        <p:txBody>
          <a:bodyPr/>
          <a:lstStyle/>
          <a:p>
            <a:endParaRPr>
              <a:solidFill>
                <a:srgbClr val="262626">
                  <a:tint val="75000"/>
                </a:srgbClr>
              </a:solidFill>
            </a:endParaRPr>
          </a:p>
        </p:txBody>
      </p:sp>
      <p:sp>
        <p:nvSpPr>
          <p:cNvPr id="6" name="Slide Number Placeholder 5"/>
          <p:cNvSpPr>
            <a:spLocks noGrp="1"/>
          </p:cNvSpPr>
          <p:nvPr>
            <p:ph type="sldNum" sz="quarter" idx="12"/>
          </p:nvPr>
        </p:nvSpPr>
        <p:spPr/>
        <p:txBody>
          <a:bodyPr/>
          <a:lstStyle/>
          <a:p>
            <a:fld id="{240D5ECE-8B49-45CD-BE81-EF81920D1969}" type="slidenum">
              <a:rPr>
                <a:solidFill>
                  <a:srgbClr val="262626">
                    <a:tint val="75000"/>
                  </a:srgbClr>
                </a:solidFill>
              </a:rPr>
              <a:pPr/>
              <a:t>‹N›</a:t>
            </a:fld>
            <a:endParaRPr>
              <a:solidFill>
                <a:srgbClr val="262626">
                  <a:tint val="75000"/>
                </a:srgbClr>
              </a:solidFill>
            </a:endParaRPr>
          </a:p>
        </p:txBody>
      </p:sp>
      <p:sp>
        <p:nvSpPr>
          <p:cNvPr id="14" name="Title 1"/>
          <p:cNvSpPr>
            <a:spLocks noGrp="1"/>
          </p:cNvSpPr>
          <p:nvPr>
            <p:ph type="title" hasCustomPrompt="1"/>
          </p:nvPr>
        </p:nvSpPr>
        <p:spPr>
          <a:xfrm>
            <a:off x="0" y="345723"/>
            <a:ext cx="5029200" cy="381000"/>
          </a:xfrm>
          <a:solidFill>
            <a:schemeClr val="tx1">
              <a:lumMod val="50000"/>
              <a:lumOff val="50000"/>
            </a:schemeClr>
          </a:solidFill>
        </p:spPr>
        <p:txBody>
          <a:bodyPr>
            <a:normAutofit/>
          </a:bodyPr>
          <a:lstStyle>
            <a:lvl1pPr algn="l" eaLnBrk="1" latinLnBrk="0" hangingPunct="1">
              <a:defRPr kumimoji="0" lang="it-IT" sz="2800" b="1" kern="1200" baseline="0">
                <a:solidFill>
                  <a:schemeClr val="bg1"/>
                </a:solidFill>
                <a:latin typeface="+mn-lt"/>
                <a:ea typeface="+mn-ea"/>
                <a:cs typeface="+mn-cs"/>
              </a:defRPr>
            </a:lvl1pPr>
          </a:lstStyle>
          <a:p>
            <a:r>
              <a:rPr kumimoji="0" lang="it-IT"/>
              <a:t>    Fare clic per modificare lo stile del titolo</a:t>
            </a:r>
          </a:p>
        </p:txBody>
      </p:sp>
    </p:spTree>
    <p:extLst>
      <p:ext uri="{BB962C8B-B14F-4D97-AF65-F5344CB8AC3E}">
        <p14:creationId xmlns:p14="http://schemas.microsoft.com/office/powerpoint/2010/main" val="197834814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28865"/>
            <a:ext cx="2057400" cy="4876271"/>
          </a:xfrm>
        </p:spPr>
        <p:txBody>
          <a:bodyPr vert="eaVert"/>
          <a:lstStyle/>
          <a:p>
            <a:pPr eaLnBrk="1" latinLnBrk="0" hangingPunct="1"/>
            <a:r>
              <a:rPr lang="it-IT" smtClean="0"/>
              <a:t>Fare clic per modificare lo stile del titolo</a:t>
            </a:r>
            <a:endParaRPr/>
          </a:p>
        </p:txBody>
      </p:sp>
      <p:sp>
        <p:nvSpPr>
          <p:cNvPr id="3" name="Vertical Text Placeholder 2"/>
          <p:cNvSpPr>
            <a:spLocks noGrp="1"/>
          </p:cNvSpPr>
          <p:nvPr>
            <p:ph type="body" orient="vert" idx="1"/>
          </p:nvPr>
        </p:nvSpPr>
        <p:spPr>
          <a:xfrm>
            <a:off x="457200" y="228865"/>
            <a:ext cx="5105400" cy="4876271"/>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Date Placeholder 3"/>
          <p:cNvSpPr>
            <a:spLocks noGrp="1"/>
          </p:cNvSpPr>
          <p:nvPr>
            <p:ph type="dt" sz="half" idx="10"/>
          </p:nvPr>
        </p:nvSpPr>
        <p:spPr/>
        <p:txBody>
          <a:bodyPr/>
          <a:lstStyle>
            <a:lvl1pPr eaLnBrk="1" latinLnBrk="0" hangingPunct="1">
              <a:defRPr kumimoji="0" lang="it-IT">
                <a:solidFill>
                  <a:schemeClr val="tx1">
                    <a:lumMod val="85000"/>
                    <a:lumOff val="15000"/>
                  </a:schemeClr>
                </a:solidFill>
              </a:defRPr>
            </a:lvl1pPr>
          </a:lstStyle>
          <a:p>
            <a:fld id="{A258050E-B668-4FA7-85AD-C750C80A6E9B}" type="datetimeFigureOut">
              <a:rPr lang="it-IT">
                <a:solidFill>
                  <a:srgbClr val="262626">
                    <a:lumMod val="85000"/>
                    <a:lumOff val="15000"/>
                  </a:srgbClr>
                </a:solidFill>
              </a:rPr>
              <a:pPr/>
              <a:t>30/12/2016</a:t>
            </a:fld>
            <a:endParaRPr>
              <a:solidFill>
                <a:srgbClr val="262626">
                  <a:lumMod val="85000"/>
                  <a:lumOff val="15000"/>
                </a:srgbClr>
              </a:solidFill>
            </a:endParaRPr>
          </a:p>
        </p:txBody>
      </p:sp>
      <p:sp>
        <p:nvSpPr>
          <p:cNvPr id="5" name="Footer Placeholder 4"/>
          <p:cNvSpPr>
            <a:spLocks noGrp="1"/>
          </p:cNvSpPr>
          <p:nvPr>
            <p:ph type="ftr" sz="quarter" idx="11"/>
          </p:nvPr>
        </p:nvSpPr>
        <p:spPr/>
        <p:txBody>
          <a:bodyPr/>
          <a:lstStyle/>
          <a:p>
            <a:endParaRPr>
              <a:solidFill>
                <a:srgbClr val="262626">
                  <a:tint val="75000"/>
                </a:srgbClr>
              </a:solidFill>
            </a:endParaRPr>
          </a:p>
        </p:txBody>
      </p:sp>
      <p:sp>
        <p:nvSpPr>
          <p:cNvPr id="6" name="Slide Number Placeholder 5"/>
          <p:cNvSpPr>
            <a:spLocks noGrp="1"/>
          </p:cNvSpPr>
          <p:nvPr>
            <p:ph type="sldNum" sz="quarter" idx="12"/>
          </p:nvPr>
        </p:nvSpPr>
        <p:spPr/>
        <p:txBody>
          <a:bodyPr/>
          <a:lstStyle>
            <a:lvl1pPr eaLnBrk="1" latinLnBrk="0" hangingPunct="1">
              <a:defRPr kumimoji="0" lang="it-IT">
                <a:solidFill>
                  <a:schemeClr val="tx1">
                    <a:lumMod val="85000"/>
                    <a:lumOff val="15000"/>
                  </a:schemeClr>
                </a:solidFill>
              </a:defRPr>
            </a:lvl1pPr>
          </a:lstStyle>
          <a:p>
            <a:fld id="{240D5ECE-8B49-45CD-BE81-EF81920D1969}" type="slidenum">
              <a:rPr>
                <a:solidFill>
                  <a:srgbClr val="262626">
                    <a:lumMod val="85000"/>
                    <a:lumOff val="15000"/>
                  </a:srgbClr>
                </a:solidFill>
              </a:rPr>
              <a:pPr/>
              <a:t>‹N›</a:t>
            </a:fld>
            <a:endParaRPr>
              <a:solidFill>
                <a:srgbClr val="262626">
                  <a:lumMod val="85000"/>
                  <a:lumOff val="15000"/>
                </a:srgbClr>
              </a:solidFill>
            </a:endParaRPr>
          </a:p>
        </p:txBody>
      </p:sp>
    </p:spTree>
    <p:extLst>
      <p:ext uri="{BB962C8B-B14F-4D97-AF65-F5344CB8AC3E}">
        <p14:creationId xmlns:p14="http://schemas.microsoft.com/office/powerpoint/2010/main" val="24982813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Vuota">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4889500"/>
            <a:ext cx="9144000" cy="878078"/>
          </a:xfrm>
          <a:prstGeom prst="rect">
            <a:avLst/>
          </a:prstGeom>
        </p:spPr>
      </p:pic>
      <p:sp>
        <p:nvSpPr>
          <p:cNvPr id="2" name="Date Placeholder 1"/>
          <p:cNvSpPr>
            <a:spLocks noGrp="1"/>
          </p:cNvSpPr>
          <p:nvPr>
            <p:ph type="dt" sz="half" idx="10"/>
          </p:nvPr>
        </p:nvSpPr>
        <p:spPr/>
        <p:txBody>
          <a:bodyPr/>
          <a:lstStyle/>
          <a:p>
            <a:fld id="{2FF934E2-BBB6-4D34-BB01-078E9AA25260}" type="datetimeFigureOut">
              <a:rPr lang="it-IT">
                <a:solidFill>
                  <a:srgbClr val="262626">
                    <a:tint val="75000"/>
                  </a:srgbClr>
                </a:solidFill>
              </a:rPr>
              <a:pPr/>
              <a:t>30/12/2016</a:t>
            </a:fld>
            <a:endParaRPr>
              <a:solidFill>
                <a:srgbClr val="262626">
                  <a:tint val="75000"/>
                </a:srgbClr>
              </a:solidFill>
            </a:endParaRPr>
          </a:p>
        </p:txBody>
      </p:sp>
      <p:sp>
        <p:nvSpPr>
          <p:cNvPr id="3" name="Footer Placeholder 2"/>
          <p:cNvSpPr>
            <a:spLocks noGrp="1"/>
          </p:cNvSpPr>
          <p:nvPr>
            <p:ph type="ftr" sz="quarter" idx="11"/>
          </p:nvPr>
        </p:nvSpPr>
        <p:spPr/>
        <p:txBody>
          <a:bodyPr/>
          <a:lstStyle/>
          <a:p>
            <a:endParaRPr>
              <a:solidFill>
                <a:srgbClr val="262626">
                  <a:tint val="75000"/>
                </a:srgbClr>
              </a:solidFill>
            </a:endParaRPr>
          </a:p>
        </p:txBody>
      </p:sp>
      <p:sp>
        <p:nvSpPr>
          <p:cNvPr id="4" name="Slide Number Placeholder 3"/>
          <p:cNvSpPr>
            <a:spLocks noGrp="1"/>
          </p:cNvSpPr>
          <p:nvPr>
            <p:ph type="sldNum" sz="quarter" idx="12"/>
          </p:nvPr>
        </p:nvSpPr>
        <p:spPr/>
        <p:txBody>
          <a:bodyPr/>
          <a:lstStyle/>
          <a:p>
            <a:fld id="{73820FCD-5F4C-4989-BE05-0A8208BCBC21}" type="slidenum">
              <a:rPr>
                <a:solidFill>
                  <a:srgbClr val="262626">
                    <a:tint val="75000"/>
                  </a:srgbClr>
                </a:solidFill>
              </a:rPr>
              <a:pPr/>
              <a:t>‹N›</a:t>
            </a:fld>
            <a:endParaRPr>
              <a:solidFill>
                <a:srgbClr val="262626">
                  <a:tint val="75000"/>
                </a:srgbClr>
              </a:solidFill>
            </a:endParaRPr>
          </a:p>
        </p:txBody>
      </p:sp>
    </p:spTree>
    <p:extLst>
      <p:ext uri="{BB962C8B-B14F-4D97-AF65-F5344CB8AC3E}">
        <p14:creationId xmlns:p14="http://schemas.microsoft.com/office/powerpoint/2010/main" val="299742405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672417"/>
            <a:ext cx="7772400" cy="1135063"/>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D0D795A-C0A2-49A3-AE9C-79E8C5699883}" type="datetime1">
              <a:rPr lang="it-IT" smtClean="0"/>
              <a:t>30/12/2016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1283856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136A675-7A72-4A7D-AEDA-943485F7EC89}" type="datetime1">
              <a:rPr lang="it-IT" smtClean="0"/>
              <a:t>30/12/2016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3758133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4510CD7-AF4A-4BED-BA11-63202571826F}" type="datetime1">
              <a:rPr lang="it-IT" smtClean="0"/>
              <a:t>30/12/2016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3394325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DE5A2AF-0044-4FD0-9512-3BF7B6FABE96}" type="datetime1">
              <a:rPr lang="it-IT" smtClean="0"/>
              <a:t>30/12/2016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54777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EB7D374-120C-45B6-A135-4E03544679A4}" type="datetime1">
              <a:rPr lang="it-IT" smtClean="0"/>
              <a:t>30/12/2016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2184173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27542"/>
            <a:ext cx="3008313" cy="968375"/>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3DED256-BF12-404A-BF25-0DEFBDE3AA7C}" type="datetime1">
              <a:rPr lang="it-IT" smtClean="0"/>
              <a:t>30/12/2016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3875590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000500"/>
            <a:ext cx="5486400" cy="472282"/>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2477B6C-D189-4747-9A06-43721B1B343A}" type="datetime1">
              <a:rPr lang="it-IT" smtClean="0"/>
              <a:t>30/12/2016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39659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6E2CB5D3-3F61-4091-8D96-3CDC1A4EDF7A}" type="datetime1">
              <a:rPr lang="it-IT" smtClean="0"/>
              <a:t>30/12/2016</a:t>
            </a:fld>
            <a:endParaRPr lang="it-IT"/>
          </a:p>
        </p:txBody>
      </p:sp>
      <p:sp>
        <p:nvSpPr>
          <p:cNvPr id="5" name="Segnaposto piè di pagina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2194F3B-A95F-4036-9FB0-F0B68AB4758F}" type="slidenum">
              <a:rPr lang="it-IT" smtClean="0"/>
              <a:t>‹N›</a:t>
            </a:fld>
            <a:endParaRPr lang="it-IT"/>
          </a:p>
        </p:txBody>
      </p:sp>
    </p:spTree>
    <p:extLst>
      <p:ext uri="{BB962C8B-B14F-4D97-AF65-F5344CB8AC3E}">
        <p14:creationId xmlns:p14="http://schemas.microsoft.com/office/powerpoint/2010/main" val="438182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6" cstate="print"/>
          <a:srcRect l="2599" r="5874" b="5262"/>
          <a:stretch/>
        </p:blipFill>
        <p:spPr>
          <a:xfrm>
            <a:off x="3530" y="4889500"/>
            <a:ext cx="9144000" cy="878078"/>
          </a:xfrm>
          <a:prstGeom prst="rect">
            <a:avLst/>
          </a:prstGeom>
        </p:spPr>
      </p:pic>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pPr eaLnBrk="1" latinLnBrk="0" hangingPunct="1"/>
            <a:r>
              <a:rPr kumimoji="0" lang="it-IT" smtClean="0"/>
              <a:t>Fare clic per modificare lo stile del titolo</a:t>
            </a:r>
            <a:endParaRPr kumimoji="0" lang="en-US" smtClean="0"/>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eaLnBrk="1" latinLnBrk="0" hangingPunct="1">
              <a:defRPr kumimoji="0" lang="it-IT" sz="1200">
                <a:solidFill>
                  <a:schemeClr val="tx1">
                    <a:tint val="75000"/>
                  </a:schemeClr>
                </a:solidFill>
              </a:defRPr>
            </a:lvl1pPr>
          </a:lstStyle>
          <a:p>
            <a:fld id="{A258050E-B668-4FA7-85AD-C750C80A6E9B}" type="datetimeFigureOut">
              <a:rPr lang="it-IT">
                <a:solidFill>
                  <a:srgbClr val="262626">
                    <a:tint val="75000"/>
                  </a:srgbClr>
                </a:solidFill>
              </a:rPr>
              <a:pPr/>
              <a:t>30/12/2016</a:t>
            </a:fld>
            <a:endParaRPr>
              <a:solidFill>
                <a:srgbClr val="262626">
                  <a:tint val="75000"/>
                </a:srgbClr>
              </a:solidFill>
            </a:endParaRPr>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eaLnBrk="1" latinLnBrk="0" hangingPunct="1">
              <a:defRPr kumimoji="0" lang="it-IT" sz="1200">
                <a:solidFill>
                  <a:schemeClr val="tx1">
                    <a:tint val="75000"/>
                  </a:schemeClr>
                </a:solidFill>
              </a:defRPr>
            </a:lvl1pPr>
          </a:lstStyle>
          <a:p>
            <a:endParaRPr>
              <a:solidFill>
                <a:srgbClr val="262626">
                  <a:tint val="75000"/>
                </a:srgbClr>
              </a:solidFill>
            </a:endParaRPr>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eaLnBrk="1" latinLnBrk="0" hangingPunct="1">
              <a:defRPr kumimoji="0" lang="it-IT" sz="1200">
                <a:solidFill>
                  <a:schemeClr val="tx1">
                    <a:tint val="75000"/>
                  </a:schemeClr>
                </a:solidFill>
              </a:defRPr>
            </a:lvl1pPr>
          </a:lstStyle>
          <a:p>
            <a:fld id="{240D5ECE-8B49-45CD-BE81-EF81920D1969}" type="slidenum">
              <a:rPr>
                <a:solidFill>
                  <a:srgbClr val="262626">
                    <a:tint val="75000"/>
                  </a:srgbClr>
                </a:solidFill>
              </a:rPr>
              <a:pPr/>
              <a:t>‹N›</a:t>
            </a:fld>
            <a:endParaRPr>
              <a:solidFill>
                <a:srgbClr val="262626">
                  <a:tint val="75000"/>
                </a:srgbClr>
              </a:solidFill>
            </a:endParaRP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extLst>
      <p:ext uri="{BB962C8B-B14F-4D97-AF65-F5344CB8AC3E}">
        <p14:creationId xmlns:p14="http://schemas.microsoft.com/office/powerpoint/2010/main" val="3091377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txStyles>
    <p:titleStyle>
      <a:lvl1pPr algn="ctr" defTabSz="914400" rtl="0" eaLnBrk="1" latinLnBrk="0" hangingPunct="1">
        <a:spcBef>
          <a:spcPct val="0"/>
        </a:spcBef>
        <a:buNone/>
        <a:defRPr kumimoji="0" lang="it-IT"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it-IT"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it-IT"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it-IT"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9pPr>
    </p:bodyStyle>
    <p:otherStyle>
      <a:defPPr>
        <a:defRPr kumimoji="0" lang="it-IT"/>
      </a:defPPr>
      <a:lvl1pPr marL="0" algn="l" defTabSz="914400" rtl="0" eaLnBrk="1" latinLnBrk="0" hangingPunct="1">
        <a:defRPr kumimoji="0" lang="it-IT" sz="1800" kern="1200">
          <a:solidFill>
            <a:schemeClr val="tx1"/>
          </a:solidFill>
          <a:latin typeface="+mn-lt"/>
          <a:ea typeface="+mn-ea"/>
          <a:cs typeface="+mn-cs"/>
        </a:defRPr>
      </a:lvl1pPr>
      <a:lvl2pPr marL="457200" algn="l" defTabSz="914400" rtl="0" eaLnBrk="1" latinLnBrk="0" hangingPunct="1">
        <a:defRPr kumimoji="0" lang="it-IT" sz="1800" kern="1200">
          <a:solidFill>
            <a:schemeClr val="tx1"/>
          </a:solidFill>
          <a:latin typeface="+mn-lt"/>
          <a:ea typeface="+mn-ea"/>
          <a:cs typeface="+mn-cs"/>
        </a:defRPr>
      </a:lvl2pPr>
      <a:lvl3pPr marL="914400" algn="l" defTabSz="914400" rtl="0" eaLnBrk="1" latinLnBrk="0" hangingPunct="1">
        <a:defRPr kumimoji="0" lang="it-IT" sz="1800" kern="1200">
          <a:solidFill>
            <a:schemeClr val="tx1"/>
          </a:solidFill>
          <a:latin typeface="+mn-lt"/>
          <a:ea typeface="+mn-ea"/>
          <a:cs typeface="+mn-cs"/>
        </a:defRPr>
      </a:lvl3pPr>
      <a:lvl4pPr marL="1371600" algn="l" defTabSz="914400" rtl="0" eaLnBrk="1" latinLnBrk="0" hangingPunct="1">
        <a:defRPr kumimoji="0" lang="it-IT" sz="1800" kern="1200">
          <a:solidFill>
            <a:schemeClr val="tx1"/>
          </a:solidFill>
          <a:latin typeface="+mn-lt"/>
          <a:ea typeface="+mn-ea"/>
          <a:cs typeface="+mn-cs"/>
        </a:defRPr>
      </a:lvl4pPr>
      <a:lvl5pPr marL="1828800" algn="l" defTabSz="914400" rtl="0" eaLnBrk="1" latinLnBrk="0" hangingPunct="1">
        <a:defRPr kumimoji="0" lang="it-IT" sz="1800" kern="1200">
          <a:solidFill>
            <a:schemeClr val="tx1"/>
          </a:solidFill>
          <a:latin typeface="+mn-lt"/>
          <a:ea typeface="+mn-ea"/>
          <a:cs typeface="+mn-cs"/>
        </a:defRPr>
      </a:lvl5pPr>
      <a:lvl6pPr marL="2286000" algn="l" defTabSz="914400" rtl="0" eaLnBrk="1" latinLnBrk="0" hangingPunct="1">
        <a:defRPr kumimoji="0" lang="it-IT" sz="1800" kern="1200">
          <a:solidFill>
            <a:schemeClr val="tx1"/>
          </a:solidFill>
          <a:latin typeface="+mn-lt"/>
          <a:ea typeface="+mn-ea"/>
          <a:cs typeface="+mn-cs"/>
        </a:defRPr>
      </a:lvl6pPr>
      <a:lvl7pPr marL="2743200" algn="l" defTabSz="914400" rtl="0" eaLnBrk="1" latinLnBrk="0" hangingPunct="1">
        <a:defRPr kumimoji="0" lang="it-IT" sz="1800" kern="1200">
          <a:solidFill>
            <a:schemeClr val="tx1"/>
          </a:solidFill>
          <a:latin typeface="+mn-lt"/>
          <a:ea typeface="+mn-ea"/>
          <a:cs typeface="+mn-cs"/>
        </a:defRPr>
      </a:lvl7pPr>
      <a:lvl8pPr marL="3200400" algn="l" defTabSz="914400" rtl="0" eaLnBrk="1" latinLnBrk="0" hangingPunct="1">
        <a:defRPr kumimoji="0" lang="it-IT" sz="1800" kern="1200">
          <a:solidFill>
            <a:schemeClr val="tx1"/>
          </a:solidFill>
          <a:latin typeface="+mn-lt"/>
          <a:ea typeface="+mn-ea"/>
          <a:cs typeface="+mn-cs"/>
        </a:defRPr>
      </a:lvl8pPr>
      <a:lvl9pPr marL="3657600" algn="l" defTabSz="914400" rtl="0" eaLnBrk="1" latinLnBrk="0" hangingPunct="1">
        <a:defRPr kumimoji="0" lang="it-IT"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0.png"/></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www.entilocali.leggiditalia.it/#id=10LX0000839032ART32,__m=document" TargetMode="External"/><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0.png"/></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40" y="841277"/>
            <a:ext cx="8998004" cy="1494670"/>
          </a:xfrm>
          <a:prstGeom prst="rect">
            <a:avLst/>
          </a:prstGeom>
          <a:solidFill>
            <a:schemeClr val="accent3">
              <a:lumMod val="75000"/>
            </a:schemeClr>
          </a:solidFill>
          <a:ln>
            <a:noFill/>
          </a:ln>
          <a:extLst/>
        </p:spPr>
      </p:pic>
      <p:pic>
        <p:nvPicPr>
          <p:cNvPr id="6" name="Immagin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80312" y="1620033"/>
            <a:ext cx="1619672" cy="661403"/>
          </a:xfrm>
          <a:prstGeom prst="rect">
            <a:avLst/>
          </a:prstGeom>
        </p:spPr>
      </p:pic>
      <p:sp>
        <p:nvSpPr>
          <p:cNvPr id="7" name="CasellaDiTesto 6"/>
          <p:cNvSpPr txBox="1"/>
          <p:nvPr/>
        </p:nvSpPr>
        <p:spPr>
          <a:xfrm>
            <a:off x="332280" y="841276"/>
            <a:ext cx="7200800" cy="1569660"/>
          </a:xfrm>
          <a:prstGeom prst="rect">
            <a:avLst/>
          </a:prstGeom>
          <a:noFill/>
        </p:spPr>
        <p:txBody>
          <a:bodyPr wrap="square" rtlCol="0">
            <a:spAutoFit/>
          </a:bodyPr>
          <a:lstStyle/>
          <a:p>
            <a:pPr algn="ctr"/>
            <a:r>
              <a:rPr lang="it-IT" sz="4800" b="1" dirty="0" smtClean="0">
                <a:solidFill>
                  <a:schemeClr val="bg1"/>
                </a:solidFill>
                <a:effectLst>
                  <a:outerShdw blurRad="38100" dist="38100" dir="2700000" algn="tl">
                    <a:srgbClr val="000000">
                      <a:alpha val="43137"/>
                    </a:srgbClr>
                  </a:outerShdw>
                </a:effectLst>
              </a:rPr>
              <a:t>SISMA  </a:t>
            </a:r>
            <a:r>
              <a:rPr lang="it-IT" sz="4800" b="1" dirty="0">
                <a:solidFill>
                  <a:schemeClr val="bg1"/>
                </a:solidFill>
                <a:effectLst>
                  <a:outerShdw blurRad="38100" dist="38100" dir="2700000" algn="tl">
                    <a:srgbClr val="000000">
                      <a:alpha val="43137"/>
                    </a:srgbClr>
                  </a:outerShdw>
                </a:effectLst>
              </a:rPr>
              <a:t>MARCHE </a:t>
            </a:r>
            <a:r>
              <a:rPr lang="it-IT" sz="4800" b="1" dirty="0" smtClean="0">
                <a:solidFill>
                  <a:schemeClr val="bg1"/>
                </a:solidFill>
                <a:effectLst>
                  <a:outerShdw blurRad="38100" dist="38100" dir="2700000" algn="tl">
                    <a:srgbClr val="000000">
                      <a:alpha val="43137"/>
                    </a:srgbClr>
                  </a:outerShdw>
                </a:effectLst>
              </a:rPr>
              <a:t> 2016</a:t>
            </a:r>
          </a:p>
          <a:p>
            <a:pPr algn="ctr"/>
            <a:r>
              <a:rPr lang="it-IT" sz="2400" dirty="0">
                <a:solidFill>
                  <a:schemeClr val="bg1"/>
                </a:solidFill>
                <a:effectLst>
                  <a:outerShdw blurRad="38100" dist="38100" dir="2700000" algn="tl">
                    <a:srgbClr val="000000">
                      <a:alpha val="43137"/>
                    </a:srgbClr>
                  </a:outerShdw>
                </a:effectLst>
              </a:rPr>
              <a:t>Interventi conseguenti agli eventi sismici iniziati il</a:t>
            </a:r>
          </a:p>
          <a:p>
            <a:pPr algn="ctr"/>
            <a:r>
              <a:rPr lang="it-IT" sz="2400" dirty="0">
                <a:solidFill>
                  <a:schemeClr val="bg1"/>
                </a:solidFill>
                <a:effectLst>
                  <a:outerShdw blurRad="38100" dist="38100" dir="2700000" algn="tl">
                    <a:srgbClr val="000000">
                      <a:alpha val="43137"/>
                    </a:srgbClr>
                  </a:outerShdw>
                </a:effectLst>
              </a:rPr>
              <a:t>24 AGOSTO 2016 </a:t>
            </a:r>
          </a:p>
        </p:txBody>
      </p:sp>
      <p:sp>
        <p:nvSpPr>
          <p:cNvPr id="10" name="Rettangolo 9"/>
          <p:cNvSpPr/>
          <p:nvPr/>
        </p:nvSpPr>
        <p:spPr>
          <a:xfrm>
            <a:off x="69156" y="776086"/>
            <a:ext cx="9005688" cy="691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Rettangolo 1"/>
          <p:cNvSpPr/>
          <p:nvPr/>
        </p:nvSpPr>
        <p:spPr>
          <a:xfrm>
            <a:off x="73479" y="4286250"/>
            <a:ext cx="8997043" cy="1355271"/>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61168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80021" y="26541"/>
            <a:ext cx="7164288" cy="769441"/>
          </a:xfrm>
          <a:prstGeom prst="rect">
            <a:avLst/>
          </a:prstGeom>
          <a:noFill/>
        </p:spPr>
        <p:txBody>
          <a:bodyPr wrap="square" rtlCol="0">
            <a:spAutoFit/>
          </a:bodyPr>
          <a:lstStyle/>
          <a:p>
            <a:pPr algn="ctr"/>
            <a:r>
              <a:rPr lang="it-IT" sz="2400" b="1" dirty="0">
                <a:solidFill>
                  <a:schemeClr val="bg1"/>
                </a:solidFill>
                <a:latin typeface="Arial Black" pitchFamily="34" charset="0"/>
              </a:rPr>
              <a:t>Ricostruzione beni danneggiati</a:t>
            </a:r>
            <a:endParaRPr lang="it-IT" sz="2400" b="1" cap="all" dirty="0">
              <a:solidFill>
                <a:schemeClr val="bg1"/>
              </a:solidFill>
              <a:latin typeface="Arial Black" pitchFamily="34" charset="0"/>
            </a:endParaRPr>
          </a:p>
          <a:p>
            <a:pPr algn="ctr"/>
            <a:r>
              <a:rPr lang="it-IT" sz="2000" b="1" dirty="0" smtClean="0">
                <a:solidFill>
                  <a:schemeClr val="bg1"/>
                </a:solidFill>
                <a:latin typeface="Arial Black" pitchFamily="34" charset="0"/>
              </a:rPr>
              <a:t>Contributi per edifici privati (art. 6)</a:t>
            </a:r>
            <a:endParaRPr lang="it-IT" sz="2000" b="1" cap="all" dirty="0">
              <a:solidFill>
                <a:schemeClr val="bg1"/>
              </a:solidFill>
              <a:latin typeface="Arial Black" pitchFamily="34" charset="0"/>
            </a:endParaRPr>
          </a:p>
        </p:txBody>
      </p:sp>
      <p:sp>
        <p:nvSpPr>
          <p:cNvPr id="6" name="Rettangolo 5"/>
          <p:cNvSpPr/>
          <p:nvPr/>
        </p:nvSpPr>
        <p:spPr>
          <a:xfrm>
            <a:off x="690559" y="1039437"/>
            <a:ext cx="3660108" cy="300633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690560" y="1039439"/>
            <a:ext cx="3660108" cy="52322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sz="2800" b="1" dirty="0" smtClean="0">
                <a:solidFill>
                  <a:srgbClr val="C00000"/>
                </a:solidFill>
                <a:effectLst>
                  <a:outerShdw blurRad="38100" dist="38100" dir="2700000" algn="tl">
                    <a:srgbClr val="000000">
                      <a:alpha val="43137"/>
                    </a:srgbClr>
                  </a:outerShdw>
                </a:effectLst>
              </a:rPr>
              <a:t>Comuni nel cratere</a:t>
            </a:r>
            <a:endParaRPr lang="it-IT" sz="2800" b="1" dirty="0">
              <a:solidFill>
                <a:srgbClr val="002060"/>
              </a:solidFill>
              <a:effectLst>
                <a:outerShdw blurRad="38100" dist="38100" dir="2700000" algn="tl">
                  <a:srgbClr val="000000">
                    <a:alpha val="43137"/>
                  </a:srgbClr>
                </a:outerShdw>
              </a:effectLst>
            </a:endParaRPr>
          </a:p>
        </p:txBody>
      </p:sp>
      <p:sp>
        <p:nvSpPr>
          <p:cNvPr id="11" name="Rettangolo 10"/>
          <p:cNvSpPr/>
          <p:nvPr/>
        </p:nvSpPr>
        <p:spPr>
          <a:xfrm>
            <a:off x="4422673" y="1039437"/>
            <a:ext cx="3630194" cy="4158463"/>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p:cNvSpPr txBox="1"/>
          <p:nvPr/>
        </p:nvSpPr>
        <p:spPr>
          <a:xfrm>
            <a:off x="4422674" y="1039439"/>
            <a:ext cx="3660108" cy="52322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sz="2800" b="1" dirty="0" smtClean="0">
                <a:solidFill>
                  <a:srgbClr val="C00000"/>
                </a:solidFill>
                <a:effectLst>
                  <a:outerShdw blurRad="38100" dist="38100" dir="2700000" algn="tl">
                    <a:srgbClr val="000000">
                      <a:alpha val="43137"/>
                    </a:srgbClr>
                  </a:outerShdw>
                </a:effectLst>
              </a:rPr>
              <a:t>Altri Comuni</a:t>
            </a:r>
            <a:endParaRPr lang="it-IT" sz="2800" b="1" dirty="0">
              <a:solidFill>
                <a:srgbClr val="002060"/>
              </a:solidFill>
              <a:effectLst>
                <a:outerShdw blurRad="38100" dist="38100" dir="2700000" algn="tl">
                  <a:srgbClr val="000000">
                    <a:alpha val="43137"/>
                  </a:srgbClr>
                </a:outerShdw>
              </a:effectLst>
            </a:endParaRPr>
          </a:p>
        </p:txBody>
      </p:sp>
      <p:sp>
        <p:nvSpPr>
          <p:cNvPr id="10" name="CasellaDiTesto 9"/>
          <p:cNvSpPr txBox="1"/>
          <p:nvPr/>
        </p:nvSpPr>
        <p:spPr>
          <a:xfrm>
            <a:off x="777424" y="1763582"/>
            <a:ext cx="7194650" cy="5539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100% delle spese per riparazione, ripristino e ricostruzione</a:t>
            </a:r>
          </a:p>
          <a:p>
            <a:pPr algn="ctr"/>
            <a:r>
              <a:rPr lang="it-IT" sz="1400" b="1" dirty="0" smtClean="0"/>
              <a:t>degli edifici adibiti ad </a:t>
            </a:r>
            <a:r>
              <a:rPr lang="it-IT" sz="1600" b="1" dirty="0" smtClean="0">
                <a:effectLst>
                  <a:outerShdw blurRad="38100" dist="38100" dir="2700000" algn="tl">
                    <a:srgbClr val="000000">
                      <a:alpha val="43137"/>
                    </a:srgbClr>
                  </a:outerShdw>
                </a:effectLst>
              </a:rPr>
              <a:t>abitazione principale del proprietario</a:t>
            </a:r>
            <a:endParaRPr lang="it-IT" sz="1400" b="1" dirty="0">
              <a:effectLst>
                <a:outerShdw blurRad="38100" dist="38100" dir="2700000" algn="tl">
                  <a:srgbClr val="000000">
                    <a:alpha val="43137"/>
                  </a:srgbClr>
                </a:outerShdw>
              </a:effectLst>
            </a:endParaRPr>
          </a:p>
        </p:txBody>
      </p:sp>
      <p:sp>
        <p:nvSpPr>
          <p:cNvPr id="13" name="CasellaDiTesto 12"/>
          <p:cNvSpPr txBox="1"/>
          <p:nvPr/>
        </p:nvSpPr>
        <p:spPr>
          <a:xfrm>
            <a:off x="777424" y="2389588"/>
            <a:ext cx="7194650" cy="769441"/>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100% delle spese per riparazione, ripristino e ricostruzione degli edifici concessi in locazione o comodato e adibiti ad</a:t>
            </a:r>
          </a:p>
          <a:p>
            <a:pPr algn="ctr"/>
            <a:r>
              <a:rPr lang="it-IT" sz="1600" b="1" dirty="0" smtClean="0">
                <a:effectLst>
                  <a:outerShdw blurRad="38100" dist="38100" dir="2700000" algn="tl">
                    <a:srgbClr val="000000">
                      <a:alpha val="43137"/>
                    </a:srgbClr>
                  </a:outerShdw>
                </a:effectLst>
              </a:rPr>
              <a:t>abitazione principale del locatario/comodatario</a:t>
            </a:r>
            <a:endParaRPr lang="it-IT" sz="1400" b="1" dirty="0">
              <a:effectLst>
                <a:outerShdw blurRad="38100" dist="38100" dir="2700000" algn="tl">
                  <a:srgbClr val="000000">
                    <a:alpha val="43137"/>
                  </a:srgbClr>
                </a:outerShdw>
              </a:effectLst>
            </a:endParaRPr>
          </a:p>
        </p:txBody>
      </p:sp>
      <p:sp>
        <p:nvSpPr>
          <p:cNvPr id="14" name="CasellaDiTesto 13"/>
          <p:cNvSpPr txBox="1"/>
          <p:nvPr/>
        </p:nvSpPr>
        <p:spPr>
          <a:xfrm>
            <a:off x="777422" y="3225228"/>
            <a:ext cx="3501236" cy="5539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100% delle spese per riparazione, ripristino e ricostruzione delle </a:t>
            </a:r>
            <a:r>
              <a:rPr lang="it-IT" sz="1600" b="1" dirty="0" smtClean="0">
                <a:effectLst>
                  <a:outerShdw blurRad="38100" dist="38100" dir="2700000" algn="tl">
                    <a:srgbClr val="000000">
                      <a:alpha val="43137"/>
                    </a:srgbClr>
                  </a:outerShdw>
                </a:effectLst>
              </a:rPr>
              <a:t>seconde case</a:t>
            </a:r>
            <a:endParaRPr lang="it-IT" sz="1400" b="1" dirty="0">
              <a:effectLst>
                <a:outerShdw blurRad="38100" dist="38100" dir="2700000" algn="tl">
                  <a:srgbClr val="000000">
                    <a:alpha val="43137"/>
                  </a:srgbClr>
                </a:outerShdw>
              </a:effectLst>
            </a:endParaRPr>
          </a:p>
        </p:txBody>
      </p:sp>
      <p:sp>
        <p:nvSpPr>
          <p:cNvPr id="15" name="CasellaDiTesto 14"/>
          <p:cNvSpPr txBox="1"/>
          <p:nvPr/>
        </p:nvSpPr>
        <p:spPr>
          <a:xfrm>
            <a:off x="4470838" y="4333804"/>
            <a:ext cx="3501236" cy="769441"/>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50% delle spese per riparazione, ripristino e ricostruzione delle</a:t>
            </a:r>
          </a:p>
          <a:p>
            <a:pPr algn="ctr"/>
            <a:r>
              <a:rPr lang="it-IT" sz="1600" b="1" dirty="0" smtClean="0">
                <a:effectLst>
                  <a:outerShdw blurRad="38100" dist="38100" dir="2700000" algn="tl">
                    <a:srgbClr val="000000">
                      <a:alpha val="43137"/>
                    </a:srgbClr>
                  </a:outerShdw>
                </a:effectLst>
              </a:rPr>
              <a:t>seconde case fuori perimetro</a:t>
            </a:r>
            <a:endParaRPr lang="it-IT" sz="1400" b="1" dirty="0">
              <a:effectLst>
                <a:outerShdw blurRad="38100" dist="38100" dir="2700000" algn="tl">
                  <a:srgbClr val="000000">
                    <a:alpha val="43137"/>
                  </a:srgbClr>
                </a:outerShdw>
              </a:effectLst>
            </a:endParaRPr>
          </a:p>
        </p:txBody>
      </p:sp>
      <p:sp>
        <p:nvSpPr>
          <p:cNvPr id="16" name="CasellaDiTesto 15"/>
          <p:cNvSpPr txBox="1"/>
          <p:nvPr/>
        </p:nvSpPr>
        <p:spPr>
          <a:xfrm>
            <a:off x="4470838" y="3225228"/>
            <a:ext cx="3501235" cy="1046440"/>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100% delle spese per riparazione, ripristino e ricostruzione delle </a:t>
            </a:r>
            <a:r>
              <a:rPr lang="it-IT" sz="1600" b="1" dirty="0" smtClean="0">
                <a:effectLst>
                  <a:outerShdw blurRad="38100" dist="38100" dir="2700000" algn="tl">
                    <a:srgbClr val="000000">
                      <a:alpha val="43137"/>
                    </a:srgbClr>
                  </a:outerShdw>
                </a:effectLst>
              </a:rPr>
              <a:t>seconde case</a:t>
            </a:r>
          </a:p>
          <a:p>
            <a:pPr algn="ctr"/>
            <a:r>
              <a:rPr lang="it-IT" sz="1400" b="1" dirty="0" smtClean="0"/>
              <a:t>comprese all’interno di</a:t>
            </a:r>
            <a:r>
              <a:rPr lang="it-IT" sz="1600" b="1" dirty="0" smtClean="0">
                <a:effectLst>
                  <a:outerShdw blurRad="38100" dist="38100" dir="2700000" algn="tl">
                    <a:srgbClr val="000000">
                      <a:alpha val="43137"/>
                    </a:srgbClr>
                  </a:outerShdw>
                </a:effectLst>
              </a:rPr>
              <a:t> centri storici e borghi caratteristici</a:t>
            </a:r>
            <a:endParaRPr lang="it-IT" sz="1400" b="1" dirty="0">
              <a:effectLst>
                <a:outerShdw blurRad="38100" dist="38100" dir="2700000" algn="tl">
                  <a:srgbClr val="000000">
                    <a:alpha val="43137"/>
                  </a:srgbClr>
                </a:outerShdw>
              </a:effectLst>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10</a:t>
            </a:fld>
            <a:endParaRPr lang="it-IT"/>
          </a:p>
        </p:txBody>
      </p:sp>
      <p:sp>
        <p:nvSpPr>
          <p:cNvPr id="3" name="CasellaDiTesto 2"/>
          <p:cNvSpPr txBox="1"/>
          <p:nvPr/>
        </p:nvSpPr>
        <p:spPr>
          <a:xfrm>
            <a:off x="690559" y="4101354"/>
            <a:ext cx="3624103" cy="1046440"/>
          </a:xfrm>
          <a:prstGeom prst="rect">
            <a:avLst/>
          </a:prstGeom>
          <a:noFill/>
        </p:spPr>
        <p:txBody>
          <a:bodyPr wrap="square" rtlCol="0">
            <a:spAutoFit/>
          </a:bodyPr>
          <a:lstStyle/>
          <a:p>
            <a:r>
              <a:rPr lang="it-IT" sz="1400" b="1" dirty="0" smtClean="0">
                <a:effectLst>
                  <a:outerShdw blurRad="38100" dist="38100" dir="2700000" algn="tl">
                    <a:srgbClr val="000000">
                      <a:alpha val="43137"/>
                    </a:srgbClr>
                  </a:outerShdw>
                </a:effectLst>
              </a:rPr>
              <a:t>Nota</a:t>
            </a:r>
            <a:r>
              <a:rPr lang="it-IT" sz="1400" dirty="0" smtClean="0"/>
              <a:t>:</a:t>
            </a:r>
          </a:p>
          <a:p>
            <a:r>
              <a:rPr lang="it-IT" sz="1200" i="1" dirty="0" smtClean="0"/>
              <a:t>il contributo concesso è al netto dell’indennizzo assicurativo o di altri contributi pubblici comunque percepiti dall’interessato e comprende le spese tecniche e amministrative nel limite del 10%. </a:t>
            </a:r>
            <a:r>
              <a:rPr lang="it-IT" sz="1050" i="1" dirty="0" smtClean="0"/>
              <a:t>(commi 6 e 8)</a:t>
            </a:r>
            <a:endParaRPr lang="it-IT" sz="1200" i="1" dirty="0"/>
          </a:p>
        </p:txBody>
      </p:sp>
    </p:spTree>
    <p:extLst>
      <p:ext uri="{BB962C8B-B14F-4D97-AF65-F5344CB8AC3E}">
        <p14:creationId xmlns:p14="http://schemas.microsoft.com/office/powerpoint/2010/main" val="2310919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a:xfrm>
            <a:off x="189856" y="1008453"/>
            <a:ext cx="8496944" cy="408129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9143999" cy="867395"/>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28172" y="36398"/>
            <a:ext cx="7415807" cy="830997"/>
          </a:xfrm>
          <a:prstGeom prst="rect">
            <a:avLst/>
          </a:prstGeom>
          <a:noFill/>
        </p:spPr>
        <p:txBody>
          <a:bodyPr wrap="square" rtlCol="0">
            <a:spAutoFit/>
          </a:bodyPr>
          <a:lstStyle/>
          <a:p>
            <a:pPr algn="ctr"/>
            <a:r>
              <a:rPr lang="it-IT" sz="2400" b="1" dirty="0">
                <a:solidFill>
                  <a:schemeClr val="bg1"/>
                </a:solidFill>
                <a:latin typeface="Arial Black" pitchFamily="34" charset="0"/>
              </a:rPr>
              <a:t>Ricostruzione beni danneggiati</a:t>
            </a:r>
            <a:endParaRPr lang="it-IT" sz="2400" b="1" cap="all" dirty="0">
              <a:solidFill>
                <a:schemeClr val="bg1"/>
              </a:solidFill>
              <a:latin typeface="Arial Black" pitchFamily="34" charset="0"/>
            </a:endParaRPr>
          </a:p>
          <a:p>
            <a:pPr algn="ctr"/>
            <a:r>
              <a:rPr lang="it-IT" sz="2400" b="1" dirty="0">
                <a:solidFill>
                  <a:schemeClr val="bg1"/>
                </a:solidFill>
              </a:rPr>
              <a:t>I</a:t>
            </a:r>
            <a:r>
              <a:rPr lang="it-IT" sz="2400" b="1" dirty="0" smtClean="0">
                <a:solidFill>
                  <a:schemeClr val="bg1"/>
                </a:solidFill>
              </a:rPr>
              <a:t>nterventi di immediata esecuzione - (art. 8)</a:t>
            </a:r>
            <a:endParaRPr lang="it-IT" sz="2400" dirty="0">
              <a:solidFill>
                <a:schemeClr val="bg1"/>
              </a:solidFill>
            </a:endParaRPr>
          </a:p>
        </p:txBody>
      </p:sp>
      <p:sp>
        <p:nvSpPr>
          <p:cNvPr id="8" name="CasellaDiTesto 7"/>
          <p:cNvSpPr txBox="1"/>
          <p:nvPr/>
        </p:nvSpPr>
        <p:spPr>
          <a:xfrm>
            <a:off x="189856" y="1026754"/>
            <a:ext cx="8496944" cy="3847207"/>
          </a:xfrm>
          <a:prstGeom prst="rect">
            <a:avLst/>
          </a:prstGeom>
          <a:noFill/>
        </p:spPr>
        <p:txBody>
          <a:bodyPr wrap="square" rtlCol="0">
            <a:spAutoFit/>
          </a:bodyPr>
          <a:lstStyle/>
          <a:p>
            <a:pPr lvl="0" algn="just">
              <a:defRPr/>
            </a:pPr>
            <a:r>
              <a:rPr lang="it-IT" sz="1400" b="1" dirty="0">
                <a:solidFill>
                  <a:srgbClr val="002060"/>
                </a:solidFill>
                <a:effectLst>
                  <a:outerShdw blurRad="38100" dist="38100" dir="2700000" algn="tl">
                    <a:srgbClr val="000000">
                      <a:alpha val="43137"/>
                    </a:srgbClr>
                  </a:outerShdw>
                </a:effectLst>
              </a:rPr>
              <a:t>Immediato ripristino della agibilità degli </a:t>
            </a:r>
            <a:r>
              <a:rPr lang="it-IT" sz="1400" b="1" dirty="0" smtClean="0">
                <a:solidFill>
                  <a:srgbClr val="002060"/>
                </a:solidFill>
                <a:effectLst>
                  <a:outerShdw blurRad="38100" dist="38100" dir="2700000" algn="tl">
                    <a:srgbClr val="000000">
                      <a:alpha val="43137"/>
                    </a:srgbClr>
                  </a:outerShdw>
                </a:effectLst>
              </a:rPr>
              <a:t>edifici </a:t>
            </a:r>
            <a:r>
              <a:rPr lang="it-IT" sz="1400" b="1" dirty="0">
                <a:solidFill>
                  <a:srgbClr val="002060"/>
                </a:solidFill>
                <a:effectLst>
                  <a:outerShdw blurRad="38100" dist="38100" dir="2700000" algn="tl">
                    <a:srgbClr val="000000">
                      <a:alpha val="43137"/>
                    </a:srgbClr>
                  </a:outerShdw>
                </a:effectLst>
              </a:rPr>
              <a:t>e delle strutture con danni lievi non classificati agibili secondo la scheda </a:t>
            </a:r>
            <a:r>
              <a:rPr lang="it-IT" sz="1400" b="1" dirty="0" err="1">
                <a:solidFill>
                  <a:srgbClr val="002060"/>
                </a:solidFill>
                <a:effectLst>
                  <a:outerShdw blurRad="38100" dist="38100" dir="2700000" algn="tl">
                    <a:srgbClr val="000000">
                      <a:alpha val="43137"/>
                    </a:srgbClr>
                  </a:outerShdw>
                </a:effectLst>
              </a:rPr>
              <a:t>AeDES</a:t>
            </a:r>
            <a:r>
              <a:rPr lang="it-IT" sz="1400" b="1" dirty="0">
                <a:solidFill>
                  <a:srgbClr val="002060"/>
                </a:solidFill>
                <a:effectLst>
                  <a:outerShdw blurRad="38100" dist="38100" dir="2700000" algn="tl">
                    <a:srgbClr val="000000">
                      <a:alpha val="43137"/>
                    </a:srgbClr>
                  </a:outerShdw>
                </a:effectLst>
              </a:rPr>
              <a:t>, e degli edifici classificati non utilizzabili secondo procedure speditive disciplinate da ordinanze di protezione civile e che necessitano soltanto di interventi di immediata riparazione. </a:t>
            </a:r>
          </a:p>
          <a:p>
            <a:pPr lvl="0">
              <a:defRPr/>
            </a:pPr>
            <a:endParaRPr lang="it-IT" sz="1200" dirty="0" smtClean="0">
              <a:solidFill>
                <a:prstClr val="black"/>
              </a:solidFill>
            </a:endParaRPr>
          </a:p>
          <a:p>
            <a:r>
              <a:rPr lang="it-IT" sz="1400" b="1" dirty="0">
                <a:solidFill>
                  <a:srgbClr val="002060"/>
                </a:solidFill>
                <a:effectLst>
                  <a:outerShdw blurRad="38100" dist="38100" dir="2700000" algn="tl">
                    <a:srgbClr val="000000">
                      <a:alpha val="43137"/>
                    </a:srgbClr>
                  </a:outerShdw>
                </a:effectLst>
              </a:rPr>
              <a:t>Il Commissario straordinario ha emanato le disposizioni operative con </a:t>
            </a:r>
            <a:r>
              <a:rPr lang="it-IT" sz="1400" b="1" dirty="0" smtClean="0">
                <a:solidFill>
                  <a:srgbClr val="002060"/>
                </a:solidFill>
                <a:effectLst>
                  <a:outerShdw blurRad="38100" dist="38100" dir="2700000" algn="tl">
                    <a:srgbClr val="000000">
                      <a:alpha val="43137"/>
                    </a:srgbClr>
                  </a:outerShdw>
                </a:effectLst>
              </a:rPr>
              <a:t>ordinanza </a:t>
            </a:r>
            <a:r>
              <a:rPr lang="it-IT" sz="1400" b="1" dirty="0" smtClean="0">
                <a:solidFill>
                  <a:srgbClr val="FF0000"/>
                </a:solidFill>
                <a:effectLst>
                  <a:outerShdw blurRad="38100" dist="38100" dir="2700000" algn="tl">
                    <a:srgbClr val="000000">
                      <a:alpha val="43137"/>
                    </a:srgbClr>
                  </a:outerShdw>
                </a:effectLst>
              </a:rPr>
              <a:t>n. 4 del 16 novembre </a:t>
            </a:r>
            <a:r>
              <a:rPr lang="it-IT" sz="1400" b="1" dirty="0">
                <a:solidFill>
                  <a:srgbClr val="FF0000"/>
                </a:solidFill>
                <a:effectLst>
                  <a:outerShdw blurRad="38100" dist="38100" dir="2700000" algn="tl">
                    <a:srgbClr val="000000">
                      <a:alpha val="43137"/>
                    </a:srgbClr>
                  </a:outerShdw>
                </a:effectLst>
              </a:rPr>
              <a:t>2016</a:t>
            </a:r>
            <a:r>
              <a:rPr lang="it-IT" sz="1400" b="1" dirty="0">
                <a:solidFill>
                  <a:srgbClr val="002060"/>
                </a:solidFill>
                <a:effectLst>
                  <a:outerShdw blurRad="38100" dist="38100" dir="2700000" algn="tl">
                    <a:srgbClr val="000000">
                      <a:alpha val="43137"/>
                    </a:srgbClr>
                  </a:outerShdw>
                </a:effectLst>
              </a:rPr>
              <a:t> </a:t>
            </a:r>
            <a:r>
              <a:rPr lang="it-IT" sz="1200" b="1" dirty="0">
                <a:solidFill>
                  <a:srgbClr val="002060"/>
                </a:solidFill>
                <a:effectLst>
                  <a:outerShdw blurRad="38100" dist="38100" dir="2700000" algn="tl">
                    <a:srgbClr val="000000">
                      <a:alpha val="43137"/>
                    </a:srgbClr>
                  </a:outerShdw>
                </a:effectLst>
              </a:rPr>
              <a:t>(Riparazione immediata di edifici e </a:t>
            </a:r>
            <a:r>
              <a:rPr lang="it-IT" sz="1200" b="1" dirty="0" smtClean="0">
                <a:solidFill>
                  <a:srgbClr val="002060"/>
                </a:solidFill>
                <a:effectLst>
                  <a:outerShdw blurRad="38100" dist="38100" dir="2700000" algn="tl">
                    <a:srgbClr val="000000">
                      <a:alpha val="43137"/>
                    </a:srgbClr>
                  </a:outerShdw>
                </a:effectLst>
              </a:rPr>
              <a:t>unità </a:t>
            </a:r>
            <a:r>
              <a:rPr lang="it-IT" sz="1200" b="1" dirty="0">
                <a:solidFill>
                  <a:srgbClr val="002060"/>
                </a:solidFill>
                <a:effectLst>
                  <a:outerShdw blurRad="38100" dist="38100" dir="2700000" algn="tl">
                    <a:srgbClr val="000000">
                      <a:alpha val="43137"/>
                    </a:srgbClr>
                  </a:outerShdw>
                </a:effectLst>
              </a:rPr>
              <a:t>immobiliari ad uso abitativo e </a:t>
            </a:r>
            <a:r>
              <a:rPr lang="it-IT" sz="1200" b="1" dirty="0" smtClean="0">
                <a:solidFill>
                  <a:srgbClr val="002060"/>
                </a:solidFill>
                <a:effectLst>
                  <a:outerShdw blurRad="38100" dist="38100" dir="2700000" algn="tl">
                    <a:srgbClr val="000000">
                      <a:alpha val="43137"/>
                    </a:srgbClr>
                  </a:outerShdw>
                </a:effectLst>
              </a:rPr>
              <a:t>produttivo) </a:t>
            </a:r>
            <a:r>
              <a:rPr lang="it-IT" sz="1400" b="1" dirty="0" smtClean="0">
                <a:solidFill>
                  <a:srgbClr val="002060"/>
                </a:solidFill>
                <a:effectLst>
                  <a:outerShdw blurRad="38100" dist="38100" dir="2700000" algn="tl">
                    <a:srgbClr val="000000">
                      <a:alpha val="43137"/>
                    </a:srgbClr>
                  </a:outerShdw>
                </a:effectLst>
              </a:rPr>
              <a:t>e </a:t>
            </a:r>
            <a:r>
              <a:rPr lang="it-IT" sz="1400" b="1" dirty="0" smtClean="0">
                <a:solidFill>
                  <a:srgbClr val="FF0000"/>
                </a:solidFill>
                <a:effectLst>
                  <a:outerShdw blurRad="38100" dist="38100" dir="2700000" algn="tl">
                    <a:srgbClr val="000000">
                      <a:alpha val="43137"/>
                    </a:srgbClr>
                  </a:outerShdw>
                </a:effectLst>
              </a:rPr>
              <a:t>n</a:t>
            </a:r>
            <a:r>
              <a:rPr lang="it-IT" sz="1400" b="1" dirty="0">
                <a:solidFill>
                  <a:srgbClr val="FF0000"/>
                </a:solidFill>
                <a:effectLst>
                  <a:outerShdw blurRad="38100" dist="38100" dir="2700000" algn="tl">
                    <a:srgbClr val="000000">
                      <a:alpha val="43137"/>
                    </a:srgbClr>
                  </a:outerShdw>
                </a:effectLst>
              </a:rPr>
              <a:t>. 8 del 14 dicembre 2016</a:t>
            </a:r>
            <a:r>
              <a:rPr lang="it-IT" sz="1400" b="1" dirty="0">
                <a:solidFill>
                  <a:srgbClr val="002060"/>
                </a:solidFill>
                <a:effectLst>
                  <a:outerShdw blurRad="38100" dist="38100" dir="2700000" algn="tl">
                    <a:srgbClr val="000000">
                      <a:alpha val="43137"/>
                    </a:srgbClr>
                  </a:outerShdw>
                </a:effectLst>
              </a:rPr>
              <a:t> </a:t>
            </a:r>
            <a:r>
              <a:rPr lang="it-IT" sz="1200" b="1" dirty="0">
                <a:solidFill>
                  <a:srgbClr val="002060"/>
                </a:solidFill>
                <a:effectLst>
                  <a:outerShdw blurRad="38100" dist="38100" dir="2700000" algn="tl">
                    <a:srgbClr val="000000">
                      <a:alpha val="43137"/>
                    </a:srgbClr>
                  </a:outerShdw>
                </a:effectLst>
              </a:rPr>
              <a:t>(Determinazione del contributo concedibile per gli interventi immediati di riparazione e rafforzamento locale su edifici che hanno subito danni lievi )</a:t>
            </a:r>
          </a:p>
          <a:p>
            <a:endParaRPr lang="it-IT" sz="1200" dirty="0">
              <a:solidFill>
                <a:srgbClr val="002060"/>
              </a:solidFill>
            </a:endParaRPr>
          </a:p>
          <a:p>
            <a:pPr algn="just"/>
            <a:r>
              <a:rPr lang="it-IT" sz="1400" b="1" dirty="0">
                <a:solidFill>
                  <a:srgbClr val="002060"/>
                </a:solidFill>
                <a:effectLst>
                  <a:outerShdw blurRad="38100" dist="38100" dir="2700000" algn="tl">
                    <a:srgbClr val="000000">
                      <a:alpha val="43137"/>
                    </a:srgbClr>
                  </a:outerShdw>
                </a:effectLst>
              </a:rPr>
              <a:t>I soggetti interessati comunicano l’inizio lavori all’Ufficio speciale, che ne dà notizia all’ufficio comunale competente, previa presentazione di progetto e asseverazione da parte di un professionista abilitato che documenti il nesso di causalità tra il sisma e lo stato della struttura, oltre alla valutazione economica del danno. </a:t>
            </a:r>
          </a:p>
          <a:p>
            <a:pPr algn="just"/>
            <a:r>
              <a:rPr lang="it-IT" sz="1400" b="1" dirty="0">
                <a:solidFill>
                  <a:srgbClr val="002060"/>
                </a:solidFill>
                <a:effectLst>
                  <a:outerShdw blurRad="38100" dist="38100" dir="2700000" algn="tl">
                    <a:srgbClr val="000000">
                      <a:alpha val="43137"/>
                    </a:srgbClr>
                  </a:outerShdw>
                </a:effectLst>
              </a:rPr>
              <a:t>Presentano, entro 30 giorni dall’inizio dei lavori, la documentazione eventualmente non allegata alla comunicazione di inizio lavori.</a:t>
            </a:r>
          </a:p>
          <a:p>
            <a:pPr algn="just"/>
            <a:r>
              <a:rPr lang="it-IT" sz="1400" b="1" dirty="0">
                <a:solidFill>
                  <a:srgbClr val="002060"/>
                </a:solidFill>
                <a:effectLst>
                  <a:outerShdw blurRad="38100" dist="38100" dir="2700000" algn="tl">
                    <a:srgbClr val="000000">
                      <a:alpha val="43137"/>
                    </a:srgbClr>
                  </a:outerShdw>
                </a:effectLst>
              </a:rPr>
              <a:t>Entro </a:t>
            </a:r>
            <a:r>
              <a:rPr lang="it-IT" sz="1400" b="1" dirty="0">
                <a:solidFill>
                  <a:srgbClr val="00B050"/>
                </a:solidFill>
                <a:effectLst>
                  <a:outerShdw blurRad="38100" dist="38100" dir="2700000" algn="tl">
                    <a:srgbClr val="000000">
                      <a:alpha val="43137"/>
                    </a:srgbClr>
                  </a:outerShdw>
                </a:effectLst>
              </a:rPr>
              <a:t>60 </a:t>
            </a:r>
            <a:r>
              <a:rPr lang="it-IT" sz="1400" b="1" dirty="0" smtClean="0">
                <a:solidFill>
                  <a:srgbClr val="00B050"/>
                </a:solidFill>
                <a:effectLst>
                  <a:outerShdw blurRad="38100" dist="38100" dir="2700000" algn="tl">
                    <a:srgbClr val="000000">
                      <a:alpha val="43137"/>
                    </a:srgbClr>
                  </a:outerShdw>
                </a:effectLst>
              </a:rPr>
              <a:t>giorni </a:t>
            </a:r>
            <a:r>
              <a:rPr lang="it-IT" sz="1400" b="1" dirty="0" smtClean="0">
                <a:solidFill>
                  <a:srgbClr val="002060"/>
                </a:solidFill>
                <a:effectLst>
                  <a:outerShdw blurRad="38100" dist="38100" dir="2700000" algn="tl">
                    <a:srgbClr val="000000">
                      <a:alpha val="43137"/>
                    </a:srgbClr>
                  </a:outerShdw>
                </a:effectLst>
              </a:rPr>
              <a:t>dalla </a:t>
            </a:r>
            <a:r>
              <a:rPr lang="it-IT" sz="1400" b="1" dirty="0">
                <a:solidFill>
                  <a:srgbClr val="002060"/>
                </a:solidFill>
                <a:effectLst>
                  <a:outerShdw blurRad="38100" dist="38100" dir="2700000" algn="tl">
                    <a:srgbClr val="000000">
                      <a:alpha val="43137"/>
                    </a:srgbClr>
                  </a:outerShdw>
                </a:effectLst>
              </a:rPr>
              <a:t>data di </a:t>
            </a:r>
            <a:r>
              <a:rPr lang="it-IT" sz="1400" b="1" dirty="0" smtClean="0">
                <a:solidFill>
                  <a:srgbClr val="002060"/>
                </a:solidFill>
                <a:effectLst>
                  <a:outerShdw blurRad="38100" dist="38100" dir="2700000" algn="tl">
                    <a:srgbClr val="000000">
                      <a:alpha val="43137"/>
                    </a:srgbClr>
                  </a:outerShdw>
                </a:effectLst>
              </a:rPr>
              <a:t>adozione dell’ordinanza </a:t>
            </a:r>
            <a:r>
              <a:rPr lang="it-IT" sz="1400" b="1" dirty="0" err="1">
                <a:solidFill>
                  <a:srgbClr val="002060"/>
                </a:solidFill>
                <a:effectLst>
                  <a:outerShdw blurRad="38100" dist="38100" dir="2700000" algn="tl">
                    <a:srgbClr val="000000">
                      <a:alpha val="43137"/>
                    </a:srgbClr>
                  </a:outerShdw>
                </a:effectLst>
              </a:rPr>
              <a:t>csr</a:t>
            </a:r>
            <a:r>
              <a:rPr lang="it-IT" sz="1400" b="1" dirty="0">
                <a:solidFill>
                  <a:srgbClr val="002060"/>
                </a:solidFill>
                <a:effectLst>
                  <a:outerShdw blurRad="38100" dist="38100" dir="2700000" algn="tl">
                    <a:srgbClr val="000000">
                      <a:alpha val="43137"/>
                    </a:srgbClr>
                  </a:outerShdw>
                </a:effectLst>
              </a:rPr>
              <a:t> n. </a:t>
            </a:r>
            <a:r>
              <a:rPr lang="it-IT" sz="1400" b="1" dirty="0" smtClean="0">
                <a:solidFill>
                  <a:srgbClr val="002060"/>
                </a:solidFill>
                <a:effectLst>
                  <a:outerShdw blurRad="38100" dist="38100" dir="2700000" algn="tl">
                    <a:srgbClr val="000000">
                      <a:alpha val="43137"/>
                    </a:srgbClr>
                  </a:outerShdw>
                </a:effectLst>
              </a:rPr>
              <a:t>8 del 14 dicembre 2016, </a:t>
            </a:r>
            <a:r>
              <a:rPr lang="it-IT" sz="1400" b="1" dirty="0">
                <a:solidFill>
                  <a:srgbClr val="002060"/>
                </a:solidFill>
                <a:effectLst>
                  <a:outerShdw blurRad="38100" dist="38100" dir="2700000" algn="tl">
                    <a:srgbClr val="000000">
                      <a:alpha val="43137"/>
                    </a:srgbClr>
                  </a:outerShdw>
                </a:effectLst>
              </a:rPr>
              <a:t>i soggetti interessati presentano agli uffici speciali per la ricostruzione la documentazione richiesta dal provvedimento stesso. Il mancato rispetto del termine e delle modalità disciplinate nell’ordinanza determina l’</a:t>
            </a:r>
            <a:r>
              <a:rPr lang="it-IT" sz="1400" b="1" dirty="0">
                <a:solidFill>
                  <a:srgbClr val="00B050"/>
                </a:solidFill>
                <a:effectLst>
                  <a:outerShdw blurRad="38100" dist="38100" dir="2700000" algn="tl">
                    <a:srgbClr val="000000">
                      <a:alpha val="43137"/>
                    </a:srgbClr>
                  </a:outerShdw>
                </a:effectLst>
              </a:rPr>
              <a:t>inammissibilità</a:t>
            </a:r>
            <a:r>
              <a:rPr lang="it-IT" sz="1400" b="1" dirty="0">
                <a:solidFill>
                  <a:srgbClr val="002060"/>
                </a:solidFill>
                <a:effectLst>
                  <a:outerShdw blurRad="38100" dist="38100" dir="2700000" algn="tl">
                    <a:srgbClr val="000000">
                      <a:alpha val="43137"/>
                    </a:srgbClr>
                  </a:outerShdw>
                </a:effectLst>
              </a:rPr>
              <a:t> della domanda di contributo.</a:t>
            </a:r>
          </a:p>
        </p:txBody>
      </p:sp>
      <p:sp>
        <p:nvSpPr>
          <p:cNvPr id="2" name="Segnaposto numero diapositiva 1"/>
          <p:cNvSpPr>
            <a:spLocks noGrp="1"/>
          </p:cNvSpPr>
          <p:nvPr>
            <p:ph type="sldNum" sz="quarter" idx="12"/>
          </p:nvPr>
        </p:nvSpPr>
        <p:spPr/>
        <p:txBody>
          <a:bodyPr/>
          <a:lstStyle/>
          <a:p>
            <a:fld id="{12194F3B-A95F-4036-9FB0-F0B68AB4758F}" type="slidenum">
              <a:rPr lang="it-IT" smtClean="0"/>
              <a:t>11</a:t>
            </a:fld>
            <a:endParaRPr lang="it-IT"/>
          </a:p>
        </p:txBody>
      </p:sp>
    </p:spTree>
    <p:extLst>
      <p:ext uri="{BB962C8B-B14F-4D97-AF65-F5344CB8AC3E}">
        <p14:creationId xmlns:p14="http://schemas.microsoft.com/office/powerpoint/2010/main" val="29539310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189856" y="911646"/>
            <a:ext cx="8496944" cy="449517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 y="100157"/>
            <a:ext cx="7596335" cy="646331"/>
          </a:xfrm>
          <a:prstGeom prst="rect">
            <a:avLst/>
          </a:prstGeom>
          <a:noFill/>
        </p:spPr>
        <p:txBody>
          <a:bodyPr wrap="square" rtlCol="0">
            <a:spAutoFit/>
          </a:bodyPr>
          <a:lstStyle/>
          <a:p>
            <a:pPr algn="ctr"/>
            <a:r>
              <a:rPr lang="it-IT" sz="2000" b="1" dirty="0">
                <a:solidFill>
                  <a:schemeClr val="bg1"/>
                </a:solidFill>
                <a:latin typeface="Arial Black" pitchFamily="34" charset="0"/>
              </a:rPr>
              <a:t>Ricostruzione beni danneggiati</a:t>
            </a:r>
            <a:endParaRPr lang="it-IT" sz="2000" b="1" cap="all" dirty="0">
              <a:solidFill>
                <a:schemeClr val="bg1"/>
              </a:solidFill>
              <a:latin typeface="Arial Black" pitchFamily="34" charset="0"/>
            </a:endParaRPr>
          </a:p>
          <a:p>
            <a:pPr algn="ctr"/>
            <a:r>
              <a:rPr lang="it-IT" sz="1600" b="1" dirty="0" smtClean="0">
                <a:solidFill>
                  <a:schemeClr val="bg1"/>
                </a:solidFill>
              </a:rPr>
              <a:t>Procedura per la concessione e l’erogazione dei contributi ai privati (artt. 5, 10, 12 e 13)</a:t>
            </a:r>
            <a:endParaRPr lang="it-IT" sz="1600" dirty="0">
              <a:solidFill>
                <a:schemeClr val="bg1"/>
              </a:solidFill>
            </a:endParaRPr>
          </a:p>
        </p:txBody>
      </p:sp>
      <p:sp>
        <p:nvSpPr>
          <p:cNvPr id="8" name="CasellaDiTesto 7"/>
          <p:cNvSpPr txBox="1"/>
          <p:nvPr/>
        </p:nvSpPr>
        <p:spPr>
          <a:xfrm>
            <a:off x="251520" y="913284"/>
            <a:ext cx="8496944" cy="4293483"/>
          </a:xfrm>
          <a:prstGeom prst="rect">
            <a:avLst/>
          </a:prstGeom>
          <a:noFill/>
        </p:spPr>
        <p:txBody>
          <a:bodyPr wrap="square" rtlCol="0">
            <a:spAutoFit/>
          </a:bodyPr>
          <a:lstStyle/>
          <a:p>
            <a:r>
              <a:rPr lang="it-IT" sz="1300" b="1" u="sng" dirty="0">
                <a:solidFill>
                  <a:srgbClr val="002060"/>
                </a:solidFill>
                <a:effectLst>
                  <a:outerShdw blurRad="38100" dist="38100" dir="2700000" algn="tl">
                    <a:srgbClr val="000000">
                      <a:alpha val="43137"/>
                    </a:srgbClr>
                  </a:outerShdw>
                </a:effectLst>
              </a:rPr>
              <a:t>Il beneficiario</a:t>
            </a:r>
            <a:r>
              <a:rPr lang="it-IT" sz="1300" b="1" dirty="0">
                <a:solidFill>
                  <a:srgbClr val="002060"/>
                </a:solidFill>
                <a:effectLst>
                  <a:outerShdw blurRad="38100" dist="38100" dir="2700000" algn="tl">
                    <a:srgbClr val="000000">
                      <a:alpha val="43137"/>
                    </a:srgbClr>
                  </a:outerShdw>
                </a:effectLst>
              </a:rPr>
              <a:t> </a:t>
            </a:r>
            <a:r>
              <a:rPr lang="it-IT" sz="1300" dirty="0">
                <a:solidFill>
                  <a:srgbClr val="002060"/>
                </a:solidFill>
              </a:rPr>
              <a:t>presenta la domanda, completa di scheda </a:t>
            </a:r>
            <a:r>
              <a:rPr lang="it-IT" sz="1300" dirty="0" err="1" smtClean="0">
                <a:solidFill>
                  <a:srgbClr val="002060"/>
                </a:solidFill>
              </a:rPr>
              <a:t>AeDES</a:t>
            </a:r>
            <a:r>
              <a:rPr lang="it-IT" sz="1300" dirty="0" smtClean="0">
                <a:solidFill>
                  <a:srgbClr val="002060"/>
                </a:solidFill>
              </a:rPr>
              <a:t> </a:t>
            </a:r>
            <a:r>
              <a:rPr lang="it-IT" sz="1300" dirty="0">
                <a:solidFill>
                  <a:srgbClr val="002060"/>
                </a:solidFill>
              </a:rPr>
              <a:t>e di perizia asseverata del nesso di causalità sisma-danno, e la richiesta di titolo abilitativo all’Ufficio speciale.</a:t>
            </a:r>
          </a:p>
          <a:p>
            <a:r>
              <a:rPr lang="it-IT" sz="1300" dirty="0">
                <a:solidFill>
                  <a:srgbClr val="002060"/>
                </a:solidFill>
              </a:rPr>
              <a:t>L’Ufficio speciale:</a:t>
            </a:r>
          </a:p>
          <a:p>
            <a:pPr marL="742950" lvl="1" indent="-285750">
              <a:buFont typeface="Arial" pitchFamily="34" charset="0"/>
              <a:buChar char="•"/>
            </a:pPr>
            <a:r>
              <a:rPr lang="it-IT" sz="1300" dirty="0">
                <a:solidFill>
                  <a:srgbClr val="002060"/>
                </a:solidFill>
              </a:rPr>
              <a:t>svolge l’istruttoria sulla compatibilità urbanistica;</a:t>
            </a:r>
          </a:p>
          <a:p>
            <a:pPr marL="742950" lvl="1" indent="-285750">
              <a:buFont typeface="Arial" pitchFamily="34" charset="0"/>
              <a:buChar char="•"/>
            </a:pPr>
            <a:r>
              <a:rPr lang="it-IT" sz="1300" dirty="0">
                <a:solidFill>
                  <a:srgbClr val="002060"/>
                </a:solidFill>
              </a:rPr>
              <a:t>verifica la spettanza del contributo e l’importo;</a:t>
            </a:r>
          </a:p>
          <a:p>
            <a:pPr marL="742950" lvl="1" indent="-285750">
              <a:buFont typeface="Arial" pitchFamily="34" charset="0"/>
              <a:buChar char="•"/>
            </a:pPr>
            <a:r>
              <a:rPr lang="it-IT" sz="1300" dirty="0">
                <a:solidFill>
                  <a:srgbClr val="002060"/>
                </a:solidFill>
              </a:rPr>
              <a:t>trasmette al Vice commissario la proposta di concessione del contributo.</a:t>
            </a:r>
          </a:p>
          <a:p>
            <a:r>
              <a:rPr lang="it-IT" sz="1300" dirty="0" smtClean="0">
                <a:solidFill>
                  <a:srgbClr val="002060"/>
                </a:solidFill>
              </a:rPr>
              <a:t>Il </a:t>
            </a:r>
            <a:r>
              <a:rPr lang="it-IT" sz="1300" dirty="0">
                <a:solidFill>
                  <a:srgbClr val="002060"/>
                </a:solidFill>
              </a:rPr>
              <a:t>Comune rilascia il titolo edilizio.</a:t>
            </a:r>
          </a:p>
          <a:p>
            <a:r>
              <a:rPr lang="it-IT" sz="1300" dirty="0" smtClean="0">
                <a:solidFill>
                  <a:srgbClr val="002060"/>
                </a:solidFill>
              </a:rPr>
              <a:t>Il </a:t>
            </a:r>
            <a:r>
              <a:rPr lang="it-IT" sz="1300" dirty="0">
                <a:solidFill>
                  <a:srgbClr val="002060"/>
                </a:solidFill>
              </a:rPr>
              <a:t>Vice commissario, o suo delegato, adotta il decreto di concessione di contributo.</a:t>
            </a:r>
          </a:p>
          <a:p>
            <a:r>
              <a:rPr lang="it-IT" sz="1300" b="1" u="sng" dirty="0" smtClean="0">
                <a:solidFill>
                  <a:srgbClr val="002060"/>
                </a:solidFill>
                <a:effectLst>
                  <a:outerShdw blurRad="38100" dist="38100" dir="2700000" algn="tl">
                    <a:srgbClr val="000000">
                      <a:alpha val="43137"/>
                    </a:srgbClr>
                  </a:outerShdw>
                </a:effectLst>
              </a:rPr>
              <a:t>Modalità </a:t>
            </a:r>
            <a:r>
              <a:rPr lang="it-IT" sz="1300" b="1" u="sng" dirty="0">
                <a:solidFill>
                  <a:srgbClr val="002060"/>
                </a:solidFill>
                <a:effectLst>
                  <a:outerShdw blurRad="38100" dist="38100" dir="2700000" algn="tl">
                    <a:srgbClr val="000000">
                      <a:alpha val="43137"/>
                    </a:srgbClr>
                  </a:outerShdw>
                </a:effectLst>
              </a:rPr>
              <a:t>e termini</a:t>
            </a:r>
            <a:r>
              <a:rPr lang="it-IT" sz="1300" b="1" dirty="0">
                <a:solidFill>
                  <a:srgbClr val="002060"/>
                </a:solidFill>
              </a:rPr>
              <a:t> </a:t>
            </a:r>
            <a:r>
              <a:rPr lang="it-IT" sz="1300" dirty="0">
                <a:solidFill>
                  <a:srgbClr val="002060"/>
                </a:solidFill>
              </a:rPr>
              <a:t>sono definiti con provvedimenti del Commissario </a:t>
            </a:r>
            <a:r>
              <a:rPr lang="it-IT" sz="1300" dirty="0" smtClean="0">
                <a:solidFill>
                  <a:srgbClr val="002060"/>
                </a:solidFill>
              </a:rPr>
              <a:t>straordinario (art. 12, comma 6).</a:t>
            </a:r>
            <a:endParaRPr lang="it-IT" sz="1300" dirty="0">
              <a:solidFill>
                <a:srgbClr val="002060"/>
              </a:solidFill>
            </a:endParaRPr>
          </a:p>
          <a:p>
            <a:endParaRPr lang="it-IT" sz="1300" b="1" u="sng" dirty="0" smtClean="0">
              <a:solidFill>
                <a:srgbClr val="002060"/>
              </a:solidFill>
              <a:effectLst>
                <a:outerShdw blurRad="38100" dist="38100" dir="2700000" algn="tl">
                  <a:srgbClr val="000000">
                    <a:alpha val="43137"/>
                  </a:srgbClr>
                </a:outerShdw>
              </a:effectLst>
            </a:endParaRPr>
          </a:p>
          <a:p>
            <a:r>
              <a:rPr lang="it-IT" sz="1300" b="1" u="sng" dirty="0" smtClean="0">
                <a:solidFill>
                  <a:srgbClr val="002060"/>
                </a:solidFill>
                <a:effectLst>
                  <a:outerShdw blurRad="38100" dist="38100" dir="2700000" algn="tl">
                    <a:srgbClr val="000000">
                      <a:alpha val="43137"/>
                    </a:srgbClr>
                  </a:outerShdw>
                </a:effectLst>
              </a:rPr>
              <a:t>I </a:t>
            </a:r>
            <a:r>
              <a:rPr lang="it-IT" sz="1300" b="1" u="sng" dirty="0">
                <a:solidFill>
                  <a:srgbClr val="002060"/>
                </a:solidFill>
                <a:effectLst>
                  <a:outerShdw blurRad="38100" dist="38100" dir="2700000" algn="tl">
                    <a:srgbClr val="000000">
                      <a:alpha val="43137"/>
                    </a:srgbClr>
                  </a:outerShdw>
                </a:effectLst>
              </a:rPr>
              <a:t>contributi</a:t>
            </a:r>
            <a:r>
              <a:rPr lang="it-IT" sz="1300" b="1" dirty="0">
                <a:solidFill>
                  <a:srgbClr val="002060"/>
                </a:solidFill>
              </a:rPr>
              <a:t> </a:t>
            </a:r>
            <a:r>
              <a:rPr lang="it-IT" sz="1300" dirty="0">
                <a:solidFill>
                  <a:srgbClr val="002060"/>
                </a:solidFill>
              </a:rPr>
              <a:t>sono erogati con le modalità del finanziamento agevolato sulla base </a:t>
            </a:r>
            <a:r>
              <a:rPr lang="it-IT" sz="1300" dirty="0" smtClean="0">
                <a:solidFill>
                  <a:srgbClr val="002060"/>
                </a:solidFill>
              </a:rPr>
              <a:t>degli stati di </a:t>
            </a:r>
            <a:r>
              <a:rPr lang="it-IT" sz="1300" dirty="0">
                <a:solidFill>
                  <a:srgbClr val="002060"/>
                </a:solidFill>
              </a:rPr>
              <a:t>avanzamento lavori (art. 5, </a:t>
            </a:r>
            <a:r>
              <a:rPr lang="it-IT" sz="1300" dirty="0" smtClean="0">
                <a:solidFill>
                  <a:srgbClr val="002060"/>
                </a:solidFill>
              </a:rPr>
              <a:t>comma </a:t>
            </a:r>
            <a:r>
              <a:rPr lang="it-IT" sz="1300" dirty="0">
                <a:solidFill>
                  <a:srgbClr val="002060"/>
                </a:solidFill>
              </a:rPr>
              <a:t>3</a:t>
            </a:r>
            <a:r>
              <a:rPr lang="it-IT" sz="1300" dirty="0" smtClean="0">
                <a:solidFill>
                  <a:srgbClr val="002060"/>
                </a:solidFill>
              </a:rPr>
              <a:t>).</a:t>
            </a:r>
          </a:p>
          <a:p>
            <a:pPr algn="just"/>
            <a:r>
              <a:rPr lang="it-IT" sz="1300" dirty="0" smtClean="0">
                <a:solidFill>
                  <a:srgbClr val="002060"/>
                </a:solidFill>
              </a:rPr>
              <a:t>In capo al beneficiario del finanziamento matura un credito di imposta le cui modalità di fruizione</a:t>
            </a:r>
            <a:r>
              <a:rPr lang="it-IT" sz="1300" dirty="0">
                <a:solidFill>
                  <a:srgbClr val="002060"/>
                </a:solidFill>
              </a:rPr>
              <a:t> </a:t>
            </a:r>
            <a:r>
              <a:rPr lang="it-IT" sz="1300" dirty="0" smtClean="0">
                <a:solidFill>
                  <a:srgbClr val="002060"/>
                </a:solidFill>
              </a:rPr>
              <a:t>sono state stabilite </a:t>
            </a:r>
            <a:r>
              <a:rPr lang="it-IT" sz="1300" dirty="0">
                <a:solidFill>
                  <a:srgbClr val="002060"/>
                </a:solidFill>
              </a:rPr>
              <a:t>dall’Agenzia delle Entrate </a:t>
            </a:r>
            <a:r>
              <a:rPr lang="it-IT" sz="1300" dirty="0" smtClean="0">
                <a:solidFill>
                  <a:srgbClr val="002060"/>
                </a:solidFill>
              </a:rPr>
              <a:t>con provvedimento </a:t>
            </a:r>
            <a:r>
              <a:rPr lang="it-IT" sz="1300" dirty="0" err="1" smtClean="0">
                <a:solidFill>
                  <a:srgbClr val="002060"/>
                </a:solidFill>
              </a:rPr>
              <a:t>prot</a:t>
            </a:r>
            <a:r>
              <a:rPr lang="it-IT" sz="1300" dirty="0" smtClean="0">
                <a:solidFill>
                  <a:srgbClr val="002060"/>
                </a:solidFill>
              </a:rPr>
              <a:t>. </a:t>
            </a:r>
            <a:r>
              <a:rPr lang="it-IT" sz="1300" dirty="0">
                <a:solidFill>
                  <a:srgbClr val="002060"/>
                </a:solidFill>
              </a:rPr>
              <a:t>n. </a:t>
            </a:r>
            <a:r>
              <a:rPr lang="it-IT" sz="1300" dirty="0" smtClean="0">
                <a:solidFill>
                  <a:srgbClr val="002060"/>
                </a:solidFill>
              </a:rPr>
              <a:t>186585 del 4 novembre 2016.</a:t>
            </a:r>
          </a:p>
          <a:p>
            <a:endParaRPr lang="it-IT" sz="1300" dirty="0"/>
          </a:p>
          <a:p>
            <a:pPr algn="just"/>
            <a:r>
              <a:rPr lang="it-IT" sz="1300" b="1" u="sng" dirty="0">
                <a:solidFill>
                  <a:srgbClr val="002060"/>
                </a:solidFill>
                <a:effectLst>
                  <a:outerShdw blurRad="38100" dist="38100" dir="2700000" algn="tl">
                    <a:srgbClr val="000000">
                      <a:alpha val="43137"/>
                    </a:srgbClr>
                  </a:outerShdw>
                </a:effectLst>
              </a:rPr>
              <a:t>Sono esclusi dal contributo</a:t>
            </a:r>
            <a:r>
              <a:rPr lang="it-IT" sz="1300" b="1" dirty="0">
                <a:solidFill>
                  <a:srgbClr val="002060"/>
                </a:solidFill>
                <a:effectLst>
                  <a:outerShdw blurRad="38100" dist="38100" dir="2700000" algn="tl">
                    <a:srgbClr val="000000">
                      <a:alpha val="43137"/>
                    </a:srgbClr>
                  </a:outerShdw>
                </a:effectLst>
              </a:rPr>
              <a:t> </a:t>
            </a:r>
            <a:r>
              <a:rPr lang="it-IT" sz="1300" dirty="0">
                <a:solidFill>
                  <a:srgbClr val="002060"/>
                </a:solidFill>
              </a:rPr>
              <a:t>(art. 10) </a:t>
            </a:r>
            <a:r>
              <a:rPr lang="it-IT" sz="1300" dirty="0" smtClean="0">
                <a:solidFill>
                  <a:srgbClr val="002060"/>
                </a:solidFill>
              </a:rPr>
              <a:t>gli edifici costituiti da unità </a:t>
            </a:r>
            <a:r>
              <a:rPr lang="it-IT" sz="1300" dirty="0">
                <a:solidFill>
                  <a:srgbClr val="002060"/>
                </a:solidFill>
              </a:rPr>
              <a:t>immobiliari destinate ad abitazioni o ad attività produttive che, alla data del sisma, non avevano i requisiti per essere utilizzabili, perché collabenti, fatiscenti o inagibili, a seguito di certificazione o accertamento comunale, oppure </a:t>
            </a:r>
            <a:r>
              <a:rPr lang="it-IT" sz="1300" dirty="0" smtClean="0">
                <a:solidFill>
                  <a:srgbClr val="002060"/>
                </a:solidFill>
              </a:rPr>
              <a:t>privi </a:t>
            </a:r>
            <a:r>
              <a:rPr lang="it-IT" sz="1300" dirty="0">
                <a:solidFill>
                  <a:srgbClr val="002060"/>
                </a:solidFill>
              </a:rPr>
              <a:t>di impianti e non </a:t>
            </a:r>
            <a:r>
              <a:rPr lang="it-IT" sz="1300" dirty="0" smtClean="0">
                <a:solidFill>
                  <a:srgbClr val="002060"/>
                </a:solidFill>
              </a:rPr>
              <a:t>allacciati </a:t>
            </a:r>
            <a:r>
              <a:rPr lang="it-IT" sz="1300" dirty="0">
                <a:solidFill>
                  <a:srgbClr val="002060"/>
                </a:solidFill>
              </a:rPr>
              <a:t>alle reti di pubblici servizi</a:t>
            </a:r>
            <a:r>
              <a:rPr lang="it-IT" sz="1300" dirty="0" smtClean="0">
                <a:solidFill>
                  <a:srgbClr val="002060"/>
                </a:solidFill>
              </a:rPr>
              <a:t>.</a:t>
            </a:r>
          </a:p>
          <a:p>
            <a:pPr lvl="0" algn="just"/>
            <a:r>
              <a:rPr lang="it-IT" sz="1300" b="1" u="sng" dirty="0">
                <a:solidFill>
                  <a:srgbClr val="002060"/>
                </a:solidFill>
                <a:effectLst>
                  <a:outerShdw blurRad="38100" dist="38100" dir="2700000" algn="tl">
                    <a:srgbClr val="000000">
                      <a:alpha val="43137"/>
                    </a:srgbClr>
                  </a:outerShdw>
                </a:effectLst>
              </a:rPr>
              <a:t>Per gli immobili danneggiati dalla crisi sismica del 1997/1998 </a:t>
            </a:r>
            <a:r>
              <a:rPr lang="it-IT" sz="1300" dirty="0" smtClean="0">
                <a:solidFill>
                  <a:srgbClr val="002060"/>
                </a:solidFill>
              </a:rPr>
              <a:t>(art. 13, comma 4) </a:t>
            </a:r>
            <a:r>
              <a:rPr lang="it-IT" sz="1300" dirty="0">
                <a:solidFill>
                  <a:srgbClr val="002060"/>
                </a:solidFill>
              </a:rPr>
              <a:t>non ancora finanziati, nel caso di ulteriore danneggiamento a causa degli eventi sismici </a:t>
            </a:r>
            <a:r>
              <a:rPr lang="it-IT" sz="1300" dirty="0" smtClean="0">
                <a:solidFill>
                  <a:srgbClr val="002060"/>
                </a:solidFill>
              </a:rPr>
              <a:t>del 2016, </a:t>
            </a:r>
            <a:r>
              <a:rPr lang="it-IT" sz="1300" dirty="0">
                <a:solidFill>
                  <a:srgbClr val="002060"/>
                </a:solidFill>
              </a:rPr>
              <a:t>che determini una inagibilità indotta di altri edifici ovvero pericolo per la pubblica </a:t>
            </a:r>
            <a:r>
              <a:rPr lang="it-IT" sz="1300" dirty="0" smtClean="0">
                <a:solidFill>
                  <a:srgbClr val="002060"/>
                </a:solidFill>
              </a:rPr>
              <a:t>incolumità, si applicano le modalità e le condizioni previste dal presente decreto legge.</a:t>
            </a:r>
            <a:endParaRPr lang="it-IT" sz="1400" dirty="0">
              <a:solidFill>
                <a:srgbClr val="002060"/>
              </a:solidFill>
            </a:endParaRPr>
          </a:p>
        </p:txBody>
      </p:sp>
      <p:sp>
        <p:nvSpPr>
          <p:cNvPr id="11" name="Segnaposto numero diapositiva 10"/>
          <p:cNvSpPr>
            <a:spLocks noGrp="1"/>
          </p:cNvSpPr>
          <p:nvPr>
            <p:ph type="sldNum" sz="quarter" idx="12"/>
          </p:nvPr>
        </p:nvSpPr>
        <p:spPr/>
        <p:txBody>
          <a:bodyPr/>
          <a:lstStyle/>
          <a:p>
            <a:fld id="{12194F3B-A95F-4036-9FB0-F0B68AB4758F}" type="slidenum">
              <a:rPr lang="it-IT" smtClean="0"/>
              <a:t>12</a:t>
            </a:fld>
            <a:endParaRPr lang="it-IT" dirty="0"/>
          </a:p>
        </p:txBody>
      </p:sp>
    </p:spTree>
    <p:extLst>
      <p:ext uri="{BB962C8B-B14F-4D97-AF65-F5344CB8AC3E}">
        <p14:creationId xmlns:p14="http://schemas.microsoft.com/office/powerpoint/2010/main" val="3989854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261343" y="932582"/>
            <a:ext cx="8496944" cy="440933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 y="100157"/>
            <a:ext cx="7884368" cy="646331"/>
          </a:xfrm>
          <a:prstGeom prst="rect">
            <a:avLst/>
          </a:prstGeom>
          <a:noFill/>
        </p:spPr>
        <p:txBody>
          <a:bodyPr wrap="square" rtlCol="0">
            <a:spAutoFit/>
          </a:bodyPr>
          <a:lstStyle/>
          <a:p>
            <a:pPr algn="ctr"/>
            <a:r>
              <a:rPr lang="it-IT" sz="2000" b="1" dirty="0">
                <a:solidFill>
                  <a:schemeClr val="bg1"/>
                </a:solidFill>
                <a:latin typeface="Arial Black" pitchFamily="34" charset="0"/>
              </a:rPr>
              <a:t>Ricostruzione beni danneggiati</a:t>
            </a:r>
            <a:endParaRPr lang="it-IT" sz="2000" b="1" cap="all" dirty="0">
              <a:solidFill>
                <a:schemeClr val="bg1"/>
              </a:solidFill>
              <a:latin typeface="Arial Black" pitchFamily="34" charset="0"/>
            </a:endParaRPr>
          </a:p>
          <a:p>
            <a:pPr algn="ctr"/>
            <a:r>
              <a:rPr lang="it-IT" sz="1600" b="1" dirty="0" smtClean="0">
                <a:solidFill>
                  <a:schemeClr val="bg1"/>
                </a:solidFill>
              </a:rPr>
              <a:t>Interventi su centri storici e su centri e nuclei urbani e rurali (art. 11)</a:t>
            </a:r>
            <a:endParaRPr lang="it-IT" sz="1600" dirty="0">
              <a:solidFill>
                <a:schemeClr val="bg1"/>
              </a:solidFill>
            </a:endParaRPr>
          </a:p>
        </p:txBody>
      </p:sp>
      <p:sp>
        <p:nvSpPr>
          <p:cNvPr id="11" name="Segnaposto numero diapositiva 10"/>
          <p:cNvSpPr>
            <a:spLocks noGrp="1"/>
          </p:cNvSpPr>
          <p:nvPr>
            <p:ph type="sldNum" sz="quarter" idx="12"/>
          </p:nvPr>
        </p:nvSpPr>
        <p:spPr/>
        <p:txBody>
          <a:bodyPr/>
          <a:lstStyle/>
          <a:p>
            <a:fld id="{12194F3B-A95F-4036-9FB0-F0B68AB4758F}" type="slidenum">
              <a:rPr lang="it-IT" smtClean="0"/>
              <a:t>13</a:t>
            </a:fld>
            <a:endParaRPr lang="it-IT"/>
          </a:p>
        </p:txBody>
      </p:sp>
      <p:sp>
        <p:nvSpPr>
          <p:cNvPr id="10" name="CasellaDiTesto 9"/>
          <p:cNvSpPr txBox="1"/>
          <p:nvPr/>
        </p:nvSpPr>
        <p:spPr>
          <a:xfrm>
            <a:off x="362877" y="1031278"/>
            <a:ext cx="4108693" cy="584775"/>
          </a:xfrm>
          <a:prstGeom prst="rect">
            <a:avLst/>
          </a:prstGeom>
          <a:noFill/>
          <a:ln>
            <a:solidFill>
              <a:schemeClr val="accent1"/>
            </a:solidFill>
          </a:ln>
        </p:spPr>
        <p:txBody>
          <a:bodyPr wrap="square" rtlCol="0">
            <a:spAutoFit/>
          </a:bodyPr>
          <a:lstStyle/>
          <a:p>
            <a:r>
              <a:rPr lang="it-IT" sz="1200" b="1" u="sng" dirty="0" smtClean="0">
                <a:solidFill>
                  <a:schemeClr val="tx2"/>
                </a:solidFill>
              </a:rPr>
              <a:t>Commissario straordinario</a:t>
            </a:r>
            <a:endParaRPr lang="it-IT" sz="1000" b="1" u="sng" dirty="0" smtClean="0">
              <a:solidFill>
                <a:schemeClr val="tx2"/>
              </a:solidFill>
            </a:endParaRPr>
          </a:p>
          <a:p>
            <a:pPr algn="just"/>
            <a:r>
              <a:rPr lang="it-IT" sz="1000" dirty="0">
                <a:solidFill>
                  <a:schemeClr val="tx2"/>
                </a:solidFill>
              </a:rPr>
              <a:t>definisce i </a:t>
            </a:r>
            <a:r>
              <a:rPr lang="it-IT" sz="1000" dirty="0" smtClean="0">
                <a:solidFill>
                  <a:schemeClr val="tx2"/>
                </a:solidFill>
              </a:rPr>
              <a:t>principi di indirizzo per </a:t>
            </a:r>
            <a:r>
              <a:rPr lang="it-IT" sz="1000" dirty="0">
                <a:solidFill>
                  <a:schemeClr val="tx2"/>
                </a:solidFill>
              </a:rPr>
              <a:t>la </a:t>
            </a:r>
            <a:r>
              <a:rPr lang="it-IT" sz="1000" dirty="0" smtClean="0">
                <a:solidFill>
                  <a:schemeClr val="tx2"/>
                </a:solidFill>
              </a:rPr>
              <a:t>pianificazione urbanistica connessa alla ricostruzione</a:t>
            </a:r>
            <a:endParaRPr lang="it-IT" sz="1000" dirty="0">
              <a:solidFill>
                <a:schemeClr val="tx2"/>
              </a:solidFill>
            </a:endParaRPr>
          </a:p>
        </p:txBody>
      </p:sp>
      <p:sp>
        <p:nvSpPr>
          <p:cNvPr id="12" name="CasellaDiTesto 11"/>
          <p:cNvSpPr txBox="1"/>
          <p:nvPr/>
        </p:nvSpPr>
        <p:spPr>
          <a:xfrm>
            <a:off x="357433" y="4033989"/>
            <a:ext cx="1760155" cy="1200329"/>
          </a:xfrm>
          <a:prstGeom prst="rect">
            <a:avLst/>
          </a:prstGeom>
          <a:noFill/>
          <a:ln>
            <a:solidFill>
              <a:schemeClr val="accent1"/>
            </a:solidFill>
          </a:ln>
        </p:spPr>
        <p:txBody>
          <a:bodyPr wrap="square" rtlCol="0">
            <a:spAutoFit/>
          </a:bodyPr>
          <a:lstStyle/>
          <a:p>
            <a:r>
              <a:rPr lang="it-IT" sz="1200" b="1" u="sng" dirty="0" smtClean="0">
                <a:solidFill>
                  <a:schemeClr val="tx2"/>
                </a:solidFill>
              </a:rPr>
              <a:t>Comune</a:t>
            </a:r>
            <a:endParaRPr lang="it-IT" sz="1000" b="1" u="sng" dirty="0" smtClean="0">
              <a:solidFill>
                <a:schemeClr val="tx2"/>
              </a:solidFill>
            </a:endParaRPr>
          </a:p>
          <a:p>
            <a:pPr algn="just"/>
            <a:r>
              <a:rPr lang="it-IT" sz="1000" dirty="0">
                <a:solidFill>
                  <a:schemeClr val="tx2"/>
                </a:solidFill>
              </a:rPr>
              <a:t>adotta, con atto consiliare, gli strumenti urbanistici </a:t>
            </a:r>
            <a:r>
              <a:rPr lang="it-IT" sz="1000" dirty="0" smtClean="0">
                <a:solidFill>
                  <a:schemeClr val="tx2"/>
                </a:solidFill>
              </a:rPr>
              <a:t>attuativi, provvede alla pubblicazione </a:t>
            </a:r>
            <a:r>
              <a:rPr lang="it-IT" sz="1000" dirty="0">
                <a:solidFill>
                  <a:schemeClr val="tx2"/>
                </a:solidFill>
              </a:rPr>
              <a:t>e li trasmette al Commissario </a:t>
            </a:r>
            <a:r>
              <a:rPr lang="it-IT" sz="1000" dirty="0" smtClean="0">
                <a:solidFill>
                  <a:schemeClr val="tx2"/>
                </a:solidFill>
              </a:rPr>
              <a:t>straordinario per il parere della Conferenza permanente</a:t>
            </a:r>
            <a:endParaRPr lang="it-IT" sz="1000" dirty="0">
              <a:solidFill>
                <a:schemeClr val="tx2"/>
              </a:solidFill>
            </a:endParaRPr>
          </a:p>
        </p:txBody>
      </p:sp>
      <p:sp>
        <p:nvSpPr>
          <p:cNvPr id="13" name="CasellaDiTesto 12"/>
          <p:cNvSpPr txBox="1"/>
          <p:nvPr/>
        </p:nvSpPr>
        <p:spPr>
          <a:xfrm>
            <a:off x="4716017" y="1163406"/>
            <a:ext cx="3944216" cy="892552"/>
          </a:xfrm>
          <a:prstGeom prst="rect">
            <a:avLst/>
          </a:prstGeom>
          <a:noFill/>
          <a:ln>
            <a:solidFill>
              <a:schemeClr val="accent1"/>
            </a:solidFill>
            <a:prstDash val="dash"/>
          </a:ln>
        </p:spPr>
        <p:txBody>
          <a:bodyPr wrap="square" rtlCol="0">
            <a:spAutoFit/>
          </a:bodyPr>
          <a:lstStyle/>
          <a:p>
            <a:r>
              <a:rPr lang="it-IT" sz="1200" b="1" u="sng" dirty="0" smtClean="0">
                <a:solidFill>
                  <a:schemeClr val="tx2"/>
                </a:solidFill>
              </a:rPr>
              <a:t>Comuni del cratere</a:t>
            </a:r>
            <a:endParaRPr lang="it-IT" sz="1000" b="1" u="sng" dirty="0" smtClean="0">
              <a:solidFill>
                <a:schemeClr val="tx2"/>
              </a:solidFill>
            </a:endParaRPr>
          </a:p>
          <a:p>
            <a:pPr algn="just"/>
            <a:r>
              <a:rPr lang="it-IT" sz="1000" dirty="0" smtClean="0">
                <a:solidFill>
                  <a:schemeClr val="tx2"/>
                </a:solidFill>
              </a:rPr>
              <a:t>possono </a:t>
            </a:r>
            <a:r>
              <a:rPr lang="it-IT" sz="1000" dirty="0">
                <a:solidFill>
                  <a:schemeClr val="tx2"/>
                </a:solidFill>
              </a:rPr>
              <a:t>individuare, con apposita deliberazione consiliare, gli aggregati edilizi da recuperare attraverso interventi unitari e perimetrare, per ogni aggregato edilizio, le unità minime di intervento (UMI) costituite dagli insiemi di edifici subordinati a progettazione </a:t>
            </a:r>
            <a:r>
              <a:rPr lang="it-IT" sz="1000" dirty="0" smtClean="0">
                <a:solidFill>
                  <a:schemeClr val="tx2"/>
                </a:solidFill>
              </a:rPr>
              <a:t>unitaria</a:t>
            </a:r>
            <a:endParaRPr lang="it-IT" sz="1000" dirty="0">
              <a:solidFill>
                <a:schemeClr val="tx2"/>
              </a:solidFill>
            </a:endParaRPr>
          </a:p>
        </p:txBody>
      </p:sp>
      <p:sp>
        <p:nvSpPr>
          <p:cNvPr id="14" name="CasellaDiTesto 13"/>
          <p:cNvSpPr txBox="1"/>
          <p:nvPr/>
        </p:nvSpPr>
        <p:spPr>
          <a:xfrm>
            <a:off x="357433" y="2838987"/>
            <a:ext cx="4114748" cy="738664"/>
          </a:xfrm>
          <a:prstGeom prst="rect">
            <a:avLst/>
          </a:prstGeom>
          <a:noFill/>
          <a:ln>
            <a:solidFill>
              <a:schemeClr val="accent1"/>
            </a:solidFill>
          </a:ln>
        </p:spPr>
        <p:txBody>
          <a:bodyPr wrap="square" rtlCol="0">
            <a:spAutoFit/>
          </a:bodyPr>
          <a:lstStyle/>
          <a:p>
            <a:r>
              <a:rPr lang="it-IT" sz="1200" b="1" u="sng" dirty="0" smtClean="0">
                <a:solidFill>
                  <a:schemeClr val="tx2"/>
                </a:solidFill>
              </a:rPr>
              <a:t>Ufficio speciale</a:t>
            </a:r>
            <a:endParaRPr lang="it-IT" sz="1000" b="1" u="sng" dirty="0" smtClean="0">
              <a:solidFill>
                <a:schemeClr val="tx2"/>
              </a:solidFill>
            </a:endParaRPr>
          </a:p>
          <a:p>
            <a:pPr algn="just"/>
            <a:r>
              <a:rPr lang="it-IT" sz="1000" dirty="0" smtClean="0">
                <a:solidFill>
                  <a:schemeClr val="tx2"/>
                </a:solidFill>
              </a:rPr>
              <a:t>cura, </a:t>
            </a:r>
            <a:r>
              <a:rPr lang="it-IT" sz="1000" dirty="0">
                <a:solidFill>
                  <a:schemeClr val="tx2"/>
                </a:solidFill>
              </a:rPr>
              <a:t>entro </a:t>
            </a:r>
            <a:r>
              <a:rPr lang="it-IT" sz="1000" dirty="0" smtClean="0">
                <a:solidFill>
                  <a:schemeClr val="tx2"/>
                </a:solidFill>
              </a:rPr>
              <a:t>150 </a:t>
            </a:r>
            <a:r>
              <a:rPr lang="it-IT" sz="1000" dirty="0">
                <a:solidFill>
                  <a:schemeClr val="tx2"/>
                </a:solidFill>
              </a:rPr>
              <a:t>giorni dalla perimetrazione dei centri e </a:t>
            </a:r>
            <a:r>
              <a:rPr lang="it-IT" sz="1000" dirty="0" smtClean="0">
                <a:solidFill>
                  <a:schemeClr val="tx2"/>
                </a:solidFill>
              </a:rPr>
              <a:t>dei nuclei</a:t>
            </a:r>
            <a:r>
              <a:rPr lang="it-IT" sz="1000" dirty="0">
                <a:solidFill>
                  <a:schemeClr val="tx2"/>
                </a:solidFill>
              </a:rPr>
              <a:t>, </a:t>
            </a:r>
            <a:r>
              <a:rPr lang="it-IT" sz="1000" dirty="0" smtClean="0">
                <a:solidFill>
                  <a:schemeClr val="tx2"/>
                </a:solidFill>
              </a:rPr>
              <a:t>la pianificazione </a:t>
            </a:r>
            <a:r>
              <a:rPr lang="it-IT" sz="1000" dirty="0">
                <a:solidFill>
                  <a:schemeClr val="tx2"/>
                </a:solidFill>
              </a:rPr>
              <a:t>urbanistica </a:t>
            </a:r>
            <a:r>
              <a:rPr lang="it-IT" sz="1000" dirty="0" smtClean="0">
                <a:solidFill>
                  <a:schemeClr val="tx2"/>
                </a:solidFill>
              </a:rPr>
              <a:t>mediante strumenti urbanistici </a:t>
            </a:r>
            <a:r>
              <a:rPr lang="it-IT" sz="1000" dirty="0">
                <a:solidFill>
                  <a:schemeClr val="tx2"/>
                </a:solidFill>
              </a:rPr>
              <a:t>attuativi completi dei piani </a:t>
            </a:r>
            <a:r>
              <a:rPr lang="it-IT" sz="1000" dirty="0" smtClean="0">
                <a:solidFill>
                  <a:schemeClr val="tx2"/>
                </a:solidFill>
              </a:rPr>
              <a:t>finanziari</a:t>
            </a:r>
            <a:endParaRPr lang="it-IT" sz="1000" dirty="0">
              <a:solidFill>
                <a:schemeClr val="tx2"/>
              </a:solidFill>
            </a:endParaRPr>
          </a:p>
        </p:txBody>
      </p:sp>
      <p:sp>
        <p:nvSpPr>
          <p:cNvPr id="15" name="CasellaDiTesto 14"/>
          <p:cNvSpPr txBox="1"/>
          <p:nvPr/>
        </p:nvSpPr>
        <p:spPr>
          <a:xfrm>
            <a:off x="357433" y="1941337"/>
            <a:ext cx="4114748" cy="584775"/>
          </a:xfrm>
          <a:prstGeom prst="rect">
            <a:avLst/>
          </a:prstGeom>
          <a:noFill/>
          <a:ln>
            <a:solidFill>
              <a:schemeClr val="accent1"/>
            </a:solidFill>
          </a:ln>
        </p:spPr>
        <p:txBody>
          <a:bodyPr wrap="square" rtlCol="0">
            <a:spAutoFit/>
          </a:bodyPr>
          <a:lstStyle/>
          <a:p>
            <a:r>
              <a:rPr lang="it-IT" sz="1200" b="1" u="sng" dirty="0" smtClean="0">
                <a:solidFill>
                  <a:schemeClr val="tx2"/>
                </a:solidFill>
              </a:rPr>
              <a:t>Regione</a:t>
            </a:r>
            <a:endParaRPr lang="it-IT" sz="1000" b="1" u="sng" dirty="0" smtClean="0">
              <a:solidFill>
                <a:schemeClr val="tx2"/>
              </a:solidFill>
            </a:endParaRPr>
          </a:p>
          <a:p>
            <a:pPr algn="just"/>
            <a:r>
              <a:rPr lang="it-IT" sz="1000" dirty="0" smtClean="0">
                <a:solidFill>
                  <a:schemeClr val="tx2"/>
                </a:solidFill>
              </a:rPr>
              <a:t>perimetra </a:t>
            </a:r>
            <a:r>
              <a:rPr lang="it-IT" sz="1000" dirty="0">
                <a:solidFill>
                  <a:schemeClr val="tx2"/>
                </a:solidFill>
              </a:rPr>
              <a:t>i centri e i nuclei di particolare interesse maggiormente colpiti entro 30 </a:t>
            </a:r>
            <a:r>
              <a:rPr lang="it-IT" sz="1000" dirty="0" smtClean="0">
                <a:solidFill>
                  <a:schemeClr val="tx2"/>
                </a:solidFill>
              </a:rPr>
              <a:t>giorni </a:t>
            </a:r>
            <a:r>
              <a:rPr lang="it-IT" sz="1000" dirty="0">
                <a:solidFill>
                  <a:schemeClr val="tx2"/>
                </a:solidFill>
              </a:rPr>
              <a:t>dall’entrata in vigore delle disposizioni </a:t>
            </a:r>
            <a:r>
              <a:rPr lang="it-IT" sz="1000" dirty="0" smtClean="0">
                <a:solidFill>
                  <a:schemeClr val="tx2"/>
                </a:solidFill>
              </a:rPr>
              <a:t>commissariali</a:t>
            </a:r>
            <a:endParaRPr lang="it-IT" sz="1000" dirty="0">
              <a:solidFill>
                <a:schemeClr val="tx2"/>
              </a:solidFill>
            </a:endParaRPr>
          </a:p>
        </p:txBody>
      </p:sp>
      <p:sp>
        <p:nvSpPr>
          <p:cNvPr id="16" name="CasellaDiTesto 15"/>
          <p:cNvSpPr txBox="1"/>
          <p:nvPr/>
        </p:nvSpPr>
        <p:spPr>
          <a:xfrm>
            <a:off x="2474230" y="4264823"/>
            <a:ext cx="1725146" cy="738664"/>
          </a:xfrm>
          <a:prstGeom prst="rect">
            <a:avLst/>
          </a:prstGeom>
          <a:noFill/>
          <a:ln>
            <a:solidFill>
              <a:schemeClr val="accent1"/>
            </a:solidFill>
          </a:ln>
        </p:spPr>
        <p:txBody>
          <a:bodyPr wrap="square" rtlCol="0">
            <a:spAutoFit/>
          </a:bodyPr>
          <a:lstStyle/>
          <a:p>
            <a:r>
              <a:rPr lang="it-IT" sz="1200" b="1" u="sng" dirty="0" smtClean="0">
                <a:solidFill>
                  <a:schemeClr val="tx2"/>
                </a:solidFill>
              </a:rPr>
              <a:t>Conferenza permanente</a:t>
            </a:r>
            <a:endParaRPr lang="it-IT" sz="1000" b="1" u="sng" dirty="0" smtClean="0">
              <a:solidFill>
                <a:schemeClr val="tx2"/>
              </a:solidFill>
            </a:endParaRPr>
          </a:p>
          <a:p>
            <a:pPr algn="just"/>
            <a:r>
              <a:rPr lang="it-IT" sz="1000" dirty="0" smtClean="0">
                <a:solidFill>
                  <a:schemeClr val="tx2"/>
                </a:solidFill>
              </a:rPr>
              <a:t>Esprime il parere obbligatorio e vincolante sugli </a:t>
            </a:r>
            <a:r>
              <a:rPr lang="it-IT" sz="1000" dirty="0">
                <a:solidFill>
                  <a:schemeClr val="tx2"/>
                </a:solidFill>
              </a:rPr>
              <a:t>strumenti urbanistici </a:t>
            </a:r>
            <a:r>
              <a:rPr lang="it-IT" sz="1000" dirty="0" smtClean="0">
                <a:solidFill>
                  <a:schemeClr val="tx2"/>
                </a:solidFill>
              </a:rPr>
              <a:t>attuativi</a:t>
            </a:r>
            <a:endParaRPr lang="it-IT" sz="1000" dirty="0">
              <a:solidFill>
                <a:schemeClr val="tx2"/>
              </a:solidFill>
            </a:endParaRPr>
          </a:p>
        </p:txBody>
      </p:sp>
      <p:cxnSp>
        <p:nvCxnSpPr>
          <p:cNvPr id="17" name="Connettore 2 16"/>
          <p:cNvCxnSpPr>
            <a:stCxn id="10" idx="2"/>
            <a:endCxn id="15" idx="0"/>
          </p:cNvCxnSpPr>
          <p:nvPr/>
        </p:nvCxnSpPr>
        <p:spPr>
          <a:xfrm flipH="1">
            <a:off x="2414807" y="1616053"/>
            <a:ext cx="2417" cy="32528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8" name="Connettore 2 17"/>
          <p:cNvCxnSpPr>
            <a:stCxn id="15" idx="2"/>
            <a:endCxn id="14" idx="0"/>
          </p:cNvCxnSpPr>
          <p:nvPr/>
        </p:nvCxnSpPr>
        <p:spPr>
          <a:xfrm>
            <a:off x="2414807" y="2526112"/>
            <a:ext cx="0" cy="312875"/>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0" name="Connettore 2 19"/>
          <p:cNvCxnSpPr>
            <a:stCxn id="14" idx="2"/>
            <a:endCxn id="12" idx="0"/>
          </p:cNvCxnSpPr>
          <p:nvPr/>
        </p:nvCxnSpPr>
        <p:spPr>
          <a:xfrm flipH="1">
            <a:off x="1237511" y="3577651"/>
            <a:ext cx="1177296" cy="45633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1" name="CasellaDiTesto 20"/>
          <p:cNvSpPr txBox="1"/>
          <p:nvPr/>
        </p:nvSpPr>
        <p:spPr>
          <a:xfrm>
            <a:off x="4716017" y="2275627"/>
            <a:ext cx="3944215" cy="1661993"/>
          </a:xfrm>
          <a:prstGeom prst="rect">
            <a:avLst/>
          </a:prstGeom>
          <a:noFill/>
          <a:ln>
            <a:solidFill>
              <a:schemeClr val="accent1"/>
            </a:solidFill>
            <a:prstDash val="dash"/>
          </a:ln>
        </p:spPr>
        <p:txBody>
          <a:bodyPr wrap="square" rtlCol="0">
            <a:spAutoFit/>
          </a:bodyPr>
          <a:lstStyle/>
          <a:p>
            <a:r>
              <a:rPr lang="it-IT" sz="1200" b="1" u="sng" dirty="0" smtClean="0">
                <a:solidFill>
                  <a:schemeClr val="tx2"/>
                </a:solidFill>
              </a:rPr>
              <a:t>Consorzio obbligatorio</a:t>
            </a:r>
          </a:p>
          <a:p>
            <a:pPr algn="just"/>
            <a:r>
              <a:rPr lang="it-IT" sz="1000" dirty="0">
                <a:solidFill>
                  <a:schemeClr val="tx2"/>
                </a:solidFill>
              </a:rPr>
              <a:t>Per gli interventi unitari sugli edifici privati o di proprietà mista i proprietari, entro 30 gg dall’invito da parte dell’Ufficio speciale, si costituiscono in consorzio obbligatorio (valido se i proprietari rappresentano almeno il 51% delle superfici complessive dell’immobile). </a:t>
            </a:r>
          </a:p>
          <a:p>
            <a:pPr algn="just"/>
            <a:r>
              <a:rPr lang="it-IT" sz="1000" dirty="0">
                <a:solidFill>
                  <a:schemeClr val="tx2"/>
                </a:solidFill>
              </a:rPr>
              <a:t>Decorso tale termine i Comuni si sostituiscono ai proprietari </a:t>
            </a:r>
            <a:r>
              <a:rPr lang="it-IT" sz="1000" dirty="0" smtClean="0">
                <a:solidFill>
                  <a:schemeClr val="tx2"/>
                </a:solidFill>
              </a:rPr>
              <a:t>che non hanno aderito, mediante </a:t>
            </a:r>
            <a:r>
              <a:rPr lang="it-IT" sz="1000" dirty="0">
                <a:solidFill>
                  <a:schemeClr val="tx2"/>
                </a:solidFill>
              </a:rPr>
              <a:t>occupazione temporanea che non può durare più di 3 anni e per la quale non è dovuto alcun indennizzo.</a:t>
            </a:r>
          </a:p>
          <a:p>
            <a:pPr algn="just"/>
            <a:r>
              <a:rPr lang="it-IT" sz="1000" dirty="0">
                <a:solidFill>
                  <a:schemeClr val="tx2"/>
                </a:solidFill>
              </a:rPr>
              <a:t>Il Consorzio </a:t>
            </a:r>
            <a:r>
              <a:rPr lang="it-IT" sz="1000" dirty="0" smtClean="0">
                <a:solidFill>
                  <a:schemeClr val="tx2"/>
                </a:solidFill>
              </a:rPr>
              <a:t>e </a:t>
            </a:r>
            <a:r>
              <a:rPr lang="it-IT" sz="1000" dirty="0">
                <a:solidFill>
                  <a:schemeClr val="tx2"/>
                </a:solidFill>
              </a:rPr>
              <a:t>i Comuni si rivalgono sui proprietari nel caso in cui gli interventi siano superiori al contributo </a:t>
            </a:r>
            <a:r>
              <a:rPr lang="it-IT" sz="1000" dirty="0" smtClean="0">
                <a:solidFill>
                  <a:schemeClr val="tx2"/>
                </a:solidFill>
              </a:rPr>
              <a:t>ammissibile</a:t>
            </a:r>
            <a:endParaRPr lang="it-IT" sz="1000" dirty="0">
              <a:solidFill>
                <a:schemeClr val="tx2"/>
              </a:solidFill>
            </a:endParaRPr>
          </a:p>
        </p:txBody>
      </p:sp>
      <p:cxnSp>
        <p:nvCxnSpPr>
          <p:cNvPr id="23" name="Connettore 2 22"/>
          <p:cNvCxnSpPr>
            <a:stCxn id="13" idx="2"/>
            <a:endCxn id="21" idx="0"/>
          </p:cNvCxnSpPr>
          <p:nvPr/>
        </p:nvCxnSpPr>
        <p:spPr>
          <a:xfrm>
            <a:off x="6688125" y="2055958"/>
            <a:ext cx="0" cy="21966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68" name="CasellaDiTesto 67"/>
          <p:cNvSpPr txBox="1"/>
          <p:nvPr/>
        </p:nvSpPr>
        <p:spPr>
          <a:xfrm>
            <a:off x="4509815" y="4341767"/>
            <a:ext cx="1760155" cy="584775"/>
          </a:xfrm>
          <a:prstGeom prst="rect">
            <a:avLst/>
          </a:prstGeom>
          <a:noFill/>
          <a:ln>
            <a:solidFill>
              <a:schemeClr val="accent1"/>
            </a:solidFill>
          </a:ln>
        </p:spPr>
        <p:txBody>
          <a:bodyPr wrap="square" rtlCol="0">
            <a:spAutoFit/>
          </a:bodyPr>
          <a:lstStyle/>
          <a:p>
            <a:r>
              <a:rPr lang="it-IT" sz="1200" b="1" u="sng" dirty="0" smtClean="0">
                <a:solidFill>
                  <a:schemeClr val="tx2"/>
                </a:solidFill>
              </a:rPr>
              <a:t>Comune</a:t>
            </a:r>
            <a:endParaRPr lang="it-IT" sz="1000" b="1" u="sng" dirty="0" smtClean="0">
              <a:solidFill>
                <a:schemeClr val="tx2"/>
              </a:solidFill>
            </a:endParaRPr>
          </a:p>
          <a:p>
            <a:pPr algn="just"/>
            <a:r>
              <a:rPr lang="it-IT" sz="1000" dirty="0" smtClean="0">
                <a:solidFill>
                  <a:schemeClr val="tx2"/>
                </a:solidFill>
              </a:rPr>
              <a:t>Approva definitivamente gli </a:t>
            </a:r>
            <a:r>
              <a:rPr lang="it-IT" sz="1000" dirty="0">
                <a:solidFill>
                  <a:schemeClr val="tx2"/>
                </a:solidFill>
              </a:rPr>
              <a:t>strumenti urbanistici </a:t>
            </a:r>
            <a:r>
              <a:rPr lang="it-IT" sz="1000" dirty="0" smtClean="0">
                <a:solidFill>
                  <a:schemeClr val="tx2"/>
                </a:solidFill>
              </a:rPr>
              <a:t>attuativi</a:t>
            </a:r>
            <a:endParaRPr lang="it-IT" sz="1000" dirty="0">
              <a:solidFill>
                <a:schemeClr val="tx2"/>
              </a:solidFill>
            </a:endParaRPr>
          </a:p>
        </p:txBody>
      </p:sp>
      <p:cxnSp>
        <p:nvCxnSpPr>
          <p:cNvPr id="1076" name="Connettore 2 1075"/>
          <p:cNvCxnSpPr>
            <a:stCxn id="12" idx="3"/>
            <a:endCxn id="16" idx="1"/>
          </p:cNvCxnSpPr>
          <p:nvPr/>
        </p:nvCxnSpPr>
        <p:spPr>
          <a:xfrm>
            <a:off x="2117588" y="4634154"/>
            <a:ext cx="356642" cy="1"/>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67" name="Connettore 2 66"/>
          <p:cNvCxnSpPr>
            <a:stCxn id="16" idx="3"/>
            <a:endCxn id="68" idx="1"/>
          </p:cNvCxnSpPr>
          <p:nvPr/>
        </p:nvCxnSpPr>
        <p:spPr>
          <a:xfrm>
            <a:off x="4199376" y="4634155"/>
            <a:ext cx="310439"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2554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179512" y="913284"/>
            <a:ext cx="8784976" cy="451720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07504" y="-53731"/>
            <a:ext cx="7164288" cy="707886"/>
          </a:xfrm>
          <a:prstGeom prst="rect">
            <a:avLst/>
          </a:prstGeom>
          <a:noFill/>
        </p:spPr>
        <p:txBody>
          <a:bodyPr wrap="square" rtlCol="0">
            <a:spAutoFit/>
          </a:bodyPr>
          <a:lstStyle/>
          <a:p>
            <a:pPr algn="ctr"/>
            <a:endParaRPr lang="it-IT" sz="2000" b="1" dirty="0" smtClean="0">
              <a:solidFill>
                <a:schemeClr val="bg1"/>
              </a:solidFill>
              <a:latin typeface="Arial Black" pitchFamily="34" charset="0"/>
            </a:endParaRPr>
          </a:p>
          <a:p>
            <a:pPr algn="ctr"/>
            <a:r>
              <a:rPr lang="it-IT" sz="2000" b="1" dirty="0" smtClean="0">
                <a:solidFill>
                  <a:schemeClr val="bg1"/>
                </a:solidFill>
                <a:latin typeface="Arial Black" pitchFamily="34" charset="0"/>
              </a:rPr>
              <a:t>Ricostruzione </a:t>
            </a:r>
            <a:r>
              <a:rPr lang="it-IT" sz="2000" b="1" dirty="0">
                <a:solidFill>
                  <a:schemeClr val="bg1"/>
                </a:solidFill>
                <a:latin typeface="Arial Black" pitchFamily="34" charset="0"/>
              </a:rPr>
              <a:t>pubblica (art. </a:t>
            </a:r>
            <a:r>
              <a:rPr lang="it-IT" sz="2000" b="1" dirty="0" smtClean="0">
                <a:solidFill>
                  <a:schemeClr val="bg1"/>
                </a:solidFill>
                <a:latin typeface="Arial Black" pitchFamily="34" charset="0"/>
              </a:rPr>
              <a:t>14, 15 e 18)</a:t>
            </a:r>
            <a:endParaRPr lang="it-IT" sz="2000" b="1" dirty="0">
              <a:solidFill>
                <a:schemeClr val="bg1"/>
              </a:solidFill>
              <a:latin typeface="Arial Black" pitchFamily="34" charset="0"/>
            </a:endParaRPr>
          </a:p>
        </p:txBody>
      </p:sp>
      <p:sp>
        <p:nvSpPr>
          <p:cNvPr id="8" name="CasellaDiTesto 7"/>
          <p:cNvSpPr txBox="1"/>
          <p:nvPr/>
        </p:nvSpPr>
        <p:spPr>
          <a:xfrm>
            <a:off x="179512" y="976852"/>
            <a:ext cx="8640960" cy="4524315"/>
          </a:xfrm>
          <a:prstGeom prst="rect">
            <a:avLst/>
          </a:prstGeom>
          <a:noFill/>
        </p:spPr>
        <p:txBody>
          <a:bodyPr wrap="square" rtlCol="0">
            <a:spAutoFit/>
          </a:bodyPr>
          <a:lstStyle/>
          <a:p>
            <a:r>
              <a:rPr lang="it-IT" sz="1200" b="1" u="sng" dirty="0">
                <a:solidFill>
                  <a:srgbClr val="002060"/>
                </a:solidFill>
                <a:effectLst>
                  <a:outerShdw blurRad="38100" dist="38100" dir="2700000" algn="tl">
                    <a:srgbClr val="000000">
                      <a:alpha val="43137"/>
                    </a:srgbClr>
                  </a:outerShdw>
                </a:effectLst>
              </a:rPr>
              <a:t>I soggetti attuatori</a:t>
            </a:r>
            <a:r>
              <a:rPr lang="it-IT" sz="1200" b="1" dirty="0">
                <a:solidFill>
                  <a:srgbClr val="002060"/>
                </a:solidFill>
                <a:effectLst>
                  <a:outerShdw blurRad="38100" dist="38100" dir="2700000" algn="tl">
                    <a:srgbClr val="000000">
                      <a:alpha val="43137"/>
                    </a:srgbClr>
                  </a:outerShdw>
                </a:effectLst>
              </a:rPr>
              <a:t> </a:t>
            </a:r>
            <a:r>
              <a:rPr lang="it-IT" sz="1200" b="1" dirty="0" smtClean="0">
                <a:solidFill>
                  <a:srgbClr val="002060"/>
                </a:solidFill>
                <a:effectLst>
                  <a:outerShdw blurRad="38100" dist="38100" dir="2700000" algn="tl">
                    <a:srgbClr val="000000">
                      <a:alpha val="43137"/>
                    </a:srgbClr>
                  </a:outerShdw>
                </a:effectLst>
              </a:rPr>
              <a:t> </a:t>
            </a:r>
            <a:r>
              <a:rPr lang="it-IT" sz="1200" dirty="0" smtClean="0">
                <a:solidFill>
                  <a:srgbClr val="002060"/>
                </a:solidFill>
              </a:rPr>
              <a:t>degli interventi </a:t>
            </a:r>
            <a:r>
              <a:rPr lang="it-IT" sz="1200" dirty="0">
                <a:solidFill>
                  <a:srgbClr val="002060"/>
                </a:solidFill>
              </a:rPr>
              <a:t>per la riparazione, il ripristino con miglioramento sismico o la ricostruzione delle opere pubbliche e dei beni culturali sono:</a:t>
            </a:r>
          </a:p>
          <a:p>
            <a:pPr lvl="1"/>
            <a:r>
              <a:rPr lang="it-IT" sz="1200" dirty="0">
                <a:solidFill>
                  <a:srgbClr val="002060"/>
                </a:solidFill>
              </a:rPr>
              <a:t>a) le Regioni, </a:t>
            </a:r>
            <a:r>
              <a:rPr lang="it-IT" sz="1200" dirty="0" smtClean="0">
                <a:solidFill>
                  <a:srgbClr val="002060"/>
                </a:solidFill>
              </a:rPr>
              <a:t>attraverso </a:t>
            </a:r>
            <a:r>
              <a:rPr lang="it-IT" sz="1200" dirty="0">
                <a:solidFill>
                  <a:srgbClr val="002060"/>
                </a:solidFill>
              </a:rPr>
              <a:t>gli uffici speciali per la </a:t>
            </a:r>
            <a:r>
              <a:rPr lang="it-IT" sz="1200" dirty="0" smtClean="0">
                <a:solidFill>
                  <a:srgbClr val="002060"/>
                </a:solidFill>
              </a:rPr>
              <a:t>ricostruzione;</a:t>
            </a:r>
            <a:endParaRPr lang="it-IT" sz="1200" dirty="0">
              <a:solidFill>
                <a:srgbClr val="002060"/>
              </a:solidFill>
            </a:endParaRPr>
          </a:p>
          <a:p>
            <a:pPr lvl="1"/>
            <a:r>
              <a:rPr lang="it-IT" sz="1200" dirty="0">
                <a:solidFill>
                  <a:srgbClr val="002060"/>
                </a:solidFill>
              </a:rPr>
              <a:t>b) il Ministero dei beni e delle attività culturali e del turismo;</a:t>
            </a:r>
          </a:p>
          <a:p>
            <a:pPr lvl="1"/>
            <a:r>
              <a:rPr lang="it-IT" sz="1200" dirty="0">
                <a:solidFill>
                  <a:srgbClr val="002060"/>
                </a:solidFill>
              </a:rPr>
              <a:t>c) il Ministero delle infrastrutture e dei trasporti;</a:t>
            </a:r>
          </a:p>
          <a:p>
            <a:pPr lvl="1"/>
            <a:r>
              <a:rPr lang="it-IT" sz="1200" dirty="0" smtClean="0">
                <a:solidFill>
                  <a:srgbClr val="002060"/>
                </a:solidFill>
              </a:rPr>
              <a:t>d) le Diocesi, in caso di interventi finanziati completamente con risorse proprie, ferma restando la facoltà di avvalersi del MIBACT. Nel caso di utilizzo dei fondi pubblici la funzione di soggetto attuatore è svolta dal MIBACT.</a:t>
            </a:r>
          </a:p>
          <a:p>
            <a:pPr marL="0" lvl="1" algn="just"/>
            <a:r>
              <a:rPr lang="it-IT" sz="1200" dirty="0" smtClean="0">
                <a:solidFill>
                  <a:srgbClr val="002060"/>
                </a:solidFill>
              </a:rPr>
              <a:t>I soggetti attuatori si avvalgono dell’Agenzia nazionale per l’attrazione degli investimenti e lo sviluppo di impresa S.p.A. in qualità di centrale unica di committenza.</a:t>
            </a:r>
          </a:p>
          <a:p>
            <a:r>
              <a:rPr lang="it-IT" sz="1200" b="1" u="sng" dirty="0" smtClean="0">
                <a:solidFill>
                  <a:srgbClr val="002060"/>
                </a:solidFill>
                <a:effectLst>
                  <a:outerShdw blurRad="38100" dist="38100" dir="2700000" algn="tl">
                    <a:srgbClr val="000000">
                      <a:alpha val="43137"/>
                    </a:srgbClr>
                  </a:outerShdw>
                </a:effectLst>
              </a:rPr>
              <a:t>Modalità </a:t>
            </a:r>
            <a:r>
              <a:rPr lang="it-IT" sz="1200" b="1" u="sng" dirty="0">
                <a:solidFill>
                  <a:srgbClr val="002060"/>
                </a:solidFill>
                <a:effectLst>
                  <a:outerShdw blurRad="38100" dist="38100" dir="2700000" algn="tl">
                    <a:srgbClr val="000000">
                      <a:alpha val="43137"/>
                    </a:srgbClr>
                  </a:outerShdw>
                </a:effectLst>
              </a:rPr>
              <a:t>e termini</a:t>
            </a:r>
          </a:p>
          <a:p>
            <a:r>
              <a:rPr lang="it-IT" sz="1200" dirty="0">
                <a:solidFill>
                  <a:srgbClr val="002060"/>
                </a:solidFill>
              </a:rPr>
              <a:t>Il Commissario straordinario, con propri </a:t>
            </a:r>
            <a:r>
              <a:rPr lang="it-IT" sz="1200" dirty="0" smtClean="0">
                <a:solidFill>
                  <a:srgbClr val="002060"/>
                </a:solidFill>
              </a:rPr>
              <a:t>provvedimenti, </a:t>
            </a:r>
            <a:r>
              <a:rPr lang="it-IT" sz="1200" dirty="0">
                <a:solidFill>
                  <a:srgbClr val="002060"/>
                </a:solidFill>
              </a:rPr>
              <a:t>provvede a:</a:t>
            </a:r>
          </a:p>
          <a:p>
            <a:pPr lvl="1" algn="just"/>
            <a:r>
              <a:rPr lang="it-IT" sz="1200" dirty="0" smtClean="0">
                <a:solidFill>
                  <a:srgbClr val="002060"/>
                </a:solidFill>
              </a:rPr>
              <a:t>1) disciplinare </a:t>
            </a:r>
            <a:r>
              <a:rPr lang="it-IT" sz="1200" dirty="0">
                <a:solidFill>
                  <a:srgbClr val="002060"/>
                </a:solidFill>
              </a:rPr>
              <a:t>il </a:t>
            </a:r>
            <a:r>
              <a:rPr lang="it-IT" sz="1200" dirty="0" smtClean="0">
                <a:solidFill>
                  <a:srgbClr val="002060"/>
                </a:solidFill>
              </a:rPr>
              <a:t>finanziamento,</a:t>
            </a:r>
            <a:r>
              <a:rPr lang="it-IT" sz="1200" dirty="0"/>
              <a:t> </a:t>
            </a:r>
            <a:r>
              <a:rPr lang="it-IT" sz="1200" dirty="0">
                <a:solidFill>
                  <a:srgbClr val="002060"/>
                </a:solidFill>
              </a:rPr>
              <a:t>nei limiti delle risorse stanziate allo scopo, per la ricostruzione, la riparazione e il ripristino degli edifici pubblici, per gli interventi volti ad assicurare la funzionalità dei servizi pubblici, nonché per gli interventi sui beni del patrimonio artistico e culturale, compresi quelli sottoposti a </a:t>
            </a:r>
            <a:r>
              <a:rPr lang="it-IT" sz="1200" dirty="0" smtClean="0">
                <a:solidFill>
                  <a:srgbClr val="002060"/>
                </a:solidFill>
              </a:rPr>
              <a:t>tutela, che </a:t>
            </a:r>
            <a:r>
              <a:rPr lang="it-IT" sz="1200" dirty="0">
                <a:solidFill>
                  <a:srgbClr val="002060"/>
                </a:solidFill>
              </a:rPr>
              <a:t>devono prevedere anche opere </a:t>
            </a:r>
            <a:r>
              <a:rPr lang="it-IT" sz="1200" dirty="0" smtClean="0">
                <a:solidFill>
                  <a:srgbClr val="002060"/>
                </a:solidFill>
              </a:rPr>
              <a:t>di miglioramento </a:t>
            </a:r>
            <a:r>
              <a:rPr lang="it-IT" sz="1200" dirty="0">
                <a:solidFill>
                  <a:srgbClr val="002060"/>
                </a:solidFill>
              </a:rPr>
              <a:t>sismico finalizzate ad accrescere in maniera sostanziale la capacità di resistenza delle strutture,</a:t>
            </a:r>
            <a:r>
              <a:rPr lang="it-IT" sz="1200" dirty="0" smtClean="0">
                <a:solidFill>
                  <a:srgbClr val="002060"/>
                </a:solidFill>
              </a:rPr>
              <a:t> attraverso la concessione di contributi a favore di:</a:t>
            </a:r>
          </a:p>
          <a:p>
            <a:pPr marL="685800" lvl="1" indent="-228600" algn="just">
              <a:buAutoNum type="alphaLcParenR"/>
            </a:pPr>
            <a:r>
              <a:rPr lang="it-IT" sz="1200" dirty="0" smtClean="0">
                <a:solidFill>
                  <a:srgbClr val="002060"/>
                </a:solidFill>
              </a:rPr>
              <a:t>immobili </a:t>
            </a:r>
            <a:r>
              <a:rPr lang="it-IT" sz="1200" dirty="0">
                <a:solidFill>
                  <a:srgbClr val="002060"/>
                </a:solidFill>
              </a:rPr>
              <a:t>adibiti ad uso scolastico </a:t>
            </a:r>
            <a:r>
              <a:rPr lang="it-IT" sz="1200" dirty="0" smtClean="0">
                <a:solidFill>
                  <a:srgbClr val="002060"/>
                </a:solidFill>
              </a:rPr>
              <a:t>o educativo </a:t>
            </a:r>
            <a:r>
              <a:rPr lang="it-IT" sz="1200" dirty="0">
                <a:solidFill>
                  <a:srgbClr val="002060"/>
                </a:solidFill>
              </a:rPr>
              <a:t>per la prima infanzia, pubblici o paritari, </a:t>
            </a:r>
            <a:r>
              <a:rPr lang="it-IT" sz="1200" dirty="0" smtClean="0">
                <a:solidFill>
                  <a:srgbClr val="002060"/>
                </a:solidFill>
              </a:rPr>
              <a:t>strutture </a:t>
            </a:r>
            <a:r>
              <a:rPr lang="it-IT" sz="1200" dirty="0">
                <a:solidFill>
                  <a:srgbClr val="002060"/>
                </a:solidFill>
              </a:rPr>
              <a:t>edilizie universitarie, </a:t>
            </a:r>
            <a:r>
              <a:rPr lang="it-IT" sz="1200" dirty="0" smtClean="0">
                <a:solidFill>
                  <a:srgbClr val="002060"/>
                </a:solidFill>
              </a:rPr>
              <a:t>edifici municipali</a:t>
            </a:r>
            <a:r>
              <a:rPr lang="it-IT" sz="1200" dirty="0">
                <a:solidFill>
                  <a:srgbClr val="002060"/>
                </a:solidFill>
              </a:rPr>
              <a:t>, </a:t>
            </a:r>
            <a:r>
              <a:rPr lang="it-IT" sz="1200" dirty="0" smtClean="0">
                <a:solidFill>
                  <a:srgbClr val="002060"/>
                </a:solidFill>
              </a:rPr>
              <a:t>caserme </a:t>
            </a:r>
            <a:r>
              <a:rPr lang="it-IT" sz="1200" dirty="0">
                <a:solidFill>
                  <a:srgbClr val="002060"/>
                </a:solidFill>
              </a:rPr>
              <a:t>in uso all’amministrazione della </a:t>
            </a:r>
            <a:r>
              <a:rPr lang="it-IT" sz="1200" dirty="0" smtClean="0">
                <a:solidFill>
                  <a:srgbClr val="002060"/>
                </a:solidFill>
              </a:rPr>
              <a:t>difesa </a:t>
            </a:r>
            <a:r>
              <a:rPr lang="it-IT" sz="1200" dirty="0">
                <a:solidFill>
                  <a:srgbClr val="002060"/>
                </a:solidFill>
              </a:rPr>
              <a:t>e </a:t>
            </a:r>
            <a:r>
              <a:rPr lang="it-IT" sz="1200" dirty="0" smtClean="0">
                <a:solidFill>
                  <a:srgbClr val="002060"/>
                </a:solidFill>
              </a:rPr>
              <a:t>i </a:t>
            </a:r>
            <a:r>
              <a:rPr lang="it-IT" sz="1200" dirty="0">
                <a:solidFill>
                  <a:srgbClr val="002060"/>
                </a:solidFill>
              </a:rPr>
              <a:t>immobili demaniali o di proprietà di enti </a:t>
            </a:r>
            <a:r>
              <a:rPr lang="it-IT" sz="1200" dirty="0" smtClean="0">
                <a:solidFill>
                  <a:srgbClr val="002060"/>
                </a:solidFill>
              </a:rPr>
              <a:t>ecclesiastici </a:t>
            </a:r>
            <a:r>
              <a:rPr lang="it-IT" sz="1200" dirty="0">
                <a:solidFill>
                  <a:srgbClr val="002060"/>
                </a:solidFill>
              </a:rPr>
              <a:t>civilmente riconosciuti, formalmente </a:t>
            </a:r>
            <a:r>
              <a:rPr lang="it-IT" sz="1200" dirty="0" smtClean="0">
                <a:solidFill>
                  <a:srgbClr val="002060"/>
                </a:solidFill>
              </a:rPr>
              <a:t>dichiarati </a:t>
            </a:r>
            <a:r>
              <a:rPr lang="it-IT" sz="1200" dirty="0">
                <a:solidFill>
                  <a:srgbClr val="002060"/>
                </a:solidFill>
              </a:rPr>
              <a:t>di interesse storico-artistico ai sensi del codice dei </a:t>
            </a:r>
            <a:r>
              <a:rPr lang="it-IT" sz="1200" dirty="0" smtClean="0">
                <a:solidFill>
                  <a:srgbClr val="002060"/>
                </a:solidFill>
              </a:rPr>
              <a:t>beni </a:t>
            </a:r>
            <a:r>
              <a:rPr lang="it-IT" sz="1200" dirty="0">
                <a:solidFill>
                  <a:srgbClr val="002060"/>
                </a:solidFill>
              </a:rPr>
              <a:t>culturali e del </a:t>
            </a:r>
            <a:r>
              <a:rPr lang="it-IT" sz="1200" dirty="0" smtClean="0">
                <a:solidFill>
                  <a:srgbClr val="002060"/>
                </a:solidFill>
              </a:rPr>
              <a:t>paesaggio; </a:t>
            </a:r>
            <a:endParaRPr lang="it-IT" sz="1200" dirty="0">
              <a:solidFill>
                <a:srgbClr val="002060"/>
              </a:solidFill>
            </a:endParaRPr>
          </a:p>
          <a:p>
            <a:pPr marL="685800" lvl="1" indent="-228600" algn="just">
              <a:buAutoNum type="alphaLcParenR"/>
            </a:pPr>
            <a:r>
              <a:rPr lang="it-IT" sz="1200" dirty="0" smtClean="0">
                <a:solidFill>
                  <a:srgbClr val="002060"/>
                </a:solidFill>
              </a:rPr>
              <a:t>opere </a:t>
            </a:r>
            <a:r>
              <a:rPr lang="it-IT" sz="1200" dirty="0">
                <a:solidFill>
                  <a:srgbClr val="002060"/>
                </a:solidFill>
              </a:rPr>
              <a:t>di difesa del </a:t>
            </a:r>
            <a:r>
              <a:rPr lang="it-IT" sz="1200" dirty="0" smtClean="0">
                <a:solidFill>
                  <a:srgbClr val="002060"/>
                </a:solidFill>
              </a:rPr>
              <a:t>suolo, infrastrutture </a:t>
            </a:r>
            <a:r>
              <a:rPr lang="it-IT" sz="1200" dirty="0">
                <a:solidFill>
                  <a:srgbClr val="002060"/>
                </a:solidFill>
              </a:rPr>
              <a:t>e </a:t>
            </a:r>
            <a:r>
              <a:rPr lang="it-IT" sz="1200" dirty="0" smtClean="0">
                <a:solidFill>
                  <a:srgbClr val="002060"/>
                </a:solidFill>
              </a:rPr>
              <a:t>impianti </a:t>
            </a:r>
            <a:r>
              <a:rPr lang="it-IT" sz="1200" dirty="0">
                <a:solidFill>
                  <a:srgbClr val="002060"/>
                </a:solidFill>
              </a:rPr>
              <a:t>pubblici di </a:t>
            </a:r>
            <a:r>
              <a:rPr lang="it-IT" sz="1200" dirty="0" smtClean="0">
                <a:solidFill>
                  <a:srgbClr val="002060"/>
                </a:solidFill>
              </a:rPr>
              <a:t>bonifica </a:t>
            </a:r>
            <a:r>
              <a:rPr lang="it-IT" sz="1200" dirty="0">
                <a:solidFill>
                  <a:srgbClr val="002060"/>
                </a:solidFill>
              </a:rPr>
              <a:t>per la difesa </a:t>
            </a:r>
            <a:r>
              <a:rPr lang="it-IT" sz="1200" dirty="0" smtClean="0">
                <a:solidFill>
                  <a:srgbClr val="002060"/>
                </a:solidFill>
              </a:rPr>
              <a:t>idraulica </a:t>
            </a:r>
            <a:r>
              <a:rPr lang="it-IT" sz="1200" dirty="0">
                <a:solidFill>
                  <a:srgbClr val="002060"/>
                </a:solidFill>
              </a:rPr>
              <a:t>e per l’irrigazione; </a:t>
            </a:r>
          </a:p>
          <a:p>
            <a:pPr marL="685800" lvl="1" indent="-228600" algn="just">
              <a:buAutoNum type="alphaLcParenR"/>
            </a:pPr>
            <a:r>
              <a:rPr lang="it-IT" sz="1200" dirty="0" smtClean="0">
                <a:solidFill>
                  <a:srgbClr val="002060"/>
                </a:solidFill>
              </a:rPr>
              <a:t>edifici </a:t>
            </a:r>
            <a:r>
              <a:rPr lang="it-IT" sz="1200" dirty="0">
                <a:solidFill>
                  <a:srgbClr val="002060"/>
                </a:solidFill>
              </a:rPr>
              <a:t>pubblici ad uso pubblico, ivi </a:t>
            </a:r>
            <a:r>
              <a:rPr lang="it-IT" sz="1200" dirty="0" smtClean="0">
                <a:solidFill>
                  <a:srgbClr val="002060"/>
                </a:solidFill>
              </a:rPr>
              <a:t>compresi strutture </a:t>
            </a:r>
            <a:r>
              <a:rPr lang="it-IT" sz="1200" dirty="0">
                <a:solidFill>
                  <a:srgbClr val="002060"/>
                </a:solidFill>
              </a:rPr>
              <a:t>sanitarie e socio-sanitarie, archivi, musei, </a:t>
            </a:r>
            <a:r>
              <a:rPr lang="it-IT" sz="1200" dirty="0" smtClean="0">
                <a:solidFill>
                  <a:srgbClr val="002060"/>
                </a:solidFill>
              </a:rPr>
              <a:t>biblioteche </a:t>
            </a:r>
            <a:r>
              <a:rPr lang="it-IT" sz="1200" dirty="0">
                <a:solidFill>
                  <a:srgbClr val="002060"/>
                </a:solidFill>
              </a:rPr>
              <a:t>e chiese, che a tale </a:t>
            </a:r>
            <a:r>
              <a:rPr lang="it-IT" sz="1200" dirty="0" smtClean="0">
                <a:solidFill>
                  <a:srgbClr val="002060"/>
                </a:solidFill>
              </a:rPr>
              <a:t>fine </a:t>
            </a:r>
            <a:r>
              <a:rPr lang="it-IT" sz="1200" dirty="0">
                <a:solidFill>
                  <a:srgbClr val="002060"/>
                </a:solidFill>
              </a:rPr>
              <a:t>sono equiparati agli </a:t>
            </a:r>
            <a:r>
              <a:rPr lang="it-IT" sz="1200" dirty="0" smtClean="0">
                <a:solidFill>
                  <a:srgbClr val="002060"/>
                </a:solidFill>
              </a:rPr>
              <a:t>immobili </a:t>
            </a:r>
            <a:r>
              <a:rPr lang="it-IT" sz="1200" dirty="0">
                <a:solidFill>
                  <a:srgbClr val="002060"/>
                </a:solidFill>
              </a:rPr>
              <a:t>di cui alla lettera </a:t>
            </a:r>
            <a:r>
              <a:rPr lang="it-IT" sz="1200" dirty="0" smtClean="0">
                <a:solidFill>
                  <a:srgbClr val="002060"/>
                </a:solidFill>
              </a:rPr>
              <a:t>a); </a:t>
            </a:r>
            <a:endParaRPr lang="it-IT" sz="1200" dirty="0">
              <a:solidFill>
                <a:srgbClr val="002060"/>
              </a:solidFill>
            </a:endParaRPr>
          </a:p>
          <a:p>
            <a:pPr marL="685800" lvl="1" indent="-228600" algn="just">
              <a:buAutoNum type="alphaLcParenR"/>
            </a:pPr>
            <a:r>
              <a:rPr lang="it-IT" sz="1200" dirty="0" smtClean="0">
                <a:solidFill>
                  <a:srgbClr val="002060"/>
                </a:solidFill>
              </a:rPr>
              <a:t>interventi </a:t>
            </a:r>
            <a:r>
              <a:rPr lang="it-IT" sz="1200" dirty="0">
                <a:solidFill>
                  <a:srgbClr val="002060"/>
                </a:solidFill>
              </a:rPr>
              <a:t>di riparazione e ripristino </a:t>
            </a:r>
            <a:r>
              <a:rPr lang="it-IT" sz="1200" dirty="0" smtClean="0">
                <a:solidFill>
                  <a:srgbClr val="002060"/>
                </a:solidFill>
              </a:rPr>
              <a:t>strutturale </a:t>
            </a:r>
            <a:r>
              <a:rPr lang="it-IT" sz="1200" dirty="0">
                <a:solidFill>
                  <a:srgbClr val="002060"/>
                </a:solidFill>
              </a:rPr>
              <a:t>degli </a:t>
            </a:r>
            <a:r>
              <a:rPr lang="it-IT" sz="1200" dirty="0" smtClean="0">
                <a:solidFill>
                  <a:srgbClr val="002060"/>
                </a:solidFill>
              </a:rPr>
              <a:t>edifici </a:t>
            </a:r>
            <a:r>
              <a:rPr lang="it-IT" sz="1200" dirty="0">
                <a:solidFill>
                  <a:srgbClr val="002060"/>
                </a:solidFill>
              </a:rPr>
              <a:t>privati inclusi nelle aree cimiteriali e </a:t>
            </a:r>
            <a:r>
              <a:rPr lang="it-IT" sz="1200" dirty="0" smtClean="0">
                <a:solidFill>
                  <a:srgbClr val="002060"/>
                </a:solidFill>
              </a:rPr>
              <a:t>individuati </a:t>
            </a:r>
            <a:r>
              <a:rPr lang="it-IT" sz="1200" dirty="0">
                <a:solidFill>
                  <a:srgbClr val="002060"/>
                </a:solidFill>
              </a:rPr>
              <a:t>come cappelle private, al </a:t>
            </a:r>
            <a:r>
              <a:rPr lang="it-IT" sz="1200" dirty="0" smtClean="0">
                <a:solidFill>
                  <a:srgbClr val="002060"/>
                </a:solidFill>
              </a:rPr>
              <a:t>fine </a:t>
            </a:r>
            <a:r>
              <a:rPr lang="it-IT" sz="1200" dirty="0">
                <a:solidFill>
                  <a:srgbClr val="002060"/>
                </a:solidFill>
              </a:rPr>
              <a:t>di consentire il </a:t>
            </a:r>
            <a:r>
              <a:rPr lang="it-IT" sz="1200" dirty="0" smtClean="0">
                <a:solidFill>
                  <a:srgbClr val="002060"/>
                </a:solidFill>
              </a:rPr>
              <a:t>pieno </a:t>
            </a:r>
            <a:r>
              <a:rPr lang="it-IT" sz="1200" dirty="0">
                <a:solidFill>
                  <a:srgbClr val="002060"/>
                </a:solidFill>
              </a:rPr>
              <a:t>utilizzo delle strutture cimiteriali</a:t>
            </a:r>
            <a:r>
              <a:rPr lang="it-IT" sz="1200" dirty="0" smtClean="0">
                <a:solidFill>
                  <a:srgbClr val="002060"/>
                </a:solidFill>
              </a:rPr>
              <a:t>. </a:t>
            </a:r>
            <a:r>
              <a:rPr lang="it-IT" sz="1000" dirty="0" smtClean="0">
                <a:solidFill>
                  <a:srgbClr val="002060"/>
                </a:solidFill>
              </a:rPr>
              <a:t>(segue…)</a:t>
            </a:r>
            <a:endParaRPr lang="it-IT" sz="1200"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14</a:t>
            </a:fld>
            <a:endParaRPr lang="it-IT" dirty="0"/>
          </a:p>
        </p:txBody>
      </p:sp>
    </p:spTree>
    <p:extLst>
      <p:ext uri="{BB962C8B-B14F-4D97-AF65-F5344CB8AC3E}">
        <p14:creationId xmlns:p14="http://schemas.microsoft.com/office/powerpoint/2010/main" val="3518724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179512" y="932582"/>
            <a:ext cx="8784976" cy="4364377"/>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07504" y="-53731"/>
            <a:ext cx="7164288" cy="707886"/>
          </a:xfrm>
          <a:prstGeom prst="rect">
            <a:avLst/>
          </a:prstGeom>
          <a:noFill/>
        </p:spPr>
        <p:txBody>
          <a:bodyPr wrap="square" rtlCol="0">
            <a:spAutoFit/>
          </a:bodyPr>
          <a:lstStyle/>
          <a:p>
            <a:pPr algn="ctr"/>
            <a:endParaRPr lang="it-IT" sz="2000" b="1" dirty="0" smtClean="0">
              <a:solidFill>
                <a:schemeClr val="bg1"/>
              </a:solidFill>
              <a:latin typeface="Arial Black" pitchFamily="34" charset="0"/>
            </a:endParaRPr>
          </a:p>
          <a:p>
            <a:pPr algn="ctr"/>
            <a:r>
              <a:rPr lang="it-IT" sz="2000" b="1" dirty="0" smtClean="0">
                <a:solidFill>
                  <a:schemeClr val="bg1"/>
                </a:solidFill>
                <a:latin typeface="Arial Black" pitchFamily="34" charset="0"/>
              </a:rPr>
              <a:t>Ricostruzione </a:t>
            </a:r>
            <a:r>
              <a:rPr lang="it-IT" sz="2000" b="1" dirty="0">
                <a:solidFill>
                  <a:schemeClr val="bg1"/>
                </a:solidFill>
                <a:latin typeface="Arial Black" pitchFamily="34" charset="0"/>
              </a:rPr>
              <a:t>pubblica (art. </a:t>
            </a:r>
            <a:r>
              <a:rPr lang="it-IT" sz="2000" b="1" dirty="0" smtClean="0">
                <a:solidFill>
                  <a:schemeClr val="bg1"/>
                </a:solidFill>
                <a:latin typeface="Arial Black" pitchFamily="34" charset="0"/>
              </a:rPr>
              <a:t>14 e 15)</a:t>
            </a:r>
            <a:endParaRPr lang="it-IT" sz="2000" b="1" dirty="0">
              <a:solidFill>
                <a:schemeClr val="bg1"/>
              </a:solidFill>
              <a:latin typeface="Arial Black" pitchFamily="34" charset="0"/>
            </a:endParaRPr>
          </a:p>
        </p:txBody>
      </p:sp>
      <p:sp>
        <p:nvSpPr>
          <p:cNvPr id="8" name="CasellaDiTesto 7"/>
          <p:cNvSpPr txBox="1"/>
          <p:nvPr/>
        </p:nvSpPr>
        <p:spPr>
          <a:xfrm>
            <a:off x="242134" y="925473"/>
            <a:ext cx="8496944" cy="4339650"/>
          </a:xfrm>
          <a:prstGeom prst="rect">
            <a:avLst/>
          </a:prstGeom>
          <a:noFill/>
        </p:spPr>
        <p:txBody>
          <a:bodyPr wrap="square" rtlCol="0">
            <a:spAutoFit/>
          </a:bodyPr>
          <a:lstStyle/>
          <a:p>
            <a:pPr lvl="1"/>
            <a:r>
              <a:rPr lang="it-IT" sz="1200" dirty="0">
                <a:solidFill>
                  <a:srgbClr val="002060"/>
                </a:solidFill>
              </a:rPr>
              <a:t>2) predisporre e approvare i piani (opere pubbliche, beni culturali, dissesti idrogeologici, infrastrutture e sistema delle imprese, gestione macerie e rifiuti, infrastrutture ambientali</a:t>
            </a:r>
            <a:r>
              <a:rPr lang="it-IT" sz="1200" dirty="0" smtClean="0">
                <a:solidFill>
                  <a:srgbClr val="002060"/>
                </a:solidFill>
              </a:rPr>
              <a:t>), finalizzati ad attuare la programmazione degli interventi di cui al punto 1);</a:t>
            </a:r>
            <a:endParaRPr lang="it-IT" sz="1200" dirty="0">
              <a:solidFill>
                <a:srgbClr val="002060"/>
              </a:solidFill>
            </a:endParaRPr>
          </a:p>
          <a:p>
            <a:pPr lvl="1"/>
            <a:r>
              <a:rPr lang="it-IT" sz="1200" dirty="0">
                <a:solidFill>
                  <a:srgbClr val="002060"/>
                </a:solidFill>
              </a:rPr>
              <a:t>3) stabilire le priorità, d’intesa con i Vice commissari, nell’ambito della </a:t>
            </a:r>
            <a:r>
              <a:rPr lang="it-IT" sz="1200" dirty="0" smtClean="0">
                <a:solidFill>
                  <a:srgbClr val="002060"/>
                </a:solidFill>
              </a:rPr>
              <a:t>Cabina </a:t>
            </a:r>
            <a:r>
              <a:rPr lang="it-IT" sz="1200" dirty="0">
                <a:solidFill>
                  <a:srgbClr val="002060"/>
                </a:solidFill>
              </a:rPr>
              <a:t>di coordinamento.</a:t>
            </a:r>
          </a:p>
          <a:p>
            <a:pPr lvl="1"/>
            <a:endParaRPr lang="it-IT" sz="1200" dirty="0">
              <a:solidFill>
                <a:srgbClr val="002060"/>
              </a:solidFill>
            </a:endParaRPr>
          </a:p>
          <a:p>
            <a:pPr lvl="1" algn="just"/>
            <a:r>
              <a:rPr lang="it-IT" sz="1200" dirty="0">
                <a:solidFill>
                  <a:srgbClr val="002060"/>
                </a:solidFill>
              </a:rPr>
              <a:t>Per la programmazione della ricostruzione dei beni culturali e opere pubbliche di cui al </a:t>
            </a:r>
            <a:r>
              <a:rPr lang="it-IT" sz="1200" dirty="0" smtClean="0">
                <a:solidFill>
                  <a:srgbClr val="002060"/>
                </a:solidFill>
              </a:rPr>
              <a:t>punto 1) </a:t>
            </a:r>
            <a:r>
              <a:rPr lang="it-IT" sz="1200" dirty="0">
                <a:solidFill>
                  <a:srgbClr val="002060"/>
                </a:solidFill>
              </a:rPr>
              <a:t>lettere a) e c) è promosso un</a:t>
            </a:r>
            <a:r>
              <a:rPr lang="it-IT" sz="1200" b="1" dirty="0">
                <a:solidFill>
                  <a:srgbClr val="002060"/>
                </a:solidFill>
              </a:rPr>
              <a:t> Protocollo d’intesa</a:t>
            </a:r>
            <a:r>
              <a:rPr lang="it-IT" sz="1200" dirty="0">
                <a:solidFill>
                  <a:srgbClr val="002060"/>
                </a:solidFill>
              </a:rPr>
              <a:t> tra il Commissario </a:t>
            </a:r>
            <a:r>
              <a:rPr lang="it-IT" sz="1200" dirty="0" smtClean="0">
                <a:solidFill>
                  <a:srgbClr val="002060"/>
                </a:solidFill>
              </a:rPr>
              <a:t>straordinario, </a:t>
            </a:r>
            <a:r>
              <a:rPr lang="it-IT" sz="1200" dirty="0">
                <a:solidFill>
                  <a:srgbClr val="002060"/>
                </a:solidFill>
              </a:rPr>
              <a:t>il MIBACT e il rappresentante delle Diocesi coinvolte al fine di concordare priorità, modalità e termini </a:t>
            </a:r>
            <a:r>
              <a:rPr lang="it-IT" sz="1200" dirty="0" smtClean="0">
                <a:solidFill>
                  <a:srgbClr val="002060"/>
                </a:solidFill>
              </a:rPr>
              <a:t>per il recupero dei beni danneggiati. Con tale Protocollo si definisce altresì la collaborazione continuativa tra i soggetti contraenti al fine della risoluzione concordata dei problemi di ricostruzione.</a:t>
            </a:r>
            <a:endParaRPr lang="it-IT" sz="1200" dirty="0">
              <a:solidFill>
                <a:srgbClr val="002060"/>
              </a:solidFill>
            </a:endParaRPr>
          </a:p>
          <a:p>
            <a:pPr marL="0" lvl="1" algn="just"/>
            <a:endParaRPr lang="it-IT" sz="1200" b="1" u="sng" dirty="0" smtClean="0">
              <a:solidFill>
                <a:srgbClr val="002060"/>
              </a:solidFill>
              <a:effectLst>
                <a:outerShdw blurRad="38100" dist="38100" dir="2700000" algn="tl">
                  <a:srgbClr val="000000">
                    <a:alpha val="43137"/>
                  </a:srgbClr>
                </a:outerShdw>
              </a:effectLst>
            </a:endParaRPr>
          </a:p>
          <a:p>
            <a:pPr marL="0" lvl="1" algn="just"/>
            <a:r>
              <a:rPr lang="it-IT" sz="1200" b="1" u="sng" dirty="0" smtClean="0">
                <a:solidFill>
                  <a:srgbClr val="002060"/>
                </a:solidFill>
                <a:effectLst>
                  <a:outerShdw blurRad="38100" dist="38100" dir="2700000" algn="tl">
                    <a:srgbClr val="000000">
                      <a:alpha val="43137"/>
                    </a:srgbClr>
                  </a:outerShdw>
                </a:effectLst>
              </a:rPr>
              <a:t>I </a:t>
            </a:r>
            <a:r>
              <a:rPr lang="it-IT" sz="1200" b="1" u="sng" dirty="0">
                <a:solidFill>
                  <a:srgbClr val="002060"/>
                </a:solidFill>
                <a:effectLst>
                  <a:outerShdw blurRad="38100" dist="38100" dir="2700000" algn="tl">
                    <a:srgbClr val="000000">
                      <a:alpha val="43137"/>
                    </a:srgbClr>
                  </a:outerShdw>
                </a:effectLst>
              </a:rPr>
              <a:t>contributi</a:t>
            </a:r>
            <a:r>
              <a:rPr lang="it-IT" sz="1200" b="1" dirty="0">
                <a:solidFill>
                  <a:srgbClr val="002060"/>
                </a:solidFill>
                <a:effectLst>
                  <a:outerShdw blurRad="38100" dist="38100" dir="2700000" algn="tl">
                    <a:srgbClr val="000000">
                      <a:alpha val="43137"/>
                    </a:srgbClr>
                  </a:outerShdw>
                </a:effectLst>
              </a:rPr>
              <a:t> </a:t>
            </a:r>
            <a:r>
              <a:rPr lang="it-IT" sz="1200" dirty="0">
                <a:solidFill>
                  <a:srgbClr val="002060"/>
                </a:solidFill>
              </a:rPr>
              <a:t>sono finalizzati alla ricostruzione alla riparazione e il ripristino degli edifici pubblici, ad assicurare la funzionalità dei servizi pubblici, nonché al finanziamento degli interventi sui beni del patrimonio artistico e culturale, compresi quelli sottoposti a tutela di cui al d.lgs. 42/2004, che devono prevedere anche opere di miglioramento sismico finalizzate ad accrescere la capacità di resistenza delle strutture.  Il Commissario straordinario definisce, d’intesa con il MEF, i </a:t>
            </a:r>
            <a:r>
              <a:rPr lang="it-IT" sz="1200" b="1" dirty="0">
                <a:solidFill>
                  <a:srgbClr val="002060"/>
                </a:solidFill>
              </a:rPr>
              <a:t>criteri e le modalità </a:t>
            </a:r>
            <a:r>
              <a:rPr lang="it-IT" sz="1200" dirty="0">
                <a:solidFill>
                  <a:srgbClr val="002060"/>
                </a:solidFill>
              </a:rPr>
              <a:t>per l’erogazione in via diretta dei suddetti contributi.</a:t>
            </a:r>
          </a:p>
          <a:p>
            <a:pPr lvl="1"/>
            <a:endParaRPr lang="it-IT" sz="1200" dirty="0">
              <a:solidFill>
                <a:srgbClr val="002060"/>
              </a:solidFill>
            </a:endParaRPr>
          </a:p>
          <a:p>
            <a:r>
              <a:rPr lang="it-IT" sz="1200" b="1" u="sng" dirty="0">
                <a:solidFill>
                  <a:srgbClr val="002060"/>
                </a:solidFill>
                <a:effectLst>
                  <a:outerShdw blurRad="38100" dist="38100" dir="2700000" algn="tl">
                    <a:srgbClr val="000000">
                      <a:alpha val="43137"/>
                    </a:srgbClr>
                  </a:outerShdw>
                </a:effectLst>
              </a:rPr>
              <a:t>Iter </a:t>
            </a:r>
            <a:endParaRPr lang="it-IT" sz="1200" dirty="0"/>
          </a:p>
          <a:p>
            <a:pPr marL="228600" indent="-228600" algn="just">
              <a:buFont typeface="+mj-lt"/>
              <a:buAutoNum type="arabicPeriod"/>
            </a:pPr>
            <a:r>
              <a:rPr lang="it-IT" sz="1200" dirty="0">
                <a:solidFill>
                  <a:srgbClr val="002060"/>
                </a:solidFill>
              </a:rPr>
              <a:t>I soggetti attuatori predispongono e inviano i progetti al Commissario </a:t>
            </a:r>
            <a:r>
              <a:rPr lang="it-IT" sz="1200" dirty="0" smtClean="0">
                <a:solidFill>
                  <a:srgbClr val="002060"/>
                </a:solidFill>
              </a:rPr>
              <a:t>straordinario, sulla base </a:t>
            </a:r>
            <a:r>
              <a:rPr lang="it-IT" sz="1200" dirty="0">
                <a:solidFill>
                  <a:srgbClr val="002060"/>
                </a:solidFill>
              </a:rPr>
              <a:t>delle </a:t>
            </a:r>
            <a:r>
              <a:rPr lang="it-IT" sz="1200" dirty="0" smtClean="0">
                <a:solidFill>
                  <a:srgbClr val="002060"/>
                </a:solidFill>
              </a:rPr>
              <a:t>priorità </a:t>
            </a:r>
            <a:r>
              <a:rPr lang="it-IT" sz="1200" dirty="0">
                <a:solidFill>
                  <a:srgbClr val="002060"/>
                </a:solidFill>
              </a:rPr>
              <a:t>dallo </a:t>
            </a:r>
            <a:r>
              <a:rPr lang="it-IT" sz="1200" dirty="0" smtClean="0">
                <a:solidFill>
                  <a:srgbClr val="002060"/>
                </a:solidFill>
              </a:rPr>
              <a:t>stesso stabilite;</a:t>
            </a:r>
            <a:endParaRPr lang="it-IT" sz="1200" dirty="0">
              <a:solidFill>
                <a:srgbClr val="002060"/>
              </a:solidFill>
            </a:endParaRPr>
          </a:p>
          <a:p>
            <a:pPr marL="228600" indent="-228600" algn="just">
              <a:buFont typeface="+mj-lt"/>
              <a:buAutoNum type="arabicPeriod"/>
            </a:pPr>
            <a:r>
              <a:rPr lang="it-IT" sz="1200" dirty="0">
                <a:solidFill>
                  <a:srgbClr val="002060"/>
                </a:solidFill>
              </a:rPr>
              <a:t>Il Commissario </a:t>
            </a:r>
            <a:r>
              <a:rPr lang="it-IT" sz="1200" dirty="0" smtClean="0">
                <a:solidFill>
                  <a:srgbClr val="002060"/>
                </a:solidFill>
              </a:rPr>
              <a:t>straordinario:</a:t>
            </a:r>
            <a:endParaRPr lang="it-IT" sz="1200" dirty="0">
              <a:solidFill>
                <a:srgbClr val="002060"/>
              </a:solidFill>
            </a:endParaRPr>
          </a:p>
          <a:p>
            <a:pPr marL="628650" lvl="1" indent="-171450" algn="just">
              <a:buFont typeface="Arial" pitchFamily="34" charset="0"/>
              <a:buChar char="•"/>
            </a:pPr>
            <a:r>
              <a:rPr lang="it-IT" sz="1200" dirty="0">
                <a:solidFill>
                  <a:srgbClr val="002060"/>
                </a:solidFill>
              </a:rPr>
              <a:t>approva definitivamente i progetti </a:t>
            </a:r>
            <a:r>
              <a:rPr lang="it-IT" sz="1200" dirty="0" smtClean="0">
                <a:solidFill>
                  <a:srgbClr val="002060"/>
                </a:solidFill>
              </a:rPr>
              <a:t>esecutivi, acquisito il parere della Conferenza permanente;</a:t>
            </a:r>
            <a:endParaRPr lang="it-IT" sz="1200" dirty="0">
              <a:solidFill>
                <a:srgbClr val="002060"/>
              </a:solidFill>
            </a:endParaRPr>
          </a:p>
          <a:p>
            <a:pPr marL="628650" lvl="1" indent="-171450" algn="just">
              <a:buFont typeface="Arial" pitchFamily="34" charset="0"/>
              <a:buChar char="•"/>
            </a:pPr>
            <a:r>
              <a:rPr lang="it-IT" sz="1200" dirty="0">
                <a:solidFill>
                  <a:srgbClr val="002060"/>
                </a:solidFill>
              </a:rPr>
              <a:t>adotta il decreto di concessione del contributo;</a:t>
            </a:r>
          </a:p>
          <a:p>
            <a:pPr marL="628650" lvl="1" indent="-171450" algn="just">
              <a:buFont typeface="Arial" pitchFamily="34" charset="0"/>
              <a:buChar char="•"/>
            </a:pPr>
            <a:r>
              <a:rPr lang="it-IT" sz="1200" dirty="0">
                <a:solidFill>
                  <a:srgbClr val="002060"/>
                </a:solidFill>
              </a:rPr>
              <a:t>invia i progetti esecutivi alla </a:t>
            </a:r>
            <a:r>
              <a:rPr lang="it-IT" sz="1200" dirty="0" smtClean="0">
                <a:solidFill>
                  <a:srgbClr val="002060"/>
                </a:solidFill>
              </a:rPr>
              <a:t>Centrale </a:t>
            </a:r>
            <a:r>
              <a:rPr lang="it-IT" sz="1200" dirty="0">
                <a:solidFill>
                  <a:srgbClr val="002060"/>
                </a:solidFill>
              </a:rPr>
              <a:t>unica di committenza (Agenzia nazionale per l’attrazione degli investimenti e lo sviluppo d’impresa S.p.A.)</a:t>
            </a:r>
          </a:p>
          <a:p>
            <a:pPr algn="just"/>
            <a:r>
              <a:rPr lang="it-IT" sz="1200" dirty="0" smtClean="0"/>
              <a:t>3</a:t>
            </a:r>
            <a:r>
              <a:rPr lang="it-IT" sz="1200" dirty="0">
                <a:solidFill>
                  <a:srgbClr val="002060"/>
                </a:solidFill>
              </a:rPr>
              <a:t>.  </a:t>
            </a:r>
            <a:r>
              <a:rPr lang="it-IT" sz="1200" dirty="0" smtClean="0">
                <a:solidFill>
                  <a:srgbClr val="002060"/>
                </a:solidFill>
              </a:rPr>
              <a:t>La Centrale </a:t>
            </a:r>
            <a:r>
              <a:rPr lang="it-IT" sz="1200" dirty="0">
                <a:solidFill>
                  <a:srgbClr val="002060"/>
                </a:solidFill>
              </a:rPr>
              <a:t>unica di committenza espleta le procedure di gara per la selezione degli operatori economici esecutori dell’intervento.</a:t>
            </a:r>
          </a:p>
        </p:txBody>
      </p:sp>
      <p:sp>
        <p:nvSpPr>
          <p:cNvPr id="2" name="Segnaposto numero diapositiva 1"/>
          <p:cNvSpPr>
            <a:spLocks noGrp="1"/>
          </p:cNvSpPr>
          <p:nvPr>
            <p:ph type="sldNum" sz="quarter" idx="12"/>
          </p:nvPr>
        </p:nvSpPr>
        <p:spPr/>
        <p:txBody>
          <a:bodyPr/>
          <a:lstStyle/>
          <a:p>
            <a:fld id="{12194F3B-A95F-4036-9FB0-F0B68AB4758F}" type="slidenum">
              <a:rPr lang="it-IT" smtClean="0"/>
              <a:t>15</a:t>
            </a:fld>
            <a:endParaRPr lang="it-IT"/>
          </a:p>
        </p:txBody>
      </p:sp>
    </p:spTree>
    <p:extLst>
      <p:ext uri="{BB962C8B-B14F-4D97-AF65-F5344CB8AC3E}">
        <p14:creationId xmlns:p14="http://schemas.microsoft.com/office/powerpoint/2010/main" val="813912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261343" y="932582"/>
            <a:ext cx="8496944" cy="4229174"/>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07504" y="69380"/>
            <a:ext cx="7416824" cy="677108"/>
          </a:xfrm>
          <a:prstGeom prst="rect">
            <a:avLst/>
          </a:prstGeom>
          <a:noFill/>
        </p:spPr>
        <p:txBody>
          <a:bodyPr wrap="square" rtlCol="0">
            <a:spAutoFit/>
          </a:bodyPr>
          <a:lstStyle/>
          <a:p>
            <a:pPr algn="ctr"/>
            <a:r>
              <a:rPr lang="it-IT" sz="2000" b="1" dirty="0" smtClean="0">
                <a:solidFill>
                  <a:schemeClr val="bg1"/>
                </a:solidFill>
                <a:latin typeface="Arial Black" pitchFamily="34" charset="0"/>
              </a:rPr>
              <a:t>Ricostruzione </a:t>
            </a:r>
            <a:r>
              <a:rPr lang="it-IT" sz="2000" b="1" dirty="0">
                <a:solidFill>
                  <a:schemeClr val="bg1"/>
                </a:solidFill>
                <a:latin typeface="Arial Black" pitchFamily="34" charset="0"/>
              </a:rPr>
              <a:t>pubblica (art. </a:t>
            </a:r>
            <a:r>
              <a:rPr lang="it-IT" sz="2000" b="1" dirty="0" smtClean="0">
                <a:solidFill>
                  <a:schemeClr val="bg1"/>
                </a:solidFill>
                <a:latin typeface="Arial Black" pitchFamily="34" charset="0"/>
              </a:rPr>
              <a:t>14 bis e 15 ter)</a:t>
            </a:r>
          </a:p>
          <a:p>
            <a:pPr algn="ctr"/>
            <a:r>
              <a:rPr lang="it-IT" b="1" dirty="0" smtClean="0">
                <a:solidFill>
                  <a:schemeClr val="bg1"/>
                </a:solidFill>
                <a:latin typeface="Arial Black" pitchFamily="34" charset="0"/>
              </a:rPr>
              <a:t>Interventi sui presìdi ospedalieri e infrastrutture viarie</a:t>
            </a:r>
            <a:endParaRPr lang="it-IT" b="1" dirty="0">
              <a:solidFill>
                <a:schemeClr val="bg1"/>
              </a:solidFill>
              <a:latin typeface="Arial Black" pitchFamily="34" charset="0"/>
            </a:endParaRPr>
          </a:p>
        </p:txBody>
      </p:sp>
      <p:sp>
        <p:nvSpPr>
          <p:cNvPr id="8" name="CasellaDiTesto 7"/>
          <p:cNvSpPr txBox="1"/>
          <p:nvPr/>
        </p:nvSpPr>
        <p:spPr>
          <a:xfrm>
            <a:off x="189856" y="1129308"/>
            <a:ext cx="8496944" cy="1815882"/>
          </a:xfrm>
          <a:prstGeom prst="rect">
            <a:avLst/>
          </a:prstGeom>
          <a:noFill/>
        </p:spPr>
        <p:txBody>
          <a:bodyPr wrap="square" rtlCol="0">
            <a:spAutoFit/>
          </a:bodyPr>
          <a:lstStyle/>
          <a:p>
            <a:pPr lvl="1"/>
            <a:r>
              <a:rPr lang="it-IT" sz="1400" b="1" dirty="0" smtClean="0">
                <a:solidFill>
                  <a:srgbClr val="002060"/>
                </a:solidFill>
                <a:effectLst>
                  <a:outerShdw blurRad="38100" dist="38100" dir="2700000" algn="tl">
                    <a:srgbClr val="000000">
                      <a:alpha val="43137"/>
                    </a:srgbClr>
                  </a:outerShdw>
                </a:effectLst>
              </a:rPr>
              <a:t>L’articolo </a:t>
            </a:r>
            <a:r>
              <a:rPr lang="it-IT" sz="1400" b="1" u="sng" dirty="0" smtClean="0">
                <a:solidFill>
                  <a:srgbClr val="002060"/>
                </a:solidFill>
                <a:effectLst>
                  <a:outerShdw blurRad="38100" dist="38100" dir="2700000" algn="tl">
                    <a:srgbClr val="000000">
                      <a:alpha val="43137"/>
                    </a:srgbClr>
                  </a:outerShdw>
                </a:effectLst>
              </a:rPr>
              <a:t>14 bis,</a:t>
            </a:r>
            <a:r>
              <a:rPr lang="it-IT" sz="1400" b="1" dirty="0" smtClean="0">
                <a:solidFill>
                  <a:srgbClr val="002060"/>
                </a:solidFill>
                <a:effectLst>
                  <a:outerShdw blurRad="38100" dist="38100" dir="2700000" algn="tl">
                    <a:srgbClr val="000000">
                      <a:alpha val="43137"/>
                    </a:srgbClr>
                  </a:outerShdw>
                </a:effectLst>
              </a:rPr>
              <a:t> che riguarda gli </a:t>
            </a:r>
            <a:r>
              <a:rPr lang="it-IT" sz="1400" b="1" u="sng" dirty="0" smtClean="0">
                <a:solidFill>
                  <a:srgbClr val="002060"/>
                </a:solidFill>
                <a:effectLst>
                  <a:outerShdw blurRad="38100" dist="38100" dir="2700000" algn="tl">
                    <a:srgbClr val="000000">
                      <a:alpha val="43137"/>
                    </a:srgbClr>
                  </a:outerShdw>
                </a:effectLst>
              </a:rPr>
              <a:t>interventi sui presìdi ospedalieri</a:t>
            </a:r>
            <a:r>
              <a:rPr lang="it-IT" sz="1400" b="1" dirty="0" smtClean="0">
                <a:solidFill>
                  <a:srgbClr val="002060"/>
                </a:solidFill>
                <a:effectLst>
                  <a:outerShdw blurRad="38100" dist="38100" dir="2700000" algn="tl">
                    <a:srgbClr val="000000">
                      <a:alpha val="43137"/>
                    </a:srgbClr>
                  </a:outerShdw>
                </a:effectLst>
              </a:rPr>
              <a:t>,  è stato introdotto dalla legge di conversione.</a:t>
            </a:r>
          </a:p>
          <a:p>
            <a:pPr lvl="1"/>
            <a:endParaRPr lang="it-IT" sz="1400" b="1" dirty="0" smtClean="0">
              <a:solidFill>
                <a:srgbClr val="002060"/>
              </a:solidFill>
              <a:effectLst>
                <a:outerShdw blurRad="38100" dist="38100" dir="2700000" algn="tl">
                  <a:srgbClr val="000000">
                    <a:alpha val="43137"/>
                  </a:srgbClr>
                </a:outerShdw>
              </a:effectLst>
            </a:endParaRPr>
          </a:p>
          <a:p>
            <a:pPr lvl="1" algn="just"/>
            <a:r>
              <a:rPr lang="it-IT" sz="1400" b="1" dirty="0" smtClean="0">
                <a:solidFill>
                  <a:srgbClr val="002060"/>
                </a:solidFill>
                <a:effectLst>
                  <a:outerShdw blurRad="38100" dist="38100" dir="2700000" algn="tl">
                    <a:srgbClr val="000000">
                      <a:alpha val="43137"/>
                    </a:srgbClr>
                  </a:outerShdw>
                </a:effectLst>
              </a:rPr>
              <a:t>La </a:t>
            </a:r>
            <a:r>
              <a:rPr lang="it-IT" sz="1400" b="1" u="sng" dirty="0" smtClean="0">
                <a:solidFill>
                  <a:srgbClr val="002060"/>
                </a:solidFill>
                <a:effectLst>
                  <a:outerShdw blurRad="38100" dist="38100" dir="2700000" algn="tl">
                    <a:srgbClr val="000000">
                      <a:alpha val="43137"/>
                    </a:srgbClr>
                  </a:outerShdw>
                </a:effectLst>
              </a:rPr>
              <a:t>Regione</a:t>
            </a:r>
            <a:r>
              <a:rPr lang="it-IT" sz="1400" b="1" dirty="0" smtClean="0">
                <a:solidFill>
                  <a:srgbClr val="002060"/>
                </a:solidFill>
                <a:effectLst>
                  <a:outerShdw blurRad="38100" dist="38100" dir="2700000" algn="tl">
                    <a:srgbClr val="000000">
                      <a:alpha val="43137"/>
                    </a:srgbClr>
                  </a:outerShdw>
                </a:effectLst>
              </a:rPr>
              <a:t> provvede alle verifiche tecniche e alla valutazione del fabbisogno finanziario necessario al miglioramento sismico dei presìdi ospedalieri per individuare gli interventi da adottare successivamente con ordinanza di protezione civile.</a:t>
            </a:r>
          </a:p>
          <a:p>
            <a:pPr lvl="1" algn="just"/>
            <a:r>
              <a:rPr lang="it-IT" sz="1400" b="1" dirty="0" smtClean="0">
                <a:solidFill>
                  <a:srgbClr val="002060"/>
                </a:solidFill>
                <a:effectLst>
                  <a:outerShdw blurRad="38100" dist="38100" dir="2700000" algn="tl">
                    <a:srgbClr val="000000">
                      <a:alpha val="43137"/>
                    </a:srgbClr>
                  </a:outerShdw>
                </a:effectLst>
              </a:rPr>
              <a:t>Le risorse per tale attività sono a carico della contabilità speciale istituita per l’evento sismico e coprono anche gli oneri per le verifiche tecniche.</a:t>
            </a:r>
            <a:endParaRPr lang="it-IT" sz="1400" b="1" dirty="0">
              <a:solidFill>
                <a:srgbClr val="002060"/>
              </a:solidFill>
              <a:effectLst>
                <a:outerShdw blurRad="38100" dist="38100" dir="2700000" algn="tl">
                  <a:srgbClr val="000000">
                    <a:alpha val="43137"/>
                  </a:srgbClr>
                </a:outerShdw>
              </a:effectLst>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16</a:t>
            </a:fld>
            <a:endParaRPr lang="it-IT"/>
          </a:p>
        </p:txBody>
      </p:sp>
      <p:sp>
        <p:nvSpPr>
          <p:cNvPr id="10" name="CasellaDiTesto 9"/>
          <p:cNvSpPr txBox="1"/>
          <p:nvPr/>
        </p:nvSpPr>
        <p:spPr>
          <a:xfrm>
            <a:off x="189856" y="3232618"/>
            <a:ext cx="8331951" cy="1169551"/>
          </a:xfrm>
          <a:prstGeom prst="rect">
            <a:avLst/>
          </a:prstGeom>
          <a:noFill/>
        </p:spPr>
        <p:txBody>
          <a:bodyPr wrap="square" rtlCol="0">
            <a:spAutoFit/>
          </a:bodyPr>
          <a:lstStyle/>
          <a:p>
            <a:pPr lvl="1"/>
            <a:r>
              <a:rPr lang="it-IT" sz="1400" b="1" dirty="0" smtClean="0">
                <a:solidFill>
                  <a:srgbClr val="002060"/>
                </a:solidFill>
                <a:effectLst>
                  <a:outerShdw blurRad="38100" dist="38100" dir="2700000" algn="tl">
                    <a:srgbClr val="000000">
                      <a:alpha val="43137"/>
                    </a:srgbClr>
                  </a:outerShdw>
                </a:effectLst>
              </a:rPr>
              <a:t>L’articolo </a:t>
            </a:r>
            <a:r>
              <a:rPr lang="it-IT" sz="1400" b="1" u="sng" dirty="0" smtClean="0">
                <a:solidFill>
                  <a:srgbClr val="002060"/>
                </a:solidFill>
                <a:effectLst>
                  <a:outerShdw blurRad="38100" dist="38100" dir="2700000" algn="tl">
                    <a:srgbClr val="000000">
                      <a:alpha val="43137"/>
                    </a:srgbClr>
                  </a:outerShdw>
                </a:effectLst>
              </a:rPr>
              <a:t>15 ter </a:t>
            </a:r>
            <a:r>
              <a:rPr lang="it-IT" sz="1400" b="1" dirty="0" smtClean="0">
                <a:solidFill>
                  <a:srgbClr val="002060"/>
                </a:solidFill>
                <a:effectLst>
                  <a:outerShdw blurRad="38100" dist="38100" dir="2700000" algn="tl">
                    <a:srgbClr val="000000">
                      <a:alpha val="43137"/>
                    </a:srgbClr>
                  </a:outerShdw>
                </a:effectLst>
              </a:rPr>
              <a:t>riguarda le </a:t>
            </a:r>
            <a:r>
              <a:rPr lang="it-IT" sz="1400" b="1" u="sng" dirty="0" smtClean="0">
                <a:solidFill>
                  <a:srgbClr val="002060"/>
                </a:solidFill>
                <a:effectLst>
                  <a:outerShdw blurRad="38100" dist="38100" dir="2700000" algn="tl">
                    <a:srgbClr val="000000">
                      <a:alpha val="43137"/>
                    </a:srgbClr>
                  </a:outerShdw>
                </a:effectLst>
              </a:rPr>
              <a:t>misure urgenti per le infrastrutture viarie</a:t>
            </a:r>
            <a:r>
              <a:rPr lang="it-IT" sz="1400" b="1" dirty="0" smtClean="0">
                <a:solidFill>
                  <a:srgbClr val="002060"/>
                </a:solidFill>
                <a:effectLst>
                  <a:outerShdw blurRad="38100" dist="38100" dir="2700000" algn="tl">
                    <a:srgbClr val="000000">
                      <a:alpha val="43137"/>
                    </a:srgbClr>
                  </a:outerShdw>
                </a:effectLst>
              </a:rPr>
              <a:t>.</a:t>
            </a:r>
          </a:p>
          <a:p>
            <a:pPr lvl="1"/>
            <a:endParaRPr lang="it-IT" sz="1400" b="1" dirty="0" smtClean="0">
              <a:solidFill>
                <a:srgbClr val="002060"/>
              </a:solidFill>
              <a:effectLst>
                <a:outerShdw blurRad="38100" dist="38100" dir="2700000" algn="tl">
                  <a:srgbClr val="000000">
                    <a:alpha val="43137"/>
                  </a:srgbClr>
                </a:outerShdw>
              </a:effectLst>
            </a:endParaRPr>
          </a:p>
          <a:p>
            <a:pPr lvl="1" algn="just"/>
            <a:r>
              <a:rPr lang="it-IT" sz="1400" b="1" dirty="0" smtClean="0">
                <a:solidFill>
                  <a:srgbClr val="002060"/>
                </a:solidFill>
                <a:effectLst>
                  <a:outerShdw blurRad="38100" dist="38100" dir="2700000" algn="tl">
                    <a:srgbClr val="000000">
                      <a:alpha val="43137"/>
                    </a:srgbClr>
                  </a:outerShdw>
                </a:effectLst>
              </a:rPr>
              <a:t>L’</a:t>
            </a:r>
            <a:r>
              <a:rPr lang="it-IT" sz="1400" b="1" u="sng" dirty="0" smtClean="0">
                <a:solidFill>
                  <a:srgbClr val="002060"/>
                </a:solidFill>
                <a:effectLst>
                  <a:outerShdw blurRad="38100" dist="38100" dir="2700000" algn="tl">
                    <a:srgbClr val="000000">
                      <a:alpha val="43137"/>
                    </a:srgbClr>
                  </a:outerShdw>
                </a:effectLst>
              </a:rPr>
              <a:t>ANAS</a:t>
            </a:r>
            <a:r>
              <a:rPr lang="it-IT" sz="1400" b="1" dirty="0" smtClean="0">
                <a:solidFill>
                  <a:srgbClr val="002060"/>
                </a:solidFill>
                <a:effectLst>
                  <a:outerShdw blurRad="38100" dist="38100" dir="2700000" algn="tl">
                    <a:srgbClr val="000000">
                      <a:alpha val="43137"/>
                    </a:srgbClr>
                  </a:outerShdw>
                </a:effectLst>
              </a:rPr>
              <a:t> provvede</a:t>
            </a:r>
            <a:r>
              <a:rPr lang="it-IT" sz="1400" b="1" dirty="0">
                <a:solidFill>
                  <a:srgbClr val="002060"/>
                </a:solidFill>
                <a:effectLst>
                  <a:outerShdw blurRad="38100" dist="38100" dir="2700000" algn="tl">
                    <a:srgbClr val="000000">
                      <a:alpha val="43137"/>
                    </a:srgbClr>
                  </a:outerShdw>
                </a:effectLst>
              </a:rPr>
              <a:t>, in qualità di soggetto attuatore della Protezione civile, agli interventi di ripristino e messa in sicurezza della viabilità delle infrastrutture stradali di interesse nazionale rientranti nella competenza di ANAS SPA e di quelle rientranti nella competenza delle Regioni e degli enti locali</a:t>
            </a:r>
            <a:r>
              <a:rPr lang="it-IT" sz="1400" b="1" dirty="0" smtClean="0">
                <a:solidFill>
                  <a:srgbClr val="002060"/>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28091862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6" name="Segnaposto numero diapositiva 5"/>
          <p:cNvSpPr>
            <a:spLocks noGrp="1"/>
          </p:cNvSpPr>
          <p:nvPr>
            <p:ph type="sldNum" sz="quarter" idx="12"/>
          </p:nvPr>
        </p:nvSpPr>
        <p:spPr>
          <a:xfrm>
            <a:off x="6689723" y="5214745"/>
            <a:ext cx="2133600" cy="304271"/>
          </a:xfrm>
        </p:spPr>
        <p:txBody>
          <a:bodyPr/>
          <a:lstStyle/>
          <a:p>
            <a:fld id="{12194F3B-A95F-4036-9FB0-F0B68AB4758F}" type="slidenum">
              <a:rPr lang="it-IT" smtClean="0">
                <a:solidFill>
                  <a:prstClr val="black">
                    <a:tint val="75000"/>
                  </a:prstClr>
                </a:solidFill>
              </a:rPr>
              <a:pPr/>
              <a:t>17</a:t>
            </a:fld>
            <a:endParaRPr lang="it-IT">
              <a:solidFill>
                <a:prstClr val="black">
                  <a:tint val="75000"/>
                </a:prstClr>
              </a:solidFill>
            </a:endParaRPr>
          </a:p>
        </p:txBody>
      </p:sp>
      <p:sp>
        <p:nvSpPr>
          <p:cNvPr id="14" name="Rettangolo 13"/>
          <p:cNvSpPr/>
          <p:nvPr/>
        </p:nvSpPr>
        <p:spPr>
          <a:xfrm>
            <a:off x="218328" y="1561356"/>
            <a:ext cx="4104455" cy="63318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002060"/>
                </a:solidFill>
                <a:effectLst>
                  <a:outerShdw blurRad="38100" dist="38100" dir="2700000" algn="tl">
                    <a:srgbClr val="000000">
                      <a:alpha val="43137"/>
                    </a:srgbClr>
                  </a:outerShdw>
                </a:effectLst>
              </a:rPr>
              <a:t>Comuni e altre</a:t>
            </a:r>
          </a:p>
          <a:p>
            <a:pPr algn="ctr"/>
            <a:r>
              <a:rPr lang="it-IT" sz="1400" b="1" dirty="0" smtClean="0">
                <a:solidFill>
                  <a:srgbClr val="002060"/>
                </a:solidFill>
                <a:effectLst>
                  <a:outerShdw blurRad="38100" dist="38100" dir="2700000" algn="tl">
                    <a:srgbClr val="000000">
                      <a:alpha val="43137"/>
                    </a:srgbClr>
                  </a:outerShdw>
                </a:effectLst>
              </a:rPr>
              <a:t>amministrazioni interessate</a:t>
            </a:r>
            <a:endParaRPr lang="it-IT" sz="1400" b="1" dirty="0">
              <a:solidFill>
                <a:srgbClr val="002060"/>
              </a:solidFill>
              <a:effectLst>
                <a:outerShdw blurRad="38100" dist="38100" dir="2700000" algn="tl">
                  <a:srgbClr val="000000">
                    <a:alpha val="43137"/>
                  </a:srgbClr>
                </a:outerShdw>
              </a:effectLst>
            </a:endParaRPr>
          </a:p>
        </p:txBody>
      </p:sp>
      <p:sp>
        <p:nvSpPr>
          <p:cNvPr id="15" name="Rettangolo 14"/>
          <p:cNvSpPr/>
          <p:nvPr/>
        </p:nvSpPr>
        <p:spPr>
          <a:xfrm>
            <a:off x="4322783" y="1561356"/>
            <a:ext cx="2160240" cy="633187"/>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50" b="1" dirty="0">
                <a:solidFill>
                  <a:srgbClr val="002060"/>
                </a:solidFill>
                <a:effectLst>
                  <a:outerShdw blurRad="38100" dist="38100" dir="2700000" algn="tl">
                    <a:srgbClr val="000000">
                      <a:alpha val="43137"/>
                    </a:srgbClr>
                  </a:outerShdw>
                </a:effectLst>
              </a:rPr>
              <a:t>Proprietari, possessori o detentori di beni culturali immobili </a:t>
            </a:r>
            <a:r>
              <a:rPr lang="it-IT" sz="1050" b="1" dirty="0" smtClean="0">
                <a:solidFill>
                  <a:srgbClr val="002060"/>
                </a:solidFill>
                <a:effectLst>
                  <a:outerShdw blurRad="38100" dist="38100" dir="2700000" algn="tl">
                    <a:srgbClr val="000000">
                      <a:alpha val="43137"/>
                    </a:srgbClr>
                  </a:outerShdw>
                </a:effectLst>
              </a:rPr>
              <a:t>e</a:t>
            </a:r>
          </a:p>
          <a:p>
            <a:pPr algn="ctr"/>
            <a:r>
              <a:rPr lang="it-IT" sz="1050" b="1" dirty="0" smtClean="0">
                <a:solidFill>
                  <a:srgbClr val="002060"/>
                </a:solidFill>
                <a:effectLst>
                  <a:outerShdw blurRad="38100" dist="38100" dir="2700000" algn="tl">
                    <a:srgbClr val="000000">
                      <a:alpha val="43137"/>
                    </a:srgbClr>
                  </a:outerShdw>
                </a:effectLst>
              </a:rPr>
              <a:t>dei </a:t>
            </a:r>
            <a:r>
              <a:rPr lang="it-IT" sz="1050" b="1" dirty="0">
                <a:solidFill>
                  <a:srgbClr val="002060"/>
                </a:solidFill>
                <a:effectLst>
                  <a:outerShdw blurRad="38100" dist="38100" dir="2700000" algn="tl">
                    <a:srgbClr val="000000">
                      <a:alpha val="43137"/>
                    </a:srgbClr>
                  </a:outerShdw>
                </a:effectLst>
              </a:rPr>
              <a:t>beni paesaggistici</a:t>
            </a:r>
          </a:p>
        </p:txBody>
      </p:sp>
      <p:sp>
        <p:nvSpPr>
          <p:cNvPr id="16" name="Rettangolo 15"/>
          <p:cNvSpPr/>
          <p:nvPr/>
        </p:nvSpPr>
        <p:spPr>
          <a:xfrm>
            <a:off x="218328" y="2194543"/>
            <a:ext cx="4104453" cy="189211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anose="020B0604020202020204" pitchFamily="34" charset="0"/>
              <a:buChar char="•"/>
            </a:pPr>
            <a:r>
              <a:rPr lang="it-IT" sz="1000" dirty="0">
                <a:solidFill>
                  <a:srgbClr val="002060"/>
                </a:solidFill>
              </a:rPr>
              <a:t>Per i servizi di progettazione per  la messa in sicurezza di beni culturali immobili, in attesa dell’istituzione dell’elenco speciale dei professionisti abilitati, possono procedere ad affidamenti diretti di importo inferiore a 40.000 euro a professionisti idonei senza ulteriori formalità (comma 1</a:t>
            </a:r>
            <a:r>
              <a:rPr lang="it-IT" sz="1000" dirty="0">
                <a:solidFill>
                  <a:prstClr val="black"/>
                </a:solidFill>
              </a:rPr>
              <a:t>).</a:t>
            </a:r>
          </a:p>
          <a:p>
            <a:pPr marL="171450" indent="-171450" algn="just">
              <a:buFont typeface="Arial" panose="020B0604020202020204" pitchFamily="34" charset="0"/>
              <a:buChar char="•"/>
            </a:pPr>
            <a:r>
              <a:rPr lang="it-IT" sz="1000" dirty="0">
                <a:solidFill>
                  <a:srgbClr val="002060"/>
                </a:solidFill>
              </a:rPr>
              <a:t>Possono effettuare, anche in deroga alle disposizioni sull’autorizzazione paesaggistica, gli interventi indispensabili per evitare ulteriori danni ai beni culturali e paesaggistici (compresa la messa in sicurezza degli edifici). Ne danno immediata comunicazione e trasmettono nel più breve tempo possibile i progetti definitivi al </a:t>
            </a:r>
            <a:r>
              <a:rPr lang="it-IT" sz="1000" dirty="0" err="1">
                <a:solidFill>
                  <a:srgbClr val="002060"/>
                </a:solidFill>
              </a:rPr>
              <a:t>Mibact</a:t>
            </a:r>
            <a:r>
              <a:rPr lang="it-IT" sz="1000" dirty="0">
                <a:solidFill>
                  <a:srgbClr val="002060"/>
                </a:solidFill>
              </a:rPr>
              <a:t> per le autorizzazioni (comma 2).</a:t>
            </a:r>
          </a:p>
        </p:txBody>
      </p:sp>
      <p:sp>
        <p:nvSpPr>
          <p:cNvPr id="17" name="Rettangolo 16"/>
          <p:cNvSpPr/>
          <p:nvPr/>
        </p:nvSpPr>
        <p:spPr>
          <a:xfrm>
            <a:off x="4322781" y="2194543"/>
            <a:ext cx="2160241" cy="189211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anose="020B0604020202020204" pitchFamily="34" charset="0"/>
              <a:buChar char="•"/>
            </a:pPr>
            <a:r>
              <a:rPr lang="it-IT" sz="1000" dirty="0">
                <a:solidFill>
                  <a:srgbClr val="002060"/>
                </a:solidFill>
              </a:rPr>
              <a:t>Con le disposizioni di cui al comma 2, effettuano interventi di messa in sicurezza dei beni culturali immobili e dei beni paesaggistici siti nei Comuni </a:t>
            </a:r>
            <a:r>
              <a:rPr lang="it-IT" sz="1000" dirty="0" smtClean="0">
                <a:solidFill>
                  <a:srgbClr val="002060"/>
                </a:solidFill>
              </a:rPr>
              <a:t>interessati </a:t>
            </a:r>
            <a:r>
              <a:rPr lang="it-IT" sz="1000" dirty="0">
                <a:solidFill>
                  <a:srgbClr val="002060"/>
                </a:solidFill>
              </a:rPr>
              <a:t>o ricadenti nelle aree pro-tette o nelle zone di protezione speciale (comma 3). </a:t>
            </a:r>
          </a:p>
        </p:txBody>
      </p:sp>
      <p:sp>
        <p:nvSpPr>
          <p:cNvPr id="18" name="Rettangolo 17"/>
          <p:cNvSpPr/>
          <p:nvPr/>
        </p:nvSpPr>
        <p:spPr>
          <a:xfrm>
            <a:off x="6483023" y="1561356"/>
            <a:ext cx="2409457" cy="635133"/>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a:solidFill>
                  <a:srgbClr val="002060"/>
                </a:solidFill>
                <a:effectLst>
                  <a:outerShdw blurRad="38100" dist="38100" dir="2700000" algn="tl">
                    <a:srgbClr val="000000">
                      <a:alpha val="43137"/>
                    </a:srgbClr>
                  </a:outerShdw>
                </a:effectLst>
              </a:rPr>
              <a:t>Ufficio del</a:t>
            </a:r>
          </a:p>
          <a:p>
            <a:pPr algn="ctr"/>
            <a:r>
              <a:rPr lang="it-IT" sz="1600" b="1" dirty="0">
                <a:solidFill>
                  <a:srgbClr val="002060"/>
                </a:solidFill>
                <a:effectLst>
                  <a:outerShdw blurRad="38100" dist="38100" dir="2700000" algn="tl">
                    <a:srgbClr val="000000">
                      <a:alpha val="43137"/>
                    </a:srgbClr>
                  </a:outerShdw>
                </a:effectLst>
              </a:rPr>
              <a:t>Soprintendente speciale</a:t>
            </a:r>
          </a:p>
        </p:txBody>
      </p:sp>
      <p:sp>
        <p:nvSpPr>
          <p:cNvPr id="19" name="Rettangolo 18"/>
          <p:cNvSpPr/>
          <p:nvPr/>
        </p:nvSpPr>
        <p:spPr>
          <a:xfrm>
            <a:off x="6483024" y="2194542"/>
            <a:ext cx="2409456" cy="189211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anose="020B0604020202020204" pitchFamily="34" charset="0"/>
              <a:buChar char="•"/>
            </a:pPr>
            <a:r>
              <a:rPr lang="it-IT" sz="1000" dirty="0">
                <a:solidFill>
                  <a:srgbClr val="002060"/>
                </a:solidFill>
              </a:rPr>
              <a:t>Costituzione dell’ufficio del soprintendente speciale per la realizzazione di interventi di tutela del patrimonio culturale dei territori colpiti dal sisma;</a:t>
            </a:r>
          </a:p>
          <a:p>
            <a:pPr marL="171450" indent="-171450" algn="just">
              <a:buFont typeface="Arial" panose="020B0604020202020204" pitchFamily="34" charset="0"/>
              <a:buChar char="•"/>
            </a:pPr>
            <a:r>
              <a:rPr lang="it-IT" sz="1000" dirty="0">
                <a:solidFill>
                  <a:srgbClr val="002060"/>
                </a:solidFill>
              </a:rPr>
              <a:t>Si avvale di apposita segreteria tecnica di progettazione, costituita da non più di 20 unità di personale per la durata di 5 anni a far data dal 2017;</a:t>
            </a:r>
          </a:p>
          <a:p>
            <a:pPr marL="171450" indent="-171450" algn="just">
              <a:buFont typeface="Arial" panose="020B0604020202020204" pitchFamily="34" charset="0"/>
              <a:buChar char="•"/>
            </a:pPr>
            <a:r>
              <a:rPr lang="it-IT" sz="1000" dirty="0">
                <a:solidFill>
                  <a:srgbClr val="002060"/>
                </a:solidFill>
              </a:rPr>
              <a:t>Può reclutare personale di supporto fino a 20 unità (comma 6).</a:t>
            </a:r>
          </a:p>
        </p:txBody>
      </p:sp>
      <p:sp>
        <p:nvSpPr>
          <p:cNvPr id="20" name="Rettangolo 19"/>
          <p:cNvSpPr/>
          <p:nvPr/>
        </p:nvSpPr>
        <p:spPr>
          <a:xfrm>
            <a:off x="218329" y="4086652"/>
            <a:ext cx="6264694" cy="116988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fontAlgn="base">
              <a:buFont typeface="Arial" panose="020B0604020202020204" pitchFamily="34" charset="0"/>
              <a:buChar char="•"/>
            </a:pPr>
            <a:r>
              <a:rPr lang="it-IT" sz="1000" dirty="0">
                <a:solidFill>
                  <a:srgbClr val="002060"/>
                </a:solidFill>
              </a:rPr>
              <a:t>Per interventi urgenti su resti di beni di interesse artistico, storico, architettonico e paesaggistico, compresa la demolizione di ruderi o di edifici collabenti necessaria a tutela dell'incolumità pubblica, il rilascio delle autorizzazioni previste si intende acquisito con l’assenso riportato nel verbale sottoscritto dal rappresentante del Ministero che partecipa alle operazioni (comma 4). Alle imprese incaricate degli interventi di cui ai commi 1, 2, 3 e 4 si applicano le disposizioni di cui all'art. </a:t>
            </a:r>
            <a:r>
              <a:rPr lang="it-IT" sz="1000" dirty="0">
                <a:solidFill>
                  <a:srgbClr val="002060"/>
                </a:solidFill>
                <a:hlinkClick r:id="rId5"/>
              </a:rPr>
              <a:t>8, comma 5</a:t>
            </a:r>
            <a:r>
              <a:rPr lang="it-IT" sz="1000" dirty="0">
                <a:solidFill>
                  <a:srgbClr val="002060"/>
                </a:solidFill>
              </a:rPr>
              <a:t>, relative ai requisiti da possedere per l’affidamento dei lavori. I professionisti incaricati della progettazione devono produrre dichiarazione di impegno all'iscrizione all'elenco speciale di cui all'articolo 34 (comma 5).</a:t>
            </a:r>
          </a:p>
        </p:txBody>
      </p:sp>
      <p:sp>
        <p:nvSpPr>
          <p:cNvPr id="5" name="Rettangolo 4"/>
          <p:cNvSpPr/>
          <p:nvPr/>
        </p:nvSpPr>
        <p:spPr>
          <a:xfrm>
            <a:off x="827586" y="100157"/>
            <a:ext cx="5904654" cy="646331"/>
          </a:xfrm>
          <a:prstGeom prst="rect">
            <a:avLst/>
          </a:prstGeom>
        </p:spPr>
        <p:txBody>
          <a:bodyPr wrap="square">
            <a:spAutoFit/>
          </a:bodyPr>
          <a:lstStyle/>
          <a:p>
            <a:pPr algn="ctr"/>
            <a:r>
              <a:rPr lang="it-IT" b="1" dirty="0">
                <a:solidFill>
                  <a:schemeClr val="bg1"/>
                </a:solidFill>
                <a:latin typeface="Arial Black" pitchFamily="34" charset="0"/>
              </a:rPr>
              <a:t>Ricostruzione pubblica (art. </a:t>
            </a:r>
            <a:r>
              <a:rPr lang="it-IT" b="1" dirty="0" smtClean="0">
                <a:solidFill>
                  <a:schemeClr val="bg1"/>
                </a:solidFill>
                <a:latin typeface="Arial Black" pitchFamily="34" charset="0"/>
              </a:rPr>
              <a:t>15 </a:t>
            </a:r>
            <a:r>
              <a:rPr lang="it-IT" b="1" dirty="0">
                <a:solidFill>
                  <a:schemeClr val="bg1"/>
                </a:solidFill>
                <a:latin typeface="Arial Black" pitchFamily="34" charset="0"/>
              </a:rPr>
              <a:t>bis)</a:t>
            </a:r>
          </a:p>
          <a:p>
            <a:pPr algn="ctr"/>
            <a:r>
              <a:rPr lang="it-IT" b="1" dirty="0">
                <a:solidFill>
                  <a:schemeClr val="bg1"/>
                </a:solidFill>
                <a:latin typeface="Arial Black" pitchFamily="34" charset="0"/>
              </a:rPr>
              <a:t>Interventi </a:t>
            </a:r>
            <a:r>
              <a:rPr lang="it-IT" b="1" dirty="0" smtClean="0">
                <a:solidFill>
                  <a:schemeClr val="bg1"/>
                </a:solidFill>
                <a:latin typeface="Arial Black" pitchFamily="34" charset="0"/>
              </a:rPr>
              <a:t>immediati sul patrimonio culturale</a:t>
            </a:r>
            <a:endParaRPr lang="it-IT" b="1" dirty="0">
              <a:solidFill>
                <a:schemeClr val="bg1"/>
              </a:solidFill>
              <a:latin typeface="Arial Black" pitchFamily="34" charset="0"/>
            </a:endParaRPr>
          </a:p>
        </p:txBody>
      </p:sp>
    </p:spTree>
    <p:extLst>
      <p:ext uri="{BB962C8B-B14F-4D97-AF65-F5344CB8AC3E}">
        <p14:creationId xmlns:p14="http://schemas.microsoft.com/office/powerpoint/2010/main" val="6900836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8" y="932582"/>
            <a:ext cx="8496944" cy="4229174"/>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07504" y="-46468"/>
            <a:ext cx="7416824" cy="892552"/>
          </a:xfrm>
          <a:prstGeom prst="rect">
            <a:avLst/>
          </a:prstGeom>
          <a:noFill/>
        </p:spPr>
        <p:txBody>
          <a:bodyPr wrap="square" rtlCol="0">
            <a:spAutoFit/>
          </a:bodyPr>
          <a:lstStyle/>
          <a:p>
            <a:pPr algn="ctr"/>
            <a:r>
              <a:rPr lang="it-IT" sz="2000" b="1" dirty="0" smtClean="0">
                <a:solidFill>
                  <a:schemeClr val="bg1"/>
                </a:solidFill>
                <a:latin typeface="Arial Black" pitchFamily="34" charset="0"/>
              </a:rPr>
              <a:t>Agevolazioni fiscali</a:t>
            </a:r>
          </a:p>
          <a:p>
            <a:pPr algn="ctr"/>
            <a:r>
              <a:rPr lang="it-IT" sz="1600" b="1" dirty="0" smtClean="0">
                <a:solidFill>
                  <a:schemeClr val="bg1"/>
                </a:solidFill>
                <a:latin typeface="Arial Black" pitchFamily="34" charset="0"/>
              </a:rPr>
              <a:t>Art bonus </a:t>
            </a:r>
            <a:r>
              <a:rPr lang="it-IT" sz="1600" b="1" dirty="0">
                <a:solidFill>
                  <a:schemeClr val="bg1"/>
                </a:solidFill>
                <a:latin typeface="Arial Black" pitchFamily="34" charset="0"/>
              </a:rPr>
              <a:t>(</a:t>
            </a:r>
            <a:r>
              <a:rPr lang="it-IT" sz="1600" b="1" dirty="0" smtClean="0">
                <a:solidFill>
                  <a:schemeClr val="bg1"/>
                </a:solidFill>
                <a:latin typeface="Arial Black" pitchFamily="34" charset="0"/>
              </a:rPr>
              <a:t>art. 17)</a:t>
            </a:r>
            <a:endParaRPr lang="it-IT" sz="1600" b="1" dirty="0">
              <a:solidFill>
                <a:schemeClr val="bg1"/>
              </a:solidFill>
              <a:latin typeface="Arial Black" pitchFamily="34" charset="0"/>
            </a:endParaRPr>
          </a:p>
          <a:p>
            <a:pPr algn="ctr"/>
            <a:r>
              <a:rPr lang="it-IT" sz="1600" b="1" dirty="0" smtClean="0">
                <a:solidFill>
                  <a:schemeClr val="bg1"/>
                </a:solidFill>
                <a:latin typeface="Arial Black" pitchFamily="34" charset="0"/>
              </a:rPr>
              <a:t>Erogazioni liberali delle </a:t>
            </a:r>
            <a:r>
              <a:rPr lang="it-IT" sz="1600" b="1" dirty="0">
                <a:solidFill>
                  <a:schemeClr val="bg1"/>
                </a:solidFill>
                <a:latin typeface="Arial Black" pitchFamily="34" charset="0"/>
              </a:rPr>
              <a:t>società </a:t>
            </a:r>
            <a:r>
              <a:rPr lang="it-IT" sz="1600" b="1" dirty="0" smtClean="0">
                <a:solidFill>
                  <a:schemeClr val="bg1"/>
                </a:solidFill>
                <a:latin typeface="Arial Black" pitchFamily="34" charset="0"/>
              </a:rPr>
              <a:t>(art. </a:t>
            </a:r>
            <a:r>
              <a:rPr lang="it-IT" sz="1600" b="1" dirty="0">
                <a:solidFill>
                  <a:schemeClr val="bg1"/>
                </a:solidFill>
                <a:latin typeface="Arial Black" pitchFamily="34" charset="0"/>
              </a:rPr>
              <a:t>17 bis)</a:t>
            </a:r>
          </a:p>
        </p:txBody>
      </p:sp>
      <p:sp>
        <p:nvSpPr>
          <p:cNvPr id="8" name="CasellaDiTesto 7"/>
          <p:cNvSpPr txBox="1"/>
          <p:nvPr/>
        </p:nvSpPr>
        <p:spPr>
          <a:xfrm>
            <a:off x="189856" y="1129308"/>
            <a:ext cx="8496944" cy="1384995"/>
          </a:xfrm>
          <a:prstGeom prst="rect">
            <a:avLst/>
          </a:prstGeom>
          <a:noFill/>
        </p:spPr>
        <p:txBody>
          <a:bodyPr wrap="square" rtlCol="0">
            <a:spAutoFit/>
          </a:bodyPr>
          <a:lstStyle/>
          <a:p>
            <a:pPr lvl="1" algn="just"/>
            <a:r>
              <a:rPr lang="it-IT" sz="1400" b="1" dirty="0" smtClean="0">
                <a:solidFill>
                  <a:srgbClr val="002060"/>
                </a:solidFill>
                <a:effectLst>
                  <a:outerShdw blurRad="38100" dist="38100" dir="2700000" algn="tl">
                    <a:srgbClr val="000000">
                      <a:alpha val="43137"/>
                    </a:srgbClr>
                  </a:outerShdw>
                </a:effectLst>
              </a:rPr>
              <a:t>L’articolo </a:t>
            </a:r>
            <a:r>
              <a:rPr lang="it-IT" sz="1400" b="1" u="sng" dirty="0" smtClean="0">
                <a:solidFill>
                  <a:srgbClr val="002060"/>
                </a:solidFill>
                <a:effectLst>
                  <a:outerShdw blurRad="38100" dist="38100" dir="2700000" algn="tl">
                    <a:srgbClr val="000000">
                      <a:alpha val="43137"/>
                    </a:srgbClr>
                  </a:outerShdw>
                </a:effectLst>
              </a:rPr>
              <a:t>17 (art bonus)</a:t>
            </a:r>
            <a:r>
              <a:rPr lang="it-IT" sz="1400" b="1" dirty="0" smtClean="0">
                <a:solidFill>
                  <a:srgbClr val="002060"/>
                </a:solidFill>
                <a:effectLst>
                  <a:outerShdw blurRad="38100" dist="38100" dir="2700000" algn="tl">
                    <a:srgbClr val="000000">
                      <a:alpha val="43137"/>
                    </a:srgbClr>
                  </a:outerShdw>
                </a:effectLst>
              </a:rPr>
              <a:t> </a:t>
            </a:r>
            <a:r>
              <a:rPr lang="it-IT" sz="1400" dirty="0" smtClean="0">
                <a:solidFill>
                  <a:srgbClr val="002060"/>
                </a:solidFill>
                <a:effectLst>
                  <a:outerShdw blurRad="38100" dist="38100" dir="2700000" algn="tl">
                    <a:srgbClr val="000000">
                      <a:alpha val="43137"/>
                    </a:srgbClr>
                  </a:outerShdw>
                </a:effectLst>
              </a:rPr>
              <a:t>prevede un credito </a:t>
            </a:r>
            <a:r>
              <a:rPr lang="it-IT" sz="1400" dirty="0">
                <a:solidFill>
                  <a:srgbClr val="002060"/>
                </a:solidFill>
                <a:effectLst>
                  <a:outerShdw blurRad="38100" dist="38100" dir="2700000" algn="tl">
                    <a:srgbClr val="000000">
                      <a:alpha val="43137"/>
                    </a:srgbClr>
                  </a:outerShdw>
                </a:effectLst>
              </a:rPr>
              <a:t>d’imposta  per le erogazioni liberali </a:t>
            </a:r>
            <a:r>
              <a:rPr lang="it-IT" sz="1400" dirty="0" smtClean="0">
                <a:solidFill>
                  <a:srgbClr val="002060"/>
                </a:solidFill>
                <a:effectLst>
                  <a:outerShdw blurRad="38100" dist="38100" dir="2700000" algn="tl">
                    <a:srgbClr val="000000">
                      <a:alpha val="43137"/>
                    </a:srgbClr>
                  </a:outerShdw>
                </a:effectLst>
              </a:rPr>
              <a:t>effettuate a </a:t>
            </a:r>
            <a:r>
              <a:rPr lang="it-IT" sz="1400" dirty="0">
                <a:solidFill>
                  <a:srgbClr val="002060"/>
                </a:solidFill>
                <a:effectLst>
                  <a:outerShdw blurRad="38100" dist="38100" dir="2700000" algn="tl">
                    <a:srgbClr val="000000">
                      <a:alpha val="43137"/>
                    </a:srgbClr>
                  </a:outerShdw>
                </a:effectLst>
              </a:rPr>
              <a:t>favore del Ministero dei beni delle attività culturali e del turismo per interventi di manutenzione, protezione e restauro di beni culturali di interesse </a:t>
            </a:r>
            <a:r>
              <a:rPr lang="it-IT" sz="1400" dirty="0" smtClean="0">
                <a:solidFill>
                  <a:srgbClr val="002060"/>
                </a:solidFill>
                <a:effectLst>
                  <a:outerShdw blurRad="38100" dist="38100" dir="2700000" algn="tl">
                    <a:srgbClr val="000000">
                      <a:alpha val="43137"/>
                    </a:srgbClr>
                  </a:outerShdw>
                </a:effectLst>
              </a:rPr>
              <a:t>religioso.</a:t>
            </a:r>
          </a:p>
          <a:p>
            <a:pPr lvl="1" algn="just"/>
            <a:r>
              <a:rPr lang="it-IT" sz="1400" dirty="0" smtClean="0">
                <a:solidFill>
                  <a:srgbClr val="002060"/>
                </a:solidFill>
                <a:effectLst>
                  <a:outerShdw blurRad="38100" dist="38100" dir="2700000" algn="tl">
                    <a:srgbClr val="000000">
                      <a:alpha val="43137"/>
                    </a:srgbClr>
                  </a:outerShdw>
                </a:effectLst>
              </a:rPr>
              <a:t>Il credito d’imposta spetta </a:t>
            </a:r>
            <a:r>
              <a:rPr lang="it-IT" sz="1400" dirty="0">
                <a:solidFill>
                  <a:srgbClr val="002060"/>
                </a:solidFill>
                <a:effectLst>
                  <a:outerShdw blurRad="38100" dist="38100" dir="2700000" algn="tl">
                    <a:srgbClr val="000000">
                      <a:alpha val="43137"/>
                    </a:srgbClr>
                  </a:outerShdw>
                </a:effectLst>
              </a:rPr>
              <a:t>anche per le erogazioni liberali </a:t>
            </a:r>
            <a:r>
              <a:rPr lang="it-IT" sz="1400" dirty="0" smtClean="0">
                <a:solidFill>
                  <a:srgbClr val="002060"/>
                </a:solidFill>
                <a:effectLst>
                  <a:outerShdw blurRad="38100" dist="38100" dir="2700000" algn="tl">
                    <a:srgbClr val="000000">
                      <a:alpha val="43137"/>
                    </a:srgbClr>
                  </a:outerShdw>
                </a:effectLst>
              </a:rPr>
              <a:t>effettuate per </a:t>
            </a:r>
            <a:r>
              <a:rPr lang="it-IT" sz="1400" dirty="0">
                <a:solidFill>
                  <a:srgbClr val="002060"/>
                </a:solidFill>
                <a:effectLst>
                  <a:outerShdw blurRad="38100" dist="38100" dir="2700000" algn="tl">
                    <a:srgbClr val="000000">
                      <a:alpha val="43137"/>
                    </a:srgbClr>
                  </a:outerShdw>
                </a:effectLst>
              </a:rPr>
              <a:t>il sostegno dell'Istituto superiore per la conservazione e il restauro, dell'Opificio delle pietre dure e dell'Istituto centrale per il restauro e la conservazione del patrimonio archivistico e </a:t>
            </a:r>
            <a:r>
              <a:rPr lang="it-IT" sz="1400" dirty="0" smtClean="0">
                <a:solidFill>
                  <a:srgbClr val="002060"/>
                </a:solidFill>
                <a:effectLst>
                  <a:outerShdw blurRad="38100" dist="38100" dir="2700000" algn="tl">
                    <a:srgbClr val="000000">
                      <a:alpha val="43137"/>
                    </a:srgbClr>
                  </a:outerShdw>
                </a:effectLst>
              </a:rPr>
              <a:t>librario</a:t>
            </a:r>
            <a:r>
              <a:rPr lang="it-IT" sz="1400" b="1" dirty="0" smtClean="0">
                <a:solidFill>
                  <a:srgbClr val="002060"/>
                </a:solidFill>
                <a:effectLst>
                  <a:outerShdw blurRad="38100" dist="38100" dir="2700000" algn="tl">
                    <a:srgbClr val="000000">
                      <a:alpha val="43137"/>
                    </a:srgbClr>
                  </a:outerShdw>
                </a:effectLst>
              </a:rPr>
              <a:t>.</a:t>
            </a:r>
            <a:endParaRPr lang="it-IT" sz="1400" b="1" dirty="0">
              <a:solidFill>
                <a:srgbClr val="002060"/>
              </a:solidFill>
              <a:effectLst>
                <a:outerShdw blurRad="38100" dist="38100" dir="2700000" algn="tl">
                  <a:srgbClr val="000000">
                    <a:alpha val="43137"/>
                  </a:srgbClr>
                </a:outerShdw>
              </a:effectLst>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18</a:t>
            </a:fld>
            <a:endParaRPr lang="it-IT"/>
          </a:p>
        </p:txBody>
      </p:sp>
      <p:sp>
        <p:nvSpPr>
          <p:cNvPr id="10" name="CasellaDiTesto 9"/>
          <p:cNvSpPr txBox="1"/>
          <p:nvPr/>
        </p:nvSpPr>
        <p:spPr>
          <a:xfrm>
            <a:off x="189855" y="2951415"/>
            <a:ext cx="8331951" cy="1169551"/>
          </a:xfrm>
          <a:prstGeom prst="rect">
            <a:avLst/>
          </a:prstGeom>
          <a:noFill/>
        </p:spPr>
        <p:txBody>
          <a:bodyPr wrap="square" rtlCol="0">
            <a:spAutoFit/>
          </a:bodyPr>
          <a:lstStyle/>
          <a:p>
            <a:pPr lvl="1" algn="just"/>
            <a:r>
              <a:rPr lang="it-IT" sz="1400" b="1" dirty="0" smtClean="0">
                <a:solidFill>
                  <a:srgbClr val="002060"/>
                </a:solidFill>
                <a:effectLst>
                  <a:outerShdw blurRad="38100" dist="38100" dir="2700000" algn="tl">
                    <a:srgbClr val="000000">
                      <a:alpha val="43137"/>
                    </a:srgbClr>
                  </a:outerShdw>
                </a:effectLst>
              </a:rPr>
              <a:t>L’articolo </a:t>
            </a:r>
            <a:r>
              <a:rPr lang="it-IT" sz="1400" b="1" u="sng" dirty="0" smtClean="0">
                <a:solidFill>
                  <a:srgbClr val="002060"/>
                </a:solidFill>
                <a:effectLst>
                  <a:outerShdw blurRad="38100" dist="38100" dir="2700000" algn="tl">
                    <a:srgbClr val="000000">
                      <a:alpha val="43137"/>
                    </a:srgbClr>
                  </a:outerShdw>
                </a:effectLst>
              </a:rPr>
              <a:t>17 bis </a:t>
            </a:r>
            <a:r>
              <a:rPr lang="it-IT" sz="1400" dirty="0">
                <a:solidFill>
                  <a:srgbClr val="002060"/>
                </a:solidFill>
                <a:effectLst>
                  <a:outerShdw blurRad="38100" dist="38100" dir="2700000" algn="tl">
                    <a:srgbClr val="000000">
                      <a:alpha val="43137"/>
                    </a:srgbClr>
                  </a:outerShdw>
                </a:effectLst>
              </a:rPr>
              <a:t>è</a:t>
            </a:r>
            <a:r>
              <a:rPr lang="it-IT" sz="1400" b="1" dirty="0">
                <a:solidFill>
                  <a:srgbClr val="002060"/>
                </a:solidFill>
                <a:effectLst>
                  <a:outerShdw blurRad="38100" dist="38100" dir="2700000" algn="tl">
                    <a:srgbClr val="000000">
                      <a:alpha val="43137"/>
                    </a:srgbClr>
                  </a:outerShdw>
                </a:effectLst>
              </a:rPr>
              <a:t> </a:t>
            </a:r>
            <a:r>
              <a:rPr lang="it-IT" sz="1400" dirty="0">
                <a:solidFill>
                  <a:srgbClr val="002060"/>
                </a:solidFill>
                <a:effectLst>
                  <a:outerShdw blurRad="38100" dist="38100" dir="2700000" algn="tl">
                    <a:srgbClr val="000000">
                      <a:alpha val="43137"/>
                    </a:srgbClr>
                  </a:outerShdw>
                </a:effectLst>
              </a:rPr>
              <a:t>stato introdotto dalla legge di </a:t>
            </a:r>
            <a:r>
              <a:rPr lang="it-IT" sz="1400" dirty="0" smtClean="0">
                <a:solidFill>
                  <a:srgbClr val="002060"/>
                </a:solidFill>
                <a:effectLst>
                  <a:outerShdw blurRad="38100" dist="38100" dir="2700000" algn="tl">
                    <a:srgbClr val="000000">
                      <a:alpha val="43137"/>
                    </a:srgbClr>
                  </a:outerShdw>
                </a:effectLst>
              </a:rPr>
              <a:t>conversione e riguarda la </a:t>
            </a:r>
            <a:r>
              <a:rPr lang="it-IT" sz="1400" b="1" u="sng" dirty="0" smtClean="0">
                <a:solidFill>
                  <a:srgbClr val="002060"/>
                </a:solidFill>
                <a:effectLst>
                  <a:outerShdw blurRad="38100" dist="38100" dir="2700000" algn="tl">
                    <a:srgbClr val="000000">
                      <a:alpha val="43137"/>
                    </a:srgbClr>
                  </a:outerShdw>
                </a:effectLst>
              </a:rPr>
              <a:t>deducibilità delle erogazioni liberali fatta dalle società </a:t>
            </a:r>
            <a:r>
              <a:rPr lang="it-IT" sz="1400" dirty="0" smtClean="0">
                <a:solidFill>
                  <a:srgbClr val="002060"/>
                </a:solidFill>
                <a:effectLst>
                  <a:outerShdw blurRad="38100" dist="38100" dir="2700000" algn="tl">
                    <a:srgbClr val="000000">
                      <a:alpha val="43137"/>
                    </a:srgbClr>
                  </a:outerShdw>
                </a:effectLst>
              </a:rPr>
              <a:t>nei confronti dei Comuni colpiti dal sisma e, in generale, per eventi calamitosi.</a:t>
            </a:r>
          </a:p>
          <a:p>
            <a:pPr lvl="1" algn="just"/>
            <a:r>
              <a:rPr lang="it-IT" sz="1400" dirty="0" smtClean="0">
                <a:solidFill>
                  <a:srgbClr val="002060"/>
                </a:solidFill>
                <a:effectLst>
                  <a:outerShdw blurRad="38100" dist="38100" dir="2700000" algn="tl">
                    <a:srgbClr val="000000">
                      <a:alpha val="43137"/>
                    </a:srgbClr>
                  </a:outerShdw>
                </a:effectLst>
              </a:rPr>
              <a:t>Allo scopo è stato modificato l’articolo 100 del TUIR che introduce e classifica tale nuova liberalità.</a:t>
            </a:r>
          </a:p>
          <a:p>
            <a:pPr lvl="1" algn="just"/>
            <a:r>
              <a:rPr lang="it-IT" sz="1400" dirty="0" smtClean="0">
                <a:solidFill>
                  <a:srgbClr val="002060"/>
                </a:solidFill>
                <a:effectLst>
                  <a:outerShdw blurRad="38100" dist="38100" dir="2700000" algn="tl">
                    <a:srgbClr val="000000">
                      <a:alpha val="43137"/>
                    </a:srgbClr>
                  </a:outerShdw>
                </a:effectLst>
              </a:rPr>
              <a:t>I criteri e le modalità di deducibilità sono disciplinate </a:t>
            </a:r>
            <a:r>
              <a:rPr lang="it-IT" sz="1400" dirty="0">
                <a:solidFill>
                  <a:srgbClr val="002060"/>
                </a:solidFill>
                <a:effectLst>
                  <a:outerShdw blurRad="38100" dist="38100" dir="2700000" algn="tl">
                    <a:srgbClr val="000000">
                      <a:alpha val="43137"/>
                    </a:srgbClr>
                  </a:outerShdw>
                </a:effectLst>
              </a:rPr>
              <a:t>dal </a:t>
            </a:r>
            <a:r>
              <a:rPr lang="it-IT" sz="1400" dirty="0" smtClean="0">
                <a:solidFill>
                  <a:srgbClr val="002060"/>
                </a:solidFill>
                <a:effectLst>
                  <a:outerShdw blurRad="38100" dist="38100" dir="2700000" algn="tl">
                    <a:srgbClr val="000000">
                      <a:alpha val="43137"/>
                    </a:srgbClr>
                  </a:outerShdw>
                </a:effectLst>
              </a:rPr>
              <a:t>MEF con proprio decreto, sentita la Conferenza unificata.</a:t>
            </a:r>
          </a:p>
        </p:txBody>
      </p:sp>
    </p:spTree>
    <p:extLst>
      <p:ext uri="{BB962C8B-B14F-4D97-AF65-F5344CB8AC3E}">
        <p14:creationId xmlns:p14="http://schemas.microsoft.com/office/powerpoint/2010/main" val="22136285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716"/>
            <a:ext cx="7514424" cy="707886"/>
          </a:xfrm>
          <a:prstGeom prst="rect">
            <a:avLst/>
          </a:prstGeom>
          <a:noFill/>
        </p:spPr>
        <p:txBody>
          <a:bodyPr wrap="square" rtlCol="0">
            <a:spAutoFit/>
          </a:bodyPr>
          <a:lstStyle/>
          <a:p>
            <a:pPr algn="ctr"/>
            <a:r>
              <a:rPr lang="it-IT" sz="2000" b="1" dirty="0">
                <a:solidFill>
                  <a:prstClr val="white"/>
                </a:solidFill>
                <a:latin typeface="Arial Black" pitchFamily="34" charset="0"/>
              </a:rPr>
              <a:t>Misure </a:t>
            </a:r>
            <a:r>
              <a:rPr lang="it-IT" sz="2000" b="1" dirty="0" smtClean="0">
                <a:solidFill>
                  <a:prstClr val="white"/>
                </a:solidFill>
                <a:latin typeface="Arial Black" pitchFamily="34" charset="0"/>
              </a:rPr>
              <a:t>urgenti per </a:t>
            </a:r>
            <a:r>
              <a:rPr lang="it-IT" sz="2000" b="1" dirty="0">
                <a:solidFill>
                  <a:prstClr val="white"/>
                </a:solidFill>
                <a:latin typeface="Arial Black" pitchFamily="34" charset="0"/>
              </a:rPr>
              <a:t>lo svolgimento dell’anno scolastico </a:t>
            </a:r>
            <a:r>
              <a:rPr lang="it-IT" sz="2000" b="1" dirty="0" smtClean="0">
                <a:solidFill>
                  <a:prstClr val="white"/>
                </a:solidFill>
                <a:latin typeface="Arial Black" pitchFamily="34" charset="0"/>
              </a:rPr>
              <a:t>2016/2017 (art. 18bis)</a:t>
            </a:r>
            <a:endParaRPr lang="it-IT" sz="2000" b="1" dirty="0">
              <a:solidFill>
                <a:prstClr val="white"/>
              </a:solidFill>
              <a:latin typeface="Arial Black" pitchFamily="34" charset="0"/>
            </a:endParaRPr>
          </a:p>
        </p:txBody>
      </p:sp>
      <p:sp>
        <p:nvSpPr>
          <p:cNvPr id="6" name="Segnaposto numero diapositiva 5"/>
          <p:cNvSpPr>
            <a:spLocks noGrp="1"/>
          </p:cNvSpPr>
          <p:nvPr>
            <p:ph type="sldNum" sz="quarter" idx="12"/>
          </p:nvPr>
        </p:nvSpPr>
        <p:spPr>
          <a:xfrm>
            <a:off x="6758880" y="5296959"/>
            <a:ext cx="2133600" cy="304271"/>
          </a:xfrm>
        </p:spPr>
        <p:txBody>
          <a:bodyPr/>
          <a:lstStyle/>
          <a:p>
            <a:fld id="{12194F3B-A95F-4036-9FB0-F0B68AB4758F}" type="slidenum">
              <a:rPr lang="it-IT" smtClean="0">
                <a:solidFill>
                  <a:prstClr val="black">
                    <a:tint val="75000"/>
                  </a:prstClr>
                </a:solidFill>
              </a:rPr>
              <a:pPr/>
              <a:t>19</a:t>
            </a:fld>
            <a:endParaRPr lang="it-IT">
              <a:solidFill>
                <a:prstClr val="black">
                  <a:tint val="75000"/>
                </a:prstClr>
              </a:solidFill>
            </a:endParaRPr>
          </a:p>
        </p:txBody>
      </p:sp>
      <p:sp>
        <p:nvSpPr>
          <p:cNvPr id="17" name="Rettangolo 16"/>
          <p:cNvSpPr/>
          <p:nvPr/>
        </p:nvSpPr>
        <p:spPr>
          <a:xfrm>
            <a:off x="179512" y="1273324"/>
            <a:ext cx="8712965" cy="302433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it-IT" sz="1400" b="1" dirty="0">
                <a:solidFill>
                  <a:srgbClr val="002060"/>
                </a:solidFill>
                <a:effectLst>
                  <a:outerShdw blurRad="38100" dist="38100" dir="2700000" algn="tl">
                    <a:srgbClr val="000000">
                      <a:alpha val="43137"/>
                    </a:srgbClr>
                  </a:outerShdw>
                </a:effectLst>
              </a:rPr>
              <a:t>I Dirigenti degli Uffici scolastici,  con riferimento alle istituzioni scolastiche ed educative i cui edifici sono stati dichiarati parzialmente o totalmente inagibili, a quelle ospitate in strutture temporanee di emergenza e a quelle che ospitano alunni sfollati, possono:</a:t>
            </a:r>
          </a:p>
          <a:p>
            <a:pPr lvl="1"/>
            <a:r>
              <a:rPr lang="it-IT" sz="1400" b="1" dirty="0">
                <a:solidFill>
                  <a:srgbClr val="002060"/>
                </a:solidFill>
                <a:effectLst>
                  <a:outerShdw blurRad="38100" dist="38100" dir="2700000" algn="tl">
                    <a:srgbClr val="000000">
                      <a:alpha val="43137"/>
                    </a:srgbClr>
                  </a:outerShdw>
                </a:effectLst>
              </a:rPr>
              <a:t>- derogare al numero minimo e massimo di alunni per classi previsto dalla normativa vigente (comma 1);</a:t>
            </a:r>
          </a:p>
          <a:p>
            <a:pPr lvl="1"/>
            <a:r>
              <a:rPr lang="it-IT" sz="1400" b="1" dirty="0">
                <a:solidFill>
                  <a:srgbClr val="002060"/>
                </a:solidFill>
                <a:effectLst>
                  <a:outerShdw blurRad="38100" dist="38100" dir="2700000" algn="tl">
                    <a:srgbClr val="000000">
                      <a:alpha val="43137"/>
                    </a:srgbClr>
                  </a:outerShdw>
                </a:effectLst>
              </a:rPr>
              <a:t>- istituire, se necessario, ulteriori posti di personale docente sino al termine </a:t>
            </a:r>
            <a:r>
              <a:rPr lang="it-IT" sz="1400" b="1" dirty="0" err="1">
                <a:solidFill>
                  <a:srgbClr val="002060"/>
                </a:solidFill>
                <a:effectLst>
                  <a:outerShdw blurRad="38100" dist="38100" dir="2700000" algn="tl">
                    <a:srgbClr val="000000">
                      <a:alpha val="43137"/>
                    </a:srgbClr>
                  </a:outerShdw>
                </a:effectLst>
              </a:rPr>
              <a:t>dell’a.s.</a:t>
            </a:r>
            <a:r>
              <a:rPr lang="it-IT" sz="1400" b="1" dirty="0">
                <a:solidFill>
                  <a:srgbClr val="002060"/>
                </a:solidFill>
                <a:effectLst>
                  <a:outerShdw blurRad="38100" dist="38100" dir="2700000" algn="tl">
                    <a:srgbClr val="000000">
                      <a:alpha val="43137"/>
                    </a:srgbClr>
                  </a:outerShdw>
                </a:effectLst>
              </a:rPr>
              <a:t> 2016/2017, nonché di personale amministrativo tecnico e ausiliario (comma 1);</a:t>
            </a:r>
          </a:p>
          <a:p>
            <a:pPr lvl="1"/>
            <a:r>
              <a:rPr lang="it-IT" sz="1400" b="1" dirty="0">
                <a:solidFill>
                  <a:srgbClr val="002060"/>
                </a:solidFill>
                <a:effectLst>
                  <a:outerShdw blurRad="38100" dist="38100" dir="2700000" algn="tl">
                    <a:srgbClr val="000000">
                      <a:alpha val="43137"/>
                    </a:srgbClr>
                  </a:outerShdw>
                </a:effectLst>
              </a:rPr>
              <a:t>- assegnare alle cattedre docenti ed educatori, modificare le assegnazioni effettuate in deroga alle procedure vigenti (comma 1); </a:t>
            </a:r>
          </a:p>
          <a:p>
            <a:pPr lvl="1"/>
            <a:r>
              <a:rPr lang="it-IT" sz="1400" b="1" dirty="0">
                <a:solidFill>
                  <a:srgbClr val="002060"/>
                </a:solidFill>
                <a:effectLst>
                  <a:outerShdw blurRad="38100" dist="38100" dir="2700000" algn="tl">
                    <a:srgbClr val="000000">
                      <a:alpha val="43137"/>
                    </a:srgbClr>
                  </a:outerShdw>
                </a:effectLst>
              </a:rPr>
              <a:t>- individuare i supplenti da nominare in deroga alle procedure vigenti, fermo restando il criterio del maggior punteggio e assicurando la priorità a coloro che si sono resi preventivamente disponibili ad accettare i contratti offerti (attraverso la pubblicazione di apposito bando) (comma 4).</a:t>
            </a:r>
          </a:p>
        </p:txBody>
      </p:sp>
    </p:spTree>
    <p:extLst>
      <p:ext uri="{BB962C8B-B14F-4D97-AF65-F5344CB8AC3E}">
        <p14:creationId xmlns:p14="http://schemas.microsoft.com/office/powerpoint/2010/main" val="4220881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649"/>
            <a:ext cx="7164288" cy="646331"/>
          </a:xfrm>
          <a:prstGeom prst="rect">
            <a:avLst/>
          </a:prstGeom>
          <a:noFill/>
        </p:spPr>
        <p:txBody>
          <a:bodyPr wrap="square" rtlCol="0">
            <a:spAutoFit/>
          </a:bodyPr>
          <a:lstStyle/>
          <a:p>
            <a:pPr algn="ctr"/>
            <a:r>
              <a:rPr lang="it-IT" b="1" dirty="0" smtClean="0">
                <a:solidFill>
                  <a:schemeClr val="bg1"/>
                </a:solidFill>
                <a:latin typeface="Arial Black" pitchFamily="34" charset="0"/>
              </a:rPr>
              <a:t>INTERVENTI URGENTI A FAVORE DELLE POPOLAZIONI</a:t>
            </a:r>
            <a:r>
              <a:rPr lang="it-IT" b="1" dirty="0">
                <a:solidFill>
                  <a:schemeClr val="bg1"/>
                </a:solidFill>
                <a:latin typeface="Arial Black" pitchFamily="34" charset="0"/>
              </a:rPr>
              <a:t> </a:t>
            </a:r>
            <a:r>
              <a:rPr lang="it-IT" b="1" dirty="0" smtClean="0">
                <a:solidFill>
                  <a:schemeClr val="bg1"/>
                </a:solidFill>
                <a:latin typeface="Arial Black" pitchFamily="34" charset="0"/>
              </a:rPr>
              <a:t>COLPITE DAGLI EVENTI SISMICI DEL 2016</a:t>
            </a:r>
            <a:endParaRPr lang="it-IT" b="1" cap="all" dirty="0">
              <a:solidFill>
                <a:schemeClr val="bg1"/>
              </a:solidFill>
              <a:latin typeface="Arial Black" pitchFamily="34" charset="0"/>
            </a:endParaRPr>
          </a:p>
        </p:txBody>
      </p:sp>
      <p:sp>
        <p:nvSpPr>
          <p:cNvPr id="2" name="Rettangolo 1"/>
          <p:cNvSpPr/>
          <p:nvPr/>
        </p:nvSpPr>
        <p:spPr>
          <a:xfrm>
            <a:off x="287446" y="1804682"/>
            <a:ext cx="8569107" cy="24343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319821" y="1930688"/>
            <a:ext cx="8569108" cy="2308324"/>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sz="4800" b="1" dirty="0" smtClean="0">
                <a:solidFill>
                  <a:srgbClr val="002060"/>
                </a:solidFill>
                <a:effectLst>
                  <a:outerShdw blurRad="38100" dist="38100" dir="2700000" algn="tl">
                    <a:srgbClr val="000000">
                      <a:alpha val="43137"/>
                    </a:srgbClr>
                  </a:outerShdw>
                </a:effectLst>
              </a:rPr>
              <a:t>L. 229 del 15 dicembre 2016 di conversione DL n. 189/2016</a:t>
            </a:r>
          </a:p>
          <a:p>
            <a:pPr algn="ctr"/>
            <a:r>
              <a:rPr lang="it-IT" sz="4800" b="1" dirty="0" smtClean="0">
                <a:solidFill>
                  <a:srgbClr val="002060"/>
                </a:solidFill>
                <a:effectLst>
                  <a:outerShdw blurRad="38100" dist="38100" dir="2700000" algn="tl">
                    <a:srgbClr val="000000">
                      <a:alpha val="43137"/>
                    </a:srgbClr>
                  </a:outerShdw>
                </a:effectLst>
              </a:rPr>
              <a:t>Sintesi dei principali interventi</a:t>
            </a:r>
            <a:endParaRPr lang="it-IT" sz="4800" dirty="0">
              <a:solidFill>
                <a:srgbClr val="002060"/>
              </a:solidFill>
            </a:endParaRPr>
          </a:p>
        </p:txBody>
      </p:sp>
      <p:sp>
        <p:nvSpPr>
          <p:cNvPr id="6" name="Segnaposto numero diapositiva 5"/>
          <p:cNvSpPr>
            <a:spLocks noGrp="1"/>
          </p:cNvSpPr>
          <p:nvPr>
            <p:ph type="sldNum" sz="quarter" idx="12"/>
          </p:nvPr>
        </p:nvSpPr>
        <p:spPr/>
        <p:txBody>
          <a:bodyPr/>
          <a:lstStyle/>
          <a:p>
            <a:fld id="{12194F3B-A95F-4036-9FB0-F0B68AB4758F}" type="slidenum">
              <a:rPr lang="it-IT" smtClean="0"/>
              <a:t>2</a:t>
            </a:fld>
            <a:endParaRPr lang="it-IT"/>
          </a:p>
        </p:txBody>
      </p:sp>
    </p:spTree>
    <p:extLst>
      <p:ext uri="{BB962C8B-B14F-4D97-AF65-F5344CB8AC3E}">
        <p14:creationId xmlns:p14="http://schemas.microsoft.com/office/powerpoint/2010/main" val="7010766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251520" y="-22820"/>
            <a:ext cx="7164288" cy="830997"/>
          </a:xfrm>
          <a:prstGeom prst="rect">
            <a:avLst/>
          </a:prstGeom>
          <a:noFill/>
        </p:spPr>
        <p:txBody>
          <a:bodyPr wrap="square" rtlCol="0">
            <a:spAutoFit/>
          </a:bodyPr>
          <a:lstStyle/>
          <a:p>
            <a:pPr algn="ctr"/>
            <a:r>
              <a:rPr lang="it-IT" sz="2400" b="1" dirty="0" smtClean="0">
                <a:solidFill>
                  <a:schemeClr val="bg1"/>
                </a:solidFill>
                <a:latin typeface="Arial Black" pitchFamily="34" charset="0"/>
              </a:rPr>
              <a:t>Principali contributi alle</a:t>
            </a:r>
          </a:p>
          <a:p>
            <a:pPr algn="ctr"/>
            <a:r>
              <a:rPr lang="it-IT" sz="2400" b="1" dirty="0" smtClean="0">
                <a:solidFill>
                  <a:schemeClr val="bg1"/>
                </a:solidFill>
                <a:latin typeface="Arial Black" pitchFamily="34" charset="0"/>
              </a:rPr>
              <a:t>attività produttive (artt. 19, 20 e 24)</a:t>
            </a:r>
            <a:endParaRPr lang="it-IT" sz="2400" b="1" dirty="0">
              <a:solidFill>
                <a:schemeClr val="bg1"/>
              </a:solidFill>
              <a:latin typeface="Arial Black" pitchFamily="34" charset="0"/>
            </a:endParaRPr>
          </a:p>
        </p:txBody>
      </p:sp>
      <p:sp>
        <p:nvSpPr>
          <p:cNvPr id="18" name="CasellaDiTesto 17"/>
          <p:cNvSpPr txBox="1"/>
          <p:nvPr/>
        </p:nvSpPr>
        <p:spPr>
          <a:xfrm>
            <a:off x="2130622" y="2002042"/>
            <a:ext cx="6802058" cy="4154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Imprese (con sede o unità locali ubicate nei territori della Regione)</a:t>
            </a:r>
          </a:p>
          <a:p>
            <a:pPr algn="ctr"/>
            <a:r>
              <a:rPr lang="it-IT" sz="1050" b="1" dirty="0" smtClean="0"/>
              <a:t>che hanno subito danni per effetto degli eventi sismici (art.20)</a:t>
            </a:r>
            <a:endParaRPr lang="it-IT" sz="1050" b="1" dirty="0">
              <a:effectLst>
                <a:outerShdw blurRad="38100" dist="38100" dir="2700000" algn="tl">
                  <a:srgbClr val="000000">
                    <a:alpha val="43137"/>
                  </a:srgbClr>
                </a:outerShdw>
              </a:effectLst>
            </a:endParaRPr>
          </a:p>
        </p:txBody>
      </p:sp>
      <p:sp>
        <p:nvSpPr>
          <p:cNvPr id="19" name="CasellaDiTesto 18"/>
          <p:cNvSpPr txBox="1"/>
          <p:nvPr/>
        </p:nvSpPr>
        <p:spPr>
          <a:xfrm>
            <a:off x="644112" y="2002042"/>
            <a:ext cx="1551624" cy="430887"/>
          </a:xfrm>
          <a:prstGeom prst="rect">
            <a:avLst/>
          </a:prstGeom>
          <a:solidFill>
            <a:schemeClr val="accent6">
              <a:lumMod val="60000"/>
              <a:lumOff val="4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smtClean="0"/>
              <a:t>Contributi in conto interesse</a:t>
            </a:r>
            <a:endParaRPr lang="it-IT" sz="1100" b="1" dirty="0">
              <a:effectLst>
                <a:outerShdw blurRad="38100" dist="38100" dir="2700000" algn="tl">
                  <a:srgbClr val="000000">
                    <a:alpha val="43137"/>
                  </a:srgbClr>
                </a:outerShdw>
              </a:effectLst>
            </a:endParaRPr>
          </a:p>
        </p:txBody>
      </p:sp>
      <p:sp>
        <p:nvSpPr>
          <p:cNvPr id="20" name="Ovale 19"/>
          <p:cNvSpPr/>
          <p:nvPr/>
        </p:nvSpPr>
        <p:spPr>
          <a:xfrm>
            <a:off x="228037" y="2028510"/>
            <a:ext cx="360040" cy="36004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2</a:t>
            </a:r>
            <a:endParaRPr lang="it-IT" dirty="0"/>
          </a:p>
        </p:txBody>
      </p:sp>
      <p:sp>
        <p:nvSpPr>
          <p:cNvPr id="21" name="CasellaDiTesto 20"/>
          <p:cNvSpPr txBox="1"/>
          <p:nvPr/>
        </p:nvSpPr>
        <p:spPr>
          <a:xfrm>
            <a:off x="2130621" y="2440841"/>
            <a:ext cx="6802057" cy="4154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Imprese che realizzino o abbiano</a:t>
            </a:r>
          </a:p>
          <a:p>
            <a:pPr algn="ctr"/>
            <a:r>
              <a:rPr lang="it-IT" sz="1050" b="1" dirty="0" smtClean="0"/>
              <a:t>realizzato investimenti produttivi (art.20)</a:t>
            </a:r>
            <a:endParaRPr lang="it-IT" sz="1050" b="1" dirty="0">
              <a:effectLst>
                <a:outerShdw blurRad="38100" dist="38100" dir="2700000" algn="tl">
                  <a:srgbClr val="000000">
                    <a:alpha val="43137"/>
                  </a:srgbClr>
                </a:outerShdw>
              </a:effectLst>
            </a:endParaRPr>
          </a:p>
        </p:txBody>
      </p:sp>
      <p:sp>
        <p:nvSpPr>
          <p:cNvPr id="22" name="CasellaDiTesto 21"/>
          <p:cNvSpPr txBox="1"/>
          <p:nvPr/>
        </p:nvSpPr>
        <p:spPr>
          <a:xfrm>
            <a:off x="644112" y="2425452"/>
            <a:ext cx="1551624" cy="430887"/>
          </a:xfrm>
          <a:prstGeom prst="rect">
            <a:avLst/>
          </a:prstGeom>
          <a:solidFill>
            <a:schemeClr val="accent6">
              <a:lumMod val="60000"/>
              <a:lumOff val="4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smtClean="0"/>
              <a:t>Contributi in conto capitale</a:t>
            </a:r>
            <a:endParaRPr lang="it-IT" sz="1100" b="1" dirty="0">
              <a:effectLst>
                <a:outerShdw blurRad="38100" dist="38100" dir="2700000" algn="tl">
                  <a:srgbClr val="000000">
                    <a:alpha val="43137"/>
                  </a:srgbClr>
                </a:outerShdw>
              </a:effectLst>
            </a:endParaRPr>
          </a:p>
        </p:txBody>
      </p:sp>
      <p:sp>
        <p:nvSpPr>
          <p:cNvPr id="23" name="Ovale 22"/>
          <p:cNvSpPr/>
          <p:nvPr/>
        </p:nvSpPr>
        <p:spPr>
          <a:xfrm>
            <a:off x="229767" y="2455909"/>
            <a:ext cx="360040" cy="36004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3</a:t>
            </a:r>
            <a:endParaRPr lang="it-IT" dirty="0"/>
          </a:p>
        </p:txBody>
      </p:sp>
      <p:sp>
        <p:nvSpPr>
          <p:cNvPr id="27" name="CasellaDiTesto 26"/>
          <p:cNvSpPr txBox="1"/>
          <p:nvPr/>
        </p:nvSpPr>
        <p:spPr>
          <a:xfrm>
            <a:off x="2130622" y="3664047"/>
            <a:ext cx="6802057" cy="4154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Micro, piccole e medie imprese a copertura del 100% degli investimenti fino a 30.000 € (rimborso in 10 anni con 3 anni di preammortamento) per sostenere il ripristino e il riavvio delle attività economiche già presenti (art.24)</a:t>
            </a:r>
            <a:endParaRPr lang="it-IT" sz="1050" b="1" dirty="0">
              <a:effectLst>
                <a:outerShdw blurRad="38100" dist="38100" dir="2700000" algn="tl">
                  <a:srgbClr val="000000">
                    <a:alpha val="43137"/>
                  </a:srgbClr>
                </a:outerShdw>
              </a:effectLst>
            </a:endParaRPr>
          </a:p>
        </p:txBody>
      </p:sp>
      <p:sp>
        <p:nvSpPr>
          <p:cNvPr id="29" name="Ovale 28"/>
          <p:cNvSpPr/>
          <p:nvPr/>
        </p:nvSpPr>
        <p:spPr>
          <a:xfrm>
            <a:off x="228037" y="3941057"/>
            <a:ext cx="360040" cy="36004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4</a:t>
            </a:r>
            <a:endParaRPr lang="it-IT" dirty="0"/>
          </a:p>
        </p:txBody>
      </p:sp>
      <p:sp>
        <p:nvSpPr>
          <p:cNvPr id="30" name="CasellaDiTesto 29"/>
          <p:cNvSpPr txBox="1"/>
          <p:nvPr/>
        </p:nvSpPr>
        <p:spPr>
          <a:xfrm>
            <a:off x="2130623" y="4086441"/>
            <a:ext cx="6802057" cy="577081"/>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Nuove micro, piccole e medie imprese nei settori della trasformazione di prodotti agricoli, dell’artigianato, dell’industria, dei servizi alle persone, del commercio e del turismo a copertura del 100% degli investimenti fino a 600.000 € (art.24)</a:t>
            </a:r>
            <a:endParaRPr lang="it-IT" sz="1050" b="1" dirty="0">
              <a:effectLst>
                <a:outerShdw blurRad="38100" dist="38100" dir="2700000" algn="tl">
                  <a:srgbClr val="000000">
                    <a:alpha val="43137"/>
                  </a:srgbClr>
                </a:outerShdw>
              </a:effectLst>
            </a:endParaRPr>
          </a:p>
        </p:txBody>
      </p:sp>
      <p:sp>
        <p:nvSpPr>
          <p:cNvPr id="31" name="CasellaDiTesto 30"/>
          <p:cNvSpPr txBox="1"/>
          <p:nvPr/>
        </p:nvSpPr>
        <p:spPr>
          <a:xfrm>
            <a:off x="666147" y="3820995"/>
            <a:ext cx="1551624" cy="600164"/>
          </a:xfrm>
          <a:prstGeom prst="rect">
            <a:avLst/>
          </a:prstGeom>
          <a:solidFill>
            <a:schemeClr val="accent6">
              <a:lumMod val="60000"/>
              <a:lumOff val="4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smtClean="0"/>
              <a:t>Finanziamenti agevolati</a:t>
            </a:r>
          </a:p>
          <a:p>
            <a:pPr algn="ctr"/>
            <a:r>
              <a:rPr lang="it-IT" sz="1100" b="1" dirty="0" smtClean="0"/>
              <a:t>tasso 0%</a:t>
            </a:r>
            <a:endParaRPr lang="it-IT" sz="1100" b="1" dirty="0">
              <a:effectLst>
                <a:outerShdw blurRad="38100" dist="38100" dir="2700000" algn="tl">
                  <a:srgbClr val="000000">
                    <a:alpha val="43137"/>
                  </a:srgbClr>
                </a:outerShdw>
              </a:effectLst>
            </a:endParaRPr>
          </a:p>
        </p:txBody>
      </p:sp>
      <p:sp>
        <p:nvSpPr>
          <p:cNvPr id="10" name="CasellaDiTesto 9"/>
          <p:cNvSpPr txBox="1"/>
          <p:nvPr/>
        </p:nvSpPr>
        <p:spPr>
          <a:xfrm>
            <a:off x="2123729" y="1274485"/>
            <a:ext cx="6802058" cy="4154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Micro, piccole e medie imprese (comprese quelle del settore agroalimentare) che hanno subìto danni in conseguenza del sisma con sede o unità locali ubicate nei territori della Regione. La durata dell’intervento è di 3 anni (art.19)</a:t>
            </a:r>
            <a:endParaRPr lang="it-IT" sz="1050" b="1" dirty="0">
              <a:effectLst>
                <a:outerShdw blurRad="38100" dist="38100" dir="2700000" algn="tl">
                  <a:srgbClr val="000000">
                    <a:alpha val="43137"/>
                  </a:srgbClr>
                </a:outerShdw>
              </a:effectLst>
            </a:endParaRPr>
          </a:p>
        </p:txBody>
      </p:sp>
      <p:sp>
        <p:nvSpPr>
          <p:cNvPr id="17" name="CasellaDiTesto 16"/>
          <p:cNvSpPr txBox="1"/>
          <p:nvPr/>
        </p:nvSpPr>
        <p:spPr>
          <a:xfrm>
            <a:off x="644112" y="1274485"/>
            <a:ext cx="1551624" cy="430887"/>
          </a:xfrm>
          <a:prstGeom prst="rect">
            <a:avLst/>
          </a:prstGeom>
          <a:solidFill>
            <a:schemeClr val="accent6">
              <a:lumMod val="60000"/>
              <a:lumOff val="4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smtClean="0"/>
              <a:t>Fondo di garanzia per le PMI</a:t>
            </a:r>
            <a:endParaRPr lang="it-IT" sz="1100" b="1" dirty="0">
              <a:effectLst>
                <a:outerShdw blurRad="38100" dist="38100" dir="2700000" algn="tl">
                  <a:srgbClr val="000000">
                    <a:alpha val="43137"/>
                  </a:srgbClr>
                </a:outerShdw>
              </a:effectLst>
            </a:endParaRPr>
          </a:p>
        </p:txBody>
      </p:sp>
      <p:sp>
        <p:nvSpPr>
          <p:cNvPr id="2" name="Ovale 1"/>
          <p:cNvSpPr/>
          <p:nvPr/>
        </p:nvSpPr>
        <p:spPr>
          <a:xfrm>
            <a:off x="228037" y="1309906"/>
            <a:ext cx="360040" cy="36004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1</a:t>
            </a:r>
            <a:endParaRPr lang="it-IT" dirty="0"/>
          </a:p>
        </p:txBody>
      </p:sp>
      <p:sp>
        <p:nvSpPr>
          <p:cNvPr id="3" name="Segnaposto numero diapositiva 2"/>
          <p:cNvSpPr>
            <a:spLocks noGrp="1"/>
          </p:cNvSpPr>
          <p:nvPr>
            <p:ph type="sldNum" sz="quarter" idx="12"/>
          </p:nvPr>
        </p:nvSpPr>
        <p:spPr/>
        <p:txBody>
          <a:bodyPr/>
          <a:lstStyle/>
          <a:p>
            <a:fld id="{12194F3B-A95F-4036-9FB0-F0B68AB4758F}" type="slidenum">
              <a:rPr lang="it-IT" smtClean="0"/>
              <a:t>20</a:t>
            </a:fld>
            <a:endParaRPr lang="it-IT" dirty="0"/>
          </a:p>
        </p:txBody>
      </p:sp>
      <p:sp>
        <p:nvSpPr>
          <p:cNvPr id="25" name="CasellaDiTesto 24"/>
          <p:cNvSpPr txBox="1"/>
          <p:nvPr/>
        </p:nvSpPr>
        <p:spPr>
          <a:xfrm>
            <a:off x="2987824" y="2856339"/>
            <a:ext cx="5112568" cy="4154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I criteri e le modalità sono definiti dal MEF su proposta delle Regioni</a:t>
            </a:r>
          </a:p>
          <a:p>
            <a:pPr algn="ctr"/>
            <a:r>
              <a:rPr lang="it-IT" sz="1050" b="1" dirty="0" smtClean="0"/>
              <a:t>Alla concessione dei contributi provvedono i Vice Commissari</a:t>
            </a:r>
            <a:endParaRPr lang="it-IT" sz="1050" b="1" dirty="0">
              <a:effectLst>
                <a:outerShdw blurRad="38100" dist="38100" dir="2700000" algn="tl">
                  <a:srgbClr val="000000">
                    <a:alpha val="43137"/>
                  </a:srgbClr>
                </a:outerShdw>
              </a:effectLst>
            </a:endParaRPr>
          </a:p>
        </p:txBody>
      </p:sp>
      <p:sp>
        <p:nvSpPr>
          <p:cNvPr id="26" name="CasellaDiTesto 25"/>
          <p:cNvSpPr txBox="1"/>
          <p:nvPr/>
        </p:nvSpPr>
        <p:spPr>
          <a:xfrm>
            <a:off x="3221596" y="4663522"/>
            <a:ext cx="5112568" cy="4154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I criteri e le modalità sono definiti con provvedimenti del Commissario straordinario sentito il MEF</a:t>
            </a:r>
          </a:p>
        </p:txBody>
      </p:sp>
    </p:spTree>
    <p:extLst>
      <p:ext uri="{BB962C8B-B14F-4D97-AF65-F5344CB8AC3E}">
        <p14:creationId xmlns:p14="http://schemas.microsoft.com/office/powerpoint/2010/main" val="39149475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611560" y="223268"/>
            <a:ext cx="6624736" cy="400110"/>
          </a:xfrm>
          <a:prstGeom prst="rect">
            <a:avLst/>
          </a:prstGeom>
          <a:noFill/>
        </p:spPr>
        <p:txBody>
          <a:bodyPr wrap="square" rtlCol="0">
            <a:spAutoFit/>
          </a:bodyPr>
          <a:lstStyle/>
          <a:p>
            <a:pPr algn="ctr"/>
            <a:r>
              <a:rPr lang="it-IT" sz="2000" b="1" dirty="0" smtClean="0">
                <a:solidFill>
                  <a:prstClr val="white"/>
                </a:solidFill>
                <a:latin typeface="Arial Black" pitchFamily="34" charset="0"/>
              </a:rPr>
              <a:t>Incentivi alle attività agricole (art. 21)</a:t>
            </a:r>
            <a:endParaRPr lang="it-IT" sz="2000" b="1" dirty="0">
              <a:solidFill>
                <a:prstClr val="white"/>
              </a:solidFill>
              <a:latin typeface="Arial Black" pitchFamily="34" charset="0"/>
            </a:endParaRPr>
          </a:p>
        </p:txBody>
      </p:sp>
      <p:sp>
        <p:nvSpPr>
          <p:cNvPr id="6" name="Segnaposto numero diapositiva 5"/>
          <p:cNvSpPr>
            <a:spLocks noGrp="1"/>
          </p:cNvSpPr>
          <p:nvPr>
            <p:ph type="sldNum" sz="quarter" idx="12"/>
          </p:nvPr>
        </p:nvSpPr>
        <p:spPr>
          <a:xfrm>
            <a:off x="6758880" y="5296959"/>
            <a:ext cx="2133600" cy="304271"/>
          </a:xfrm>
        </p:spPr>
        <p:txBody>
          <a:bodyPr/>
          <a:lstStyle/>
          <a:p>
            <a:fld id="{12194F3B-A95F-4036-9FB0-F0B68AB4758F}" type="slidenum">
              <a:rPr lang="it-IT" smtClean="0">
                <a:solidFill>
                  <a:prstClr val="black">
                    <a:tint val="75000"/>
                  </a:prstClr>
                </a:solidFill>
              </a:rPr>
              <a:pPr/>
              <a:t>21</a:t>
            </a:fld>
            <a:endParaRPr lang="it-IT">
              <a:solidFill>
                <a:prstClr val="black">
                  <a:tint val="75000"/>
                </a:prstClr>
              </a:solidFill>
            </a:endParaRPr>
          </a:p>
        </p:txBody>
      </p:sp>
      <p:sp>
        <p:nvSpPr>
          <p:cNvPr id="9" name="Rettangolo 8"/>
          <p:cNvSpPr/>
          <p:nvPr/>
        </p:nvSpPr>
        <p:spPr>
          <a:xfrm>
            <a:off x="395536" y="936128"/>
            <a:ext cx="8352927"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Interventi dello Stato</a:t>
            </a:r>
            <a:endParaRPr lang="it-IT" b="1" dirty="0">
              <a:solidFill>
                <a:srgbClr val="002060"/>
              </a:solidFill>
              <a:effectLst>
                <a:outerShdw blurRad="38100" dist="38100" dir="2700000" algn="tl">
                  <a:srgbClr val="000000">
                    <a:alpha val="43137"/>
                  </a:srgbClr>
                </a:outerShdw>
              </a:effectLst>
            </a:endParaRPr>
          </a:p>
        </p:txBody>
      </p:sp>
      <p:sp>
        <p:nvSpPr>
          <p:cNvPr id="10" name="Rettangolo 9"/>
          <p:cNvSpPr/>
          <p:nvPr/>
        </p:nvSpPr>
        <p:spPr>
          <a:xfrm>
            <a:off x="395537" y="3408982"/>
            <a:ext cx="8352928"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effectLst>
                  <a:outerShdw blurRad="38100" dist="38100" dir="2700000" algn="tl">
                    <a:srgbClr val="000000">
                      <a:alpha val="43137"/>
                    </a:srgbClr>
                  </a:outerShdw>
                </a:effectLst>
              </a:rPr>
              <a:t>Ulteriori misure a favore delle attività agricole e produttive</a:t>
            </a:r>
          </a:p>
        </p:txBody>
      </p:sp>
      <p:sp>
        <p:nvSpPr>
          <p:cNvPr id="12" name="Rettangolo 11"/>
          <p:cNvSpPr/>
          <p:nvPr/>
        </p:nvSpPr>
        <p:spPr>
          <a:xfrm>
            <a:off x="395535" y="1392758"/>
            <a:ext cx="8352928" cy="2016224"/>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it-IT" sz="1200" b="1" dirty="0">
                <a:solidFill>
                  <a:srgbClr val="002060"/>
                </a:solidFill>
                <a:effectLst>
                  <a:outerShdw blurRad="38100" dist="38100" dir="2700000" algn="tl">
                    <a:srgbClr val="000000">
                      <a:alpha val="43137"/>
                    </a:srgbClr>
                  </a:outerShdw>
                </a:effectLst>
              </a:rPr>
              <a:t>a) Abbattimento, fino all’intero importo, delle commissioni per l’accesso alle garanzie dirette con risorse fino a </a:t>
            </a:r>
            <a:r>
              <a:rPr lang="it-IT" sz="1200" b="1" dirty="0" smtClean="0">
                <a:solidFill>
                  <a:srgbClr val="002060"/>
                </a:solidFill>
                <a:effectLst>
                  <a:outerShdw blurRad="38100" dist="38100" dir="2700000" algn="tl">
                    <a:srgbClr val="000000">
                      <a:alpha val="43137"/>
                    </a:srgbClr>
                  </a:outerShdw>
                </a:effectLst>
              </a:rPr>
              <a:t>1.500.000 </a:t>
            </a:r>
            <a:r>
              <a:rPr lang="it-IT" sz="1200" b="1" dirty="0">
                <a:solidFill>
                  <a:srgbClr val="002060"/>
                </a:solidFill>
                <a:effectLst>
                  <a:outerShdw blurRad="38100" dist="38100" dir="2700000" algn="tl">
                    <a:srgbClr val="000000">
                      <a:alpha val="43137"/>
                    </a:srgbClr>
                  </a:outerShdw>
                </a:effectLst>
              </a:rPr>
              <a:t>euro per il 2016 a valere sulle disponibilità residue del Fondo per lo sviluppo dell’imprenditoria giovanile in agricoltura già trasferite all’ISMEA (comma 2);</a:t>
            </a:r>
          </a:p>
          <a:p>
            <a:pPr marL="0" lvl="1" algn="just"/>
            <a:r>
              <a:rPr lang="it-IT" sz="1200" b="1" dirty="0">
                <a:solidFill>
                  <a:srgbClr val="002060"/>
                </a:solidFill>
                <a:effectLst>
                  <a:outerShdw blurRad="38100" dist="38100" dir="2700000" algn="tl">
                    <a:srgbClr val="000000">
                      <a:alpha val="43137"/>
                    </a:srgbClr>
                  </a:outerShdw>
                </a:effectLst>
              </a:rPr>
              <a:t>b) Accollo </a:t>
            </a:r>
            <a:r>
              <a:rPr lang="it-IT" sz="1200" b="1" dirty="0" smtClean="0">
                <a:solidFill>
                  <a:srgbClr val="002060"/>
                </a:solidFill>
                <a:effectLst>
                  <a:outerShdw blurRad="38100" dist="38100" dir="2700000" algn="tl">
                    <a:srgbClr val="000000">
                      <a:alpha val="43137"/>
                    </a:srgbClr>
                  </a:outerShdw>
                </a:effectLst>
              </a:rPr>
              <a:t>da parte dello Stato dell’intera </a:t>
            </a:r>
            <a:r>
              <a:rPr lang="it-IT" sz="1200" b="1" dirty="0">
                <a:solidFill>
                  <a:srgbClr val="002060"/>
                </a:solidFill>
                <a:effectLst>
                  <a:outerShdw blurRad="38100" dist="38100" dir="2700000" algn="tl">
                    <a:srgbClr val="000000">
                      <a:alpha val="43137"/>
                    </a:srgbClr>
                  </a:outerShdw>
                </a:effectLst>
              </a:rPr>
              <a:t>quota del cofinanziamento regionale dei programmi di sviluppo rurale 2014-2020 per le annualità </a:t>
            </a:r>
            <a:r>
              <a:rPr lang="it-IT" sz="1200" b="1" dirty="0" smtClean="0">
                <a:solidFill>
                  <a:srgbClr val="002060"/>
                </a:solidFill>
                <a:effectLst>
                  <a:outerShdw blurRad="38100" dist="38100" dir="2700000" algn="tl">
                    <a:srgbClr val="000000">
                      <a:alpha val="43137"/>
                    </a:srgbClr>
                  </a:outerShdw>
                </a:effectLst>
              </a:rPr>
              <a:t>2016, 2017, 2018, 2019 e 2020 </a:t>
            </a:r>
            <a:r>
              <a:rPr lang="it-IT" sz="1200" b="1" dirty="0">
                <a:solidFill>
                  <a:srgbClr val="002060"/>
                </a:solidFill>
                <a:effectLst>
                  <a:outerShdw blurRad="38100" dist="38100" dir="2700000" algn="tl">
                    <a:srgbClr val="000000">
                      <a:alpha val="43137"/>
                    </a:srgbClr>
                  </a:outerShdw>
                </a:effectLst>
              </a:rPr>
              <a:t>attraverso le disponibilità del fondo di rotazione di cui alla L. 183/1987,  per disporre di risorse aggiuntive da destinare al rilancio del settore agricolo e </a:t>
            </a:r>
            <a:r>
              <a:rPr lang="it-IT" sz="1200" b="1" dirty="0" smtClean="0">
                <a:solidFill>
                  <a:srgbClr val="002060"/>
                </a:solidFill>
                <a:effectLst>
                  <a:outerShdw blurRad="38100" dist="38100" dir="2700000" algn="tl">
                    <a:srgbClr val="000000">
                      <a:alpha val="43137"/>
                    </a:srgbClr>
                  </a:outerShdw>
                </a:effectLst>
              </a:rPr>
              <a:t>agroalimentare </a:t>
            </a:r>
            <a:r>
              <a:rPr lang="it-IT" sz="1200" b="1" dirty="0">
                <a:solidFill>
                  <a:srgbClr val="002060"/>
                </a:solidFill>
                <a:effectLst>
                  <a:outerShdw blurRad="38100" dist="38100" dir="2700000" algn="tl">
                    <a:srgbClr val="000000">
                      <a:alpha val="43137"/>
                    </a:srgbClr>
                  </a:outerShdw>
                </a:effectLst>
              </a:rPr>
              <a:t>(comma 4); </a:t>
            </a:r>
          </a:p>
          <a:p>
            <a:pPr marL="0" lvl="1" algn="just"/>
            <a:r>
              <a:rPr lang="it-IT" sz="1200" b="1" dirty="0">
                <a:solidFill>
                  <a:srgbClr val="002060"/>
                </a:solidFill>
                <a:effectLst>
                  <a:outerShdw blurRad="38100" dist="38100" dir="2700000" algn="tl">
                    <a:srgbClr val="000000">
                      <a:alpha val="43137"/>
                    </a:srgbClr>
                  </a:outerShdw>
                </a:effectLst>
              </a:rPr>
              <a:t>c) Sostegno dei settori latte, carne bovina e settori </a:t>
            </a:r>
            <a:r>
              <a:rPr lang="it-IT" sz="1200" b="1" dirty="0" err="1" smtClean="0">
                <a:solidFill>
                  <a:srgbClr val="002060"/>
                </a:solidFill>
                <a:effectLst>
                  <a:outerShdw blurRad="38100" dist="38100" dir="2700000" algn="tl">
                    <a:srgbClr val="000000">
                      <a:alpha val="43137"/>
                    </a:srgbClr>
                  </a:outerShdw>
                </a:effectLst>
              </a:rPr>
              <a:t>ovicaprino</a:t>
            </a:r>
            <a:r>
              <a:rPr lang="it-IT" sz="1200" b="1" dirty="0" smtClean="0">
                <a:solidFill>
                  <a:srgbClr val="002060"/>
                </a:solidFill>
                <a:effectLst>
                  <a:outerShdw blurRad="38100" dist="38100" dir="2700000" algn="tl">
                    <a:srgbClr val="000000">
                      <a:alpha val="43137"/>
                    </a:srgbClr>
                  </a:outerShdw>
                </a:effectLst>
              </a:rPr>
              <a:t>, suinicolo e equino con </a:t>
            </a:r>
            <a:r>
              <a:rPr lang="it-IT" sz="1200" b="1" dirty="0">
                <a:solidFill>
                  <a:srgbClr val="002060"/>
                </a:solidFill>
                <a:effectLst>
                  <a:outerShdw blurRad="38100" dist="38100" dir="2700000" algn="tl">
                    <a:srgbClr val="000000">
                      <a:alpha val="43137"/>
                    </a:srgbClr>
                  </a:outerShdw>
                </a:effectLst>
              </a:rPr>
              <a:t>€ 10.942.300 per </a:t>
            </a:r>
            <a:r>
              <a:rPr lang="it-IT" sz="1200" b="1" dirty="0" smtClean="0">
                <a:solidFill>
                  <a:srgbClr val="002060"/>
                </a:solidFill>
                <a:effectLst>
                  <a:outerShdw blurRad="38100" dist="38100" dir="2700000" algn="tl">
                    <a:srgbClr val="000000">
                      <a:alpha val="43137"/>
                    </a:srgbClr>
                  </a:outerShdw>
                </a:effectLst>
              </a:rPr>
              <a:t>aiuti in </a:t>
            </a:r>
            <a:r>
              <a:rPr lang="it-IT" sz="1200" b="1" dirty="0">
                <a:solidFill>
                  <a:srgbClr val="002060"/>
                </a:solidFill>
                <a:effectLst>
                  <a:outerShdw blurRad="38100" dist="38100" dir="2700000" algn="tl">
                    <a:srgbClr val="000000">
                      <a:alpha val="43137"/>
                    </a:srgbClr>
                  </a:outerShdw>
                </a:effectLst>
              </a:rPr>
              <a:t>favore delle attività zootecniche che operano in aree che hanno subito danni a causa degli eventi sismici. L’importo dell’aiuto unitario è definito con decreto del Ministro delle politiche agricole, alimentari e forestali (comma 4bis). </a:t>
            </a:r>
          </a:p>
        </p:txBody>
      </p:sp>
      <p:sp>
        <p:nvSpPr>
          <p:cNvPr id="13" name="Rettangolo 12"/>
          <p:cNvSpPr/>
          <p:nvPr/>
        </p:nvSpPr>
        <p:spPr>
          <a:xfrm>
            <a:off x="395537" y="3827088"/>
            <a:ext cx="8352928" cy="140667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1200" b="1" dirty="0">
                <a:solidFill>
                  <a:srgbClr val="002060"/>
                </a:solidFill>
                <a:effectLst>
                  <a:outerShdw blurRad="38100" dist="38100" dir="2700000" algn="tl">
                    <a:srgbClr val="000000">
                      <a:alpha val="43137"/>
                    </a:srgbClr>
                  </a:outerShdw>
                </a:effectLst>
              </a:rPr>
              <a:t>I titolari di attività produttive svolte in edifici danneggiati, nella qualità di responsabili della sicurezza sui luoghi di lavoro acquisiscono la certificazione di agibilità sismica rilasciata da un professionista abilitato, la depositano presso il Comune territorialmente competente che la trasmette all’Ufficio speciale per la ricostruzione (comma 4 quater). </a:t>
            </a:r>
          </a:p>
          <a:p>
            <a:pPr algn="just"/>
            <a:r>
              <a:rPr lang="it-IT" sz="1200" b="1" dirty="0">
                <a:solidFill>
                  <a:srgbClr val="002060"/>
                </a:solidFill>
                <a:effectLst>
                  <a:outerShdw blurRad="38100" dist="38100" dir="2700000" algn="tl">
                    <a:srgbClr val="000000">
                      <a:alpha val="43137"/>
                    </a:srgbClr>
                  </a:outerShdw>
                </a:effectLst>
              </a:rPr>
              <a:t>Le imprese che hanno subito danni possono acquistare o acquisire in locazione macchinari ed effettuare gli ulteriori interventi urgenti per garantire la prosecuzione dell’attività, sulla base di perizia asseverata rilasciata da un professionista abilitato che attesti la riconducibilità causale diretta danno-sisma. Le spese possono essere rimborsate secondo modalità da stabilire con ordinanza del commissario straordinario (comma 4 </a:t>
            </a:r>
            <a:r>
              <a:rPr lang="it-IT" sz="1200" b="1" dirty="0" err="1">
                <a:solidFill>
                  <a:srgbClr val="002060"/>
                </a:solidFill>
                <a:effectLst>
                  <a:outerShdw blurRad="38100" dist="38100" dir="2700000" algn="tl">
                    <a:srgbClr val="000000">
                      <a:alpha val="43137"/>
                    </a:srgbClr>
                  </a:outerShdw>
                </a:effectLst>
              </a:rPr>
              <a:t>quinques</a:t>
            </a:r>
            <a:r>
              <a:rPr lang="it-IT" sz="1200" b="1" dirty="0">
                <a:solidFill>
                  <a:srgbClr val="002060"/>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15600073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07504" y="128731"/>
            <a:ext cx="7488831" cy="677108"/>
          </a:xfrm>
          <a:prstGeom prst="rect">
            <a:avLst/>
          </a:prstGeom>
          <a:noFill/>
        </p:spPr>
        <p:txBody>
          <a:bodyPr wrap="square" rtlCol="0">
            <a:spAutoFit/>
          </a:bodyPr>
          <a:lstStyle/>
          <a:p>
            <a:pPr algn="ctr"/>
            <a:r>
              <a:rPr lang="it-IT" sz="2000" b="1" dirty="0" smtClean="0">
                <a:solidFill>
                  <a:schemeClr val="bg1"/>
                </a:solidFill>
                <a:latin typeface="Arial Black" pitchFamily="34" charset="0"/>
              </a:rPr>
              <a:t>Ulteriori interventi a favore del sistema produttivo</a:t>
            </a:r>
            <a:endParaRPr lang="it-IT" b="1" dirty="0" smtClean="0">
              <a:solidFill>
                <a:schemeClr val="bg1"/>
              </a:solidFill>
              <a:latin typeface="Arial Black" pitchFamily="34" charset="0"/>
            </a:endParaRPr>
          </a:p>
          <a:p>
            <a:pPr algn="ctr"/>
            <a:r>
              <a:rPr lang="it-IT" b="1" cap="all" dirty="0" smtClean="0">
                <a:solidFill>
                  <a:schemeClr val="bg1"/>
                </a:solidFill>
                <a:latin typeface="Arial Black" pitchFamily="34" charset="0"/>
              </a:rPr>
              <a:t>(</a:t>
            </a:r>
            <a:r>
              <a:rPr lang="it-IT" b="1" dirty="0" smtClean="0">
                <a:solidFill>
                  <a:schemeClr val="bg1"/>
                </a:solidFill>
                <a:latin typeface="Arial Black" pitchFamily="34" charset="0"/>
              </a:rPr>
              <a:t>Artt. 22, 23 e 25</a:t>
            </a:r>
            <a:r>
              <a:rPr lang="it-IT" b="1" cap="all" dirty="0" smtClean="0">
                <a:solidFill>
                  <a:schemeClr val="bg1"/>
                </a:solidFill>
                <a:latin typeface="Arial Black" pitchFamily="34" charset="0"/>
              </a:rPr>
              <a:t>)</a:t>
            </a:r>
            <a:endParaRPr lang="it-IT" b="1" cap="all" dirty="0">
              <a:solidFill>
                <a:schemeClr val="bg1"/>
              </a:solidFill>
              <a:latin typeface="Arial Black" pitchFamily="34" charset="0"/>
            </a:endParaRPr>
          </a:p>
        </p:txBody>
      </p:sp>
      <p:sp>
        <p:nvSpPr>
          <p:cNvPr id="6" name="Rettangolo 5"/>
          <p:cNvSpPr/>
          <p:nvPr/>
        </p:nvSpPr>
        <p:spPr>
          <a:xfrm>
            <a:off x="1269954" y="1345332"/>
            <a:ext cx="6953967" cy="288032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p:cNvSpPr txBox="1"/>
          <p:nvPr/>
        </p:nvSpPr>
        <p:spPr>
          <a:xfrm>
            <a:off x="1345908" y="1450159"/>
            <a:ext cx="6802058" cy="738664"/>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Programma </a:t>
            </a:r>
            <a:r>
              <a:rPr lang="it-IT" sz="1400" b="1" dirty="0"/>
              <a:t>per la promozione </a:t>
            </a:r>
            <a:r>
              <a:rPr lang="it-IT" sz="1400" b="1" dirty="0" smtClean="0"/>
              <a:t>e il </a:t>
            </a:r>
            <a:r>
              <a:rPr lang="it-IT" sz="1400" b="1" dirty="0"/>
              <a:t>rilancio del turismo nei territori colpiti dal sisma </a:t>
            </a:r>
            <a:r>
              <a:rPr lang="it-IT" sz="1400" b="1" dirty="0" smtClean="0"/>
              <a:t>predisposto dal </a:t>
            </a:r>
            <a:r>
              <a:rPr lang="it-IT" sz="1400" b="1" dirty="0"/>
              <a:t>Commissario straordinario </a:t>
            </a:r>
            <a:r>
              <a:rPr lang="it-IT" sz="1400" b="1" dirty="0" smtClean="0"/>
              <a:t>entro </a:t>
            </a:r>
            <a:r>
              <a:rPr lang="it-IT" sz="1400" b="1" dirty="0"/>
              <a:t>il 15 gennaio 2017 , </a:t>
            </a:r>
            <a:r>
              <a:rPr lang="it-IT" sz="1400" b="1" dirty="0" smtClean="0"/>
              <a:t>in accordo con ENIT e sentite le Regioni interessate </a:t>
            </a:r>
            <a:r>
              <a:rPr lang="it-IT" sz="1400" b="1" dirty="0"/>
              <a:t>(art.22)</a:t>
            </a:r>
            <a:endParaRPr lang="it-IT" sz="1400" b="1" dirty="0">
              <a:effectLst>
                <a:outerShdw blurRad="38100" dist="38100" dir="2700000" algn="tl">
                  <a:srgbClr val="000000">
                    <a:alpha val="43137"/>
                  </a:srgbClr>
                </a:outerShdw>
              </a:effectLst>
            </a:endParaRPr>
          </a:p>
        </p:txBody>
      </p:sp>
      <p:sp>
        <p:nvSpPr>
          <p:cNvPr id="2" name="Ovale 1"/>
          <p:cNvSpPr/>
          <p:nvPr/>
        </p:nvSpPr>
        <p:spPr>
          <a:xfrm>
            <a:off x="837906" y="1517902"/>
            <a:ext cx="360040" cy="387735"/>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1</a:t>
            </a:r>
            <a:endParaRPr lang="it-IT" dirty="0"/>
          </a:p>
        </p:txBody>
      </p:sp>
      <p:sp>
        <p:nvSpPr>
          <p:cNvPr id="18" name="CasellaDiTesto 17"/>
          <p:cNvSpPr txBox="1"/>
          <p:nvPr/>
        </p:nvSpPr>
        <p:spPr>
          <a:xfrm>
            <a:off x="1332089" y="2497460"/>
            <a:ext cx="6802058" cy="523220"/>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a:t>Contributi INAIL da destinare al finanziamento dei progetti di investimento e formazione in materia di salute e sicurezza sul lavoro (art.23)</a:t>
            </a:r>
            <a:endParaRPr lang="it-IT" sz="1400" b="1" dirty="0">
              <a:effectLst>
                <a:outerShdw blurRad="38100" dist="38100" dir="2700000" algn="tl">
                  <a:srgbClr val="000000">
                    <a:alpha val="43137"/>
                  </a:srgbClr>
                </a:outerShdw>
              </a:effectLst>
            </a:endParaRPr>
          </a:p>
        </p:txBody>
      </p:sp>
      <p:sp>
        <p:nvSpPr>
          <p:cNvPr id="20" name="Ovale 19"/>
          <p:cNvSpPr/>
          <p:nvPr/>
        </p:nvSpPr>
        <p:spPr>
          <a:xfrm>
            <a:off x="837906" y="2561237"/>
            <a:ext cx="360040" cy="387735"/>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2</a:t>
            </a:r>
            <a:endParaRPr lang="it-IT" dirty="0"/>
          </a:p>
        </p:txBody>
      </p:sp>
      <p:sp>
        <p:nvSpPr>
          <p:cNvPr id="21" name="CasellaDiTesto 20"/>
          <p:cNvSpPr txBox="1"/>
          <p:nvPr/>
        </p:nvSpPr>
        <p:spPr>
          <a:xfrm>
            <a:off x="1332090" y="3445847"/>
            <a:ext cx="6802057" cy="307777"/>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Rilancio del sistema produttivo – Applicazione del regime di aiuto di Stato (art.25)</a:t>
            </a:r>
            <a:endParaRPr lang="it-IT" sz="1400" b="1" dirty="0">
              <a:effectLst>
                <a:outerShdw blurRad="38100" dist="38100" dir="2700000" algn="tl">
                  <a:srgbClr val="000000">
                    <a:alpha val="43137"/>
                  </a:srgbClr>
                </a:outerShdw>
              </a:effectLst>
            </a:endParaRPr>
          </a:p>
        </p:txBody>
      </p:sp>
      <p:sp>
        <p:nvSpPr>
          <p:cNvPr id="23" name="Ovale 22"/>
          <p:cNvSpPr/>
          <p:nvPr/>
        </p:nvSpPr>
        <p:spPr>
          <a:xfrm>
            <a:off x="837906" y="3405869"/>
            <a:ext cx="360040" cy="387735"/>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3</a:t>
            </a:r>
            <a:endParaRPr lang="it-IT" dirty="0"/>
          </a:p>
        </p:txBody>
      </p:sp>
      <p:sp>
        <p:nvSpPr>
          <p:cNvPr id="8" name="Segnaposto numero diapositiva 7"/>
          <p:cNvSpPr>
            <a:spLocks noGrp="1"/>
          </p:cNvSpPr>
          <p:nvPr>
            <p:ph type="sldNum" sz="quarter" idx="12"/>
          </p:nvPr>
        </p:nvSpPr>
        <p:spPr>
          <a:xfrm>
            <a:off x="6553200" y="5361541"/>
            <a:ext cx="2133600" cy="304271"/>
          </a:xfrm>
        </p:spPr>
        <p:txBody>
          <a:bodyPr/>
          <a:lstStyle/>
          <a:p>
            <a:fld id="{12194F3B-A95F-4036-9FB0-F0B68AB4758F}" type="slidenum">
              <a:rPr lang="it-IT" smtClean="0"/>
              <a:t>22</a:t>
            </a:fld>
            <a:endParaRPr lang="it-IT" dirty="0"/>
          </a:p>
        </p:txBody>
      </p:sp>
    </p:spTree>
    <p:extLst>
      <p:ext uri="{BB962C8B-B14F-4D97-AF65-F5344CB8AC3E}">
        <p14:creationId xmlns:p14="http://schemas.microsoft.com/office/powerpoint/2010/main" val="987744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8" y="1067784"/>
            <a:ext cx="8496944" cy="422917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07504" y="128731"/>
            <a:ext cx="7416824" cy="646331"/>
          </a:xfrm>
          <a:prstGeom prst="rect">
            <a:avLst/>
          </a:prstGeom>
          <a:noFill/>
        </p:spPr>
        <p:txBody>
          <a:bodyPr wrap="square" rtlCol="0">
            <a:spAutoFit/>
          </a:bodyPr>
          <a:lstStyle/>
          <a:p>
            <a:pPr algn="ctr"/>
            <a:r>
              <a:rPr lang="it-IT" sz="2000" b="1" dirty="0" smtClean="0">
                <a:solidFill>
                  <a:schemeClr val="bg1"/>
                </a:solidFill>
                <a:latin typeface="Arial Black" pitchFamily="34" charset="0"/>
              </a:rPr>
              <a:t>Misure per la tutela dell’ambiente</a:t>
            </a:r>
          </a:p>
          <a:p>
            <a:pPr algn="ctr"/>
            <a:r>
              <a:rPr lang="it-IT" sz="1600" b="1" dirty="0" smtClean="0">
                <a:solidFill>
                  <a:schemeClr val="bg1"/>
                </a:solidFill>
                <a:latin typeface="Arial Black" pitchFamily="34" charset="0"/>
              </a:rPr>
              <a:t>(artt. 27, 28 e 28bis)</a:t>
            </a:r>
            <a:endParaRPr lang="it-IT" sz="1600" b="1" dirty="0">
              <a:solidFill>
                <a:schemeClr val="bg1"/>
              </a:solidFill>
              <a:latin typeface="Arial Black" pitchFamily="34" charset="0"/>
            </a:endParaRPr>
          </a:p>
        </p:txBody>
      </p:sp>
      <p:sp>
        <p:nvSpPr>
          <p:cNvPr id="8" name="CasellaDiTesto 7"/>
          <p:cNvSpPr txBox="1"/>
          <p:nvPr/>
        </p:nvSpPr>
        <p:spPr>
          <a:xfrm>
            <a:off x="323529" y="1109444"/>
            <a:ext cx="8496943" cy="3970318"/>
          </a:xfrm>
          <a:prstGeom prst="rect">
            <a:avLst/>
          </a:prstGeom>
          <a:noFill/>
        </p:spPr>
        <p:txBody>
          <a:bodyPr wrap="square" rtlCol="0">
            <a:spAutoFit/>
          </a:bodyPr>
          <a:lstStyle/>
          <a:p>
            <a:pPr marL="0" lvl="1" algn="just"/>
            <a:r>
              <a:rPr lang="it-IT" sz="1200" b="1" dirty="0">
                <a:solidFill>
                  <a:srgbClr val="002060"/>
                </a:solidFill>
              </a:rPr>
              <a:t>A) Programma delle infrastrutture ambientali (art. 27)</a:t>
            </a:r>
          </a:p>
          <a:p>
            <a:pPr marL="0" lvl="1" algn="just"/>
            <a:r>
              <a:rPr lang="it-IT" sz="1200" dirty="0">
                <a:solidFill>
                  <a:srgbClr val="002060"/>
                </a:solidFill>
              </a:rPr>
              <a:t>Entro </a:t>
            </a:r>
            <a:r>
              <a:rPr lang="it-IT" sz="1200" dirty="0" smtClean="0">
                <a:solidFill>
                  <a:srgbClr val="002060"/>
                </a:solidFill>
              </a:rPr>
              <a:t>il 18 </a:t>
            </a:r>
            <a:r>
              <a:rPr lang="it-IT" sz="1200" dirty="0">
                <a:solidFill>
                  <a:srgbClr val="002060"/>
                </a:solidFill>
              </a:rPr>
              <a:t>ottobre 2017: il Commissario straordinario predispone e approva il Programma delle infrastrutture ambientali da ripristinare e realizzare nei Comuni del </a:t>
            </a:r>
            <a:r>
              <a:rPr lang="it-IT" sz="1200" dirty="0" smtClean="0">
                <a:solidFill>
                  <a:srgbClr val="002060"/>
                </a:solidFill>
              </a:rPr>
              <a:t>cratere, </a:t>
            </a:r>
            <a:r>
              <a:rPr lang="it-IT" sz="1200" dirty="0">
                <a:solidFill>
                  <a:srgbClr val="002060"/>
                </a:solidFill>
              </a:rPr>
              <a:t>con particolare attenzione agli impianti di depurazione e di collettamento </a:t>
            </a:r>
            <a:r>
              <a:rPr lang="it-IT" sz="1200" dirty="0" smtClean="0">
                <a:solidFill>
                  <a:srgbClr val="002060"/>
                </a:solidFill>
              </a:rPr>
              <a:t>fognario nonché agli acquedotti.</a:t>
            </a:r>
            <a:endParaRPr lang="it-IT" sz="1200" dirty="0">
              <a:solidFill>
                <a:srgbClr val="002060"/>
              </a:solidFill>
            </a:endParaRPr>
          </a:p>
          <a:p>
            <a:pPr marL="0" lvl="1" algn="just"/>
            <a:r>
              <a:rPr lang="it-IT" sz="1200" dirty="0">
                <a:solidFill>
                  <a:srgbClr val="002060"/>
                </a:solidFill>
              </a:rPr>
              <a:t>Progettazione e realizzazione degli interventi</a:t>
            </a:r>
          </a:p>
          <a:p>
            <a:pPr marL="0" lvl="1" algn="just"/>
            <a:r>
              <a:rPr lang="it-IT" sz="1200" dirty="0">
                <a:solidFill>
                  <a:srgbClr val="002060"/>
                </a:solidFill>
              </a:rPr>
              <a:t>il Commissario straordinario può avvalersi di società in </a:t>
            </a:r>
            <a:r>
              <a:rPr lang="it-IT" sz="1200" dirty="0" err="1">
                <a:solidFill>
                  <a:srgbClr val="002060"/>
                </a:solidFill>
              </a:rPr>
              <a:t>house</a:t>
            </a:r>
            <a:r>
              <a:rPr lang="it-IT" sz="1200" dirty="0">
                <a:solidFill>
                  <a:srgbClr val="002060"/>
                </a:solidFill>
              </a:rPr>
              <a:t> delle amministrazioni centrali dello Stato per la progettazione e realizzazione degli interventi previsti dal programma delle infrastrutture ambientali.</a:t>
            </a:r>
          </a:p>
          <a:p>
            <a:pPr marL="0" lvl="1" algn="just"/>
            <a:endParaRPr lang="it-IT" sz="1200" b="1" dirty="0" smtClean="0">
              <a:solidFill>
                <a:srgbClr val="002060"/>
              </a:solidFill>
            </a:endParaRPr>
          </a:p>
          <a:p>
            <a:pPr marL="0" lvl="1" algn="just"/>
            <a:r>
              <a:rPr lang="it-IT" sz="1200" b="1" dirty="0" smtClean="0">
                <a:solidFill>
                  <a:srgbClr val="002060"/>
                </a:solidFill>
              </a:rPr>
              <a:t>B</a:t>
            </a:r>
            <a:r>
              <a:rPr lang="it-IT" sz="1200" b="1" dirty="0">
                <a:solidFill>
                  <a:srgbClr val="002060"/>
                </a:solidFill>
              </a:rPr>
              <a:t>) Piano per la gestione delle macerie e dei rifiuti (art. 28)</a:t>
            </a:r>
          </a:p>
          <a:p>
            <a:pPr marL="0" lvl="1" algn="just"/>
            <a:r>
              <a:rPr lang="it-IT" sz="1200" dirty="0" smtClean="0">
                <a:solidFill>
                  <a:srgbClr val="002060"/>
                </a:solidFill>
              </a:rPr>
              <a:t>1) Il </a:t>
            </a:r>
            <a:r>
              <a:rPr lang="it-IT" sz="1200" dirty="0">
                <a:solidFill>
                  <a:srgbClr val="002060"/>
                </a:solidFill>
              </a:rPr>
              <a:t>Commissario straordinario costituisce un Comitato di indirizzo e pianificazione delle attività di rimozione dei rifiuti e della ricostruzione.</a:t>
            </a:r>
          </a:p>
          <a:p>
            <a:pPr marL="0" lvl="1" algn="just"/>
            <a:r>
              <a:rPr lang="it-IT" sz="1200" dirty="0" smtClean="0">
                <a:solidFill>
                  <a:srgbClr val="002060"/>
                </a:solidFill>
              </a:rPr>
              <a:t>2) Il </a:t>
            </a:r>
            <a:r>
              <a:rPr lang="it-IT" sz="1200" dirty="0">
                <a:solidFill>
                  <a:srgbClr val="002060"/>
                </a:solidFill>
              </a:rPr>
              <a:t>Commissario straordinario, nell'ambito del Comitato di indirizzo e pianificazione, sentita l'Autorità nazionale anticorruzione, predispone e approva il Piano per la gestione delle macerie e dei rifiuti derivanti dagli interventi di prima emergenza e ricostruzione.</a:t>
            </a:r>
          </a:p>
          <a:p>
            <a:pPr marL="0" lvl="1" algn="just"/>
            <a:r>
              <a:rPr lang="it-IT" sz="1200" dirty="0">
                <a:solidFill>
                  <a:srgbClr val="002060"/>
                </a:solidFill>
              </a:rPr>
              <a:t>Soggetti deputati alla raccolta e il trasporto delle macerie ai centri di raccolta comunali ed ai siti di deposito temporaneo alternativamente sono:</a:t>
            </a:r>
          </a:p>
          <a:p>
            <a:pPr marL="171450" lvl="1" indent="-171450" algn="just">
              <a:buFontTx/>
              <a:buChar char="-"/>
            </a:pPr>
            <a:r>
              <a:rPr lang="it-IT" sz="1200" dirty="0" smtClean="0">
                <a:solidFill>
                  <a:srgbClr val="002060"/>
                </a:solidFill>
              </a:rPr>
              <a:t>le </a:t>
            </a:r>
            <a:r>
              <a:rPr lang="it-IT" sz="1200" dirty="0">
                <a:solidFill>
                  <a:srgbClr val="002060"/>
                </a:solidFill>
              </a:rPr>
              <a:t>aziende che gestiscono il servizio di gestione integrata dei rifiuti urbani presso i territori </a:t>
            </a:r>
            <a:r>
              <a:rPr lang="it-IT" sz="1200" dirty="0" smtClean="0">
                <a:solidFill>
                  <a:srgbClr val="002060"/>
                </a:solidFill>
              </a:rPr>
              <a:t>interessati;</a:t>
            </a:r>
          </a:p>
          <a:p>
            <a:pPr marL="171450" lvl="1" indent="-171450" algn="just">
              <a:buFontTx/>
              <a:buChar char="-"/>
            </a:pPr>
            <a:r>
              <a:rPr lang="it-IT" sz="1200" dirty="0" smtClean="0">
                <a:solidFill>
                  <a:srgbClr val="002060"/>
                </a:solidFill>
              </a:rPr>
              <a:t>i </a:t>
            </a:r>
            <a:r>
              <a:rPr lang="it-IT" sz="1200" dirty="0">
                <a:solidFill>
                  <a:srgbClr val="002060"/>
                </a:solidFill>
              </a:rPr>
              <a:t>Comuni territorialmente </a:t>
            </a:r>
            <a:r>
              <a:rPr lang="it-IT" sz="1200" dirty="0" smtClean="0">
                <a:solidFill>
                  <a:srgbClr val="002060"/>
                </a:solidFill>
              </a:rPr>
              <a:t>competenti;</a:t>
            </a:r>
          </a:p>
          <a:p>
            <a:pPr marL="171450" lvl="1" indent="-171450" algn="just">
              <a:buFontTx/>
              <a:buChar char="-"/>
            </a:pPr>
            <a:r>
              <a:rPr lang="it-IT" sz="1200" dirty="0" smtClean="0">
                <a:solidFill>
                  <a:srgbClr val="002060"/>
                </a:solidFill>
              </a:rPr>
              <a:t>le </a:t>
            </a:r>
            <a:r>
              <a:rPr lang="it-IT" sz="1200" dirty="0">
                <a:solidFill>
                  <a:srgbClr val="002060"/>
                </a:solidFill>
              </a:rPr>
              <a:t>pubbliche amministrazioni a diverso titolo coinvolte</a:t>
            </a:r>
            <a:r>
              <a:rPr lang="it-IT" sz="1200" dirty="0" smtClean="0">
                <a:solidFill>
                  <a:srgbClr val="002060"/>
                </a:solidFill>
              </a:rPr>
              <a:t>.</a:t>
            </a:r>
          </a:p>
          <a:p>
            <a:pPr marL="0" lvl="1" algn="just"/>
            <a:endParaRPr lang="it-IT" sz="1200" b="1" dirty="0">
              <a:solidFill>
                <a:srgbClr val="002060"/>
              </a:solidFill>
            </a:endParaRPr>
          </a:p>
          <a:p>
            <a:pPr marL="0" lvl="1" algn="just"/>
            <a:r>
              <a:rPr lang="it-IT" sz="1200" b="1" dirty="0" smtClean="0">
                <a:solidFill>
                  <a:srgbClr val="002060"/>
                </a:solidFill>
              </a:rPr>
              <a:t>C) L’articolo 28 bis è stato introdotto dalla legge di conversione e riguarda le misure per incentivare il recupero dei rifiuti non pericolosi</a:t>
            </a:r>
            <a:endParaRPr lang="it-IT" sz="1200" b="1"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23</a:t>
            </a:fld>
            <a:endParaRPr lang="it-IT"/>
          </a:p>
        </p:txBody>
      </p:sp>
    </p:spTree>
    <p:extLst>
      <p:ext uri="{BB962C8B-B14F-4D97-AF65-F5344CB8AC3E}">
        <p14:creationId xmlns:p14="http://schemas.microsoft.com/office/powerpoint/2010/main" val="27001471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8" y="1067784"/>
            <a:ext cx="8496944" cy="422917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323528" y="97954"/>
            <a:ext cx="7200800" cy="707886"/>
          </a:xfrm>
          <a:prstGeom prst="rect">
            <a:avLst/>
          </a:prstGeom>
          <a:noFill/>
        </p:spPr>
        <p:txBody>
          <a:bodyPr wrap="square" rtlCol="0">
            <a:spAutoFit/>
          </a:bodyPr>
          <a:lstStyle/>
          <a:p>
            <a:pPr algn="ctr"/>
            <a:r>
              <a:rPr lang="it-IT" sz="2000" b="1" dirty="0">
                <a:solidFill>
                  <a:schemeClr val="bg1"/>
                </a:solidFill>
                <a:latin typeface="Arial Black" pitchFamily="34" charset="0"/>
              </a:rPr>
              <a:t>MISURE </a:t>
            </a:r>
            <a:r>
              <a:rPr lang="it-IT" sz="2000" b="1" dirty="0" smtClean="0">
                <a:solidFill>
                  <a:schemeClr val="bg1"/>
                </a:solidFill>
                <a:latin typeface="Arial Black" pitchFamily="34" charset="0"/>
              </a:rPr>
              <a:t>DI</a:t>
            </a:r>
          </a:p>
          <a:p>
            <a:pPr algn="ctr"/>
            <a:r>
              <a:rPr lang="it-IT" sz="2000" b="1" dirty="0" smtClean="0">
                <a:solidFill>
                  <a:schemeClr val="bg1"/>
                </a:solidFill>
                <a:latin typeface="Arial Black" pitchFamily="34" charset="0"/>
              </a:rPr>
              <a:t>LEGALITÀ E TRASPARENZA</a:t>
            </a:r>
            <a:endParaRPr lang="it-IT" sz="1600" b="1" dirty="0">
              <a:solidFill>
                <a:schemeClr val="bg1"/>
              </a:solidFill>
              <a:latin typeface="Arial Black" pitchFamily="34" charset="0"/>
            </a:endParaRPr>
          </a:p>
        </p:txBody>
      </p:sp>
      <p:sp>
        <p:nvSpPr>
          <p:cNvPr id="8" name="CasellaDiTesto 7"/>
          <p:cNvSpPr txBox="1"/>
          <p:nvPr/>
        </p:nvSpPr>
        <p:spPr>
          <a:xfrm>
            <a:off x="323528" y="1777380"/>
            <a:ext cx="8496943" cy="3293209"/>
          </a:xfrm>
          <a:prstGeom prst="rect">
            <a:avLst/>
          </a:prstGeom>
          <a:noFill/>
        </p:spPr>
        <p:txBody>
          <a:bodyPr wrap="square" rtlCol="0">
            <a:spAutoFit/>
          </a:bodyPr>
          <a:lstStyle/>
          <a:p>
            <a:pPr marL="0" lvl="1" algn="just"/>
            <a:r>
              <a:rPr lang="it-IT" sz="1600" b="1" dirty="0">
                <a:solidFill>
                  <a:srgbClr val="002060"/>
                </a:solidFill>
              </a:rPr>
              <a:t>A) </a:t>
            </a:r>
            <a:r>
              <a:rPr lang="it-IT" sz="1600" b="1" dirty="0" smtClean="0">
                <a:solidFill>
                  <a:srgbClr val="002060"/>
                </a:solidFill>
              </a:rPr>
              <a:t>Legalità e trasparenza (art</a:t>
            </a:r>
            <a:r>
              <a:rPr lang="it-IT" sz="1600" b="1" dirty="0">
                <a:solidFill>
                  <a:srgbClr val="002060"/>
                </a:solidFill>
              </a:rPr>
              <a:t>. </a:t>
            </a:r>
            <a:r>
              <a:rPr lang="it-IT" sz="1600" b="1" dirty="0" smtClean="0">
                <a:solidFill>
                  <a:srgbClr val="002060"/>
                </a:solidFill>
              </a:rPr>
              <a:t>30)</a:t>
            </a:r>
            <a:endParaRPr lang="it-IT" sz="1600" b="1" dirty="0">
              <a:solidFill>
                <a:srgbClr val="002060"/>
              </a:solidFill>
            </a:endParaRPr>
          </a:p>
          <a:p>
            <a:pPr marL="0" lvl="1" algn="just"/>
            <a:r>
              <a:rPr lang="it-IT" sz="1600" dirty="0" smtClean="0">
                <a:solidFill>
                  <a:srgbClr val="002060"/>
                </a:solidFill>
              </a:rPr>
              <a:t>È istituita </a:t>
            </a:r>
            <a:r>
              <a:rPr lang="it-IT" sz="1600" b="1" dirty="0">
                <a:solidFill>
                  <a:srgbClr val="002060"/>
                </a:solidFill>
              </a:rPr>
              <a:t>l’Anagrafe antimafia degli </a:t>
            </a:r>
            <a:r>
              <a:rPr lang="it-IT" sz="1600" b="1" dirty="0" smtClean="0">
                <a:solidFill>
                  <a:srgbClr val="002060"/>
                </a:solidFill>
              </a:rPr>
              <a:t>esecutori </a:t>
            </a:r>
            <a:r>
              <a:rPr lang="it-IT" sz="1600" dirty="0" smtClean="0">
                <a:solidFill>
                  <a:srgbClr val="002060"/>
                </a:solidFill>
              </a:rPr>
              <a:t>a cui gli operatori economici interessati a partecipare all’attività di ricostruzione devono essere iscritti. L’Anagrafe è </a:t>
            </a:r>
            <a:r>
              <a:rPr lang="it-IT" sz="1600" dirty="0">
                <a:solidFill>
                  <a:srgbClr val="002060"/>
                </a:solidFill>
              </a:rPr>
              <a:t>tenuta presso </a:t>
            </a:r>
            <a:r>
              <a:rPr lang="it-IT" sz="1600" dirty="0" smtClean="0">
                <a:solidFill>
                  <a:srgbClr val="002060"/>
                </a:solidFill>
              </a:rPr>
              <a:t>un’apposita struttura </a:t>
            </a:r>
            <a:r>
              <a:rPr lang="it-IT" sz="1600" dirty="0">
                <a:solidFill>
                  <a:srgbClr val="002060"/>
                </a:solidFill>
              </a:rPr>
              <a:t>di missione nell'ambito del Ministero </a:t>
            </a:r>
            <a:r>
              <a:rPr lang="it-IT" sz="1600" dirty="0" smtClean="0">
                <a:solidFill>
                  <a:srgbClr val="002060"/>
                </a:solidFill>
              </a:rPr>
              <a:t>dell'interno. L’iscrizione ha validità temporale di 12 mesi ed è rinnovabile a richiesta dell’operatore economico.</a:t>
            </a:r>
          </a:p>
          <a:p>
            <a:pPr marL="0" lvl="1" algn="just"/>
            <a:endParaRPr lang="it-IT" sz="1600" dirty="0">
              <a:solidFill>
                <a:srgbClr val="002060"/>
              </a:solidFill>
            </a:endParaRPr>
          </a:p>
          <a:p>
            <a:pPr marL="0" lvl="1" algn="just"/>
            <a:endParaRPr lang="it-IT" sz="1600" dirty="0" smtClean="0">
              <a:solidFill>
                <a:srgbClr val="002060"/>
              </a:solidFill>
            </a:endParaRPr>
          </a:p>
          <a:p>
            <a:pPr marL="0" lvl="1" algn="just"/>
            <a:r>
              <a:rPr lang="it-IT" sz="1600" b="1" dirty="0" smtClean="0">
                <a:solidFill>
                  <a:srgbClr val="002060"/>
                </a:solidFill>
              </a:rPr>
              <a:t>B</a:t>
            </a:r>
            <a:r>
              <a:rPr lang="it-IT" sz="1600" b="1" dirty="0">
                <a:solidFill>
                  <a:srgbClr val="002060"/>
                </a:solidFill>
              </a:rPr>
              <a:t>) </a:t>
            </a:r>
            <a:r>
              <a:rPr lang="it-IT" sz="1600" b="1" dirty="0" smtClean="0">
                <a:solidFill>
                  <a:srgbClr val="002060"/>
                </a:solidFill>
              </a:rPr>
              <a:t>Tracciabilità finanziaria (art</a:t>
            </a:r>
            <a:r>
              <a:rPr lang="it-IT" sz="1600" b="1" dirty="0">
                <a:solidFill>
                  <a:srgbClr val="002060"/>
                </a:solidFill>
              </a:rPr>
              <a:t>. </a:t>
            </a:r>
            <a:r>
              <a:rPr lang="it-IT" sz="1600" b="1" dirty="0" smtClean="0">
                <a:solidFill>
                  <a:srgbClr val="002060"/>
                </a:solidFill>
              </a:rPr>
              <a:t>31)</a:t>
            </a:r>
          </a:p>
          <a:p>
            <a:pPr marL="0" lvl="1" algn="just"/>
            <a:r>
              <a:rPr lang="it-IT" sz="1600" dirty="0">
                <a:solidFill>
                  <a:srgbClr val="002060"/>
                </a:solidFill>
              </a:rPr>
              <a:t>Nei contratti per le opere di ricostruzione stipulati tra privati è sempre obbligatorio l'inserimento della clausola di tracciabilità </a:t>
            </a:r>
            <a:r>
              <a:rPr lang="it-IT" sz="1600" dirty="0" smtClean="0">
                <a:solidFill>
                  <a:srgbClr val="002060"/>
                </a:solidFill>
              </a:rPr>
              <a:t>finanziaria. Il mancato adempimento dell’obbligo di tracciamento finanziario consistente nel mancato utilizzo di banche o di Poste Italiane per il pagamento agli operatori economici incaricati o ai professionisti abilitati comporta la perdita totale del contributo erogato.</a:t>
            </a:r>
            <a:endParaRPr lang="it-IT" sz="1600"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24</a:t>
            </a:fld>
            <a:endParaRPr lang="it-IT"/>
          </a:p>
        </p:txBody>
      </p:sp>
    </p:spTree>
    <p:extLst>
      <p:ext uri="{BB962C8B-B14F-4D97-AF65-F5344CB8AC3E}">
        <p14:creationId xmlns:p14="http://schemas.microsoft.com/office/powerpoint/2010/main" val="24753660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8" y="1067784"/>
            <a:ext cx="8496944" cy="422917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07504" y="97954"/>
            <a:ext cx="7416824" cy="707886"/>
          </a:xfrm>
          <a:prstGeom prst="rect">
            <a:avLst/>
          </a:prstGeom>
          <a:noFill/>
        </p:spPr>
        <p:txBody>
          <a:bodyPr wrap="square" rtlCol="0">
            <a:spAutoFit/>
          </a:bodyPr>
          <a:lstStyle/>
          <a:p>
            <a:pPr algn="ctr"/>
            <a:r>
              <a:rPr lang="it-IT" sz="2000" b="1" dirty="0">
                <a:solidFill>
                  <a:schemeClr val="bg1"/>
                </a:solidFill>
                <a:latin typeface="Arial Black" pitchFamily="34" charset="0"/>
              </a:rPr>
              <a:t>MISURE DI</a:t>
            </a:r>
          </a:p>
          <a:p>
            <a:pPr algn="ctr"/>
            <a:r>
              <a:rPr lang="it-IT" sz="2000" b="1" dirty="0">
                <a:solidFill>
                  <a:schemeClr val="bg1"/>
                </a:solidFill>
                <a:latin typeface="Arial Black" pitchFamily="34" charset="0"/>
              </a:rPr>
              <a:t>LEGALITÀ E TRASPARENZA</a:t>
            </a:r>
            <a:endParaRPr lang="it-IT" sz="1600" b="1" dirty="0">
              <a:solidFill>
                <a:schemeClr val="bg1"/>
              </a:solidFill>
              <a:latin typeface="Arial Black" pitchFamily="34" charset="0"/>
            </a:endParaRPr>
          </a:p>
        </p:txBody>
      </p:sp>
      <p:sp>
        <p:nvSpPr>
          <p:cNvPr id="8" name="CasellaDiTesto 7"/>
          <p:cNvSpPr txBox="1"/>
          <p:nvPr/>
        </p:nvSpPr>
        <p:spPr>
          <a:xfrm>
            <a:off x="323528" y="1141975"/>
            <a:ext cx="8496943" cy="4031873"/>
          </a:xfrm>
          <a:prstGeom prst="rect">
            <a:avLst/>
          </a:prstGeom>
          <a:noFill/>
        </p:spPr>
        <p:txBody>
          <a:bodyPr wrap="square" rtlCol="0">
            <a:spAutoFit/>
          </a:bodyPr>
          <a:lstStyle/>
          <a:p>
            <a:pPr marL="0" lvl="1" algn="just"/>
            <a:r>
              <a:rPr lang="it-IT" sz="1600" b="1" dirty="0">
                <a:solidFill>
                  <a:srgbClr val="002060"/>
                </a:solidFill>
                <a:effectLst>
                  <a:outerShdw blurRad="38100" dist="38100" dir="2700000" algn="tl">
                    <a:srgbClr val="000000">
                      <a:alpha val="43137"/>
                    </a:srgbClr>
                  </a:outerShdw>
                </a:effectLst>
              </a:rPr>
              <a:t>C</a:t>
            </a:r>
            <a:r>
              <a:rPr lang="it-IT" sz="1600" b="1" dirty="0" smtClean="0">
                <a:solidFill>
                  <a:srgbClr val="002060"/>
                </a:solidFill>
                <a:effectLst>
                  <a:outerShdw blurRad="38100" dist="38100" dir="2700000" algn="tl">
                    <a:srgbClr val="000000">
                      <a:alpha val="43137"/>
                    </a:srgbClr>
                  </a:outerShdw>
                </a:effectLst>
              </a:rPr>
              <a:t>) Qualificazione </a:t>
            </a:r>
            <a:r>
              <a:rPr lang="it-IT" sz="1600" b="1" dirty="0">
                <a:solidFill>
                  <a:srgbClr val="002060"/>
                </a:solidFill>
                <a:effectLst>
                  <a:outerShdw blurRad="38100" dist="38100" dir="2700000" algn="tl">
                    <a:srgbClr val="000000">
                      <a:alpha val="43137"/>
                    </a:srgbClr>
                  </a:outerShdw>
                </a:effectLst>
              </a:rPr>
              <a:t>dei professionisti (art. 34)</a:t>
            </a:r>
          </a:p>
          <a:p>
            <a:pPr marL="0" lvl="1" algn="just"/>
            <a:r>
              <a:rPr lang="it-IT" sz="1200" b="1" dirty="0" smtClean="0">
                <a:solidFill>
                  <a:srgbClr val="002060"/>
                </a:solidFill>
                <a:effectLst>
                  <a:outerShdw blurRad="38100" dist="38100" dir="2700000" algn="tl">
                    <a:srgbClr val="000000">
                      <a:alpha val="43137"/>
                    </a:srgbClr>
                  </a:outerShdw>
                </a:effectLst>
              </a:rPr>
              <a:t>1) Elenco speciale</a:t>
            </a:r>
          </a:p>
          <a:p>
            <a:pPr marL="0" lvl="1" algn="just"/>
            <a:r>
              <a:rPr lang="it-IT" sz="1200" dirty="0" smtClean="0">
                <a:solidFill>
                  <a:srgbClr val="002060"/>
                </a:solidFill>
              </a:rPr>
              <a:t>È istituito </a:t>
            </a:r>
            <a:r>
              <a:rPr lang="it-IT" sz="1200" b="1" dirty="0" smtClean="0">
                <a:solidFill>
                  <a:srgbClr val="002060"/>
                </a:solidFill>
              </a:rPr>
              <a:t>l’Elenco speciale dei professionisti</a:t>
            </a:r>
            <a:r>
              <a:rPr lang="it-IT" sz="1200" dirty="0" smtClean="0">
                <a:solidFill>
                  <a:srgbClr val="002060"/>
                </a:solidFill>
              </a:rPr>
              <a:t>. A tal fine il Commissario straordinario definisce i criteri generali e i requisiti minimi per l’iscrizione e adotta un avviso pubblico per la raccolta delle manifestazioni d’interesse. Per l’iscrizione è necessario il possesso del </a:t>
            </a:r>
            <a:r>
              <a:rPr lang="it-IT" sz="1200" b="1" dirty="0" smtClean="0">
                <a:solidFill>
                  <a:srgbClr val="002060"/>
                </a:solidFill>
              </a:rPr>
              <a:t>DURC</a:t>
            </a:r>
            <a:r>
              <a:rPr lang="it-IT" sz="1200" dirty="0" smtClean="0">
                <a:solidFill>
                  <a:srgbClr val="002060"/>
                </a:solidFill>
              </a:rPr>
              <a:t> regolare. L’Elenco è adottato dal Commissario </a:t>
            </a:r>
            <a:r>
              <a:rPr lang="it-IT" sz="1200" dirty="0">
                <a:solidFill>
                  <a:srgbClr val="002060"/>
                </a:solidFill>
              </a:rPr>
              <a:t>straordinario e reso disponibile presso le Prefetture - uffici territoriali del Governo di Rieti, Ascoli Piceno, Macerata, Fermo, Perugia, L'Aquila e Teramo nonché presso tutti i Comuni interessati dalla ricostruzione e gli uffici speciali per la ricostruzione.</a:t>
            </a:r>
          </a:p>
          <a:p>
            <a:pPr marL="0" lvl="1" algn="just"/>
            <a:endParaRPr lang="it-IT" sz="1200" dirty="0">
              <a:solidFill>
                <a:srgbClr val="002060"/>
              </a:solidFill>
            </a:endParaRPr>
          </a:p>
          <a:p>
            <a:pPr marL="0" lvl="1" algn="just"/>
            <a:r>
              <a:rPr lang="it-IT" sz="1200" b="1" dirty="0" smtClean="0">
                <a:solidFill>
                  <a:srgbClr val="002060"/>
                </a:solidFill>
              </a:rPr>
              <a:t>2) Modalità di conferimento degli incarichi</a:t>
            </a:r>
            <a:endParaRPr lang="it-IT" sz="1200" b="1" dirty="0">
              <a:solidFill>
                <a:srgbClr val="002060"/>
              </a:solidFill>
            </a:endParaRPr>
          </a:p>
          <a:p>
            <a:pPr marL="0" lvl="1" algn="just"/>
            <a:r>
              <a:rPr lang="it-IT" sz="1200" dirty="0" smtClean="0">
                <a:solidFill>
                  <a:srgbClr val="002060"/>
                </a:solidFill>
              </a:rPr>
              <a:t>I </a:t>
            </a:r>
            <a:r>
              <a:rPr lang="it-IT" sz="1200" dirty="0">
                <a:solidFill>
                  <a:srgbClr val="002060"/>
                </a:solidFill>
              </a:rPr>
              <a:t>soggetti privati conferiscono gli incarichi </a:t>
            </a:r>
            <a:r>
              <a:rPr lang="it-IT" sz="1200" b="1" u="sng" dirty="0" smtClean="0">
                <a:solidFill>
                  <a:srgbClr val="002060"/>
                </a:solidFill>
              </a:rPr>
              <a:t>esclusivamente</a:t>
            </a:r>
            <a:r>
              <a:rPr lang="it-IT" sz="1200" dirty="0" smtClean="0">
                <a:solidFill>
                  <a:srgbClr val="002060"/>
                </a:solidFill>
              </a:rPr>
              <a:t> </a:t>
            </a:r>
            <a:r>
              <a:rPr lang="it-IT" sz="1200" dirty="0">
                <a:solidFill>
                  <a:srgbClr val="002060"/>
                </a:solidFill>
              </a:rPr>
              <a:t>a professionisti iscritti nell'elenco speciale. Nelle more dell’istituzione dell’elenco speciale, possono essere affidati dai privati incarichi a professionisti iscritti agli ordini e collegi professionali che siano in possesso di adeguati livelli di affidabilità e professionalità e non abbiano commesso violazioni in materia contributiva e previdenziale ostative al rilascio del </a:t>
            </a:r>
            <a:r>
              <a:rPr lang="it-IT" sz="1200" dirty="0" smtClean="0">
                <a:solidFill>
                  <a:srgbClr val="002060"/>
                </a:solidFill>
              </a:rPr>
              <a:t>DURC.</a:t>
            </a:r>
          </a:p>
          <a:p>
            <a:pPr marL="0" lvl="1" algn="just"/>
            <a:endParaRPr lang="it-IT" sz="1200" dirty="0">
              <a:solidFill>
                <a:srgbClr val="002060"/>
              </a:solidFill>
            </a:endParaRPr>
          </a:p>
          <a:p>
            <a:pPr marL="0" lvl="1" algn="just"/>
            <a:r>
              <a:rPr lang="it-IT" sz="1200" b="1" dirty="0" smtClean="0">
                <a:solidFill>
                  <a:srgbClr val="002060"/>
                </a:solidFill>
              </a:rPr>
              <a:t>3) Limite all’assunzione degli incarichi</a:t>
            </a:r>
          </a:p>
          <a:p>
            <a:pPr marL="0" lvl="1" algn="just"/>
            <a:r>
              <a:rPr lang="it-IT" sz="1200" dirty="0" smtClean="0">
                <a:solidFill>
                  <a:srgbClr val="002060"/>
                </a:solidFill>
              </a:rPr>
              <a:t>Con provvedimento del </a:t>
            </a:r>
            <a:r>
              <a:rPr lang="it-IT" sz="1200" dirty="0">
                <a:solidFill>
                  <a:srgbClr val="002060"/>
                </a:solidFill>
              </a:rPr>
              <a:t>Commissario </a:t>
            </a:r>
            <a:r>
              <a:rPr lang="it-IT" sz="1200" dirty="0" smtClean="0">
                <a:solidFill>
                  <a:srgbClr val="002060"/>
                </a:solidFill>
              </a:rPr>
              <a:t>straordinario:</a:t>
            </a:r>
          </a:p>
          <a:p>
            <a:pPr marL="0" lvl="1" algn="just"/>
            <a:r>
              <a:rPr lang="it-IT" sz="1200" dirty="0" smtClean="0">
                <a:solidFill>
                  <a:srgbClr val="002060"/>
                </a:solidFill>
              </a:rPr>
              <a:t>- è fissata </a:t>
            </a:r>
            <a:r>
              <a:rPr lang="it-IT" sz="1200" dirty="0">
                <a:solidFill>
                  <a:srgbClr val="002060"/>
                </a:solidFill>
              </a:rPr>
              <a:t>una soglia massima di assunzione degli incarichi per le opere pubbliche e i beni culturali di competenza delle diocesi e del Ministero dei beni e delle attività culturali e del turismo, tenendo conto dell'organizzazione dimostrata dai professionisti nella </a:t>
            </a:r>
            <a:r>
              <a:rPr lang="it-IT" sz="1200" dirty="0" smtClean="0">
                <a:solidFill>
                  <a:srgbClr val="002060"/>
                </a:solidFill>
              </a:rPr>
              <a:t>qualificazione.</a:t>
            </a:r>
            <a:endParaRPr lang="it-IT" sz="1200" dirty="0">
              <a:solidFill>
                <a:srgbClr val="002060"/>
              </a:solidFill>
            </a:endParaRPr>
          </a:p>
          <a:p>
            <a:pPr marL="0" lvl="1" algn="just"/>
            <a:r>
              <a:rPr lang="it-IT" sz="1200" dirty="0" smtClean="0">
                <a:solidFill>
                  <a:srgbClr val="002060"/>
                </a:solidFill>
              </a:rPr>
              <a:t>- sono </a:t>
            </a:r>
            <a:r>
              <a:rPr lang="it-IT" sz="1200" dirty="0">
                <a:solidFill>
                  <a:srgbClr val="002060"/>
                </a:solidFill>
              </a:rPr>
              <a:t>stabiliti i criteri finalizzati ad evitare concentrazioni di incarichi, per gli interventi di ricostruzione privata, che non trovano giustificazione in ragioni di organizzazione tecnico-professionale</a:t>
            </a:r>
            <a:r>
              <a:rPr lang="it-IT" sz="1200" dirty="0" smtClean="0">
                <a:solidFill>
                  <a:srgbClr val="002060"/>
                </a:solidFill>
              </a:rPr>
              <a:t>.</a:t>
            </a:r>
            <a:endParaRPr lang="it-IT" sz="1200"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25</a:t>
            </a:fld>
            <a:endParaRPr lang="it-IT"/>
          </a:p>
        </p:txBody>
      </p:sp>
    </p:spTree>
    <p:extLst>
      <p:ext uri="{BB962C8B-B14F-4D97-AF65-F5344CB8AC3E}">
        <p14:creationId xmlns:p14="http://schemas.microsoft.com/office/powerpoint/2010/main" val="16610906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8" y="1067784"/>
            <a:ext cx="8496944" cy="422917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07504" y="97954"/>
            <a:ext cx="7416824" cy="707886"/>
          </a:xfrm>
          <a:prstGeom prst="rect">
            <a:avLst/>
          </a:prstGeom>
          <a:noFill/>
        </p:spPr>
        <p:txBody>
          <a:bodyPr wrap="square" rtlCol="0">
            <a:spAutoFit/>
          </a:bodyPr>
          <a:lstStyle/>
          <a:p>
            <a:pPr algn="ctr"/>
            <a:r>
              <a:rPr lang="it-IT" sz="2000" b="1" dirty="0">
                <a:solidFill>
                  <a:schemeClr val="bg1"/>
                </a:solidFill>
                <a:latin typeface="Arial Black" pitchFamily="34" charset="0"/>
              </a:rPr>
              <a:t>MISURE DI</a:t>
            </a:r>
          </a:p>
          <a:p>
            <a:pPr algn="ctr"/>
            <a:r>
              <a:rPr lang="it-IT" sz="2000" b="1" dirty="0">
                <a:solidFill>
                  <a:schemeClr val="bg1"/>
                </a:solidFill>
                <a:latin typeface="Arial Black" pitchFamily="34" charset="0"/>
              </a:rPr>
              <a:t>LEGALITÀ E TRASPARENZA</a:t>
            </a:r>
            <a:endParaRPr lang="it-IT" sz="1600" b="1" dirty="0">
              <a:solidFill>
                <a:schemeClr val="bg1"/>
              </a:solidFill>
              <a:latin typeface="Arial Black" pitchFamily="34" charset="0"/>
            </a:endParaRPr>
          </a:p>
        </p:txBody>
      </p:sp>
      <p:sp>
        <p:nvSpPr>
          <p:cNvPr id="8" name="CasellaDiTesto 7"/>
          <p:cNvSpPr txBox="1"/>
          <p:nvPr/>
        </p:nvSpPr>
        <p:spPr>
          <a:xfrm>
            <a:off x="323528" y="1141975"/>
            <a:ext cx="8496943" cy="4031873"/>
          </a:xfrm>
          <a:prstGeom prst="rect">
            <a:avLst/>
          </a:prstGeom>
          <a:noFill/>
        </p:spPr>
        <p:txBody>
          <a:bodyPr wrap="square" rtlCol="0">
            <a:spAutoFit/>
          </a:bodyPr>
          <a:lstStyle/>
          <a:p>
            <a:pPr marL="0" lvl="1" algn="just"/>
            <a:r>
              <a:rPr lang="it-IT" sz="1600" b="1" dirty="0">
                <a:solidFill>
                  <a:srgbClr val="002060"/>
                </a:solidFill>
                <a:effectLst>
                  <a:outerShdw blurRad="38100" dist="38100" dir="2700000" algn="tl">
                    <a:srgbClr val="000000">
                      <a:alpha val="43137"/>
                    </a:srgbClr>
                  </a:outerShdw>
                </a:effectLst>
              </a:rPr>
              <a:t>D</a:t>
            </a:r>
            <a:r>
              <a:rPr lang="it-IT" sz="1600" b="1" dirty="0" smtClean="0">
                <a:solidFill>
                  <a:srgbClr val="002060"/>
                </a:solidFill>
                <a:effectLst>
                  <a:outerShdw blurRad="38100" dist="38100" dir="2700000" algn="tl">
                    <a:srgbClr val="000000">
                      <a:alpha val="43137"/>
                    </a:srgbClr>
                  </a:outerShdw>
                </a:effectLst>
              </a:rPr>
              <a:t>) Tutela dei lavoratori (art</a:t>
            </a:r>
            <a:r>
              <a:rPr lang="it-IT" sz="1600" b="1" dirty="0">
                <a:solidFill>
                  <a:srgbClr val="002060"/>
                </a:solidFill>
                <a:effectLst>
                  <a:outerShdw blurRad="38100" dist="38100" dir="2700000" algn="tl">
                    <a:srgbClr val="000000">
                      <a:alpha val="43137"/>
                    </a:srgbClr>
                  </a:outerShdw>
                </a:effectLst>
              </a:rPr>
              <a:t>. </a:t>
            </a:r>
            <a:r>
              <a:rPr lang="it-IT" sz="1600" b="1" dirty="0" smtClean="0">
                <a:solidFill>
                  <a:srgbClr val="002060"/>
                </a:solidFill>
                <a:effectLst>
                  <a:outerShdw blurRad="38100" dist="38100" dir="2700000" algn="tl">
                    <a:srgbClr val="000000">
                      <a:alpha val="43137"/>
                    </a:srgbClr>
                  </a:outerShdw>
                </a:effectLst>
              </a:rPr>
              <a:t>35)</a:t>
            </a:r>
            <a:endParaRPr lang="it-IT" sz="1600" b="1" dirty="0">
              <a:solidFill>
                <a:srgbClr val="002060"/>
              </a:solidFill>
              <a:effectLst>
                <a:outerShdw blurRad="38100" dist="38100" dir="2700000" algn="tl">
                  <a:srgbClr val="000000">
                    <a:alpha val="43137"/>
                  </a:srgbClr>
                </a:outerShdw>
              </a:effectLst>
            </a:endParaRPr>
          </a:p>
          <a:p>
            <a:pPr marL="0" lvl="1" algn="just"/>
            <a:r>
              <a:rPr lang="it-IT" sz="1200" b="1" dirty="0" smtClean="0">
                <a:solidFill>
                  <a:srgbClr val="002060"/>
                </a:solidFill>
                <a:effectLst>
                  <a:outerShdw blurRad="38100" dist="38100" dir="2700000" algn="tl">
                    <a:srgbClr val="000000">
                      <a:alpha val="43137"/>
                    </a:srgbClr>
                  </a:outerShdw>
                </a:effectLst>
              </a:rPr>
              <a:t>1) DURC</a:t>
            </a:r>
          </a:p>
          <a:p>
            <a:pPr marL="0" lvl="1" algn="just"/>
            <a:r>
              <a:rPr lang="it-IT" sz="1200" dirty="0" smtClean="0">
                <a:solidFill>
                  <a:srgbClr val="002060"/>
                </a:solidFill>
              </a:rPr>
              <a:t>- Per la realizzazione degli interventi di ricostruzione privata si applicano le disposizioni dei contratti collettivi nazionali e territoriali in materia di trattamento economico e normativo nonché quelle riguardanti il possesso del DURC.</a:t>
            </a:r>
          </a:p>
          <a:p>
            <a:pPr marL="0" lvl="1" algn="just"/>
            <a:r>
              <a:rPr lang="it-IT" sz="1200" dirty="0" smtClean="0">
                <a:solidFill>
                  <a:srgbClr val="002060"/>
                </a:solidFill>
              </a:rPr>
              <a:t>- Il </a:t>
            </a:r>
            <a:r>
              <a:rPr lang="it-IT" sz="1200" dirty="0">
                <a:solidFill>
                  <a:srgbClr val="002060"/>
                </a:solidFill>
              </a:rPr>
              <a:t>DURC deve essere </a:t>
            </a:r>
            <a:r>
              <a:rPr lang="it-IT" sz="1200" dirty="0" smtClean="0">
                <a:solidFill>
                  <a:srgbClr val="002060"/>
                </a:solidFill>
              </a:rPr>
              <a:t>richiesto, </a:t>
            </a:r>
            <a:r>
              <a:rPr lang="it-IT" sz="1200" dirty="0">
                <a:solidFill>
                  <a:srgbClr val="002060"/>
                </a:solidFill>
              </a:rPr>
              <a:t>per le imprese affidatarie o esecutrici dei lavori di ricostruzione degli edifici </a:t>
            </a:r>
            <a:r>
              <a:rPr lang="it-IT" sz="1200" dirty="0" smtClean="0">
                <a:solidFill>
                  <a:srgbClr val="002060"/>
                </a:solidFill>
              </a:rPr>
              <a:t>privati, dagli Uffici </a:t>
            </a:r>
            <a:r>
              <a:rPr lang="it-IT" sz="1200" dirty="0">
                <a:solidFill>
                  <a:srgbClr val="002060"/>
                </a:solidFill>
              </a:rPr>
              <a:t>speciali </a:t>
            </a:r>
            <a:r>
              <a:rPr lang="it-IT" sz="1200" dirty="0" smtClean="0">
                <a:solidFill>
                  <a:srgbClr val="002060"/>
                </a:solidFill>
              </a:rPr>
              <a:t>con </a:t>
            </a:r>
            <a:r>
              <a:rPr lang="it-IT" sz="1200" dirty="0">
                <a:solidFill>
                  <a:srgbClr val="002060"/>
                </a:solidFill>
              </a:rPr>
              <a:t>riferimento ai lavori eseguiti e al periodo di esecuzione degli </a:t>
            </a:r>
            <a:r>
              <a:rPr lang="it-IT" sz="1200" dirty="0" smtClean="0">
                <a:solidFill>
                  <a:srgbClr val="002060"/>
                </a:solidFill>
              </a:rPr>
              <a:t>stessi.</a:t>
            </a:r>
          </a:p>
          <a:p>
            <a:pPr marL="0" lvl="1" algn="just"/>
            <a:r>
              <a:rPr lang="it-IT" sz="1200" dirty="0" smtClean="0">
                <a:solidFill>
                  <a:srgbClr val="002060"/>
                </a:solidFill>
              </a:rPr>
              <a:t>- Le </a:t>
            </a:r>
            <a:r>
              <a:rPr lang="it-IT" sz="1200" dirty="0">
                <a:solidFill>
                  <a:srgbClr val="002060"/>
                </a:solidFill>
              </a:rPr>
              <a:t>imprese affidatarie o esecutrici delle opere e di lavori di riparazione o ricostruzione di immobili pubblici danneggiati dal sisma hanno l'obbligo di iscrizione e di versamento degli oneri contributivi presso le Casse edili delle Province di Rieti, Ascoli Piceno, Macerata, Fermo, Perugia, l'Aquila e Teramo riconosciute dal Ministero del lavoro e delle politiche sociali.</a:t>
            </a:r>
          </a:p>
          <a:p>
            <a:pPr marL="0" lvl="1" algn="just"/>
            <a:r>
              <a:rPr lang="it-IT" sz="1200" b="1" dirty="0" smtClean="0">
                <a:solidFill>
                  <a:srgbClr val="002060"/>
                </a:solidFill>
                <a:effectLst>
                  <a:outerShdw blurRad="38100" dist="38100" dir="2700000" algn="tl">
                    <a:srgbClr val="000000">
                      <a:alpha val="43137"/>
                    </a:srgbClr>
                  </a:outerShdw>
                </a:effectLst>
              </a:rPr>
              <a:t>2</a:t>
            </a:r>
            <a:r>
              <a:rPr lang="it-IT" sz="1200" b="1" dirty="0">
                <a:solidFill>
                  <a:srgbClr val="002060"/>
                </a:solidFill>
                <a:effectLst>
                  <a:outerShdw blurRad="38100" dist="38100" dir="2700000" algn="tl">
                    <a:srgbClr val="000000">
                      <a:alpha val="43137"/>
                    </a:srgbClr>
                  </a:outerShdw>
                </a:effectLst>
              </a:rPr>
              <a:t>) Sistemazione alloggiativa dei dipendenti</a:t>
            </a:r>
          </a:p>
          <a:p>
            <a:pPr marL="0" lvl="1" algn="just"/>
            <a:r>
              <a:rPr lang="it-IT" sz="1200" dirty="0" smtClean="0">
                <a:solidFill>
                  <a:srgbClr val="002060"/>
                </a:solidFill>
              </a:rPr>
              <a:t>- Le </a:t>
            </a:r>
            <a:r>
              <a:rPr lang="it-IT" sz="1200" dirty="0">
                <a:solidFill>
                  <a:srgbClr val="002060"/>
                </a:solidFill>
              </a:rPr>
              <a:t>imprese sono obbligate a provvedere ad una adeguata sistemazione alloggiativa dei propri dipendenti e sono tenute a comunicare ai Sindaci dei Comuni ove sono ubicati i cantieri interessati dai lavori ed ai comitati paritetici territoriali per la prevenzione infortuni, l'igiene e l'ambiente di lavoro (CPT) le modalità di sistemazione alloggiativa dei suddetti dipendenti, l'indirizzo della loro dimora e quant'altro ritenuto utile.</a:t>
            </a:r>
          </a:p>
          <a:p>
            <a:pPr marL="0" lvl="1" algn="just"/>
            <a:r>
              <a:rPr lang="it-IT" sz="1200" dirty="0" smtClean="0">
                <a:solidFill>
                  <a:srgbClr val="002060"/>
                </a:solidFill>
              </a:rPr>
              <a:t>- Le </a:t>
            </a:r>
            <a:r>
              <a:rPr lang="it-IT" sz="1200" dirty="0">
                <a:solidFill>
                  <a:srgbClr val="002060"/>
                </a:solidFill>
              </a:rPr>
              <a:t>organizzazioni datoriali e sindacali presenti sul territorio possono definire gli standard minimi alloggiativi per i lavoratori.</a:t>
            </a:r>
          </a:p>
          <a:p>
            <a:pPr marL="0" lvl="1" algn="just"/>
            <a:r>
              <a:rPr lang="it-IT" sz="1200" b="1" dirty="0">
                <a:solidFill>
                  <a:srgbClr val="002060"/>
                </a:solidFill>
                <a:effectLst>
                  <a:outerShdw blurRad="38100" dist="38100" dir="2700000" algn="tl">
                    <a:srgbClr val="000000">
                      <a:alpha val="43137"/>
                    </a:srgbClr>
                  </a:outerShdw>
                </a:effectLst>
              </a:rPr>
              <a:t>3) Accesso al lavoro e protocollo di legalità </a:t>
            </a:r>
          </a:p>
          <a:p>
            <a:pPr marL="0" lvl="1" algn="just"/>
            <a:r>
              <a:rPr lang="it-IT" sz="1200" dirty="0" smtClean="0">
                <a:solidFill>
                  <a:srgbClr val="002060"/>
                </a:solidFill>
              </a:rPr>
              <a:t>- Presso </a:t>
            </a:r>
            <a:r>
              <a:rPr lang="it-IT" sz="1200" dirty="0">
                <a:solidFill>
                  <a:srgbClr val="002060"/>
                </a:solidFill>
              </a:rPr>
              <a:t>i centri per l'impiego e le casse edili delle Province interessate sono istituite apposite liste di prenotazione per l'accesso al lavoro. Dette liste si articolano in due distinte sezioni, una per i lavoratori residenti nei territori interessati dagli eventi sismici e un'altra per i lavoratori residenti al di fuori.</a:t>
            </a:r>
          </a:p>
          <a:p>
            <a:pPr marL="0" lvl="1" algn="just"/>
            <a:r>
              <a:rPr lang="it-IT" sz="1200" dirty="0" smtClean="0">
                <a:solidFill>
                  <a:srgbClr val="002060"/>
                </a:solidFill>
              </a:rPr>
              <a:t>- Presso </a:t>
            </a:r>
            <a:r>
              <a:rPr lang="it-IT" sz="1200" dirty="0">
                <a:solidFill>
                  <a:srgbClr val="002060"/>
                </a:solidFill>
              </a:rPr>
              <a:t>le prefetture interessate sono stipulati appositi protocolli di legalità, al fine di definire in dettaglio le procedure per l'assunzione dei lavoratori edili da impegnare nella ricostruzione, prevedendo altresì l'istituzione di un tavolo permanente.</a:t>
            </a:r>
          </a:p>
        </p:txBody>
      </p:sp>
      <p:sp>
        <p:nvSpPr>
          <p:cNvPr id="2" name="Segnaposto numero diapositiva 1"/>
          <p:cNvSpPr>
            <a:spLocks noGrp="1"/>
          </p:cNvSpPr>
          <p:nvPr>
            <p:ph type="sldNum" sz="quarter" idx="12"/>
          </p:nvPr>
        </p:nvSpPr>
        <p:spPr/>
        <p:txBody>
          <a:bodyPr/>
          <a:lstStyle/>
          <a:p>
            <a:fld id="{12194F3B-A95F-4036-9FB0-F0B68AB4758F}" type="slidenum">
              <a:rPr lang="it-IT" smtClean="0"/>
              <a:t>26</a:t>
            </a:fld>
            <a:endParaRPr lang="it-IT"/>
          </a:p>
        </p:txBody>
      </p:sp>
    </p:spTree>
    <p:extLst>
      <p:ext uri="{BB962C8B-B14F-4D97-AF65-F5344CB8AC3E}">
        <p14:creationId xmlns:p14="http://schemas.microsoft.com/office/powerpoint/2010/main" val="30388505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8" y="1067784"/>
            <a:ext cx="8496944" cy="422917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07504" y="97954"/>
            <a:ext cx="7416824" cy="707886"/>
          </a:xfrm>
          <a:prstGeom prst="rect">
            <a:avLst/>
          </a:prstGeom>
          <a:noFill/>
        </p:spPr>
        <p:txBody>
          <a:bodyPr wrap="square" rtlCol="0">
            <a:spAutoFit/>
          </a:bodyPr>
          <a:lstStyle/>
          <a:p>
            <a:pPr algn="ctr"/>
            <a:r>
              <a:rPr lang="it-IT" sz="2000" b="1" dirty="0" smtClean="0">
                <a:solidFill>
                  <a:schemeClr val="bg1"/>
                </a:solidFill>
                <a:latin typeface="Arial Black" pitchFamily="34" charset="0"/>
              </a:rPr>
              <a:t>MISURE PER GLI ENTI TERRITORIALI</a:t>
            </a:r>
          </a:p>
          <a:p>
            <a:pPr algn="ctr"/>
            <a:r>
              <a:rPr lang="it-IT" sz="2000" b="1" dirty="0" smtClean="0">
                <a:solidFill>
                  <a:schemeClr val="bg1"/>
                </a:solidFill>
                <a:latin typeface="Arial Black" pitchFamily="34" charset="0"/>
              </a:rPr>
              <a:t>ART. 44</a:t>
            </a:r>
            <a:endParaRPr lang="it-IT" sz="1600" b="1" dirty="0">
              <a:solidFill>
                <a:schemeClr val="bg1"/>
              </a:solidFill>
              <a:latin typeface="Arial Black" pitchFamily="34" charset="0"/>
            </a:endParaRPr>
          </a:p>
        </p:txBody>
      </p:sp>
      <p:sp>
        <p:nvSpPr>
          <p:cNvPr id="8" name="CasellaDiTesto 7"/>
          <p:cNvSpPr txBox="1"/>
          <p:nvPr/>
        </p:nvSpPr>
        <p:spPr>
          <a:xfrm>
            <a:off x="323529" y="1141975"/>
            <a:ext cx="8424936" cy="3970318"/>
          </a:xfrm>
          <a:prstGeom prst="rect">
            <a:avLst/>
          </a:prstGeom>
          <a:noFill/>
        </p:spPr>
        <p:txBody>
          <a:bodyPr wrap="square" rtlCol="0">
            <a:spAutoFit/>
          </a:bodyPr>
          <a:lstStyle/>
          <a:p>
            <a:pPr marL="228600" lvl="1" indent="-228600" algn="just">
              <a:buAutoNum type="arabicParenR"/>
            </a:pPr>
            <a:r>
              <a:rPr lang="it-IT" sz="1200" dirty="0" smtClean="0">
                <a:solidFill>
                  <a:srgbClr val="002060"/>
                </a:solidFill>
              </a:rPr>
              <a:t>È </a:t>
            </a:r>
            <a:r>
              <a:rPr lang="it-IT" sz="1200" b="1" dirty="0" smtClean="0">
                <a:solidFill>
                  <a:srgbClr val="002060"/>
                </a:solidFill>
              </a:rPr>
              <a:t>differito</a:t>
            </a:r>
            <a:r>
              <a:rPr lang="it-IT" sz="1200" dirty="0">
                <a:solidFill>
                  <a:srgbClr val="002060"/>
                </a:solidFill>
              </a:rPr>
              <a:t>, all’anno immediatamente successivo alla data di scadenza del periodo di ammortamento, i</a:t>
            </a:r>
            <a:r>
              <a:rPr lang="it-IT" sz="1200" dirty="0" smtClean="0">
                <a:solidFill>
                  <a:srgbClr val="002060"/>
                </a:solidFill>
              </a:rPr>
              <a:t>l </a:t>
            </a:r>
            <a:r>
              <a:rPr lang="it-IT" sz="1200" b="1" dirty="0">
                <a:solidFill>
                  <a:srgbClr val="002060"/>
                </a:solidFill>
              </a:rPr>
              <a:t>pagamento delle rate in scadenza dei mutui</a:t>
            </a:r>
            <a:r>
              <a:rPr lang="it-IT" sz="1200" dirty="0">
                <a:solidFill>
                  <a:srgbClr val="002060"/>
                </a:solidFill>
              </a:rPr>
              <a:t> concessi </a:t>
            </a:r>
            <a:r>
              <a:rPr lang="it-IT" sz="1200" b="1" dirty="0">
                <a:solidFill>
                  <a:srgbClr val="002060"/>
                </a:solidFill>
              </a:rPr>
              <a:t>ai Comuni </a:t>
            </a:r>
            <a:r>
              <a:rPr lang="it-IT" sz="1200" dirty="0" smtClean="0">
                <a:solidFill>
                  <a:srgbClr val="002060"/>
                </a:solidFill>
              </a:rPr>
              <a:t>di </a:t>
            </a:r>
            <a:r>
              <a:rPr lang="it-IT" sz="1200" dirty="0">
                <a:solidFill>
                  <a:srgbClr val="002060"/>
                </a:solidFill>
              </a:rPr>
              <a:t>cui agli allegati 1 e 2, </a:t>
            </a:r>
            <a:r>
              <a:rPr lang="it-IT" sz="1200" b="1" dirty="0">
                <a:solidFill>
                  <a:srgbClr val="002060"/>
                </a:solidFill>
              </a:rPr>
              <a:t>non ancora effettuato</a:t>
            </a:r>
            <a:r>
              <a:rPr lang="it-IT" sz="1200" dirty="0">
                <a:solidFill>
                  <a:srgbClr val="002060"/>
                </a:solidFill>
              </a:rPr>
              <a:t>, rispettivamente, alla data di entrata in vigore del presente decreto per i </a:t>
            </a:r>
            <a:r>
              <a:rPr lang="it-IT" sz="1200" dirty="0" smtClean="0">
                <a:solidFill>
                  <a:srgbClr val="002060"/>
                </a:solidFill>
              </a:rPr>
              <a:t>Comuni </a:t>
            </a:r>
            <a:r>
              <a:rPr lang="it-IT" sz="1200" dirty="0">
                <a:solidFill>
                  <a:srgbClr val="002060"/>
                </a:solidFill>
              </a:rPr>
              <a:t>di cui all'allegato 1 e alla data di entrata in vigore del decreto-legge n. 205 del 2016 per i </a:t>
            </a:r>
            <a:r>
              <a:rPr lang="it-IT" sz="1200" dirty="0" smtClean="0">
                <a:solidFill>
                  <a:srgbClr val="002060"/>
                </a:solidFill>
              </a:rPr>
              <a:t>Comuni </a:t>
            </a:r>
            <a:r>
              <a:rPr lang="it-IT" sz="1200" dirty="0">
                <a:solidFill>
                  <a:srgbClr val="002060"/>
                </a:solidFill>
              </a:rPr>
              <a:t>di cui all'allegato 2, nonché alle Province in cui questi ricadono. Tale differimento non dà luogo all'applicazione di sanzioni e </a:t>
            </a:r>
            <a:r>
              <a:rPr lang="it-IT" sz="1200" dirty="0" smtClean="0">
                <a:solidFill>
                  <a:srgbClr val="002060"/>
                </a:solidFill>
              </a:rPr>
              <a:t>interessi</a:t>
            </a:r>
            <a:r>
              <a:rPr lang="it-IT" sz="1200" dirty="0">
                <a:solidFill>
                  <a:srgbClr val="002060"/>
                </a:solidFill>
              </a:rPr>
              <a:t> </a:t>
            </a:r>
            <a:r>
              <a:rPr lang="it-IT" sz="1200" dirty="0" smtClean="0">
                <a:solidFill>
                  <a:srgbClr val="002060"/>
                </a:solidFill>
              </a:rPr>
              <a:t>(</a:t>
            </a:r>
            <a:r>
              <a:rPr lang="it-IT" sz="1200" b="1" dirty="0" smtClean="0">
                <a:solidFill>
                  <a:srgbClr val="002060"/>
                </a:solidFill>
              </a:rPr>
              <a:t>comma 1</a:t>
            </a:r>
            <a:r>
              <a:rPr lang="it-IT" sz="1200" dirty="0" smtClean="0">
                <a:solidFill>
                  <a:srgbClr val="002060"/>
                </a:solidFill>
              </a:rPr>
              <a:t>).</a:t>
            </a:r>
          </a:p>
          <a:p>
            <a:pPr marL="228600" lvl="1" indent="-228600" algn="just">
              <a:buAutoNum type="arabicParenR"/>
            </a:pPr>
            <a:r>
              <a:rPr lang="it-IT" sz="1200" dirty="0" smtClean="0">
                <a:solidFill>
                  <a:srgbClr val="002060"/>
                </a:solidFill>
              </a:rPr>
              <a:t>I </a:t>
            </a:r>
            <a:r>
              <a:rPr lang="it-IT" sz="1200" b="1" dirty="0" smtClean="0">
                <a:solidFill>
                  <a:srgbClr val="002060"/>
                </a:solidFill>
              </a:rPr>
              <a:t>Comuni</a:t>
            </a:r>
            <a:r>
              <a:rPr lang="it-IT" sz="1200" dirty="0" smtClean="0">
                <a:solidFill>
                  <a:srgbClr val="002060"/>
                </a:solidFill>
              </a:rPr>
              <a:t> </a:t>
            </a:r>
            <a:r>
              <a:rPr lang="it-IT" sz="1200" dirty="0">
                <a:solidFill>
                  <a:srgbClr val="002060"/>
                </a:solidFill>
              </a:rPr>
              <a:t>di cui </a:t>
            </a:r>
            <a:r>
              <a:rPr lang="it-IT" sz="1200" dirty="0" smtClean="0">
                <a:solidFill>
                  <a:srgbClr val="002060"/>
                </a:solidFill>
              </a:rPr>
              <a:t>agli allegati </a:t>
            </a:r>
            <a:r>
              <a:rPr lang="it-IT" sz="1200" dirty="0">
                <a:solidFill>
                  <a:srgbClr val="002060"/>
                </a:solidFill>
              </a:rPr>
              <a:t>1 e </a:t>
            </a:r>
            <a:r>
              <a:rPr lang="it-IT" sz="1200" dirty="0" smtClean="0">
                <a:solidFill>
                  <a:srgbClr val="002060"/>
                </a:solidFill>
              </a:rPr>
              <a:t>2 sono </a:t>
            </a:r>
            <a:r>
              <a:rPr lang="it-IT" sz="1200" b="1" dirty="0" smtClean="0">
                <a:solidFill>
                  <a:srgbClr val="002060"/>
                </a:solidFill>
              </a:rPr>
              <a:t>esclusi</a:t>
            </a:r>
            <a:r>
              <a:rPr lang="it-IT" sz="1200" dirty="0" smtClean="0">
                <a:solidFill>
                  <a:srgbClr val="002060"/>
                </a:solidFill>
              </a:rPr>
              <a:t>, </a:t>
            </a:r>
            <a:r>
              <a:rPr lang="it-IT" sz="1200" dirty="0">
                <a:solidFill>
                  <a:srgbClr val="002060"/>
                </a:solidFill>
              </a:rPr>
              <a:t>per l’anno 2016, dalle disposizioni della </a:t>
            </a:r>
            <a:r>
              <a:rPr lang="it-IT" sz="1200" b="1" dirty="0">
                <a:solidFill>
                  <a:srgbClr val="002060"/>
                </a:solidFill>
              </a:rPr>
              <a:t>legge di stabilità 2016 </a:t>
            </a:r>
            <a:r>
              <a:rPr lang="it-IT" sz="1200" dirty="0">
                <a:solidFill>
                  <a:srgbClr val="002060"/>
                </a:solidFill>
              </a:rPr>
              <a:t>sul conseguimento del </a:t>
            </a:r>
            <a:r>
              <a:rPr lang="it-IT" sz="1200" b="1" dirty="0">
                <a:solidFill>
                  <a:srgbClr val="002060"/>
                </a:solidFill>
              </a:rPr>
              <a:t>pareggio di bilancio</a:t>
            </a:r>
            <a:r>
              <a:rPr lang="it-IT" sz="1200" dirty="0">
                <a:solidFill>
                  <a:srgbClr val="002060"/>
                </a:solidFill>
              </a:rPr>
              <a:t>, inteso come saldo non negativo, in termini di competenza, tra le entrate finali e le spese </a:t>
            </a:r>
            <a:r>
              <a:rPr lang="it-IT" sz="1200" dirty="0" smtClean="0">
                <a:solidFill>
                  <a:srgbClr val="002060"/>
                </a:solidFill>
              </a:rPr>
              <a:t>finali </a:t>
            </a:r>
            <a:r>
              <a:rPr lang="it-IT" sz="1200" b="1" dirty="0" smtClean="0">
                <a:solidFill>
                  <a:srgbClr val="002060"/>
                </a:solidFill>
              </a:rPr>
              <a:t>(comma 2)</a:t>
            </a:r>
            <a:r>
              <a:rPr lang="it-IT" sz="1200" dirty="0" smtClean="0">
                <a:solidFill>
                  <a:srgbClr val="002060"/>
                </a:solidFill>
              </a:rPr>
              <a:t>.</a:t>
            </a:r>
          </a:p>
          <a:p>
            <a:pPr marL="228600" lvl="1" indent="-228600" algn="just">
              <a:buAutoNum type="arabicParenR"/>
            </a:pPr>
            <a:r>
              <a:rPr lang="it-IT" sz="1200" dirty="0" smtClean="0">
                <a:solidFill>
                  <a:srgbClr val="002060"/>
                </a:solidFill>
              </a:rPr>
              <a:t>Sono </a:t>
            </a:r>
            <a:r>
              <a:rPr lang="it-IT" sz="1200" b="1" dirty="0" smtClean="0">
                <a:solidFill>
                  <a:srgbClr val="002060"/>
                </a:solidFill>
              </a:rPr>
              <a:t>sospesi</a:t>
            </a:r>
            <a:r>
              <a:rPr lang="it-IT" sz="1200" dirty="0" smtClean="0">
                <a:solidFill>
                  <a:srgbClr val="002060"/>
                </a:solidFill>
              </a:rPr>
              <a:t> (con </a:t>
            </a:r>
            <a:r>
              <a:rPr lang="it-IT" sz="1200" dirty="0">
                <a:solidFill>
                  <a:srgbClr val="002060"/>
                </a:solidFill>
              </a:rPr>
              <a:t>possibilità di proroga con apposito decreto del Ministro dell’Economia e delle </a:t>
            </a:r>
            <a:r>
              <a:rPr lang="it-IT" sz="1200" dirty="0" smtClean="0">
                <a:solidFill>
                  <a:srgbClr val="002060"/>
                </a:solidFill>
              </a:rPr>
              <a:t>Finanze) </a:t>
            </a:r>
            <a:r>
              <a:rPr lang="it-IT" sz="1200" dirty="0">
                <a:solidFill>
                  <a:srgbClr val="002060"/>
                </a:solidFill>
              </a:rPr>
              <a:t>per un periodo di sei mesi a decorrere dall’entrata in vigore </a:t>
            </a:r>
            <a:r>
              <a:rPr lang="it-IT" sz="1200" dirty="0" smtClean="0">
                <a:solidFill>
                  <a:srgbClr val="002060"/>
                </a:solidFill>
              </a:rPr>
              <a:t>dei relativi decreti (D.L. 189/2016 e D.L. 205/2016) tutti </a:t>
            </a:r>
            <a:r>
              <a:rPr lang="it-IT" sz="1200" dirty="0">
                <a:solidFill>
                  <a:srgbClr val="002060"/>
                </a:solidFill>
              </a:rPr>
              <a:t>i termini anche scaduti a carico dei Comuni di cui agli allegati 1 e 2, relativi ad </a:t>
            </a:r>
            <a:r>
              <a:rPr lang="it-IT" sz="1200" b="1" dirty="0">
                <a:solidFill>
                  <a:srgbClr val="002060"/>
                </a:solidFill>
              </a:rPr>
              <a:t>adempimenti finanziari, contabili e certificativi </a:t>
            </a:r>
            <a:r>
              <a:rPr lang="it-IT" sz="1200" dirty="0" smtClean="0">
                <a:solidFill>
                  <a:srgbClr val="002060"/>
                </a:solidFill>
              </a:rPr>
              <a:t>previsti dal Testo unico delle leggi sull’ordinamento degli enti locali (</a:t>
            </a:r>
            <a:r>
              <a:rPr lang="it-IT" sz="1200" dirty="0" err="1" smtClean="0">
                <a:solidFill>
                  <a:srgbClr val="002060"/>
                </a:solidFill>
              </a:rPr>
              <a:t>dlgs</a:t>
            </a:r>
            <a:r>
              <a:rPr lang="it-IT" sz="1200" dirty="0" smtClean="0">
                <a:solidFill>
                  <a:srgbClr val="002060"/>
                </a:solidFill>
              </a:rPr>
              <a:t> n. 267 del 2000) e da altre specifiche disposizioni </a:t>
            </a:r>
            <a:r>
              <a:rPr lang="it-IT" sz="1200" b="1" dirty="0" smtClean="0">
                <a:solidFill>
                  <a:srgbClr val="002060"/>
                </a:solidFill>
              </a:rPr>
              <a:t>(</a:t>
            </a:r>
            <a:r>
              <a:rPr lang="it-IT" sz="1200" b="1" dirty="0">
                <a:solidFill>
                  <a:srgbClr val="002060"/>
                </a:solidFill>
              </a:rPr>
              <a:t>c</a:t>
            </a:r>
            <a:r>
              <a:rPr lang="it-IT" sz="1200" b="1" dirty="0" smtClean="0">
                <a:solidFill>
                  <a:srgbClr val="002060"/>
                </a:solidFill>
              </a:rPr>
              <a:t>omma 3).</a:t>
            </a:r>
          </a:p>
          <a:p>
            <a:pPr marL="228600" lvl="1" indent="-228600" algn="just">
              <a:buFontTx/>
              <a:buAutoNum type="arabicParenR"/>
            </a:pPr>
            <a:r>
              <a:rPr lang="it-IT" sz="1200" dirty="0" smtClean="0">
                <a:solidFill>
                  <a:srgbClr val="002060"/>
                </a:solidFill>
              </a:rPr>
              <a:t>È prevista per </a:t>
            </a:r>
            <a:r>
              <a:rPr lang="it-IT" sz="1200" dirty="0">
                <a:solidFill>
                  <a:srgbClr val="002060"/>
                </a:solidFill>
              </a:rPr>
              <a:t>il periodo 2017-2021 la </a:t>
            </a:r>
            <a:r>
              <a:rPr lang="it-IT" sz="1200" b="1" dirty="0">
                <a:solidFill>
                  <a:srgbClr val="002060"/>
                </a:solidFill>
              </a:rPr>
              <a:t>sospensione</a:t>
            </a:r>
            <a:r>
              <a:rPr lang="it-IT" sz="1200" dirty="0">
                <a:solidFill>
                  <a:srgbClr val="002060"/>
                </a:solidFill>
              </a:rPr>
              <a:t> dal versamento della quota capitale annuale relativa al </a:t>
            </a:r>
            <a:r>
              <a:rPr lang="it-IT" sz="1200" b="1" dirty="0">
                <a:solidFill>
                  <a:srgbClr val="002060"/>
                </a:solidFill>
              </a:rPr>
              <a:t>rimborso delle anticipazioni di liquidità </a:t>
            </a:r>
            <a:r>
              <a:rPr lang="it-IT" sz="1200" dirty="0">
                <a:solidFill>
                  <a:srgbClr val="002060"/>
                </a:solidFill>
              </a:rPr>
              <a:t>acquisite da ciascuna </a:t>
            </a:r>
            <a:r>
              <a:rPr lang="it-IT" sz="1200" b="1" dirty="0" smtClean="0">
                <a:solidFill>
                  <a:srgbClr val="002060"/>
                </a:solidFill>
              </a:rPr>
              <a:t>Regione</a:t>
            </a:r>
            <a:r>
              <a:rPr lang="it-IT" sz="1200" dirty="0" smtClean="0">
                <a:solidFill>
                  <a:srgbClr val="002060"/>
                </a:solidFill>
              </a:rPr>
              <a:t> </a:t>
            </a:r>
            <a:r>
              <a:rPr lang="it-IT" sz="1200" dirty="0">
                <a:solidFill>
                  <a:srgbClr val="002060"/>
                </a:solidFill>
              </a:rPr>
              <a:t>per il pagamento </a:t>
            </a:r>
            <a:r>
              <a:rPr lang="it-IT" sz="1200" dirty="0" smtClean="0">
                <a:solidFill>
                  <a:srgbClr val="002060"/>
                </a:solidFill>
              </a:rPr>
              <a:t>dei </a:t>
            </a:r>
            <a:r>
              <a:rPr lang="it-IT" sz="1200" dirty="0">
                <a:solidFill>
                  <a:srgbClr val="002060"/>
                </a:solidFill>
              </a:rPr>
              <a:t>debiti certi, liquidi ed esigibili, ai sensi degli articoli 2 e 3, c. 1, </a:t>
            </a:r>
            <a:r>
              <a:rPr lang="it-IT" sz="1200" dirty="0" err="1">
                <a:solidFill>
                  <a:srgbClr val="002060"/>
                </a:solidFill>
              </a:rPr>
              <a:t>lett</a:t>
            </a:r>
            <a:r>
              <a:rPr lang="it-IT" sz="1200" dirty="0">
                <a:solidFill>
                  <a:srgbClr val="002060"/>
                </a:solidFill>
              </a:rPr>
              <a:t>. a) e b), del dl n. 35 </a:t>
            </a:r>
            <a:r>
              <a:rPr lang="it-IT" sz="1200" dirty="0" smtClean="0">
                <a:solidFill>
                  <a:srgbClr val="002060"/>
                </a:solidFill>
              </a:rPr>
              <a:t>del 2013 (Disposizioni </a:t>
            </a:r>
            <a:r>
              <a:rPr lang="it-IT" sz="1200" dirty="0">
                <a:solidFill>
                  <a:srgbClr val="002060"/>
                </a:solidFill>
              </a:rPr>
              <a:t>urgenti per il pagamento dei debiti scaduti della pubblica amministrazione, per il riequilibrio finanziario degli enti territoriali, nonché in materia di versamento di tributi degli enti locali) e successivi rifinanziamenti, con riferimento alle Regioni </a:t>
            </a:r>
            <a:r>
              <a:rPr lang="it-IT" sz="1200" dirty="0" smtClean="0">
                <a:solidFill>
                  <a:srgbClr val="002060"/>
                </a:solidFill>
              </a:rPr>
              <a:t>colpite dal sisma. A </a:t>
            </a:r>
            <a:r>
              <a:rPr lang="it-IT" sz="1200" dirty="0">
                <a:solidFill>
                  <a:srgbClr val="002060"/>
                </a:solidFill>
              </a:rPr>
              <a:t>decorrere dal 2022, le Regioni </a:t>
            </a:r>
            <a:r>
              <a:rPr lang="it-IT" sz="1200" dirty="0" smtClean="0">
                <a:solidFill>
                  <a:srgbClr val="002060"/>
                </a:solidFill>
              </a:rPr>
              <a:t>provvedono </a:t>
            </a:r>
            <a:r>
              <a:rPr lang="it-IT" sz="1200" dirty="0">
                <a:solidFill>
                  <a:srgbClr val="002060"/>
                </a:solidFill>
              </a:rPr>
              <a:t>al rimborso di quanto non versato, e fino alla scadenza di rimborso contrattualmente prevista, in misura lineare, in quote annuali </a:t>
            </a:r>
            <a:r>
              <a:rPr lang="it-IT" sz="1200" dirty="0" smtClean="0">
                <a:solidFill>
                  <a:srgbClr val="002060"/>
                </a:solidFill>
              </a:rPr>
              <a:t>costanti. Nell'ambito </a:t>
            </a:r>
            <a:r>
              <a:rPr lang="it-IT" sz="1200" dirty="0">
                <a:solidFill>
                  <a:srgbClr val="002060"/>
                </a:solidFill>
              </a:rPr>
              <a:t>di approvazione della legge di bilancio regionale, le Regioni interessate provvedono a </a:t>
            </a:r>
            <a:r>
              <a:rPr lang="it-IT" sz="1200" dirty="0" err="1">
                <a:solidFill>
                  <a:srgbClr val="002060"/>
                </a:solidFill>
              </a:rPr>
              <a:t>reiscrivere</a:t>
            </a:r>
            <a:r>
              <a:rPr lang="it-IT" sz="1200" dirty="0">
                <a:solidFill>
                  <a:srgbClr val="002060"/>
                </a:solidFill>
              </a:rPr>
              <a:t> le relative quote di stanziamento annuali, sulla base del piano di ammortamento rimodulato a seguito di quanto previsto dal comma 4, nella competenza dei relativi </a:t>
            </a:r>
            <a:r>
              <a:rPr lang="it-IT" sz="1200" dirty="0" smtClean="0">
                <a:solidFill>
                  <a:srgbClr val="002060"/>
                </a:solidFill>
              </a:rPr>
              <a:t>esercizi </a:t>
            </a:r>
            <a:r>
              <a:rPr lang="it-IT" sz="1200" b="1" dirty="0" smtClean="0">
                <a:solidFill>
                  <a:srgbClr val="002060"/>
                </a:solidFill>
              </a:rPr>
              <a:t>(commi </a:t>
            </a:r>
            <a:r>
              <a:rPr lang="it-IT" sz="1200" b="1" dirty="0">
                <a:solidFill>
                  <a:srgbClr val="002060"/>
                </a:solidFill>
              </a:rPr>
              <a:t>4 e 5</a:t>
            </a:r>
            <a:r>
              <a:rPr lang="it-IT" sz="1200" b="1" dirty="0" smtClean="0">
                <a:solidFill>
                  <a:srgbClr val="002060"/>
                </a:solidFill>
              </a:rPr>
              <a:t>).</a:t>
            </a:r>
            <a:endParaRPr lang="it-IT" sz="1200" b="1"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27</a:t>
            </a:fld>
            <a:endParaRPr lang="it-IT"/>
          </a:p>
        </p:txBody>
      </p:sp>
    </p:spTree>
    <p:extLst>
      <p:ext uri="{BB962C8B-B14F-4D97-AF65-F5344CB8AC3E}">
        <p14:creationId xmlns:p14="http://schemas.microsoft.com/office/powerpoint/2010/main" val="11071978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8" y="1067784"/>
            <a:ext cx="8496944" cy="422917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07504" y="97954"/>
            <a:ext cx="7416824" cy="707886"/>
          </a:xfrm>
          <a:prstGeom prst="rect">
            <a:avLst/>
          </a:prstGeom>
          <a:noFill/>
        </p:spPr>
        <p:txBody>
          <a:bodyPr wrap="square" rtlCol="0">
            <a:spAutoFit/>
          </a:bodyPr>
          <a:lstStyle/>
          <a:p>
            <a:pPr algn="ctr"/>
            <a:r>
              <a:rPr lang="it-IT" sz="2000" b="1" dirty="0" smtClean="0">
                <a:solidFill>
                  <a:schemeClr val="bg1"/>
                </a:solidFill>
                <a:latin typeface="Arial Black" pitchFamily="34" charset="0"/>
              </a:rPr>
              <a:t>MISURE PER GLI ENTI TERRITORIALI</a:t>
            </a:r>
          </a:p>
          <a:p>
            <a:pPr algn="ctr"/>
            <a:r>
              <a:rPr lang="it-IT" sz="2000" b="1" dirty="0" smtClean="0">
                <a:solidFill>
                  <a:schemeClr val="bg1"/>
                </a:solidFill>
                <a:latin typeface="Arial Black" pitchFamily="34" charset="0"/>
              </a:rPr>
              <a:t>Decreto «</a:t>
            </a:r>
            <a:r>
              <a:rPr lang="it-IT" sz="2000" b="1" dirty="0" err="1" smtClean="0">
                <a:solidFill>
                  <a:schemeClr val="bg1"/>
                </a:solidFill>
                <a:latin typeface="Arial Black" pitchFamily="34" charset="0"/>
              </a:rPr>
              <a:t>Milleproroghe</a:t>
            </a:r>
            <a:r>
              <a:rPr lang="it-IT" sz="2000" b="1" dirty="0" smtClean="0">
                <a:solidFill>
                  <a:schemeClr val="bg1"/>
                </a:solidFill>
                <a:latin typeface="Arial Black" pitchFamily="34" charset="0"/>
              </a:rPr>
              <a:t>»</a:t>
            </a:r>
            <a:endParaRPr lang="it-IT" sz="1600" b="1" dirty="0">
              <a:solidFill>
                <a:schemeClr val="bg1"/>
              </a:solidFill>
              <a:latin typeface="Arial Black" pitchFamily="34" charset="0"/>
            </a:endParaRPr>
          </a:p>
        </p:txBody>
      </p:sp>
      <p:sp>
        <p:nvSpPr>
          <p:cNvPr id="8" name="CasellaDiTesto 7"/>
          <p:cNvSpPr txBox="1"/>
          <p:nvPr/>
        </p:nvSpPr>
        <p:spPr>
          <a:xfrm>
            <a:off x="323529" y="1141975"/>
            <a:ext cx="8424936" cy="830997"/>
          </a:xfrm>
          <a:prstGeom prst="rect">
            <a:avLst/>
          </a:prstGeom>
          <a:noFill/>
        </p:spPr>
        <p:txBody>
          <a:bodyPr wrap="square" rtlCol="0">
            <a:spAutoFit/>
          </a:bodyPr>
          <a:lstStyle/>
          <a:p>
            <a:pPr algn="just"/>
            <a:r>
              <a:rPr lang="it-IT" sz="1200" dirty="0" smtClean="0">
                <a:solidFill>
                  <a:srgbClr val="002060"/>
                </a:solidFill>
              </a:rPr>
              <a:t>Con il decreto «</a:t>
            </a:r>
            <a:r>
              <a:rPr lang="it-IT" sz="1200" dirty="0" err="1" smtClean="0">
                <a:solidFill>
                  <a:srgbClr val="002060"/>
                </a:solidFill>
              </a:rPr>
              <a:t>milleproroghe</a:t>
            </a:r>
            <a:r>
              <a:rPr lang="it-IT" sz="1200" dirty="0" smtClean="0">
                <a:solidFill>
                  <a:srgbClr val="002060"/>
                </a:solidFill>
              </a:rPr>
              <a:t>» viene </a:t>
            </a:r>
            <a:r>
              <a:rPr lang="it-IT" sz="1200" dirty="0">
                <a:solidFill>
                  <a:srgbClr val="002060"/>
                </a:solidFill>
              </a:rPr>
              <a:t>ampliata, nell’ambito del pareggio di bilancio, la possibilità di </a:t>
            </a:r>
            <a:r>
              <a:rPr lang="it-IT" sz="1200" dirty="0" smtClean="0">
                <a:solidFill>
                  <a:srgbClr val="002060"/>
                </a:solidFill>
              </a:rPr>
              <a:t>spesa, </a:t>
            </a:r>
            <a:r>
              <a:rPr lang="it-IT" sz="1200" dirty="0">
                <a:solidFill>
                  <a:srgbClr val="002060"/>
                </a:solidFill>
              </a:rPr>
              <a:t>per </a:t>
            </a:r>
            <a:r>
              <a:rPr lang="it-IT" sz="1200" dirty="0" smtClean="0">
                <a:solidFill>
                  <a:srgbClr val="002060"/>
                </a:solidFill>
              </a:rPr>
              <a:t>i Comuni individuati dal </a:t>
            </a:r>
            <a:r>
              <a:rPr lang="it-IT" sz="1200" dirty="0" err="1" smtClean="0">
                <a:solidFill>
                  <a:srgbClr val="002060"/>
                </a:solidFill>
              </a:rPr>
              <a:t>d.l.</a:t>
            </a:r>
            <a:r>
              <a:rPr lang="it-IT" sz="1200" dirty="0" smtClean="0">
                <a:solidFill>
                  <a:srgbClr val="002060"/>
                </a:solidFill>
              </a:rPr>
              <a:t> 189/2016, convertito dalla legge 229/2016, per </a:t>
            </a:r>
            <a:r>
              <a:rPr lang="it-IT" sz="1200" dirty="0">
                <a:solidFill>
                  <a:srgbClr val="002060"/>
                </a:solidFill>
              </a:rPr>
              <a:t>l’anno </a:t>
            </a:r>
            <a:r>
              <a:rPr lang="it-IT" sz="1200" dirty="0" smtClean="0">
                <a:solidFill>
                  <a:srgbClr val="002060"/>
                </a:solidFill>
              </a:rPr>
              <a:t>2017, </a:t>
            </a:r>
            <a:r>
              <a:rPr lang="it-IT" sz="1200" dirty="0">
                <a:solidFill>
                  <a:srgbClr val="002060"/>
                </a:solidFill>
              </a:rPr>
              <a:t>per interventi finalizzati a fronteggiare gli eccezionali eventi sismici e la ricostruzione, finanziati con avanzo di amministrazione o da operazioni di indebitamento, per i quali gli enti dispongono di progetti esecutivi redatti e validati in conformità alla vigente normativa, completi del cronoprogramma della </a:t>
            </a:r>
            <a:r>
              <a:rPr lang="it-IT" sz="1200" dirty="0">
                <a:solidFill>
                  <a:srgbClr val="002060"/>
                </a:solidFill>
              </a:rPr>
              <a:t>spesa (art. </a:t>
            </a:r>
            <a:r>
              <a:rPr lang="it-IT" sz="1200" dirty="0">
                <a:solidFill>
                  <a:srgbClr val="002060"/>
                </a:solidFill>
              </a:rPr>
              <a:t>14 comma 1)</a:t>
            </a:r>
            <a:endParaRPr lang="it-IT" sz="1200"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28</a:t>
            </a:fld>
            <a:endParaRPr lang="it-IT"/>
          </a:p>
        </p:txBody>
      </p:sp>
    </p:spTree>
    <p:extLst>
      <p:ext uri="{BB962C8B-B14F-4D97-AF65-F5344CB8AC3E}">
        <p14:creationId xmlns:p14="http://schemas.microsoft.com/office/powerpoint/2010/main" val="41243989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8" y="1067784"/>
            <a:ext cx="8496944" cy="422917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73678" y="223268"/>
            <a:ext cx="7416824" cy="400110"/>
          </a:xfrm>
          <a:prstGeom prst="rect">
            <a:avLst/>
          </a:prstGeom>
          <a:noFill/>
        </p:spPr>
        <p:txBody>
          <a:bodyPr wrap="square" rtlCol="0">
            <a:spAutoFit/>
          </a:bodyPr>
          <a:lstStyle/>
          <a:p>
            <a:pPr algn="ctr"/>
            <a:r>
              <a:rPr lang="it-IT" sz="2000" b="1" dirty="0" smtClean="0">
                <a:solidFill>
                  <a:schemeClr val="bg1"/>
                </a:solidFill>
                <a:latin typeface="Arial Black" pitchFamily="34" charset="0"/>
              </a:rPr>
              <a:t>MISURE PER I LAVORATORI</a:t>
            </a:r>
            <a:endParaRPr lang="it-IT" sz="1600" b="1" dirty="0">
              <a:solidFill>
                <a:schemeClr val="bg1"/>
              </a:solidFill>
              <a:latin typeface="Arial Black" pitchFamily="34" charset="0"/>
            </a:endParaRPr>
          </a:p>
        </p:txBody>
      </p:sp>
      <p:sp>
        <p:nvSpPr>
          <p:cNvPr id="8" name="CasellaDiTesto 7"/>
          <p:cNvSpPr txBox="1"/>
          <p:nvPr/>
        </p:nvSpPr>
        <p:spPr>
          <a:xfrm>
            <a:off x="323528" y="1141975"/>
            <a:ext cx="8496943" cy="4216539"/>
          </a:xfrm>
          <a:prstGeom prst="rect">
            <a:avLst/>
          </a:prstGeom>
          <a:noFill/>
        </p:spPr>
        <p:txBody>
          <a:bodyPr wrap="square" rtlCol="0">
            <a:spAutoFit/>
          </a:bodyPr>
          <a:lstStyle/>
          <a:p>
            <a:pPr marL="0" lvl="1" algn="just"/>
            <a:r>
              <a:rPr lang="it-IT" sz="1600" b="1" dirty="0" smtClean="0">
                <a:solidFill>
                  <a:srgbClr val="002060"/>
                </a:solidFill>
                <a:effectLst>
                  <a:outerShdw blurRad="38100" dist="38100" dir="2700000" algn="tl">
                    <a:srgbClr val="000000">
                      <a:alpha val="43137"/>
                    </a:srgbClr>
                  </a:outerShdw>
                </a:effectLst>
              </a:rPr>
              <a:t>Sostegno al reddito dei lavoratori (art</a:t>
            </a:r>
            <a:r>
              <a:rPr lang="it-IT" sz="1600" b="1" dirty="0">
                <a:solidFill>
                  <a:srgbClr val="002060"/>
                </a:solidFill>
                <a:effectLst>
                  <a:outerShdw blurRad="38100" dist="38100" dir="2700000" algn="tl">
                    <a:srgbClr val="000000">
                      <a:alpha val="43137"/>
                    </a:srgbClr>
                  </a:outerShdw>
                </a:effectLst>
              </a:rPr>
              <a:t>. </a:t>
            </a:r>
            <a:r>
              <a:rPr lang="it-IT" sz="1600" b="1" dirty="0" smtClean="0">
                <a:solidFill>
                  <a:srgbClr val="002060"/>
                </a:solidFill>
                <a:effectLst>
                  <a:outerShdw blurRad="38100" dist="38100" dir="2700000" algn="tl">
                    <a:srgbClr val="000000">
                      <a:alpha val="43137"/>
                    </a:srgbClr>
                  </a:outerShdw>
                </a:effectLst>
              </a:rPr>
              <a:t>45)</a:t>
            </a:r>
            <a:endParaRPr lang="it-IT" sz="1200" dirty="0" smtClean="0">
              <a:solidFill>
                <a:srgbClr val="002060"/>
              </a:solidFill>
            </a:endParaRPr>
          </a:p>
          <a:p>
            <a:pPr marL="0" lvl="1" algn="just"/>
            <a:r>
              <a:rPr lang="it-IT" sz="1200" b="1" dirty="0" smtClean="0">
                <a:solidFill>
                  <a:srgbClr val="002060"/>
                </a:solidFill>
              </a:rPr>
              <a:t>A)</a:t>
            </a:r>
            <a:r>
              <a:rPr lang="it-IT" sz="1200" dirty="0" smtClean="0">
                <a:solidFill>
                  <a:srgbClr val="002060"/>
                </a:solidFill>
              </a:rPr>
              <a:t> È prevista una </a:t>
            </a:r>
            <a:r>
              <a:rPr lang="it-IT" sz="1200" b="1" u="sng" dirty="0" smtClean="0">
                <a:solidFill>
                  <a:srgbClr val="002060"/>
                </a:solidFill>
              </a:rPr>
              <a:t>indennità </a:t>
            </a:r>
            <a:r>
              <a:rPr lang="it-IT" sz="1200" b="1" u="sng" dirty="0">
                <a:solidFill>
                  <a:srgbClr val="002060"/>
                </a:solidFill>
              </a:rPr>
              <a:t>pari al trattamento massimo di integrazione salariale</a:t>
            </a:r>
            <a:r>
              <a:rPr lang="it-IT" sz="1200" dirty="0">
                <a:solidFill>
                  <a:srgbClr val="002060"/>
                </a:solidFill>
              </a:rPr>
              <a:t>, con la relativa contribuzione figurativa, </a:t>
            </a:r>
            <a:r>
              <a:rPr lang="it-IT" sz="1200" dirty="0" smtClean="0">
                <a:solidFill>
                  <a:srgbClr val="002060"/>
                </a:solidFill>
              </a:rPr>
              <a:t>a </a:t>
            </a:r>
            <a:r>
              <a:rPr lang="it-IT" sz="1200" dirty="0">
                <a:solidFill>
                  <a:srgbClr val="002060"/>
                </a:solidFill>
              </a:rPr>
              <a:t>decorrere dal 24 agosto 2016 </a:t>
            </a:r>
            <a:r>
              <a:rPr lang="it-IT" sz="1200" dirty="0" smtClean="0">
                <a:solidFill>
                  <a:srgbClr val="002060"/>
                </a:solidFill>
              </a:rPr>
              <a:t>per i Comuni di cui all’allegato 1  e a decorrere dal 26 ottobre 2016 per i Comuni di cui all’allegato 2, e comunque </a:t>
            </a:r>
            <a:r>
              <a:rPr lang="it-IT" sz="1200" dirty="0">
                <a:solidFill>
                  <a:srgbClr val="002060"/>
                </a:solidFill>
              </a:rPr>
              <a:t>non oltre il 31 dicembre 2016.</a:t>
            </a:r>
          </a:p>
          <a:p>
            <a:pPr marL="0" lvl="1" algn="just"/>
            <a:r>
              <a:rPr lang="it-IT" sz="1200" dirty="0">
                <a:solidFill>
                  <a:srgbClr val="002060"/>
                </a:solidFill>
              </a:rPr>
              <a:t>Ne beneficiano i lavoratori del settore privato, compreso quello agricolo, impossibilitati:</a:t>
            </a:r>
          </a:p>
          <a:p>
            <a:pPr marL="0" lvl="1" algn="just"/>
            <a:r>
              <a:rPr lang="it-IT" sz="1200" dirty="0" smtClean="0">
                <a:solidFill>
                  <a:srgbClr val="002060"/>
                </a:solidFill>
              </a:rPr>
              <a:t>1) a </a:t>
            </a:r>
            <a:r>
              <a:rPr lang="it-IT" sz="1200" dirty="0">
                <a:solidFill>
                  <a:srgbClr val="002060"/>
                </a:solidFill>
              </a:rPr>
              <a:t>prestare l'attività lavorativa, in tutto o in parte e per i quali non trovano applicazione le vigenti disposizioni in materia di ammortizzatori sociali;</a:t>
            </a:r>
          </a:p>
          <a:p>
            <a:pPr marL="0" lvl="1" algn="just"/>
            <a:r>
              <a:rPr lang="it-IT" sz="1200" dirty="0" smtClean="0">
                <a:solidFill>
                  <a:srgbClr val="002060"/>
                </a:solidFill>
              </a:rPr>
              <a:t>2) a </a:t>
            </a:r>
            <a:r>
              <a:rPr lang="it-IT" sz="1200" dirty="0">
                <a:solidFill>
                  <a:srgbClr val="002060"/>
                </a:solidFill>
              </a:rPr>
              <a:t>recarsi al lavoro, anche perché impegnati nella cura dei familiari con loro conviventi, per infortunio o malattia conseguenti all'evento </a:t>
            </a:r>
            <a:r>
              <a:rPr lang="it-IT" sz="1200" dirty="0" smtClean="0">
                <a:solidFill>
                  <a:srgbClr val="002060"/>
                </a:solidFill>
              </a:rPr>
              <a:t>sismico</a:t>
            </a:r>
            <a:r>
              <a:rPr lang="it-IT" sz="1200" dirty="0">
                <a:solidFill>
                  <a:srgbClr val="002060"/>
                </a:solidFill>
              </a:rPr>
              <a:t> </a:t>
            </a:r>
            <a:r>
              <a:rPr lang="it-IT" sz="1200" b="1" dirty="0" smtClean="0">
                <a:solidFill>
                  <a:srgbClr val="002060"/>
                </a:solidFill>
              </a:rPr>
              <a:t>(comma 1)</a:t>
            </a:r>
            <a:r>
              <a:rPr lang="it-IT" sz="1200" dirty="0" smtClean="0">
                <a:solidFill>
                  <a:srgbClr val="002060"/>
                </a:solidFill>
              </a:rPr>
              <a:t>.</a:t>
            </a:r>
          </a:p>
          <a:p>
            <a:pPr marL="0" lvl="1" algn="just"/>
            <a:r>
              <a:rPr lang="it-IT" sz="1200" b="1" dirty="0" smtClean="0">
                <a:solidFill>
                  <a:srgbClr val="002060"/>
                </a:solidFill>
              </a:rPr>
              <a:t>B)</a:t>
            </a:r>
            <a:r>
              <a:rPr lang="it-IT" sz="1200" dirty="0" smtClean="0">
                <a:solidFill>
                  <a:srgbClr val="002060"/>
                </a:solidFill>
              </a:rPr>
              <a:t> È </a:t>
            </a:r>
            <a:r>
              <a:rPr lang="it-IT" sz="1200" dirty="0">
                <a:solidFill>
                  <a:srgbClr val="002060"/>
                </a:solidFill>
              </a:rPr>
              <a:t>riconosciuta </a:t>
            </a:r>
            <a:r>
              <a:rPr lang="it-IT" sz="1200" dirty="0" smtClean="0">
                <a:solidFill>
                  <a:srgbClr val="002060"/>
                </a:solidFill>
              </a:rPr>
              <a:t>una </a:t>
            </a:r>
            <a:r>
              <a:rPr lang="it-IT" sz="1200" b="1" u="sng" dirty="0" smtClean="0">
                <a:solidFill>
                  <a:srgbClr val="002060"/>
                </a:solidFill>
              </a:rPr>
              <a:t>indennità </a:t>
            </a:r>
            <a:r>
              <a:rPr lang="it-IT" sz="1200" b="1" u="sng" dirty="0">
                <a:solidFill>
                  <a:srgbClr val="002060"/>
                </a:solidFill>
              </a:rPr>
              <a:t>una tantum pari a 5.000 </a:t>
            </a:r>
            <a:r>
              <a:rPr lang="it-IT" sz="1200" dirty="0">
                <a:solidFill>
                  <a:srgbClr val="002060"/>
                </a:solidFill>
              </a:rPr>
              <a:t>euro per l’anno 2016 a favore dei collaboratori coordinati e continuativi, dei titolari di rapporti di agenzia e di rappresentanza commerciale, dei lavoratori autonomi, ivi compresi i titolari di attività di impresa e professionali, che abbiano dovuto sospendere l'attività a causa del sisma e che operino esclusivamente o, nel caso degli agenti e rappresentanti, prevalentemente in uno dei Comuni del </a:t>
            </a:r>
            <a:r>
              <a:rPr lang="it-IT" sz="1200" dirty="0" smtClean="0">
                <a:solidFill>
                  <a:srgbClr val="002060"/>
                </a:solidFill>
              </a:rPr>
              <a:t>cratere </a:t>
            </a:r>
            <a:r>
              <a:rPr lang="it-IT" sz="1200" b="1" dirty="0" smtClean="0">
                <a:solidFill>
                  <a:srgbClr val="002060"/>
                </a:solidFill>
              </a:rPr>
              <a:t>(comma 4)</a:t>
            </a:r>
            <a:r>
              <a:rPr lang="it-IT" sz="1200" dirty="0" smtClean="0">
                <a:solidFill>
                  <a:srgbClr val="002060"/>
                </a:solidFill>
              </a:rPr>
              <a:t>.</a:t>
            </a:r>
          </a:p>
          <a:p>
            <a:pPr marL="0" lvl="1" algn="just"/>
            <a:r>
              <a:rPr lang="it-IT" sz="1200" dirty="0" smtClean="0">
                <a:solidFill>
                  <a:srgbClr val="002060"/>
                </a:solidFill>
              </a:rPr>
              <a:t>Le indennità di alle lettere A) e B) sono </a:t>
            </a:r>
            <a:r>
              <a:rPr lang="it-IT" sz="1200" dirty="0">
                <a:solidFill>
                  <a:srgbClr val="002060"/>
                </a:solidFill>
              </a:rPr>
              <a:t>autorizzate </a:t>
            </a:r>
            <a:r>
              <a:rPr lang="it-IT" sz="1200" dirty="0" smtClean="0">
                <a:solidFill>
                  <a:srgbClr val="002060"/>
                </a:solidFill>
              </a:rPr>
              <a:t>dalla Regione e </a:t>
            </a:r>
            <a:r>
              <a:rPr lang="it-IT" sz="1200" dirty="0">
                <a:solidFill>
                  <a:srgbClr val="002060"/>
                </a:solidFill>
              </a:rPr>
              <a:t>riconosciute ed erogate dall'INPS. La ripartizione delle risorse disponibili, </a:t>
            </a:r>
            <a:r>
              <a:rPr lang="it-IT" sz="1200" b="1" dirty="0">
                <a:solidFill>
                  <a:srgbClr val="002060"/>
                </a:solidFill>
              </a:rPr>
              <a:t>le condizioni </a:t>
            </a:r>
            <a:r>
              <a:rPr lang="it-IT" sz="1200" dirty="0">
                <a:solidFill>
                  <a:srgbClr val="002060"/>
                </a:solidFill>
              </a:rPr>
              <a:t>e i limiti concernenti </a:t>
            </a:r>
            <a:r>
              <a:rPr lang="it-IT" sz="1200" b="1" dirty="0">
                <a:solidFill>
                  <a:srgbClr val="002060"/>
                </a:solidFill>
              </a:rPr>
              <a:t>l'autorizzazione</a:t>
            </a:r>
            <a:r>
              <a:rPr lang="it-IT" sz="1200" dirty="0">
                <a:solidFill>
                  <a:srgbClr val="002060"/>
                </a:solidFill>
              </a:rPr>
              <a:t> e </a:t>
            </a:r>
            <a:r>
              <a:rPr lang="it-IT" sz="1200" b="1" dirty="0">
                <a:solidFill>
                  <a:srgbClr val="002060"/>
                </a:solidFill>
              </a:rPr>
              <a:t>la erogazione </a:t>
            </a:r>
            <a:r>
              <a:rPr lang="it-IT" sz="1200" dirty="0">
                <a:solidFill>
                  <a:srgbClr val="002060"/>
                </a:solidFill>
              </a:rPr>
              <a:t>delle prestazioni sono definiti con </a:t>
            </a:r>
            <a:r>
              <a:rPr lang="it-IT" sz="1200" b="1" dirty="0">
                <a:solidFill>
                  <a:srgbClr val="002060"/>
                </a:solidFill>
              </a:rPr>
              <a:t>apposita convenzione </a:t>
            </a:r>
            <a:r>
              <a:rPr lang="it-IT" sz="1200" dirty="0">
                <a:solidFill>
                  <a:srgbClr val="002060"/>
                </a:solidFill>
              </a:rPr>
              <a:t>da stipulare tra il </a:t>
            </a:r>
            <a:r>
              <a:rPr lang="it-IT" sz="1200" b="1" dirty="0">
                <a:solidFill>
                  <a:srgbClr val="002060"/>
                </a:solidFill>
              </a:rPr>
              <a:t>Ministro del lavoro e delle politiche sociali</a:t>
            </a:r>
            <a:r>
              <a:rPr lang="it-IT" sz="1200" dirty="0">
                <a:solidFill>
                  <a:srgbClr val="002060"/>
                </a:solidFill>
              </a:rPr>
              <a:t>, il </a:t>
            </a:r>
            <a:r>
              <a:rPr lang="it-IT" sz="1200" b="1" dirty="0">
                <a:solidFill>
                  <a:srgbClr val="002060"/>
                </a:solidFill>
              </a:rPr>
              <a:t>Ministero dell'economia e delle finanze </a:t>
            </a:r>
            <a:r>
              <a:rPr lang="it-IT" sz="1200" dirty="0">
                <a:solidFill>
                  <a:srgbClr val="002060"/>
                </a:solidFill>
              </a:rPr>
              <a:t>ed i </a:t>
            </a:r>
            <a:r>
              <a:rPr lang="it-IT" sz="1200" b="1" dirty="0">
                <a:solidFill>
                  <a:srgbClr val="002060"/>
                </a:solidFill>
              </a:rPr>
              <a:t>Presidenti delle </a:t>
            </a:r>
            <a:r>
              <a:rPr lang="it-IT" sz="1200" b="1" dirty="0" smtClean="0">
                <a:solidFill>
                  <a:srgbClr val="002060"/>
                </a:solidFill>
              </a:rPr>
              <a:t>Regioni (comma 5)</a:t>
            </a:r>
            <a:r>
              <a:rPr lang="it-IT" sz="1200" dirty="0" smtClean="0">
                <a:solidFill>
                  <a:srgbClr val="002060"/>
                </a:solidFill>
              </a:rPr>
              <a:t>. </a:t>
            </a:r>
          </a:p>
          <a:p>
            <a:pPr marL="0" lvl="1" algn="just"/>
            <a:r>
              <a:rPr lang="it-IT" sz="1200" b="1" dirty="0">
                <a:solidFill>
                  <a:srgbClr val="002060"/>
                </a:solidFill>
              </a:rPr>
              <a:t>C)</a:t>
            </a:r>
            <a:r>
              <a:rPr lang="it-IT" sz="1200" dirty="0">
                <a:solidFill>
                  <a:srgbClr val="002060"/>
                </a:solidFill>
              </a:rPr>
              <a:t> I</a:t>
            </a:r>
            <a:r>
              <a:rPr lang="it-IT" sz="1200" dirty="0" smtClean="0">
                <a:solidFill>
                  <a:srgbClr val="002060"/>
                </a:solidFill>
              </a:rPr>
              <a:t> </a:t>
            </a:r>
            <a:r>
              <a:rPr lang="it-IT" sz="1200" dirty="0">
                <a:solidFill>
                  <a:srgbClr val="002060"/>
                </a:solidFill>
              </a:rPr>
              <a:t>periodi di integrazione salariale ordinaria e straordinaria, concessi in conseguenza degli eventi sismici del 24 agosto 2016, </a:t>
            </a:r>
            <a:r>
              <a:rPr lang="it-IT" sz="1200" dirty="0" smtClean="0">
                <a:solidFill>
                  <a:srgbClr val="002060"/>
                </a:solidFill>
              </a:rPr>
              <a:t>nonché </a:t>
            </a:r>
            <a:r>
              <a:rPr lang="it-IT" sz="1200" dirty="0">
                <a:solidFill>
                  <a:srgbClr val="002060"/>
                </a:solidFill>
              </a:rPr>
              <a:t>in conseguenza degli eventi sismici del 26 e 30 ottobre 2016, non sono computati ai fini dell'applicazione dei limiti di durata di cui all'art. 4 del </a:t>
            </a:r>
            <a:r>
              <a:rPr lang="it-IT" sz="1200" dirty="0" err="1">
                <a:solidFill>
                  <a:srgbClr val="002060"/>
                </a:solidFill>
              </a:rPr>
              <a:t>D.Lgs.</a:t>
            </a:r>
            <a:r>
              <a:rPr lang="it-IT" sz="1200" dirty="0">
                <a:solidFill>
                  <a:srgbClr val="002060"/>
                </a:solidFill>
              </a:rPr>
              <a:t> 14 settembre 2015, n. </a:t>
            </a:r>
            <a:r>
              <a:rPr lang="it-IT" sz="1200" dirty="0" smtClean="0">
                <a:solidFill>
                  <a:srgbClr val="002060"/>
                </a:solidFill>
              </a:rPr>
              <a:t>148 </a:t>
            </a:r>
            <a:r>
              <a:rPr lang="it-IT" sz="1200" b="1" dirty="0" smtClean="0">
                <a:solidFill>
                  <a:srgbClr val="002060"/>
                </a:solidFill>
              </a:rPr>
              <a:t>(comma 7</a:t>
            </a:r>
            <a:r>
              <a:rPr lang="it-IT" sz="1200" dirty="0" smtClean="0">
                <a:solidFill>
                  <a:srgbClr val="002060"/>
                </a:solidFill>
              </a:rPr>
              <a:t>).</a:t>
            </a:r>
            <a:endParaRPr lang="it-IT" sz="1200" dirty="0">
              <a:solidFill>
                <a:srgbClr val="002060"/>
              </a:solidFill>
            </a:endParaRPr>
          </a:p>
          <a:p>
            <a:pPr marL="0" lvl="1" algn="just"/>
            <a:r>
              <a:rPr lang="it-IT" sz="1200" b="1" dirty="0">
                <a:solidFill>
                  <a:srgbClr val="002060"/>
                </a:solidFill>
              </a:rPr>
              <a:t>D) </a:t>
            </a:r>
            <a:r>
              <a:rPr lang="it-IT" sz="1200" dirty="0" smtClean="0">
                <a:solidFill>
                  <a:srgbClr val="002060"/>
                </a:solidFill>
              </a:rPr>
              <a:t>Alle </a:t>
            </a:r>
            <a:r>
              <a:rPr lang="it-IT" sz="1200" dirty="0">
                <a:solidFill>
                  <a:srgbClr val="002060"/>
                </a:solidFill>
              </a:rPr>
              <a:t>imprese è concessa l'esenzione totale dal pagamento della contribuzione addizionale relativa al trattamento di integrazione salariale straordinaria per il periodo dal 24 agosto 2016 al 30 settembre </a:t>
            </a:r>
            <a:r>
              <a:rPr lang="it-IT" sz="1200" dirty="0" smtClean="0">
                <a:solidFill>
                  <a:srgbClr val="002060"/>
                </a:solidFill>
              </a:rPr>
              <a:t>2017 </a:t>
            </a:r>
            <a:r>
              <a:rPr lang="it-IT" sz="1200" b="1" dirty="0" smtClean="0">
                <a:solidFill>
                  <a:srgbClr val="002060"/>
                </a:solidFill>
              </a:rPr>
              <a:t>(comma 8)</a:t>
            </a:r>
            <a:r>
              <a:rPr lang="it-IT" sz="1200" dirty="0" smtClean="0">
                <a:solidFill>
                  <a:srgbClr val="002060"/>
                </a:solidFill>
              </a:rPr>
              <a:t>.</a:t>
            </a:r>
            <a:endParaRPr lang="it-IT" sz="1200"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29</a:t>
            </a:fld>
            <a:endParaRPr lang="it-IT"/>
          </a:p>
        </p:txBody>
      </p:sp>
    </p:spTree>
    <p:extLst>
      <p:ext uri="{BB962C8B-B14F-4D97-AF65-F5344CB8AC3E}">
        <p14:creationId xmlns:p14="http://schemas.microsoft.com/office/powerpoint/2010/main" val="4235227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649"/>
            <a:ext cx="7164288" cy="830997"/>
          </a:xfrm>
          <a:prstGeom prst="rect">
            <a:avLst/>
          </a:prstGeom>
          <a:noFill/>
        </p:spPr>
        <p:txBody>
          <a:bodyPr wrap="square" rtlCol="0">
            <a:spAutoFit/>
          </a:bodyPr>
          <a:lstStyle/>
          <a:p>
            <a:pPr algn="ctr"/>
            <a:r>
              <a:rPr lang="it-IT" sz="2400" b="1" dirty="0" smtClean="0">
                <a:solidFill>
                  <a:schemeClr val="bg1"/>
                </a:solidFill>
                <a:latin typeface="Arial Black" pitchFamily="34" charset="0"/>
              </a:rPr>
              <a:t>INTERVENTI A FAVORE DEI</a:t>
            </a:r>
            <a:br>
              <a:rPr lang="it-IT" sz="2400" b="1" dirty="0" smtClean="0">
                <a:solidFill>
                  <a:schemeClr val="bg1"/>
                </a:solidFill>
                <a:latin typeface="Arial Black" pitchFamily="34" charset="0"/>
              </a:rPr>
            </a:br>
            <a:r>
              <a:rPr lang="it-IT" sz="2400" b="1" dirty="0" smtClean="0">
                <a:solidFill>
                  <a:schemeClr val="bg1"/>
                </a:solidFill>
                <a:latin typeface="Arial Black" pitchFamily="34" charset="0"/>
              </a:rPr>
              <a:t>COMUNI DANNEGGIATI DAL TERREMOTO</a:t>
            </a:r>
            <a:endParaRPr lang="it-IT" sz="2400" b="1" cap="all" dirty="0">
              <a:solidFill>
                <a:schemeClr val="bg1"/>
              </a:solidFill>
              <a:latin typeface="Arial Black" pitchFamily="34" charset="0"/>
            </a:endParaRPr>
          </a:p>
        </p:txBody>
      </p:sp>
      <p:sp>
        <p:nvSpPr>
          <p:cNvPr id="2" name="Rettangolo 1"/>
          <p:cNvSpPr/>
          <p:nvPr/>
        </p:nvSpPr>
        <p:spPr>
          <a:xfrm>
            <a:off x="485136" y="1273324"/>
            <a:ext cx="7849028" cy="333907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567004" y="1417340"/>
            <a:ext cx="7687265" cy="2862322"/>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sz="3600" b="1" dirty="0" smtClean="0">
                <a:solidFill>
                  <a:srgbClr val="002060"/>
                </a:solidFill>
                <a:effectLst>
                  <a:outerShdw blurRad="38100" dist="38100" dir="2700000" algn="tl">
                    <a:srgbClr val="000000">
                      <a:alpha val="43137"/>
                    </a:srgbClr>
                  </a:outerShdw>
                </a:effectLst>
              </a:rPr>
              <a:t>Ambito di applicazione (art. 1)</a:t>
            </a:r>
          </a:p>
          <a:p>
            <a:pPr marL="457200" indent="-457200">
              <a:buFont typeface="Arial" pitchFamily="34" charset="0"/>
              <a:buChar char="•"/>
            </a:pPr>
            <a:r>
              <a:rPr lang="it-IT" sz="3600" b="1" dirty="0" smtClean="0">
                <a:solidFill>
                  <a:srgbClr val="002060"/>
                </a:solidFill>
                <a:effectLst>
                  <a:outerShdw blurRad="38100" dist="38100" dir="2700000" algn="tl">
                    <a:srgbClr val="000000">
                      <a:alpha val="43137"/>
                    </a:srgbClr>
                  </a:outerShdw>
                </a:effectLst>
              </a:rPr>
              <a:t>Comuni all’interno del cratere (allegati 1 e 2)</a:t>
            </a:r>
          </a:p>
          <a:p>
            <a:pPr marL="457200" indent="-457200">
              <a:buFont typeface="Arial" pitchFamily="34" charset="0"/>
              <a:buChar char="•"/>
            </a:pPr>
            <a:r>
              <a:rPr lang="it-IT" sz="3600" b="1" dirty="0" smtClean="0">
                <a:solidFill>
                  <a:srgbClr val="002060"/>
                </a:solidFill>
                <a:effectLst>
                  <a:outerShdw blurRad="38100" dist="38100" dir="2700000" algn="tl">
                    <a:srgbClr val="000000">
                      <a:alpha val="43137"/>
                    </a:srgbClr>
                  </a:outerShdw>
                </a:effectLst>
              </a:rPr>
              <a:t>gli altri Comuni della Regione che hanno subito danni dal sisma</a:t>
            </a:r>
            <a:endParaRPr lang="it-IT" sz="3600" dirty="0">
              <a:solidFill>
                <a:srgbClr val="002060"/>
              </a:solidFill>
            </a:endParaRPr>
          </a:p>
        </p:txBody>
      </p:sp>
      <p:sp>
        <p:nvSpPr>
          <p:cNvPr id="6" name="Segnaposto numero diapositiva 5"/>
          <p:cNvSpPr>
            <a:spLocks noGrp="1"/>
          </p:cNvSpPr>
          <p:nvPr>
            <p:ph type="sldNum" sz="quarter" idx="12"/>
          </p:nvPr>
        </p:nvSpPr>
        <p:spPr/>
        <p:txBody>
          <a:bodyPr/>
          <a:lstStyle/>
          <a:p>
            <a:fld id="{12194F3B-A95F-4036-9FB0-F0B68AB4758F}" type="slidenum">
              <a:rPr lang="it-IT" smtClean="0"/>
              <a:t>3</a:t>
            </a:fld>
            <a:endParaRPr lang="it-IT"/>
          </a:p>
        </p:txBody>
      </p:sp>
    </p:spTree>
    <p:extLst>
      <p:ext uri="{BB962C8B-B14F-4D97-AF65-F5344CB8AC3E}">
        <p14:creationId xmlns:p14="http://schemas.microsoft.com/office/powerpoint/2010/main" val="14618235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8" y="1067784"/>
            <a:ext cx="8496944" cy="422917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90446" y="223268"/>
            <a:ext cx="7416824" cy="400110"/>
          </a:xfrm>
          <a:prstGeom prst="rect">
            <a:avLst/>
          </a:prstGeom>
          <a:noFill/>
        </p:spPr>
        <p:txBody>
          <a:bodyPr wrap="square" rtlCol="0">
            <a:spAutoFit/>
          </a:bodyPr>
          <a:lstStyle/>
          <a:p>
            <a:pPr algn="ctr"/>
            <a:r>
              <a:rPr lang="it-IT" sz="2000" b="1" dirty="0" smtClean="0">
                <a:solidFill>
                  <a:schemeClr val="bg1"/>
                </a:solidFill>
                <a:latin typeface="Arial Black" pitchFamily="34" charset="0"/>
              </a:rPr>
              <a:t>MISURE IN </a:t>
            </a:r>
            <a:r>
              <a:rPr lang="it-IT" sz="2000" b="1" dirty="0">
                <a:solidFill>
                  <a:schemeClr val="bg1"/>
                </a:solidFill>
                <a:latin typeface="Arial Black" pitchFamily="34" charset="0"/>
              </a:rPr>
              <a:t>MATERIA FISCALE E AMMINISTRATIVA</a:t>
            </a:r>
            <a:endParaRPr lang="it-IT" sz="1600" b="1" dirty="0">
              <a:solidFill>
                <a:schemeClr val="bg1"/>
              </a:solidFill>
              <a:latin typeface="Arial Black" pitchFamily="34" charset="0"/>
            </a:endParaRPr>
          </a:p>
        </p:txBody>
      </p:sp>
      <p:sp>
        <p:nvSpPr>
          <p:cNvPr id="8" name="CasellaDiTesto 7"/>
          <p:cNvSpPr txBox="1"/>
          <p:nvPr/>
        </p:nvSpPr>
        <p:spPr>
          <a:xfrm>
            <a:off x="323528" y="1141975"/>
            <a:ext cx="8496943" cy="3970318"/>
          </a:xfrm>
          <a:prstGeom prst="rect">
            <a:avLst/>
          </a:prstGeom>
          <a:noFill/>
        </p:spPr>
        <p:txBody>
          <a:bodyPr wrap="square" rtlCol="0">
            <a:spAutoFit/>
          </a:bodyPr>
          <a:lstStyle/>
          <a:p>
            <a:pPr marL="0" lvl="1" algn="just"/>
            <a:r>
              <a:rPr lang="it-IT" sz="1200" b="1" dirty="0" smtClean="0">
                <a:solidFill>
                  <a:srgbClr val="002060"/>
                </a:solidFill>
              </a:rPr>
              <a:t>1)</a:t>
            </a:r>
            <a:r>
              <a:rPr lang="it-IT" sz="1200" dirty="0" smtClean="0">
                <a:solidFill>
                  <a:srgbClr val="002060"/>
                </a:solidFill>
              </a:rPr>
              <a:t> Le </a:t>
            </a:r>
            <a:r>
              <a:rPr lang="it-IT" sz="1200" b="1" u="sng" dirty="0">
                <a:solidFill>
                  <a:srgbClr val="002060"/>
                </a:solidFill>
              </a:rPr>
              <a:t>perdite di esercizio</a:t>
            </a:r>
            <a:r>
              <a:rPr lang="it-IT" sz="1200" dirty="0">
                <a:solidFill>
                  <a:srgbClr val="002060"/>
                </a:solidFill>
              </a:rPr>
              <a:t> in corso al 31 dicembre 2016 non rilevano nell'esercizio nel quale si realizzano e nei quattro esercizi successivi ai fini delle specifiche disposizione del codice civile</a:t>
            </a:r>
            <a:r>
              <a:rPr lang="it-IT" sz="1200" dirty="0" smtClean="0">
                <a:solidFill>
                  <a:srgbClr val="002060"/>
                </a:solidFill>
              </a:rPr>
              <a:t>. </a:t>
            </a:r>
            <a:r>
              <a:rPr lang="it-IT" sz="1200" b="1" dirty="0" smtClean="0">
                <a:solidFill>
                  <a:srgbClr val="002060"/>
                </a:solidFill>
              </a:rPr>
              <a:t>(art. 46)</a:t>
            </a:r>
          </a:p>
          <a:p>
            <a:pPr marL="0" lvl="1" algn="just"/>
            <a:endParaRPr lang="it-IT" sz="1200" b="1" dirty="0" smtClean="0">
              <a:solidFill>
                <a:srgbClr val="002060"/>
              </a:solidFill>
            </a:endParaRPr>
          </a:p>
          <a:p>
            <a:pPr marL="0" lvl="1" algn="just"/>
            <a:r>
              <a:rPr lang="it-IT" sz="1200" b="1" dirty="0" smtClean="0">
                <a:solidFill>
                  <a:srgbClr val="002060"/>
                </a:solidFill>
              </a:rPr>
              <a:t>2)</a:t>
            </a:r>
            <a:r>
              <a:rPr lang="it-IT" sz="1200" dirty="0" smtClean="0">
                <a:solidFill>
                  <a:srgbClr val="002060"/>
                </a:solidFill>
              </a:rPr>
              <a:t> È prevista la </a:t>
            </a:r>
            <a:r>
              <a:rPr lang="it-IT" sz="1200" b="1" u="sng" dirty="0" smtClean="0">
                <a:solidFill>
                  <a:srgbClr val="002060"/>
                </a:solidFill>
              </a:rPr>
              <a:t>detassazione</a:t>
            </a:r>
            <a:r>
              <a:rPr lang="it-IT" sz="1200" dirty="0">
                <a:solidFill>
                  <a:srgbClr val="002060"/>
                </a:solidFill>
              </a:rPr>
              <a:t>, ai fini delle imposte sul reddito e dell'imposta regionale sulle attività produttive, dei contributi, degli indennizzi e dei risarcimenti di qualsiasi natura per i soggetti che hanno sede o unità locali nel territorio dei Comuni di cui all'articolo 1, che abbiano subito danni, verificati con perizia </a:t>
            </a:r>
            <a:r>
              <a:rPr lang="it-IT" sz="1200" dirty="0" smtClean="0">
                <a:solidFill>
                  <a:srgbClr val="002060"/>
                </a:solidFill>
              </a:rPr>
              <a:t>asseverata </a:t>
            </a:r>
            <a:r>
              <a:rPr lang="it-IT" sz="1200" b="1" dirty="0" smtClean="0">
                <a:solidFill>
                  <a:srgbClr val="002060"/>
                </a:solidFill>
              </a:rPr>
              <a:t>(art. 47)</a:t>
            </a:r>
          </a:p>
          <a:p>
            <a:pPr marL="0" lvl="1" algn="just"/>
            <a:endParaRPr lang="it-IT" sz="1200" b="1" dirty="0" smtClean="0">
              <a:solidFill>
                <a:srgbClr val="002060"/>
              </a:solidFill>
            </a:endParaRPr>
          </a:p>
          <a:p>
            <a:pPr marL="0" lvl="1" algn="just"/>
            <a:r>
              <a:rPr lang="it-IT" sz="1200" b="1" dirty="0" smtClean="0">
                <a:solidFill>
                  <a:srgbClr val="002060"/>
                </a:solidFill>
              </a:rPr>
              <a:t>3)</a:t>
            </a:r>
            <a:r>
              <a:rPr lang="it-IT" sz="1200" dirty="0" smtClean="0">
                <a:solidFill>
                  <a:srgbClr val="002060"/>
                </a:solidFill>
              </a:rPr>
              <a:t> </a:t>
            </a:r>
            <a:r>
              <a:rPr lang="it-IT" sz="1200" dirty="0">
                <a:solidFill>
                  <a:srgbClr val="002060"/>
                </a:solidFill>
              </a:rPr>
              <a:t>Nei Comuni di cui agli allegati 1 e 2, fino al 31/12/2016, si applica la </a:t>
            </a:r>
            <a:r>
              <a:rPr lang="it-IT" sz="1200" b="1" u="sng" dirty="0">
                <a:solidFill>
                  <a:srgbClr val="002060"/>
                </a:solidFill>
              </a:rPr>
              <a:t>sospensione</a:t>
            </a:r>
            <a:r>
              <a:rPr lang="it-IT" sz="1200" dirty="0">
                <a:solidFill>
                  <a:srgbClr val="002060"/>
                </a:solidFill>
              </a:rPr>
              <a:t> </a:t>
            </a:r>
            <a:r>
              <a:rPr lang="it-IT" sz="1200" b="1" dirty="0">
                <a:solidFill>
                  <a:srgbClr val="002060"/>
                </a:solidFill>
              </a:rPr>
              <a:t>(art. 48 c.1)</a:t>
            </a:r>
            <a:r>
              <a:rPr lang="it-IT" sz="1200" dirty="0">
                <a:solidFill>
                  <a:srgbClr val="002060"/>
                </a:solidFill>
              </a:rPr>
              <a:t>:</a:t>
            </a:r>
          </a:p>
          <a:p>
            <a:pPr marL="0" lvl="1" algn="just"/>
            <a:r>
              <a:rPr lang="it-IT" sz="1200" dirty="0" smtClean="0">
                <a:solidFill>
                  <a:srgbClr val="002060"/>
                </a:solidFill>
              </a:rPr>
              <a:t>a) del </a:t>
            </a:r>
            <a:r>
              <a:rPr lang="it-IT" sz="1200" dirty="0">
                <a:solidFill>
                  <a:srgbClr val="002060"/>
                </a:solidFill>
              </a:rPr>
              <a:t>versamento del diritto annuale alle Camere di commercio;</a:t>
            </a:r>
          </a:p>
          <a:p>
            <a:pPr marL="0" lvl="1" algn="just"/>
            <a:r>
              <a:rPr lang="it-IT" sz="1200" dirty="0" smtClean="0">
                <a:solidFill>
                  <a:srgbClr val="002060"/>
                </a:solidFill>
              </a:rPr>
              <a:t>b) della </a:t>
            </a:r>
            <a:r>
              <a:rPr lang="it-IT" sz="1200" dirty="0">
                <a:solidFill>
                  <a:srgbClr val="002060"/>
                </a:solidFill>
              </a:rPr>
              <a:t>notifica delle cartelle di pagamento e degli atti esecutivi tributari delle attività esecutive da parte degli agenti della riscossione dei termini di prescrizione e decadenza relativi all'attività degli uffici finanziari, compresi quelli degli enti locali e della Regione;</a:t>
            </a:r>
          </a:p>
          <a:p>
            <a:pPr marL="0" lvl="1" algn="just"/>
            <a:r>
              <a:rPr lang="it-IT" sz="1200" dirty="0" smtClean="0">
                <a:solidFill>
                  <a:srgbClr val="002060"/>
                </a:solidFill>
              </a:rPr>
              <a:t>c) del </a:t>
            </a:r>
            <a:r>
              <a:rPr lang="it-IT" sz="1200" dirty="0">
                <a:solidFill>
                  <a:srgbClr val="002060"/>
                </a:solidFill>
              </a:rPr>
              <a:t>versamento dei contributi consortili di bonifica, esclusi quelli per il servizio irriguo, gravanti sugli immobili agricoli ed </a:t>
            </a:r>
            <a:r>
              <a:rPr lang="it-IT" sz="1200" dirty="0" err="1">
                <a:solidFill>
                  <a:srgbClr val="002060"/>
                </a:solidFill>
              </a:rPr>
              <a:t>extragricoli</a:t>
            </a:r>
            <a:r>
              <a:rPr lang="it-IT" sz="1200" dirty="0">
                <a:solidFill>
                  <a:srgbClr val="002060"/>
                </a:solidFill>
              </a:rPr>
              <a:t>;</a:t>
            </a:r>
          </a:p>
          <a:p>
            <a:pPr marL="0" lvl="1" algn="just"/>
            <a:r>
              <a:rPr lang="it-IT" sz="1200" dirty="0" smtClean="0">
                <a:solidFill>
                  <a:srgbClr val="002060"/>
                </a:solidFill>
              </a:rPr>
              <a:t>d) dell'esecuzione </a:t>
            </a:r>
            <a:r>
              <a:rPr lang="it-IT" sz="1200" dirty="0">
                <a:solidFill>
                  <a:srgbClr val="002060"/>
                </a:solidFill>
              </a:rPr>
              <a:t>dei provvedimenti di rilascio per finita locazione degli immobili pubblici e privati, adibiti ad uso abitativo ovvero ad uso diverso da quello abitativo;</a:t>
            </a:r>
          </a:p>
          <a:p>
            <a:pPr marL="0" lvl="1" algn="just"/>
            <a:r>
              <a:rPr lang="it-IT" sz="1200" dirty="0" smtClean="0">
                <a:solidFill>
                  <a:srgbClr val="002060"/>
                </a:solidFill>
              </a:rPr>
              <a:t>e) del </a:t>
            </a:r>
            <a:r>
              <a:rPr lang="it-IT" sz="1200" dirty="0">
                <a:solidFill>
                  <a:srgbClr val="002060"/>
                </a:solidFill>
              </a:rPr>
              <a:t>pagamento dei canoni di concessione e locazione relativi a immobili distrutti o dichiarati non agibili, di proprietà dello Stato e degli enti pubblici, ovvero adibiti ad uffici statali o pubblici;</a:t>
            </a:r>
          </a:p>
          <a:p>
            <a:pPr marL="0" lvl="1" algn="just"/>
            <a:r>
              <a:rPr lang="it-IT" sz="1200" dirty="0" smtClean="0">
                <a:solidFill>
                  <a:srgbClr val="002060"/>
                </a:solidFill>
              </a:rPr>
              <a:t>f) delle </a:t>
            </a:r>
            <a:r>
              <a:rPr lang="it-IT" sz="1200" dirty="0">
                <a:solidFill>
                  <a:srgbClr val="002060"/>
                </a:solidFill>
              </a:rPr>
              <a:t>sanzioni amministrative per le imprese che presentano in ritardo, purché entro il 31 maggio 2017, le domande di iscrizione alle camere di commercio; le denunce al repertorio delle notizie economiche ed amministrative (REA), il modello unico di dichiarazione, nonché la richiesta di verifica periodica ed il pagamento della tariffa degli strumenti di misura</a:t>
            </a:r>
            <a:r>
              <a:rPr lang="it-IT" sz="1200" dirty="0" smtClean="0">
                <a:solidFill>
                  <a:srgbClr val="002060"/>
                </a:solidFill>
              </a:rPr>
              <a:t>; (segue…)</a:t>
            </a:r>
            <a:endParaRPr lang="it-IT" sz="1200" dirty="0">
              <a:solidFill>
                <a:srgbClr val="002060"/>
              </a:solidFill>
            </a:endParaRPr>
          </a:p>
          <a:p>
            <a:pPr marL="0" lvl="1" algn="just"/>
            <a:endParaRPr lang="it-IT" sz="1200" dirty="0">
              <a:solidFill>
                <a:srgbClr val="002060"/>
              </a:solidFill>
            </a:endParaRPr>
          </a:p>
          <a:p>
            <a:pPr marL="0" lvl="1" algn="just"/>
            <a:endParaRPr lang="it-IT" sz="1200"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30</a:t>
            </a:fld>
            <a:endParaRPr lang="it-IT"/>
          </a:p>
        </p:txBody>
      </p:sp>
    </p:spTree>
    <p:extLst>
      <p:ext uri="{BB962C8B-B14F-4D97-AF65-F5344CB8AC3E}">
        <p14:creationId xmlns:p14="http://schemas.microsoft.com/office/powerpoint/2010/main" val="24371476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7" y="1141975"/>
            <a:ext cx="8496944" cy="422917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90446" y="223268"/>
            <a:ext cx="7416824" cy="400110"/>
          </a:xfrm>
          <a:prstGeom prst="rect">
            <a:avLst/>
          </a:prstGeom>
          <a:noFill/>
        </p:spPr>
        <p:txBody>
          <a:bodyPr wrap="square" rtlCol="0">
            <a:spAutoFit/>
          </a:bodyPr>
          <a:lstStyle/>
          <a:p>
            <a:pPr algn="ctr"/>
            <a:r>
              <a:rPr lang="it-IT" sz="2000" b="1" dirty="0" smtClean="0">
                <a:solidFill>
                  <a:schemeClr val="bg1"/>
                </a:solidFill>
                <a:latin typeface="Arial Black" pitchFamily="34" charset="0"/>
              </a:rPr>
              <a:t>MISURE IN </a:t>
            </a:r>
            <a:r>
              <a:rPr lang="it-IT" sz="2000" b="1" dirty="0">
                <a:solidFill>
                  <a:schemeClr val="bg1"/>
                </a:solidFill>
                <a:latin typeface="Arial Black" pitchFamily="34" charset="0"/>
              </a:rPr>
              <a:t>MATERIA FISCALE E AMMINISTRATIVA</a:t>
            </a:r>
            <a:endParaRPr lang="it-IT" sz="1600" b="1" dirty="0">
              <a:solidFill>
                <a:schemeClr val="bg1"/>
              </a:solidFill>
              <a:latin typeface="Arial Black" pitchFamily="34" charset="0"/>
            </a:endParaRPr>
          </a:p>
        </p:txBody>
      </p:sp>
      <p:sp>
        <p:nvSpPr>
          <p:cNvPr id="8" name="CasellaDiTesto 7"/>
          <p:cNvSpPr txBox="1"/>
          <p:nvPr/>
        </p:nvSpPr>
        <p:spPr>
          <a:xfrm>
            <a:off x="323527" y="1141975"/>
            <a:ext cx="8496945" cy="3785652"/>
          </a:xfrm>
          <a:prstGeom prst="rect">
            <a:avLst/>
          </a:prstGeom>
          <a:noFill/>
        </p:spPr>
        <p:txBody>
          <a:bodyPr wrap="square" rtlCol="0">
            <a:spAutoFit/>
          </a:bodyPr>
          <a:lstStyle/>
          <a:p>
            <a:pPr marL="0" lvl="1" algn="just"/>
            <a:endParaRPr lang="it-IT" sz="1200" dirty="0" smtClean="0">
              <a:solidFill>
                <a:srgbClr val="002060"/>
              </a:solidFill>
            </a:endParaRPr>
          </a:p>
          <a:p>
            <a:pPr marL="0" lvl="1" algn="just"/>
            <a:r>
              <a:rPr lang="it-IT" sz="1200" dirty="0" smtClean="0">
                <a:solidFill>
                  <a:srgbClr val="002060"/>
                </a:solidFill>
              </a:rPr>
              <a:t>g</a:t>
            </a:r>
            <a:r>
              <a:rPr lang="it-IT" sz="1200" dirty="0" smtClean="0">
                <a:solidFill>
                  <a:srgbClr val="002060"/>
                </a:solidFill>
              </a:rPr>
              <a:t>) del </a:t>
            </a:r>
            <a:r>
              <a:rPr lang="it-IT" sz="1200" dirty="0">
                <a:solidFill>
                  <a:srgbClr val="002060"/>
                </a:solidFill>
              </a:rPr>
              <a:t>pagamento delle rate dei mutui e dei finanziamenti di qualsiasi genere erogati da banche, da altri intermediari finanziari iscritti all'albo, dalla cassa depositi e prestiti comprensivi dei relativi interessi, con la previsione che gli interessi attivi relativi alle rate sospese concorrano alla formazione del reddito d'impresa, nonché alla base imponibile dell'IRAP, nell'esercizio in cui sono </a:t>
            </a:r>
            <a:r>
              <a:rPr lang="it-IT" sz="1200" dirty="0" smtClean="0">
                <a:solidFill>
                  <a:srgbClr val="002060"/>
                </a:solidFill>
              </a:rPr>
              <a:t>incassati</a:t>
            </a:r>
            <a:r>
              <a:rPr lang="it-IT" sz="1200" dirty="0">
                <a:solidFill>
                  <a:srgbClr val="002060"/>
                </a:solidFill>
              </a:rPr>
              <a:t> </a:t>
            </a:r>
            <a:r>
              <a:rPr lang="it-IT" sz="1200" dirty="0" smtClean="0">
                <a:solidFill>
                  <a:srgbClr val="002060"/>
                </a:solidFill>
              </a:rPr>
              <a:t>(analoga sospensione si applica anche al </a:t>
            </a:r>
            <a:r>
              <a:rPr lang="it-IT" sz="1200" dirty="0">
                <a:solidFill>
                  <a:srgbClr val="002060"/>
                </a:solidFill>
              </a:rPr>
              <a:t>pagamento dei canoni per contratti di locazione finanziaria aventi ad oggetto edifici distrutti o divenuti inagibili, anche parzialmente, o beni immobili e/o mobili strumentali all'attività imprenditoriale, commerciale, artigianale, agricola o </a:t>
            </a:r>
            <a:r>
              <a:rPr lang="it-IT" sz="1200" dirty="0" smtClean="0">
                <a:solidFill>
                  <a:srgbClr val="002060"/>
                </a:solidFill>
              </a:rPr>
              <a:t>professionale svolta nei medesimi edifici</a:t>
            </a:r>
            <a:r>
              <a:rPr lang="it-IT" sz="1200" dirty="0" smtClean="0">
                <a:solidFill>
                  <a:srgbClr val="002060"/>
                </a:solidFill>
              </a:rPr>
              <a:t>).</a:t>
            </a:r>
          </a:p>
          <a:p>
            <a:pPr marL="0" lvl="1" algn="just"/>
            <a:r>
              <a:rPr lang="it-IT" sz="1200" dirty="0" smtClean="0">
                <a:solidFill>
                  <a:srgbClr val="002060"/>
                </a:solidFill>
              </a:rPr>
              <a:t>Il decreto «</a:t>
            </a:r>
            <a:r>
              <a:rPr lang="it-IT" sz="1200" dirty="0" err="1" smtClean="0">
                <a:solidFill>
                  <a:srgbClr val="002060"/>
                </a:solidFill>
              </a:rPr>
              <a:t>milleproroghe</a:t>
            </a:r>
            <a:r>
              <a:rPr lang="it-IT" sz="1200" dirty="0" smtClean="0">
                <a:solidFill>
                  <a:srgbClr val="002060"/>
                </a:solidFill>
              </a:rPr>
              <a:t>» </a:t>
            </a:r>
            <a:r>
              <a:rPr lang="it-IT" sz="1200" dirty="0">
                <a:solidFill>
                  <a:srgbClr val="002060"/>
                </a:solidFill>
              </a:rPr>
              <a:t>prevede una proroga del </a:t>
            </a:r>
            <a:r>
              <a:rPr lang="it-IT" sz="1200" dirty="0" smtClean="0">
                <a:solidFill>
                  <a:srgbClr val="002060"/>
                </a:solidFill>
              </a:rPr>
              <a:t>termine al </a:t>
            </a:r>
            <a:r>
              <a:rPr lang="it-IT" sz="1200" b="1" dirty="0" smtClean="0">
                <a:solidFill>
                  <a:srgbClr val="002060"/>
                </a:solidFill>
              </a:rPr>
              <a:t>31/12/2017 </a:t>
            </a:r>
            <a:r>
              <a:rPr lang="it-IT" sz="1200" dirty="0" smtClean="0">
                <a:solidFill>
                  <a:srgbClr val="002060"/>
                </a:solidFill>
              </a:rPr>
              <a:t>limitatamente alle attività economiche e produttive nonché per i soggetti privati per i mutui relativi alla prima casa di abitazione, inagibile o distrutta (art. 14, comma 6).</a:t>
            </a:r>
            <a:endParaRPr lang="it-IT" sz="1200" dirty="0">
              <a:solidFill>
                <a:srgbClr val="002060"/>
              </a:solidFill>
            </a:endParaRPr>
          </a:p>
          <a:p>
            <a:pPr marL="0" lvl="1" algn="just"/>
            <a:r>
              <a:rPr lang="it-IT" sz="1200" dirty="0" smtClean="0">
                <a:solidFill>
                  <a:srgbClr val="002060"/>
                </a:solidFill>
              </a:rPr>
              <a:t>h) del </a:t>
            </a:r>
            <a:r>
              <a:rPr lang="it-IT" sz="1200" dirty="0">
                <a:solidFill>
                  <a:srgbClr val="002060"/>
                </a:solidFill>
              </a:rPr>
              <a:t>pagamento delle rate relative alle provvidenze per lo sviluppo della proprietà coltivatrice;</a:t>
            </a:r>
          </a:p>
          <a:p>
            <a:pPr marL="0" lvl="1" algn="just"/>
            <a:r>
              <a:rPr lang="it-IT" sz="1200" dirty="0" smtClean="0">
                <a:solidFill>
                  <a:srgbClr val="002060"/>
                </a:solidFill>
              </a:rPr>
              <a:t>i) del </a:t>
            </a:r>
            <a:r>
              <a:rPr lang="it-IT" sz="1200" dirty="0">
                <a:solidFill>
                  <a:srgbClr val="002060"/>
                </a:solidFill>
              </a:rPr>
              <a:t>pagamento delle prestazioni e degli accertamenti effettuati dai servizi veterinari del SSN a carico dei residenti o titolari di attività zootecniche e del settore </a:t>
            </a:r>
            <a:r>
              <a:rPr lang="it-IT" sz="1200" dirty="0" smtClean="0">
                <a:solidFill>
                  <a:srgbClr val="002060"/>
                </a:solidFill>
              </a:rPr>
              <a:t>alimentare;</a:t>
            </a:r>
          </a:p>
          <a:p>
            <a:pPr marL="0" lvl="1" algn="just"/>
            <a:r>
              <a:rPr lang="it-IT" sz="1200" dirty="0" smtClean="0">
                <a:solidFill>
                  <a:srgbClr val="002060"/>
                </a:solidFill>
              </a:rPr>
              <a:t>l) dei </a:t>
            </a:r>
            <a:r>
              <a:rPr lang="it-IT" sz="1200" dirty="0">
                <a:solidFill>
                  <a:srgbClr val="002060"/>
                </a:solidFill>
              </a:rPr>
              <a:t>termini relativi agli adempimenti e versamenti verso le PA effettuati o a carico di professionisti, consulenti e CAF con sede o che operano nei Comuni dell'allegato 1 per conto di clienti non operanti nel territorio, nonché di società i cui soci residenti nei territori colpiti dal sisma rappresentino almeno il 50% del capitale sociale</a:t>
            </a:r>
            <a:r>
              <a:rPr lang="it-IT" sz="1200" dirty="0" smtClean="0">
                <a:solidFill>
                  <a:srgbClr val="002060"/>
                </a:solidFill>
              </a:rPr>
              <a:t>.</a:t>
            </a:r>
          </a:p>
          <a:p>
            <a:pPr marL="0" lvl="1" algn="just"/>
            <a:endParaRPr lang="it-IT" sz="1200" dirty="0" smtClean="0">
              <a:solidFill>
                <a:srgbClr val="002060"/>
              </a:solidFill>
            </a:endParaRPr>
          </a:p>
          <a:p>
            <a:pPr marL="0" lvl="1" algn="just"/>
            <a:r>
              <a:rPr lang="it-IT" sz="1200" b="1" dirty="0" smtClean="0">
                <a:solidFill>
                  <a:srgbClr val="002060"/>
                </a:solidFill>
              </a:rPr>
              <a:t>4</a:t>
            </a:r>
            <a:r>
              <a:rPr lang="it-IT" sz="1200" b="1" dirty="0" smtClean="0">
                <a:solidFill>
                  <a:srgbClr val="002060"/>
                </a:solidFill>
              </a:rPr>
              <a:t>)</a:t>
            </a:r>
            <a:r>
              <a:rPr lang="it-IT" sz="1200" dirty="0" smtClean="0">
                <a:solidFill>
                  <a:srgbClr val="002060"/>
                </a:solidFill>
              </a:rPr>
              <a:t> I sostituti d’imposta, fiscalmente domiciliati nei Comuni di cui agli allegati 1 e 2, a richiesta degli interessati, </a:t>
            </a:r>
            <a:r>
              <a:rPr lang="it-IT" sz="1200" b="1" u="sng" dirty="0" smtClean="0">
                <a:solidFill>
                  <a:srgbClr val="002060"/>
                </a:solidFill>
              </a:rPr>
              <a:t>non operano le ritenute alla fonte</a:t>
            </a:r>
            <a:r>
              <a:rPr lang="it-IT" sz="1200" dirty="0" smtClean="0">
                <a:solidFill>
                  <a:srgbClr val="002060"/>
                </a:solidFill>
              </a:rPr>
              <a:t> a decorrere dal 1° gennaio 2017 e fino al 30 settembre 2017. (Limitazioni per i Comuni di Ascoli, Macerata e Fabriano</a:t>
            </a:r>
            <a:r>
              <a:rPr lang="it-IT" sz="1200" dirty="0" smtClean="0">
                <a:solidFill>
                  <a:srgbClr val="002060"/>
                </a:solidFill>
              </a:rPr>
              <a:t>). (segue…)</a:t>
            </a:r>
            <a:endParaRPr lang="it-IT" sz="1200" dirty="0" smtClean="0">
              <a:solidFill>
                <a:srgbClr val="002060"/>
              </a:solidFill>
            </a:endParaRPr>
          </a:p>
          <a:p>
            <a:pPr marL="0" lvl="1" algn="just"/>
            <a:endParaRPr lang="it-IT" sz="1200" b="1"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31</a:t>
            </a:fld>
            <a:endParaRPr lang="it-IT"/>
          </a:p>
        </p:txBody>
      </p:sp>
    </p:spTree>
    <p:extLst>
      <p:ext uri="{BB962C8B-B14F-4D97-AF65-F5344CB8AC3E}">
        <p14:creationId xmlns:p14="http://schemas.microsoft.com/office/powerpoint/2010/main" val="23544548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7" y="1141975"/>
            <a:ext cx="8496944" cy="422917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90446" y="223268"/>
            <a:ext cx="7416824" cy="400110"/>
          </a:xfrm>
          <a:prstGeom prst="rect">
            <a:avLst/>
          </a:prstGeom>
          <a:noFill/>
        </p:spPr>
        <p:txBody>
          <a:bodyPr wrap="square" rtlCol="0">
            <a:spAutoFit/>
          </a:bodyPr>
          <a:lstStyle/>
          <a:p>
            <a:pPr algn="ctr"/>
            <a:r>
              <a:rPr lang="it-IT" sz="2000" b="1" dirty="0" smtClean="0">
                <a:solidFill>
                  <a:schemeClr val="bg1"/>
                </a:solidFill>
                <a:latin typeface="Arial Black" pitchFamily="34" charset="0"/>
              </a:rPr>
              <a:t>MISURE IN </a:t>
            </a:r>
            <a:r>
              <a:rPr lang="it-IT" sz="2000" b="1" dirty="0">
                <a:solidFill>
                  <a:schemeClr val="bg1"/>
                </a:solidFill>
                <a:latin typeface="Arial Black" pitchFamily="34" charset="0"/>
              </a:rPr>
              <a:t>MATERIA FISCALE E AMMINISTRATIVA</a:t>
            </a:r>
            <a:endParaRPr lang="it-IT" sz="1600" b="1" dirty="0">
              <a:solidFill>
                <a:schemeClr val="bg1"/>
              </a:solidFill>
              <a:latin typeface="Arial Black" pitchFamily="34" charset="0"/>
            </a:endParaRPr>
          </a:p>
        </p:txBody>
      </p:sp>
      <p:sp>
        <p:nvSpPr>
          <p:cNvPr id="8" name="CasellaDiTesto 7"/>
          <p:cNvSpPr txBox="1"/>
          <p:nvPr/>
        </p:nvSpPr>
        <p:spPr>
          <a:xfrm>
            <a:off x="323527" y="1141975"/>
            <a:ext cx="8496945" cy="3970318"/>
          </a:xfrm>
          <a:prstGeom prst="rect">
            <a:avLst/>
          </a:prstGeom>
          <a:noFill/>
        </p:spPr>
        <p:txBody>
          <a:bodyPr wrap="square" rtlCol="0">
            <a:spAutoFit/>
          </a:bodyPr>
          <a:lstStyle/>
          <a:p>
            <a:pPr marL="0" lvl="1" algn="just"/>
            <a:endParaRPr lang="it-IT" sz="1200" b="1" dirty="0" smtClean="0">
              <a:solidFill>
                <a:srgbClr val="002060"/>
              </a:solidFill>
            </a:endParaRPr>
          </a:p>
          <a:p>
            <a:pPr marL="0" lvl="1" algn="just"/>
            <a:r>
              <a:rPr lang="it-IT" sz="1200" b="1" dirty="0" smtClean="0">
                <a:solidFill>
                  <a:srgbClr val="002060"/>
                </a:solidFill>
              </a:rPr>
              <a:t>5</a:t>
            </a:r>
            <a:r>
              <a:rPr lang="it-IT" sz="1200" b="1" dirty="0" smtClean="0">
                <a:solidFill>
                  <a:srgbClr val="002060"/>
                </a:solidFill>
              </a:rPr>
              <a:t>)</a:t>
            </a:r>
            <a:r>
              <a:rPr lang="it-IT" sz="1200" dirty="0" smtClean="0">
                <a:solidFill>
                  <a:srgbClr val="002060"/>
                </a:solidFill>
              </a:rPr>
              <a:t> </a:t>
            </a:r>
            <a:r>
              <a:rPr lang="it-IT" sz="1200" b="1" u="sng" dirty="0">
                <a:solidFill>
                  <a:srgbClr val="002060"/>
                </a:solidFill>
              </a:rPr>
              <a:t>Possibilità di sospensione (</a:t>
            </a:r>
            <a:r>
              <a:rPr lang="it-IT" sz="1200" b="1" u="sng" dirty="0" err="1">
                <a:solidFill>
                  <a:srgbClr val="002060"/>
                </a:solidFill>
              </a:rPr>
              <a:t>max</a:t>
            </a:r>
            <a:r>
              <a:rPr lang="it-IT" sz="1200" b="1" u="sng" dirty="0">
                <a:solidFill>
                  <a:srgbClr val="002060"/>
                </a:solidFill>
              </a:rPr>
              <a:t> 6 mesi) dei </a:t>
            </a:r>
            <a:r>
              <a:rPr lang="it-IT" sz="1200" b="1" u="sng" dirty="0" smtClean="0">
                <a:solidFill>
                  <a:srgbClr val="002060"/>
                </a:solidFill>
              </a:rPr>
              <a:t>pagamenti</a:t>
            </a:r>
            <a:r>
              <a:rPr lang="it-IT" sz="1200" dirty="0" smtClean="0">
                <a:solidFill>
                  <a:srgbClr val="002060"/>
                </a:solidFill>
              </a:rPr>
              <a:t>, nei </a:t>
            </a:r>
            <a:r>
              <a:rPr lang="it-IT" sz="1200" dirty="0">
                <a:solidFill>
                  <a:srgbClr val="002060"/>
                </a:solidFill>
              </a:rPr>
              <a:t>settori </a:t>
            </a:r>
            <a:r>
              <a:rPr lang="it-IT" sz="1200" dirty="0" smtClean="0">
                <a:solidFill>
                  <a:srgbClr val="002060"/>
                </a:solidFill>
              </a:rPr>
              <a:t>dell'energia elettrica, dell'acqua e del gas, delle assicurazioni, della telefonia e della radiotelevisione pubblica, da </a:t>
            </a:r>
            <a:r>
              <a:rPr lang="it-IT" sz="1200" dirty="0">
                <a:solidFill>
                  <a:srgbClr val="002060"/>
                </a:solidFill>
              </a:rPr>
              <a:t>parte delle competente autorità di </a:t>
            </a:r>
            <a:r>
              <a:rPr lang="it-IT" sz="1200" dirty="0" smtClean="0">
                <a:solidFill>
                  <a:srgbClr val="002060"/>
                </a:solidFill>
              </a:rPr>
              <a:t>regolazione </a:t>
            </a:r>
            <a:r>
              <a:rPr lang="it-IT" sz="1200" b="1" dirty="0">
                <a:solidFill>
                  <a:srgbClr val="002060"/>
                </a:solidFill>
              </a:rPr>
              <a:t>(art. 48 c. 2</a:t>
            </a:r>
            <a:r>
              <a:rPr lang="it-IT" sz="1200" b="1" dirty="0" smtClean="0">
                <a:solidFill>
                  <a:srgbClr val="002060"/>
                </a:solidFill>
              </a:rPr>
              <a:t>). </a:t>
            </a:r>
            <a:r>
              <a:rPr lang="it-IT" sz="1200" dirty="0">
                <a:solidFill>
                  <a:srgbClr val="002060"/>
                </a:solidFill>
              </a:rPr>
              <a:t>Il decreto «</a:t>
            </a:r>
            <a:r>
              <a:rPr lang="it-IT" sz="1200" dirty="0" err="1">
                <a:solidFill>
                  <a:srgbClr val="002060"/>
                </a:solidFill>
              </a:rPr>
              <a:t>milleproroghe</a:t>
            </a:r>
            <a:r>
              <a:rPr lang="it-IT" sz="1200" dirty="0">
                <a:solidFill>
                  <a:srgbClr val="002060"/>
                </a:solidFill>
              </a:rPr>
              <a:t>» prevede </a:t>
            </a:r>
            <a:r>
              <a:rPr lang="it-IT" sz="1200" dirty="0" smtClean="0">
                <a:solidFill>
                  <a:srgbClr val="002060"/>
                </a:solidFill>
              </a:rPr>
              <a:t>un’ulteriore </a:t>
            </a:r>
            <a:r>
              <a:rPr lang="it-IT" sz="1200" dirty="0">
                <a:solidFill>
                  <a:srgbClr val="002060"/>
                </a:solidFill>
              </a:rPr>
              <a:t>proroga di 6 mesi della </a:t>
            </a:r>
            <a:r>
              <a:rPr lang="it-IT" sz="1200" dirty="0">
                <a:solidFill>
                  <a:srgbClr val="002060"/>
                </a:solidFill>
              </a:rPr>
              <a:t>sospensione temporanea dei termini di pagamento delle </a:t>
            </a:r>
            <a:r>
              <a:rPr lang="it-IT" sz="1200" dirty="0">
                <a:solidFill>
                  <a:srgbClr val="002060"/>
                </a:solidFill>
              </a:rPr>
              <a:t>fatture limitatamente </a:t>
            </a:r>
            <a:r>
              <a:rPr lang="it-IT" sz="1200" dirty="0">
                <a:solidFill>
                  <a:srgbClr val="002060"/>
                </a:solidFill>
              </a:rPr>
              <a:t>ai soggetti danneggiati che dichiarino l’inagibilità del fabbricato, casa di abitazione, studio professionale o </a:t>
            </a:r>
            <a:r>
              <a:rPr lang="it-IT" sz="1200" dirty="0" smtClean="0">
                <a:solidFill>
                  <a:srgbClr val="002060"/>
                </a:solidFill>
              </a:rPr>
              <a:t>azienda.</a:t>
            </a:r>
          </a:p>
          <a:p>
            <a:pPr marL="0" lvl="1" algn="just"/>
            <a:endParaRPr lang="it-IT" sz="1200" dirty="0">
              <a:solidFill>
                <a:srgbClr val="002060"/>
              </a:solidFill>
            </a:endParaRPr>
          </a:p>
          <a:p>
            <a:pPr marL="0" lvl="1" algn="just"/>
            <a:r>
              <a:rPr lang="it-IT" sz="1200" b="1" dirty="0" smtClean="0">
                <a:solidFill>
                  <a:srgbClr val="002060"/>
                </a:solidFill>
              </a:rPr>
              <a:t>6</a:t>
            </a:r>
            <a:r>
              <a:rPr lang="it-IT" sz="1200" b="1" dirty="0" smtClean="0">
                <a:solidFill>
                  <a:srgbClr val="002060"/>
                </a:solidFill>
              </a:rPr>
              <a:t>)</a:t>
            </a:r>
            <a:r>
              <a:rPr lang="it-IT" sz="1200" dirty="0" smtClean="0">
                <a:solidFill>
                  <a:srgbClr val="002060"/>
                </a:solidFill>
              </a:rPr>
              <a:t> Fino </a:t>
            </a:r>
            <a:r>
              <a:rPr lang="it-IT" sz="1200" dirty="0">
                <a:solidFill>
                  <a:srgbClr val="002060"/>
                </a:solidFill>
              </a:rPr>
              <a:t>al 31 dicembre 2016, </a:t>
            </a:r>
            <a:r>
              <a:rPr lang="it-IT" sz="1200" b="1" u="sng" dirty="0">
                <a:solidFill>
                  <a:srgbClr val="002060"/>
                </a:solidFill>
              </a:rPr>
              <a:t>non sono computabili ai fini della definizione del reddito di lavoro dipendente </a:t>
            </a:r>
            <a:r>
              <a:rPr lang="it-IT" sz="1200" dirty="0">
                <a:solidFill>
                  <a:srgbClr val="002060"/>
                </a:solidFill>
              </a:rPr>
              <a:t>i sussidi occasionali, le erogazioni liberali o i benefici di qualsiasi genere, concessi da parte dei datori di lavoro privati a favore dei lavoratori residenti nei Comuni </a:t>
            </a:r>
            <a:r>
              <a:rPr lang="it-IT" sz="1200" dirty="0" smtClean="0">
                <a:solidFill>
                  <a:srgbClr val="002060"/>
                </a:solidFill>
              </a:rPr>
              <a:t>di cui agli allegati 1 e 2 </a:t>
            </a:r>
            <a:r>
              <a:rPr lang="it-IT" sz="1200" b="1" dirty="0">
                <a:solidFill>
                  <a:srgbClr val="002060"/>
                </a:solidFill>
              </a:rPr>
              <a:t>(art. 48, c. 3</a:t>
            </a:r>
            <a:r>
              <a:rPr lang="it-IT" sz="1200" b="1" dirty="0" smtClean="0">
                <a:solidFill>
                  <a:srgbClr val="002060"/>
                </a:solidFill>
              </a:rPr>
              <a:t>) </a:t>
            </a:r>
            <a:r>
              <a:rPr lang="it-IT" sz="1200" dirty="0" smtClean="0">
                <a:solidFill>
                  <a:srgbClr val="002060"/>
                </a:solidFill>
              </a:rPr>
              <a:t>(segue</a:t>
            </a:r>
            <a:r>
              <a:rPr lang="it-IT" sz="1200" dirty="0">
                <a:solidFill>
                  <a:srgbClr val="002060"/>
                </a:solidFill>
              </a:rPr>
              <a:t>…). Il decreto «</a:t>
            </a:r>
            <a:r>
              <a:rPr lang="it-IT" sz="1200" dirty="0" err="1">
                <a:solidFill>
                  <a:srgbClr val="002060"/>
                </a:solidFill>
              </a:rPr>
              <a:t>milleproroghe</a:t>
            </a:r>
            <a:r>
              <a:rPr lang="it-IT" sz="1200" dirty="0" smtClean="0">
                <a:solidFill>
                  <a:srgbClr val="002060"/>
                </a:solidFill>
              </a:rPr>
              <a:t>» prevede una proroga del suddetto termine fino al </a:t>
            </a:r>
            <a:r>
              <a:rPr lang="it-IT" sz="1200" b="1" dirty="0" smtClean="0">
                <a:solidFill>
                  <a:srgbClr val="002060"/>
                </a:solidFill>
              </a:rPr>
              <a:t>31/12/2017</a:t>
            </a:r>
            <a:r>
              <a:rPr lang="it-IT" sz="1200" dirty="0" smtClean="0">
                <a:solidFill>
                  <a:srgbClr val="002060"/>
                </a:solidFill>
              </a:rPr>
              <a:t>.</a:t>
            </a:r>
          </a:p>
          <a:p>
            <a:pPr marL="0" lvl="1" algn="just"/>
            <a:endParaRPr lang="it-IT" sz="1200" dirty="0">
              <a:solidFill>
                <a:srgbClr val="002060"/>
              </a:solidFill>
            </a:endParaRPr>
          </a:p>
          <a:p>
            <a:pPr marL="0" lvl="1" algn="just"/>
            <a:r>
              <a:rPr lang="it-IT" sz="1200" b="1" dirty="0">
                <a:solidFill>
                  <a:srgbClr val="002060"/>
                </a:solidFill>
              </a:rPr>
              <a:t>7)</a:t>
            </a:r>
            <a:r>
              <a:rPr lang="it-IT" sz="1200" dirty="0">
                <a:solidFill>
                  <a:srgbClr val="002060"/>
                </a:solidFill>
              </a:rPr>
              <a:t> Nei confronti dei lavoratori autonomi e dei datori di lavoro che alla data del sisma risiedevano o avevano sede legale o operativa nei Comuni degli allegati 1 e 2, o che erano assistiti da professionisti operanti nei medesimi Comuni, </a:t>
            </a:r>
            <a:r>
              <a:rPr lang="it-IT" sz="1200" b="1" u="sng" dirty="0">
                <a:solidFill>
                  <a:srgbClr val="002060"/>
                </a:solidFill>
              </a:rPr>
              <a:t>non trovano applicazione le sanzioni amministrative</a:t>
            </a:r>
            <a:r>
              <a:rPr lang="it-IT" sz="1200" dirty="0">
                <a:solidFill>
                  <a:srgbClr val="002060"/>
                </a:solidFill>
              </a:rPr>
              <a:t> per ritardate comunicazioni di assunzione, cessazione e variazione del rapporto di lavoro, in scadenza nel periodo tra il 24 agosto e il 31 dicembre 2016 </a:t>
            </a:r>
            <a:r>
              <a:rPr lang="it-IT" sz="1200" b="1" dirty="0">
                <a:solidFill>
                  <a:srgbClr val="002060"/>
                </a:solidFill>
              </a:rPr>
              <a:t>(art. 48, c. 4 e c. 14)</a:t>
            </a:r>
            <a:r>
              <a:rPr lang="it-IT" sz="1200" dirty="0">
                <a:solidFill>
                  <a:srgbClr val="002060"/>
                </a:solidFill>
              </a:rPr>
              <a:t>.</a:t>
            </a:r>
          </a:p>
          <a:p>
            <a:pPr marL="0" lvl="1" algn="just"/>
            <a:endParaRPr lang="it-IT" sz="1200" dirty="0">
              <a:solidFill>
                <a:srgbClr val="002060"/>
              </a:solidFill>
            </a:endParaRPr>
          </a:p>
          <a:p>
            <a:pPr marL="0" lvl="1" algn="just"/>
            <a:r>
              <a:rPr lang="it-IT" sz="1200" b="1" dirty="0">
                <a:solidFill>
                  <a:srgbClr val="002060"/>
                </a:solidFill>
              </a:rPr>
              <a:t>8)</a:t>
            </a:r>
            <a:r>
              <a:rPr lang="it-IT" sz="1200" dirty="0">
                <a:solidFill>
                  <a:srgbClr val="002060"/>
                </a:solidFill>
              </a:rPr>
              <a:t> Gli eventi che hanno colpito i residenti dei Comuni di cui all'allegato 1 e 2 sono da considerarsi </a:t>
            </a:r>
            <a:r>
              <a:rPr lang="it-IT" sz="1200" b="1" u="sng" dirty="0">
                <a:solidFill>
                  <a:srgbClr val="002060"/>
                </a:solidFill>
              </a:rPr>
              <a:t>causa di forza maggiore</a:t>
            </a:r>
            <a:r>
              <a:rPr lang="it-IT" sz="1200" b="1" dirty="0">
                <a:solidFill>
                  <a:srgbClr val="002060"/>
                </a:solidFill>
              </a:rPr>
              <a:t> </a:t>
            </a:r>
            <a:r>
              <a:rPr lang="it-IT" sz="1200" dirty="0">
                <a:solidFill>
                  <a:srgbClr val="002060"/>
                </a:solidFill>
              </a:rPr>
              <a:t>ai sensi dell'articolo 1218 del codice civile, anche ai fini dell'applicazione della normativa bancaria e delle segnalazioni delle banche alla Centrale dei rischi </a:t>
            </a:r>
            <a:r>
              <a:rPr lang="it-IT" sz="1200" b="1" dirty="0">
                <a:solidFill>
                  <a:srgbClr val="002060"/>
                </a:solidFill>
              </a:rPr>
              <a:t>(art. 48, c. 5</a:t>
            </a:r>
            <a:r>
              <a:rPr lang="it-IT" sz="1200" b="1" dirty="0" smtClean="0">
                <a:solidFill>
                  <a:srgbClr val="002060"/>
                </a:solidFill>
              </a:rPr>
              <a:t>)</a:t>
            </a:r>
            <a:r>
              <a:rPr lang="it-IT" sz="1200" dirty="0" smtClean="0">
                <a:solidFill>
                  <a:srgbClr val="002060"/>
                </a:solidFill>
              </a:rPr>
              <a:t>. (segue…)</a:t>
            </a:r>
            <a:endParaRPr lang="it-IT" sz="1200" dirty="0">
              <a:solidFill>
                <a:srgbClr val="002060"/>
              </a:solidFill>
            </a:endParaRPr>
          </a:p>
          <a:p>
            <a:pPr marL="0" lvl="1" algn="just"/>
            <a:endParaRPr lang="it-IT" sz="1200" dirty="0" smtClean="0">
              <a:solidFill>
                <a:srgbClr val="002060"/>
              </a:solidFill>
            </a:endParaRPr>
          </a:p>
          <a:p>
            <a:pPr marL="0" lvl="1" algn="just"/>
            <a:endParaRPr lang="it-IT" sz="1200" b="1"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32</a:t>
            </a:fld>
            <a:endParaRPr lang="it-IT"/>
          </a:p>
        </p:txBody>
      </p:sp>
    </p:spTree>
    <p:extLst>
      <p:ext uri="{BB962C8B-B14F-4D97-AF65-F5344CB8AC3E}">
        <p14:creationId xmlns:p14="http://schemas.microsoft.com/office/powerpoint/2010/main" val="5873847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8" y="1067784"/>
            <a:ext cx="8496944" cy="422917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90446" y="223268"/>
            <a:ext cx="7416824" cy="400110"/>
          </a:xfrm>
          <a:prstGeom prst="rect">
            <a:avLst/>
          </a:prstGeom>
          <a:noFill/>
        </p:spPr>
        <p:txBody>
          <a:bodyPr wrap="square" rtlCol="0">
            <a:spAutoFit/>
          </a:bodyPr>
          <a:lstStyle/>
          <a:p>
            <a:pPr algn="ctr"/>
            <a:r>
              <a:rPr lang="it-IT" sz="2000" b="1" dirty="0" smtClean="0">
                <a:solidFill>
                  <a:schemeClr val="bg1"/>
                </a:solidFill>
                <a:latin typeface="Arial Black" pitchFamily="34" charset="0"/>
              </a:rPr>
              <a:t>MISURE IN MATERIA </a:t>
            </a:r>
            <a:r>
              <a:rPr lang="it-IT" sz="2000" b="1" dirty="0">
                <a:solidFill>
                  <a:schemeClr val="bg1"/>
                </a:solidFill>
                <a:latin typeface="Arial Black" pitchFamily="34" charset="0"/>
              </a:rPr>
              <a:t>FISCALE E AMMINISTRATIVA</a:t>
            </a:r>
            <a:endParaRPr lang="it-IT" sz="1600" b="1" dirty="0">
              <a:solidFill>
                <a:schemeClr val="bg1"/>
              </a:solidFill>
              <a:latin typeface="Arial Black" pitchFamily="34" charset="0"/>
            </a:endParaRPr>
          </a:p>
        </p:txBody>
      </p:sp>
      <p:sp>
        <p:nvSpPr>
          <p:cNvPr id="8" name="CasellaDiTesto 7"/>
          <p:cNvSpPr txBox="1"/>
          <p:nvPr/>
        </p:nvSpPr>
        <p:spPr>
          <a:xfrm>
            <a:off x="334225" y="1141973"/>
            <a:ext cx="8496943" cy="4154984"/>
          </a:xfrm>
          <a:prstGeom prst="rect">
            <a:avLst/>
          </a:prstGeom>
          <a:noFill/>
        </p:spPr>
        <p:txBody>
          <a:bodyPr wrap="square" rtlCol="0">
            <a:spAutoFit/>
          </a:bodyPr>
          <a:lstStyle/>
          <a:p>
            <a:pPr marL="0" lvl="1" algn="just"/>
            <a:endParaRPr lang="it-IT" sz="1200" dirty="0" smtClean="0">
              <a:solidFill>
                <a:srgbClr val="002060"/>
              </a:solidFill>
            </a:endParaRPr>
          </a:p>
          <a:p>
            <a:pPr marL="0" lvl="1" algn="just"/>
            <a:r>
              <a:rPr lang="it-IT" sz="1200" b="1" dirty="0" smtClean="0">
                <a:solidFill>
                  <a:srgbClr val="002060"/>
                </a:solidFill>
              </a:rPr>
              <a:t>9)</a:t>
            </a:r>
            <a:r>
              <a:rPr lang="it-IT" sz="1200" dirty="0" smtClean="0">
                <a:solidFill>
                  <a:srgbClr val="002060"/>
                </a:solidFill>
              </a:rPr>
              <a:t> </a:t>
            </a:r>
            <a:r>
              <a:rPr lang="it-IT" sz="1200" b="1" u="sng" dirty="0" smtClean="0">
                <a:solidFill>
                  <a:srgbClr val="002060"/>
                </a:solidFill>
              </a:rPr>
              <a:t>Sono </a:t>
            </a:r>
            <a:r>
              <a:rPr lang="it-IT" sz="1200" b="1" u="sng" dirty="0">
                <a:solidFill>
                  <a:srgbClr val="002060"/>
                </a:solidFill>
              </a:rPr>
              <a:t>differiti al 1 marzo 2017 gli adempimenti specifici delle imprese agricole</a:t>
            </a:r>
            <a:r>
              <a:rPr lang="it-IT" sz="1200" b="1" dirty="0">
                <a:solidFill>
                  <a:srgbClr val="002060"/>
                </a:solidFill>
              </a:rPr>
              <a:t> </a:t>
            </a:r>
            <a:r>
              <a:rPr lang="it-IT" sz="1200" dirty="0">
                <a:solidFill>
                  <a:srgbClr val="002060"/>
                </a:solidFill>
              </a:rPr>
              <a:t>connessi a scadenze di registrazione in attuazione di normative comunitarie, statali o regionali in materia di benessere animale, identificazione e registrazione degli animali, registrazioni e comunicazione degli eventi in stalla nonché registrazioni dell'impiego del farmaco </a:t>
            </a:r>
            <a:r>
              <a:rPr lang="it-IT" sz="1200" b="1" dirty="0">
                <a:solidFill>
                  <a:srgbClr val="002060"/>
                </a:solidFill>
              </a:rPr>
              <a:t>(art. 48, c. 6</a:t>
            </a:r>
            <a:r>
              <a:rPr lang="it-IT" sz="1200" b="1" dirty="0" smtClean="0">
                <a:solidFill>
                  <a:srgbClr val="002060"/>
                </a:solidFill>
              </a:rPr>
              <a:t>)</a:t>
            </a:r>
            <a:r>
              <a:rPr lang="it-IT" sz="1200" dirty="0" smtClean="0">
                <a:solidFill>
                  <a:srgbClr val="002060"/>
                </a:solidFill>
              </a:rPr>
              <a:t>.</a:t>
            </a:r>
          </a:p>
          <a:p>
            <a:pPr marL="0" lvl="1" algn="just"/>
            <a:endParaRPr lang="it-IT" sz="1200" dirty="0" smtClean="0">
              <a:solidFill>
                <a:srgbClr val="002060"/>
              </a:solidFill>
            </a:endParaRPr>
          </a:p>
          <a:p>
            <a:pPr marL="0" lvl="1" algn="just"/>
            <a:r>
              <a:rPr lang="it-IT" sz="1200" b="1" dirty="0" smtClean="0">
                <a:solidFill>
                  <a:srgbClr val="002060"/>
                </a:solidFill>
              </a:rPr>
              <a:t>10)</a:t>
            </a:r>
            <a:r>
              <a:rPr lang="it-IT" sz="1200" dirty="0" smtClean="0">
                <a:solidFill>
                  <a:srgbClr val="002060"/>
                </a:solidFill>
              </a:rPr>
              <a:t> Sono </a:t>
            </a:r>
            <a:r>
              <a:rPr lang="it-IT" sz="1200" dirty="0">
                <a:solidFill>
                  <a:srgbClr val="002060"/>
                </a:solidFill>
              </a:rPr>
              <a:t>esentate dal pagamento dell’</a:t>
            </a:r>
            <a:r>
              <a:rPr lang="it-IT" sz="1200" b="1" u="sng" dirty="0">
                <a:solidFill>
                  <a:srgbClr val="002060"/>
                </a:solidFill>
              </a:rPr>
              <a:t>imposta di bollo</a:t>
            </a:r>
            <a:r>
              <a:rPr lang="it-IT" sz="1200" dirty="0">
                <a:solidFill>
                  <a:srgbClr val="002060"/>
                </a:solidFill>
              </a:rPr>
              <a:t> le istanze presentate alla pubblica </a:t>
            </a:r>
            <a:r>
              <a:rPr lang="it-IT" sz="1200" dirty="0" smtClean="0">
                <a:solidFill>
                  <a:srgbClr val="002060"/>
                </a:solidFill>
              </a:rPr>
              <a:t>amministrazione sino al 31/12/2016. </a:t>
            </a:r>
            <a:r>
              <a:rPr lang="it-IT" sz="1200" b="1" dirty="0">
                <a:solidFill>
                  <a:srgbClr val="002060"/>
                </a:solidFill>
              </a:rPr>
              <a:t>(art. 48, c. 7</a:t>
            </a:r>
            <a:r>
              <a:rPr lang="it-IT" sz="1200" b="1" dirty="0" smtClean="0">
                <a:solidFill>
                  <a:srgbClr val="002060"/>
                </a:solidFill>
              </a:rPr>
              <a:t>). </a:t>
            </a:r>
            <a:r>
              <a:rPr lang="it-IT" sz="1200" dirty="0" smtClean="0">
                <a:solidFill>
                  <a:srgbClr val="002060"/>
                </a:solidFill>
              </a:rPr>
              <a:t>Il decreto «</a:t>
            </a:r>
            <a:r>
              <a:rPr lang="it-IT" sz="1200" dirty="0" err="1" smtClean="0">
                <a:solidFill>
                  <a:srgbClr val="002060"/>
                </a:solidFill>
              </a:rPr>
              <a:t>milleproroghe</a:t>
            </a:r>
            <a:r>
              <a:rPr lang="it-IT" sz="1200" dirty="0" smtClean="0">
                <a:solidFill>
                  <a:srgbClr val="002060"/>
                </a:solidFill>
              </a:rPr>
              <a:t>» prevede la proroga di tale termine al </a:t>
            </a:r>
            <a:r>
              <a:rPr lang="it-IT" sz="1200" b="1" dirty="0" smtClean="0">
                <a:solidFill>
                  <a:srgbClr val="002060"/>
                </a:solidFill>
              </a:rPr>
              <a:t>31 dicembre 2017 </a:t>
            </a:r>
            <a:r>
              <a:rPr lang="it-IT" sz="1200" dirty="0" smtClean="0">
                <a:solidFill>
                  <a:srgbClr val="002060"/>
                </a:solidFill>
              </a:rPr>
              <a:t>limitatamente alle istanze presentate in relazione agli eventi sismici di cui all’art. 1 del </a:t>
            </a:r>
            <a:r>
              <a:rPr lang="it-IT" sz="1200" dirty="0" err="1" smtClean="0">
                <a:solidFill>
                  <a:srgbClr val="002060"/>
                </a:solidFill>
              </a:rPr>
              <a:t>d.l.</a:t>
            </a:r>
            <a:r>
              <a:rPr lang="it-IT" sz="1200" dirty="0" smtClean="0">
                <a:solidFill>
                  <a:srgbClr val="002060"/>
                </a:solidFill>
              </a:rPr>
              <a:t> 189/2016  (art. 14, comma 4).</a:t>
            </a:r>
            <a:endParaRPr lang="it-IT" sz="1200" dirty="0" smtClean="0">
              <a:solidFill>
                <a:srgbClr val="002060"/>
              </a:solidFill>
            </a:endParaRPr>
          </a:p>
          <a:p>
            <a:pPr marL="0" lvl="1" algn="just"/>
            <a:endParaRPr lang="it-IT" sz="1200" dirty="0" smtClean="0">
              <a:solidFill>
                <a:srgbClr val="002060"/>
              </a:solidFill>
            </a:endParaRPr>
          </a:p>
          <a:p>
            <a:pPr marL="0" lvl="1" algn="just"/>
            <a:r>
              <a:rPr lang="it-IT" sz="1200" b="1" dirty="0" smtClean="0">
                <a:solidFill>
                  <a:srgbClr val="002060"/>
                </a:solidFill>
              </a:rPr>
              <a:t>11)</a:t>
            </a:r>
            <a:r>
              <a:rPr lang="it-IT" sz="1200" dirty="0" smtClean="0">
                <a:solidFill>
                  <a:srgbClr val="002060"/>
                </a:solidFill>
              </a:rPr>
              <a:t> Le </a:t>
            </a:r>
            <a:r>
              <a:rPr lang="it-IT" sz="1200" b="1" u="sng" dirty="0">
                <a:solidFill>
                  <a:srgbClr val="002060"/>
                </a:solidFill>
              </a:rPr>
              <a:t>aziende agricole</a:t>
            </a:r>
            <a:r>
              <a:rPr lang="it-IT" sz="1200" b="1" dirty="0">
                <a:solidFill>
                  <a:srgbClr val="002060"/>
                </a:solidFill>
              </a:rPr>
              <a:t> </a:t>
            </a:r>
            <a:r>
              <a:rPr lang="it-IT" sz="1200" dirty="0">
                <a:solidFill>
                  <a:srgbClr val="002060"/>
                </a:solidFill>
              </a:rPr>
              <a:t>ricadenti nei Comuni di cui </a:t>
            </a:r>
            <a:r>
              <a:rPr lang="it-IT" sz="1200" dirty="0" smtClean="0">
                <a:solidFill>
                  <a:srgbClr val="002060"/>
                </a:solidFill>
              </a:rPr>
              <a:t>agli allegati </a:t>
            </a:r>
            <a:r>
              <a:rPr lang="it-IT" sz="1200" dirty="0">
                <a:solidFill>
                  <a:srgbClr val="002060"/>
                </a:solidFill>
              </a:rPr>
              <a:t>1 </a:t>
            </a:r>
            <a:r>
              <a:rPr lang="it-IT" sz="1200" dirty="0" smtClean="0">
                <a:solidFill>
                  <a:srgbClr val="002060"/>
                </a:solidFill>
              </a:rPr>
              <a:t>e 2 mantengono</a:t>
            </a:r>
            <a:r>
              <a:rPr lang="it-IT" sz="1200" dirty="0">
                <a:solidFill>
                  <a:srgbClr val="002060"/>
                </a:solidFill>
              </a:rPr>
              <a:t>, per l'anno di domanda 2016, il diritto </a:t>
            </a:r>
            <a:r>
              <a:rPr lang="it-IT" sz="1200" dirty="0" smtClean="0">
                <a:solidFill>
                  <a:srgbClr val="002060"/>
                </a:solidFill>
              </a:rPr>
              <a:t>agli aiuti connessi alla politica </a:t>
            </a:r>
            <a:r>
              <a:rPr lang="it-IT" sz="1200" dirty="0">
                <a:solidFill>
                  <a:srgbClr val="002060"/>
                </a:solidFill>
              </a:rPr>
              <a:t>agricola comune 2014 - </a:t>
            </a:r>
            <a:r>
              <a:rPr lang="it-IT" sz="1200" dirty="0" smtClean="0">
                <a:solidFill>
                  <a:srgbClr val="002060"/>
                </a:solidFill>
              </a:rPr>
              <a:t>2020 </a:t>
            </a:r>
            <a:r>
              <a:rPr lang="it-IT" sz="1200" dirty="0">
                <a:solidFill>
                  <a:srgbClr val="002060"/>
                </a:solidFill>
              </a:rPr>
              <a:t>anche </a:t>
            </a:r>
            <a:r>
              <a:rPr lang="it-IT" sz="1200" dirty="0" smtClean="0">
                <a:solidFill>
                  <a:srgbClr val="002060"/>
                </a:solidFill>
              </a:rPr>
              <a:t>in ipotesi </a:t>
            </a:r>
            <a:r>
              <a:rPr lang="it-IT" sz="1200" dirty="0">
                <a:solidFill>
                  <a:srgbClr val="002060"/>
                </a:solidFill>
              </a:rPr>
              <a:t>di mancato adempimento degli obblighi e degli impegni </a:t>
            </a:r>
            <a:r>
              <a:rPr lang="it-IT" sz="1200" dirty="0" smtClean="0">
                <a:solidFill>
                  <a:srgbClr val="002060"/>
                </a:solidFill>
              </a:rPr>
              <a:t>previsti</a:t>
            </a:r>
            <a:r>
              <a:rPr lang="it-IT" sz="1200" dirty="0">
                <a:solidFill>
                  <a:srgbClr val="002060"/>
                </a:solidFill>
              </a:rPr>
              <a:t> </a:t>
            </a:r>
            <a:r>
              <a:rPr lang="it-IT" sz="1200" b="1" dirty="0" smtClean="0">
                <a:solidFill>
                  <a:srgbClr val="002060"/>
                </a:solidFill>
              </a:rPr>
              <a:t>(art</a:t>
            </a:r>
            <a:r>
              <a:rPr lang="it-IT" sz="1200" b="1" dirty="0">
                <a:solidFill>
                  <a:srgbClr val="002060"/>
                </a:solidFill>
              </a:rPr>
              <a:t>. 48, c. 8</a:t>
            </a:r>
            <a:r>
              <a:rPr lang="it-IT" sz="1200" b="1" dirty="0" smtClean="0">
                <a:solidFill>
                  <a:srgbClr val="002060"/>
                </a:solidFill>
              </a:rPr>
              <a:t>).</a:t>
            </a:r>
          </a:p>
          <a:p>
            <a:pPr marL="0" lvl="1" algn="just"/>
            <a:endParaRPr lang="it-IT" sz="1200" b="1" dirty="0" smtClean="0">
              <a:solidFill>
                <a:srgbClr val="002060"/>
              </a:solidFill>
            </a:endParaRPr>
          </a:p>
          <a:p>
            <a:pPr marL="0" lvl="1" algn="just"/>
            <a:r>
              <a:rPr lang="it-IT" sz="1200" b="1" dirty="0" smtClean="0">
                <a:solidFill>
                  <a:srgbClr val="002060"/>
                </a:solidFill>
              </a:rPr>
              <a:t>12)</a:t>
            </a:r>
            <a:r>
              <a:rPr lang="it-IT" sz="1200" dirty="0" smtClean="0">
                <a:solidFill>
                  <a:srgbClr val="002060"/>
                </a:solidFill>
              </a:rPr>
              <a:t> </a:t>
            </a:r>
            <a:r>
              <a:rPr lang="it-IT" sz="1200" dirty="0">
                <a:solidFill>
                  <a:srgbClr val="002060"/>
                </a:solidFill>
              </a:rPr>
              <a:t>Le aziende biologiche situate nei Comuni di cui </a:t>
            </a:r>
            <a:r>
              <a:rPr lang="it-IT" sz="1200" dirty="0" smtClean="0">
                <a:solidFill>
                  <a:srgbClr val="002060"/>
                </a:solidFill>
              </a:rPr>
              <a:t>agli allegati </a:t>
            </a:r>
            <a:r>
              <a:rPr lang="it-IT" sz="1200" dirty="0">
                <a:solidFill>
                  <a:srgbClr val="002060"/>
                </a:solidFill>
              </a:rPr>
              <a:t>1 e 2 sono autorizzate (</a:t>
            </a:r>
            <a:r>
              <a:rPr lang="it-IT" sz="1200" dirty="0" err="1">
                <a:solidFill>
                  <a:srgbClr val="002060"/>
                </a:solidFill>
              </a:rPr>
              <a:t>max</a:t>
            </a:r>
            <a:r>
              <a:rPr lang="it-IT" sz="1200" dirty="0">
                <a:solidFill>
                  <a:srgbClr val="002060"/>
                </a:solidFill>
              </a:rPr>
              <a:t> 1 anno), con provvedimento regionale, </a:t>
            </a:r>
            <a:r>
              <a:rPr lang="it-IT" sz="1200" dirty="0" smtClean="0">
                <a:solidFill>
                  <a:srgbClr val="002060"/>
                </a:solidFill>
              </a:rPr>
              <a:t>ad usufruire delle </a:t>
            </a:r>
            <a:r>
              <a:rPr lang="it-IT" sz="1200" dirty="0">
                <a:solidFill>
                  <a:srgbClr val="002060"/>
                </a:solidFill>
              </a:rPr>
              <a:t>deroghe previste dal </a:t>
            </a:r>
            <a:r>
              <a:rPr lang="it-IT" sz="1200" dirty="0" smtClean="0">
                <a:solidFill>
                  <a:srgbClr val="002060"/>
                </a:solidFill>
              </a:rPr>
              <a:t>reg. </a:t>
            </a:r>
            <a:r>
              <a:rPr lang="it-IT" sz="1200" dirty="0">
                <a:solidFill>
                  <a:srgbClr val="002060"/>
                </a:solidFill>
              </a:rPr>
              <a:t>CE n. 889/2008 </a:t>
            </a:r>
            <a:r>
              <a:rPr lang="it-IT" sz="1200" dirty="0" smtClean="0">
                <a:solidFill>
                  <a:srgbClr val="002060"/>
                </a:solidFill>
              </a:rPr>
              <a:t>art. </a:t>
            </a:r>
            <a:r>
              <a:rPr lang="it-IT" sz="1200" dirty="0">
                <a:solidFill>
                  <a:srgbClr val="002060"/>
                </a:solidFill>
              </a:rPr>
              <a:t>47 (utilizzo di animali o alimenti “non biologici</a:t>
            </a:r>
            <a:r>
              <a:rPr lang="it-IT" sz="1200" dirty="0" smtClean="0">
                <a:solidFill>
                  <a:srgbClr val="002060"/>
                </a:solidFill>
              </a:rPr>
              <a:t>”) </a:t>
            </a:r>
            <a:r>
              <a:rPr lang="it-IT" sz="1200" b="1" dirty="0">
                <a:solidFill>
                  <a:srgbClr val="002060"/>
                </a:solidFill>
              </a:rPr>
              <a:t>(art. 48, c. 9</a:t>
            </a:r>
            <a:r>
              <a:rPr lang="it-IT" sz="1200" b="1" dirty="0" smtClean="0">
                <a:solidFill>
                  <a:srgbClr val="002060"/>
                </a:solidFill>
              </a:rPr>
              <a:t>)</a:t>
            </a:r>
          </a:p>
          <a:p>
            <a:pPr marL="0" lvl="1" algn="just"/>
            <a:endParaRPr lang="it-IT" sz="1200" dirty="0">
              <a:solidFill>
                <a:srgbClr val="002060"/>
              </a:solidFill>
            </a:endParaRPr>
          </a:p>
          <a:p>
            <a:pPr marL="0" lvl="1" algn="just"/>
            <a:r>
              <a:rPr lang="it-IT" sz="1200" b="1" dirty="0">
                <a:solidFill>
                  <a:srgbClr val="002060"/>
                </a:solidFill>
              </a:rPr>
              <a:t>13)</a:t>
            </a:r>
            <a:r>
              <a:rPr lang="it-IT" sz="1200" dirty="0">
                <a:solidFill>
                  <a:srgbClr val="002060"/>
                </a:solidFill>
              </a:rPr>
              <a:t> La </a:t>
            </a:r>
            <a:r>
              <a:rPr lang="it-IT" sz="1200" b="1" u="sng" dirty="0">
                <a:solidFill>
                  <a:srgbClr val="002060"/>
                </a:solidFill>
              </a:rPr>
              <a:t>sospensione dei termini dei versamenti e degli adempimenti tributari</a:t>
            </a:r>
            <a:r>
              <a:rPr lang="it-IT" sz="1200" dirty="0">
                <a:solidFill>
                  <a:srgbClr val="002060"/>
                </a:solidFill>
              </a:rPr>
              <a:t> prevista dal </a:t>
            </a:r>
            <a:r>
              <a:rPr lang="it-IT" sz="1200" b="1" dirty="0">
                <a:solidFill>
                  <a:srgbClr val="002060"/>
                </a:solidFill>
              </a:rPr>
              <a:t>D.M. 1-9-2016 del MEF </a:t>
            </a:r>
            <a:r>
              <a:rPr lang="it-IT" sz="1200" dirty="0">
                <a:solidFill>
                  <a:srgbClr val="002060"/>
                </a:solidFill>
              </a:rPr>
              <a:t>si applica anche ai soggetti residenti o aventi sede legale o operativa nei Comuni di cui agli allegati 1 e 2 ed è prorogata fino al 30 settembre 2017. La ripresa della riscossione dei tributi non versati per effetto delle sospensioni, disposte dal citato d. m. e dai commi 10 e 10-bis, avviene con decreto del MEF ai sensi dell‘art. 9, comma 2-bis, della legge 27 luglio 2000, n. 212 (art. 48, c. 10, 10 bis, 11 e 15</a:t>
            </a:r>
            <a:r>
              <a:rPr lang="it-IT" sz="1200" dirty="0" smtClean="0">
                <a:solidFill>
                  <a:srgbClr val="002060"/>
                </a:solidFill>
              </a:rPr>
              <a:t>) </a:t>
            </a:r>
            <a:r>
              <a:rPr lang="it-IT" sz="1200" dirty="0">
                <a:solidFill>
                  <a:srgbClr val="002060"/>
                </a:solidFill>
              </a:rPr>
              <a:t>(segue…)</a:t>
            </a:r>
          </a:p>
          <a:p>
            <a:pPr marL="0" lvl="1" algn="just"/>
            <a:endParaRPr lang="it-IT" sz="1200" dirty="0">
              <a:solidFill>
                <a:srgbClr val="002060"/>
              </a:solidFill>
            </a:endParaRPr>
          </a:p>
          <a:p>
            <a:pPr marL="0" lvl="1" algn="just"/>
            <a:endParaRPr lang="it-IT" sz="1200" b="1" dirty="0">
              <a:solidFill>
                <a:srgbClr val="002060"/>
              </a:solidFill>
            </a:endParaRPr>
          </a:p>
        </p:txBody>
      </p:sp>
      <p:sp>
        <p:nvSpPr>
          <p:cNvPr id="2" name="Segnaposto numero diapositiva 1"/>
          <p:cNvSpPr>
            <a:spLocks noGrp="1"/>
          </p:cNvSpPr>
          <p:nvPr>
            <p:ph type="sldNum" sz="quarter" idx="12"/>
          </p:nvPr>
        </p:nvSpPr>
        <p:spPr>
          <a:xfrm>
            <a:off x="6588224" y="5357215"/>
            <a:ext cx="2133600" cy="304271"/>
          </a:xfrm>
        </p:spPr>
        <p:txBody>
          <a:bodyPr/>
          <a:lstStyle/>
          <a:p>
            <a:fld id="{12194F3B-A95F-4036-9FB0-F0B68AB4758F}" type="slidenum">
              <a:rPr lang="it-IT" smtClean="0"/>
              <a:t>33</a:t>
            </a:fld>
            <a:endParaRPr lang="it-IT"/>
          </a:p>
        </p:txBody>
      </p:sp>
    </p:spTree>
    <p:extLst>
      <p:ext uri="{BB962C8B-B14F-4D97-AF65-F5344CB8AC3E}">
        <p14:creationId xmlns:p14="http://schemas.microsoft.com/office/powerpoint/2010/main" val="25934648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8" y="1067785"/>
            <a:ext cx="8496944" cy="416598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90446" y="223268"/>
            <a:ext cx="7416824" cy="400110"/>
          </a:xfrm>
          <a:prstGeom prst="rect">
            <a:avLst/>
          </a:prstGeom>
          <a:noFill/>
        </p:spPr>
        <p:txBody>
          <a:bodyPr wrap="square" rtlCol="0">
            <a:spAutoFit/>
          </a:bodyPr>
          <a:lstStyle/>
          <a:p>
            <a:pPr algn="ctr"/>
            <a:r>
              <a:rPr lang="it-IT" sz="2000" b="1" dirty="0" smtClean="0">
                <a:solidFill>
                  <a:schemeClr val="bg1"/>
                </a:solidFill>
                <a:latin typeface="Arial Black" pitchFamily="34" charset="0"/>
              </a:rPr>
              <a:t>MISURE IN MATERIA FISCALE E AMMINISTRATIVA</a:t>
            </a:r>
            <a:endParaRPr lang="it-IT" sz="1600" b="1" dirty="0">
              <a:solidFill>
                <a:schemeClr val="bg1"/>
              </a:solidFill>
              <a:latin typeface="Arial Black" pitchFamily="34" charset="0"/>
            </a:endParaRPr>
          </a:p>
        </p:txBody>
      </p:sp>
      <p:sp>
        <p:nvSpPr>
          <p:cNvPr id="8" name="CasellaDiTesto 7"/>
          <p:cNvSpPr txBox="1"/>
          <p:nvPr/>
        </p:nvSpPr>
        <p:spPr>
          <a:xfrm>
            <a:off x="323528" y="1141975"/>
            <a:ext cx="8496943" cy="3724096"/>
          </a:xfrm>
          <a:prstGeom prst="rect">
            <a:avLst/>
          </a:prstGeom>
          <a:noFill/>
        </p:spPr>
        <p:txBody>
          <a:bodyPr wrap="square" rtlCol="0">
            <a:spAutoFit/>
          </a:bodyPr>
          <a:lstStyle/>
          <a:p>
            <a:pPr marL="0" lvl="1" algn="just">
              <a:spcAft>
                <a:spcPts val="600"/>
              </a:spcAft>
            </a:pPr>
            <a:endParaRPr lang="it-IT" sz="1200" b="1" dirty="0" smtClean="0">
              <a:solidFill>
                <a:srgbClr val="002060"/>
              </a:solidFill>
            </a:endParaRPr>
          </a:p>
          <a:p>
            <a:pPr marL="0" lvl="1" algn="just">
              <a:spcAft>
                <a:spcPts val="600"/>
              </a:spcAft>
            </a:pPr>
            <a:r>
              <a:rPr lang="it-IT" sz="1200" b="1" dirty="0" smtClean="0">
                <a:solidFill>
                  <a:srgbClr val="002060"/>
                </a:solidFill>
              </a:rPr>
              <a:t>14</a:t>
            </a:r>
            <a:r>
              <a:rPr lang="it-IT" sz="1200" b="1" dirty="0" smtClean="0">
                <a:solidFill>
                  <a:srgbClr val="002060"/>
                </a:solidFill>
              </a:rPr>
              <a:t>)</a:t>
            </a:r>
            <a:r>
              <a:rPr lang="it-IT" sz="1200" dirty="0" smtClean="0">
                <a:solidFill>
                  <a:srgbClr val="002060"/>
                </a:solidFill>
              </a:rPr>
              <a:t> La </a:t>
            </a:r>
            <a:r>
              <a:rPr lang="it-IT" sz="1200" b="1" u="sng" dirty="0">
                <a:solidFill>
                  <a:srgbClr val="002060"/>
                </a:solidFill>
              </a:rPr>
              <a:t>sospensione dei termini dei contributi previdenziali e assistenziali</a:t>
            </a:r>
            <a:r>
              <a:rPr lang="it-IT" sz="1200" dirty="0">
                <a:solidFill>
                  <a:srgbClr val="002060"/>
                </a:solidFill>
              </a:rPr>
              <a:t> e dei premi per l'assicurazione obbligatoria in scadenza nel periodo dal 24 agosto 2016 al 30 settembre 2017 si applica nei confronti dei lavoratori autonomi e dei datori di lavoro che alla data del sisma risiedevano o avevano sede legale o operativa nei Comuni dell’allegato </a:t>
            </a:r>
            <a:r>
              <a:rPr lang="it-IT" sz="1200" dirty="0" smtClean="0">
                <a:solidFill>
                  <a:srgbClr val="002060"/>
                </a:solidFill>
              </a:rPr>
              <a:t>1 e 2, </a:t>
            </a:r>
            <a:r>
              <a:rPr lang="it-IT" sz="1200" dirty="0">
                <a:solidFill>
                  <a:srgbClr val="002060"/>
                </a:solidFill>
              </a:rPr>
              <a:t>o che erano assistiti da professionisti operanti nei Comuni di cui </a:t>
            </a:r>
            <a:r>
              <a:rPr lang="it-IT" sz="1200" dirty="0" smtClean="0">
                <a:solidFill>
                  <a:srgbClr val="002060"/>
                </a:solidFill>
              </a:rPr>
              <a:t>all‘allegato 1 e 2. </a:t>
            </a:r>
            <a:r>
              <a:rPr lang="it-IT" sz="1200" b="1" dirty="0">
                <a:solidFill>
                  <a:srgbClr val="002060"/>
                </a:solidFill>
              </a:rPr>
              <a:t>(art. 48, c. 13</a:t>
            </a:r>
            <a:r>
              <a:rPr lang="it-IT" sz="1200" b="1" dirty="0" smtClean="0">
                <a:solidFill>
                  <a:srgbClr val="002060"/>
                </a:solidFill>
              </a:rPr>
              <a:t>) </a:t>
            </a:r>
            <a:r>
              <a:rPr lang="it-IT" sz="1200" dirty="0" smtClean="0">
                <a:solidFill>
                  <a:srgbClr val="002060"/>
                </a:solidFill>
              </a:rPr>
              <a:t>La richiesta di anticipazione della posizione individuale per chi ha aderito a forme pensionistiche complementari può essere effettuata a prescindere dal requisito degli otto anni di iscrizione </a:t>
            </a:r>
            <a:r>
              <a:rPr lang="it-IT" sz="1200" b="1" dirty="0" smtClean="0">
                <a:solidFill>
                  <a:srgbClr val="002060"/>
                </a:solidFill>
              </a:rPr>
              <a:t>(art. 48, c. 13bis)</a:t>
            </a:r>
            <a:endParaRPr lang="it-IT" sz="1200" b="1" dirty="0">
              <a:solidFill>
                <a:srgbClr val="002060"/>
              </a:solidFill>
            </a:endParaRPr>
          </a:p>
          <a:p>
            <a:pPr marL="0" lvl="1" algn="just">
              <a:spcAft>
                <a:spcPts val="600"/>
              </a:spcAft>
            </a:pPr>
            <a:r>
              <a:rPr lang="it-IT" sz="1200" b="1" dirty="0" smtClean="0">
                <a:solidFill>
                  <a:srgbClr val="002060"/>
                </a:solidFill>
              </a:rPr>
              <a:t>15)</a:t>
            </a:r>
            <a:r>
              <a:rPr lang="it-IT" sz="1200" dirty="0" smtClean="0">
                <a:solidFill>
                  <a:srgbClr val="002060"/>
                </a:solidFill>
              </a:rPr>
              <a:t> I </a:t>
            </a:r>
            <a:r>
              <a:rPr lang="it-IT" sz="1200" b="1" u="sng" dirty="0">
                <a:solidFill>
                  <a:srgbClr val="002060"/>
                </a:solidFill>
              </a:rPr>
              <a:t>redditi da fabbricato</a:t>
            </a:r>
            <a:r>
              <a:rPr lang="it-IT" sz="1200" dirty="0">
                <a:solidFill>
                  <a:srgbClr val="002060"/>
                </a:solidFill>
              </a:rPr>
              <a:t>, ubicati nei Comuni di cui </a:t>
            </a:r>
            <a:r>
              <a:rPr lang="it-IT" sz="1200" dirty="0" smtClean="0">
                <a:solidFill>
                  <a:srgbClr val="002060"/>
                </a:solidFill>
              </a:rPr>
              <a:t>all’articolo 1, </a:t>
            </a:r>
            <a:r>
              <a:rPr lang="it-IT" sz="1200" b="1" u="sng" dirty="0" smtClean="0">
                <a:solidFill>
                  <a:srgbClr val="002060"/>
                </a:solidFill>
              </a:rPr>
              <a:t>distrutto </a:t>
            </a:r>
            <a:r>
              <a:rPr lang="it-IT" sz="1200" b="1" u="sng" dirty="0">
                <a:solidFill>
                  <a:srgbClr val="002060"/>
                </a:solidFill>
              </a:rPr>
              <a:t>o </a:t>
            </a:r>
            <a:r>
              <a:rPr lang="it-IT" sz="1200" b="1" u="sng" dirty="0" smtClean="0">
                <a:solidFill>
                  <a:srgbClr val="002060"/>
                </a:solidFill>
              </a:rPr>
              <a:t>inagibile </a:t>
            </a:r>
            <a:r>
              <a:rPr lang="it-IT" sz="1200" b="1" u="sng" dirty="0">
                <a:solidFill>
                  <a:srgbClr val="002060"/>
                </a:solidFill>
              </a:rPr>
              <a:t>totalmente o parzialmente, non concorrono alla formazione del reddito imponibile</a:t>
            </a:r>
            <a:r>
              <a:rPr lang="it-IT" sz="1200" dirty="0">
                <a:solidFill>
                  <a:srgbClr val="002060"/>
                </a:solidFill>
              </a:rPr>
              <a:t> ai fini dell'imposta sul reddito delle persone fisiche e dell'imposta </a:t>
            </a:r>
            <a:r>
              <a:rPr lang="it-IT" sz="1200" dirty="0" smtClean="0">
                <a:solidFill>
                  <a:srgbClr val="002060"/>
                </a:solidFill>
              </a:rPr>
              <a:t>sul </a:t>
            </a:r>
            <a:r>
              <a:rPr lang="it-IT" sz="1200" dirty="0">
                <a:solidFill>
                  <a:srgbClr val="002060"/>
                </a:solidFill>
              </a:rPr>
              <a:t>reddito delle società, fino alla definitiva ricostruzione e agibilità dei fabbricati medesimi e comunque fino all'anno di imposta </a:t>
            </a:r>
            <a:r>
              <a:rPr lang="it-IT" sz="1200" dirty="0" smtClean="0">
                <a:solidFill>
                  <a:srgbClr val="002060"/>
                </a:solidFill>
              </a:rPr>
              <a:t>2017. I </a:t>
            </a:r>
            <a:r>
              <a:rPr lang="it-IT" sz="1200" dirty="0">
                <a:solidFill>
                  <a:srgbClr val="002060"/>
                </a:solidFill>
              </a:rPr>
              <a:t>suddetti fabbricati sono, altresì, esenti dall'applicazione dell'imposta municipale propria e dal tributo per i servizi indivisibili a decorrere dalla rata scadente il 16 dicembre 2016 e fino alla definitiva ricostruzione o agibilità dei fabbricati stessi e comunque non oltre il 31 dicembre 2020. </a:t>
            </a:r>
            <a:r>
              <a:rPr lang="it-IT" sz="1200" dirty="0" smtClean="0">
                <a:solidFill>
                  <a:srgbClr val="002060"/>
                </a:solidFill>
              </a:rPr>
              <a:t>Il contribuente può dichiarare entro il 28/02/2017 all’autorità comunale la distruzione o l’inagibilità del fabbricato al fine </a:t>
            </a:r>
            <a:r>
              <a:rPr lang="it-IT" sz="1200" dirty="0">
                <a:solidFill>
                  <a:srgbClr val="002060"/>
                </a:solidFill>
              </a:rPr>
              <a:t>della </a:t>
            </a:r>
            <a:r>
              <a:rPr lang="it-IT" sz="1200" dirty="0" smtClean="0">
                <a:solidFill>
                  <a:srgbClr val="002060"/>
                </a:solidFill>
              </a:rPr>
              <a:t>conseguente verificazione </a:t>
            </a:r>
            <a:r>
              <a:rPr lang="it-IT" sz="1200" b="1" dirty="0" smtClean="0">
                <a:solidFill>
                  <a:srgbClr val="002060"/>
                </a:solidFill>
              </a:rPr>
              <a:t>(art</a:t>
            </a:r>
            <a:r>
              <a:rPr lang="it-IT" sz="1200" b="1" dirty="0">
                <a:solidFill>
                  <a:srgbClr val="002060"/>
                </a:solidFill>
              </a:rPr>
              <a:t>. 48, c. 16)</a:t>
            </a:r>
          </a:p>
          <a:p>
            <a:pPr marL="0" lvl="1" algn="just">
              <a:spcAft>
                <a:spcPts val="600"/>
              </a:spcAft>
            </a:pPr>
            <a:r>
              <a:rPr lang="it-IT" sz="1200" b="1" dirty="0" smtClean="0">
                <a:solidFill>
                  <a:srgbClr val="002060"/>
                </a:solidFill>
              </a:rPr>
              <a:t>16)</a:t>
            </a:r>
            <a:r>
              <a:rPr lang="it-IT" sz="1200" dirty="0" smtClean="0">
                <a:solidFill>
                  <a:srgbClr val="002060"/>
                </a:solidFill>
              </a:rPr>
              <a:t> Per </a:t>
            </a:r>
            <a:r>
              <a:rPr lang="it-IT" sz="1200" dirty="0">
                <a:solidFill>
                  <a:srgbClr val="002060"/>
                </a:solidFill>
              </a:rPr>
              <a:t>le banche insediate nei Comuni di cui all'allegato </a:t>
            </a:r>
            <a:r>
              <a:rPr lang="it-IT" sz="1200" dirty="0" smtClean="0">
                <a:solidFill>
                  <a:srgbClr val="002060"/>
                </a:solidFill>
              </a:rPr>
              <a:t>1 e 2, </a:t>
            </a:r>
            <a:r>
              <a:rPr lang="it-IT" sz="1200" dirty="0">
                <a:solidFill>
                  <a:srgbClr val="002060"/>
                </a:solidFill>
              </a:rPr>
              <a:t>sono prorogati fino alla data del 31 dicembre 2016 i termini riferiti ai rapporti interbancari scadenti nel periodo compreso fra il 24 agosto 2016 e la data di entrata in vigore del decreto legge n. 189/2016. </a:t>
            </a:r>
            <a:r>
              <a:rPr lang="it-IT" sz="1200" b="1" dirty="0">
                <a:solidFill>
                  <a:srgbClr val="002060"/>
                </a:solidFill>
              </a:rPr>
              <a:t>(art. 48, c. 17</a:t>
            </a:r>
            <a:r>
              <a:rPr lang="it-IT" sz="1200" b="1" dirty="0" smtClean="0">
                <a:solidFill>
                  <a:srgbClr val="002060"/>
                </a:solidFill>
              </a:rPr>
              <a:t>). </a:t>
            </a:r>
            <a:r>
              <a:rPr lang="it-IT" sz="1200" dirty="0">
                <a:solidFill>
                  <a:srgbClr val="002060"/>
                </a:solidFill>
              </a:rPr>
              <a:t>Il decreto «</a:t>
            </a:r>
            <a:r>
              <a:rPr lang="it-IT" sz="1200" dirty="0" err="1">
                <a:solidFill>
                  <a:srgbClr val="002060"/>
                </a:solidFill>
              </a:rPr>
              <a:t>milleproroghe</a:t>
            </a:r>
            <a:r>
              <a:rPr lang="it-IT" sz="1200" dirty="0">
                <a:solidFill>
                  <a:srgbClr val="002060"/>
                </a:solidFill>
              </a:rPr>
              <a:t>» prevede la proroga di tale termine al </a:t>
            </a:r>
            <a:r>
              <a:rPr lang="it-IT" sz="1200" b="1" dirty="0">
                <a:solidFill>
                  <a:srgbClr val="002060"/>
                </a:solidFill>
              </a:rPr>
              <a:t>31 dicembre 2017 </a:t>
            </a:r>
            <a:r>
              <a:rPr lang="it-IT" sz="1200" dirty="0" smtClean="0">
                <a:solidFill>
                  <a:srgbClr val="002060"/>
                </a:solidFill>
              </a:rPr>
              <a:t>(</a:t>
            </a:r>
            <a:r>
              <a:rPr lang="it-IT" sz="1200" dirty="0">
                <a:solidFill>
                  <a:srgbClr val="002060"/>
                </a:solidFill>
              </a:rPr>
              <a:t>art. 14, comma </a:t>
            </a:r>
            <a:r>
              <a:rPr lang="it-IT" sz="1200" dirty="0" smtClean="0">
                <a:solidFill>
                  <a:srgbClr val="002060"/>
                </a:solidFill>
              </a:rPr>
              <a:t>5).</a:t>
            </a:r>
            <a:endParaRPr lang="it-IT" sz="1200" b="1" dirty="0" smtClean="0">
              <a:solidFill>
                <a:srgbClr val="002060"/>
              </a:solidFill>
            </a:endParaRPr>
          </a:p>
          <a:p>
            <a:pPr marL="0" lvl="1" algn="just">
              <a:spcAft>
                <a:spcPts val="600"/>
              </a:spcAft>
            </a:pPr>
            <a:r>
              <a:rPr lang="it-IT" sz="1200" b="1" dirty="0" smtClean="0">
                <a:solidFill>
                  <a:srgbClr val="002060"/>
                </a:solidFill>
              </a:rPr>
              <a:t>17)</a:t>
            </a:r>
            <a:r>
              <a:rPr lang="it-IT" sz="1200" dirty="0" smtClean="0">
                <a:solidFill>
                  <a:srgbClr val="002060"/>
                </a:solidFill>
              </a:rPr>
              <a:t> È </a:t>
            </a:r>
            <a:r>
              <a:rPr lang="it-IT" sz="1200" b="1" dirty="0" smtClean="0">
                <a:solidFill>
                  <a:srgbClr val="002060"/>
                </a:solidFill>
              </a:rPr>
              <a:t>sospesa fino al 30 giugno 2017</a:t>
            </a:r>
            <a:r>
              <a:rPr lang="it-IT" sz="1200" dirty="0" smtClean="0">
                <a:solidFill>
                  <a:srgbClr val="002060"/>
                </a:solidFill>
              </a:rPr>
              <a:t> l'efficacia delle disposizioni in ordine alla dotazione e all'impiego da parte delle società sportive dilettantistiche dei defibrillatori semiautomatici per i comuni di cui all’allegato 1 e 2. </a:t>
            </a:r>
            <a:r>
              <a:rPr lang="it-IT" sz="1200" b="1" dirty="0" smtClean="0">
                <a:solidFill>
                  <a:srgbClr val="002060"/>
                </a:solidFill>
              </a:rPr>
              <a:t>(art. 48, c. 18)</a:t>
            </a:r>
            <a:endParaRPr lang="it-IT" sz="1200" b="1"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34</a:t>
            </a:fld>
            <a:endParaRPr lang="it-IT" dirty="0"/>
          </a:p>
        </p:txBody>
      </p:sp>
    </p:spTree>
    <p:extLst>
      <p:ext uri="{BB962C8B-B14F-4D97-AF65-F5344CB8AC3E}">
        <p14:creationId xmlns:p14="http://schemas.microsoft.com/office/powerpoint/2010/main" val="39071591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8" y="1067785"/>
            <a:ext cx="8496944" cy="416598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90446" y="223268"/>
            <a:ext cx="7416824" cy="707886"/>
          </a:xfrm>
          <a:prstGeom prst="rect">
            <a:avLst/>
          </a:prstGeom>
          <a:noFill/>
        </p:spPr>
        <p:txBody>
          <a:bodyPr wrap="square" rtlCol="0">
            <a:spAutoFit/>
          </a:bodyPr>
          <a:lstStyle/>
          <a:p>
            <a:pPr algn="ctr"/>
            <a:r>
              <a:rPr lang="it-IT" sz="2000" b="1" dirty="0" smtClean="0">
                <a:solidFill>
                  <a:schemeClr val="bg1"/>
                </a:solidFill>
                <a:latin typeface="Arial Black" pitchFamily="34" charset="0"/>
              </a:rPr>
              <a:t>SOSPENSIONE DEI TERMINI</a:t>
            </a:r>
          </a:p>
          <a:p>
            <a:pPr algn="ctr"/>
            <a:r>
              <a:rPr lang="it-IT" sz="2000" b="1" dirty="0" smtClean="0">
                <a:solidFill>
                  <a:schemeClr val="bg1"/>
                </a:solidFill>
                <a:latin typeface="Arial Black" pitchFamily="34" charset="0"/>
              </a:rPr>
              <a:t>Art. 49</a:t>
            </a:r>
            <a:endParaRPr lang="it-IT" sz="1600" b="1" dirty="0">
              <a:solidFill>
                <a:schemeClr val="bg1"/>
              </a:solidFill>
              <a:latin typeface="Arial Black" pitchFamily="34" charset="0"/>
            </a:endParaRPr>
          </a:p>
        </p:txBody>
      </p:sp>
      <p:sp>
        <p:nvSpPr>
          <p:cNvPr id="8" name="CasellaDiTesto 7"/>
          <p:cNvSpPr txBox="1"/>
          <p:nvPr/>
        </p:nvSpPr>
        <p:spPr>
          <a:xfrm>
            <a:off x="323528" y="1141975"/>
            <a:ext cx="8496943" cy="4339650"/>
          </a:xfrm>
          <a:prstGeom prst="rect">
            <a:avLst/>
          </a:prstGeom>
          <a:noFill/>
        </p:spPr>
        <p:txBody>
          <a:bodyPr wrap="square" rtlCol="0">
            <a:spAutoFit/>
          </a:bodyPr>
          <a:lstStyle/>
          <a:p>
            <a:pPr marL="0" lvl="1" algn="just"/>
            <a:r>
              <a:rPr lang="it-IT" sz="1200" b="1" dirty="0">
                <a:solidFill>
                  <a:srgbClr val="002060"/>
                </a:solidFill>
              </a:rPr>
              <a:t>Sospensione di termini processuali e sostanziali, nonché di prescrizione e decadenza. Rinvio di udienze, comunicazione e notificazione di atti (art. 49</a:t>
            </a:r>
            <a:r>
              <a:rPr lang="it-IT" sz="1200" b="1" dirty="0" smtClean="0">
                <a:solidFill>
                  <a:srgbClr val="002060"/>
                </a:solidFill>
              </a:rPr>
              <a:t>)</a:t>
            </a:r>
          </a:p>
          <a:p>
            <a:pPr marL="0" lvl="1" algn="just"/>
            <a:endParaRPr lang="it-IT" sz="1200" b="1" dirty="0">
              <a:solidFill>
                <a:srgbClr val="002060"/>
              </a:solidFill>
            </a:endParaRPr>
          </a:p>
          <a:p>
            <a:pPr marL="0" lvl="1" algn="just"/>
            <a:r>
              <a:rPr lang="it-IT" sz="1200" b="1" dirty="0" smtClean="0">
                <a:solidFill>
                  <a:srgbClr val="002060"/>
                </a:solidFill>
              </a:rPr>
              <a:t>1)</a:t>
            </a:r>
            <a:r>
              <a:rPr lang="it-IT" sz="1200" dirty="0" smtClean="0">
                <a:solidFill>
                  <a:srgbClr val="002060"/>
                </a:solidFill>
              </a:rPr>
              <a:t> Sono </a:t>
            </a:r>
            <a:r>
              <a:rPr lang="it-IT" sz="1200" dirty="0">
                <a:solidFill>
                  <a:srgbClr val="002060"/>
                </a:solidFill>
              </a:rPr>
              <a:t>sospesi fino al </a:t>
            </a:r>
            <a:r>
              <a:rPr lang="it-IT" sz="1200" b="1" dirty="0">
                <a:solidFill>
                  <a:srgbClr val="002060"/>
                </a:solidFill>
              </a:rPr>
              <a:t>31 maggio 2017 </a:t>
            </a:r>
            <a:r>
              <a:rPr lang="it-IT" sz="1200" dirty="0">
                <a:solidFill>
                  <a:srgbClr val="002060"/>
                </a:solidFill>
              </a:rPr>
              <a:t>i processi civili e amministrativi e quelli di competenza di ogni altra giurisdizione speciale pendenti alla data del 24 agosto 2016 presso gli uffici giudiziari aventi sede nei Comuni di cui all'allegato </a:t>
            </a:r>
            <a:r>
              <a:rPr lang="it-IT" sz="1200" dirty="0" smtClean="0">
                <a:solidFill>
                  <a:srgbClr val="002060"/>
                </a:solidFill>
              </a:rPr>
              <a:t>1 (</a:t>
            </a:r>
            <a:r>
              <a:rPr lang="it-IT" sz="1200" dirty="0">
                <a:solidFill>
                  <a:srgbClr val="002060"/>
                </a:solidFill>
              </a:rPr>
              <a:t>sono previste eccezioni specifiche e generiche per quelle cause la cui ritardata trattazione potrebbe produrre grave pregiudizio alle parti) </a:t>
            </a:r>
            <a:r>
              <a:rPr lang="it-IT" sz="1200" b="1" dirty="0" smtClean="0">
                <a:solidFill>
                  <a:srgbClr val="002060"/>
                </a:solidFill>
              </a:rPr>
              <a:t>(comma </a:t>
            </a:r>
            <a:r>
              <a:rPr lang="it-IT" sz="1200" b="1" dirty="0">
                <a:solidFill>
                  <a:srgbClr val="002060"/>
                </a:solidFill>
              </a:rPr>
              <a:t>1)</a:t>
            </a:r>
            <a:r>
              <a:rPr lang="it-IT" sz="1200" dirty="0">
                <a:solidFill>
                  <a:srgbClr val="002060"/>
                </a:solidFill>
              </a:rPr>
              <a:t>, nonché i termini per il compimento di qualsiasi atto dei suddetti procedimenti che chiunque debba svolgere negli uffici giudiziari aventi sede nei Comuni di cui all'allegato </a:t>
            </a:r>
            <a:r>
              <a:rPr lang="it-IT" sz="1200" dirty="0" smtClean="0">
                <a:solidFill>
                  <a:srgbClr val="002060"/>
                </a:solidFill>
              </a:rPr>
              <a:t>1</a:t>
            </a:r>
            <a:r>
              <a:rPr lang="it-IT" sz="1200" dirty="0">
                <a:solidFill>
                  <a:srgbClr val="002060"/>
                </a:solidFill>
              </a:rPr>
              <a:t> </a:t>
            </a:r>
            <a:r>
              <a:rPr lang="it-IT" sz="1200" b="1" dirty="0" smtClean="0">
                <a:solidFill>
                  <a:srgbClr val="002060"/>
                </a:solidFill>
              </a:rPr>
              <a:t>(comma 2) Tali disposizioni si applicano anche al Comune di Camerino </a:t>
            </a:r>
            <a:r>
              <a:rPr lang="it-IT" sz="1200" dirty="0">
                <a:solidFill>
                  <a:srgbClr val="002060"/>
                </a:solidFill>
              </a:rPr>
              <a:t>fino al  31/7/2017</a:t>
            </a:r>
            <a:r>
              <a:rPr lang="it-IT" sz="1200" b="1" dirty="0" smtClean="0">
                <a:solidFill>
                  <a:srgbClr val="002060"/>
                </a:solidFill>
              </a:rPr>
              <a:t> (comma 9-bis)</a:t>
            </a:r>
            <a:r>
              <a:rPr lang="it-IT" sz="1200" dirty="0" smtClean="0">
                <a:solidFill>
                  <a:srgbClr val="002060"/>
                </a:solidFill>
              </a:rPr>
              <a:t>.</a:t>
            </a:r>
            <a:r>
              <a:rPr lang="it-IT" sz="1200" b="1" dirty="0" smtClean="0">
                <a:solidFill>
                  <a:srgbClr val="002060"/>
                </a:solidFill>
              </a:rPr>
              <a:t> </a:t>
            </a:r>
            <a:endParaRPr lang="it-IT" sz="1200" b="1" dirty="0">
              <a:solidFill>
                <a:srgbClr val="002060"/>
              </a:solidFill>
            </a:endParaRPr>
          </a:p>
          <a:p>
            <a:pPr marL="0" lvl="1" algn="just"/>
            <a:r>
              <a:rPr lang="it-IT" sz="1200" b="1" dirty="0" smtClean="0">
                <a:solidFill>
                  <a:srgbClr val="002060"/>
                </a:solidFill>
              </a:rPr>
              <a:t>2)</a:t>
            </a:r>
            <a:r>
              <a:rPr lang="it-IT" sz="1200" dirty="0" smtClean="0">
                <a:solidFill>
                  <a:srgbClr val="002060"/>
                </a:solidFill>
              </a:rPr>
              <a:t> Sono </a:t>
            </a:r>
            <a:r>
              <a:rPr lang="it-IT" sz="1200" dirty="0">
                <a:solidFill>
                  <a:srgbClr val="002060"/>
                </a:solidFill>
              </a:rPr>
              <a:t>rinviate d'ufficio </a:t>
            </a:r>
            <a:r>
              <a:rPr lang="it-IT" sz="1200" b="1" dirty="0">
                <a:solidFill>
                  <a:srgbClr val="002060"/>
                </a:solidFill>
              </a:rPr>
              <a:t>a data successiva al 31 maggio 2017</a:t>
            </a:r>
            <a:r>
              <a:rPr lang="it-IT" sz="1200" dirty="0">
                <a:solidFill>
                  <a:srgbClr val="002060"/>
                </a:solidFill>
              </a:rPr>
              <a:t>, le udienze processuali civili e amministrative e quelle di competenza di ogni altra giurisdizione speciale in cui le parti o i loro difensori, purché la nomina sia anteriore al 24 agosto 2016, erano residenti o avevano sede nei Comuni di cui all'allegato 1, alla data del 24 agosto 2016 (fatta salva la facoltà dei soggetti interessati di rinunciare espressamente al rinvio</a:t>
            </a:r>
            <a:r>
              <a:rPr lang="it-IT" sz="1200" dirty="0" smtClean="0">
                <a:solidFill>
                  <a:srgbClr val="002060"/>
                </a:solidFill>
              </a:rPr>
              <a:t>) </a:t>
            </a:r>
            <a:r>
              <a:rPr lang="it-IT" sz="1200" b="1" dirty="0" smtClean="0">
                <a:solidFill>
                  <a:srgbClr val="002060"/>
                </a:solidFill>
              </a:rPr>
              <a:t>(comma </a:t>
            </a:r>
            <a:r>
              <a:rPr lang="it-IT" sz="1200" b="1" dirty="0">
                <a:solidFill>
                  <a:srgbClr val="002060"/>
                </a:solidFill>
              </a:rPr>
              <a:t>3)</a:t>
            </a:r>
            <a:r>
              <a:rPr lang="it-IT" sz="1200" dirty="0">
                <a:solidFill>
                  <a:srgbClr val="002060"/>
                </a:solidFill>
              </a:rPr>
              <a:t>. </a:t>
            </a:r>
            <a:endParaRPr lang="it-IT" sz="1200" dirty="0" smtClean="0">
              <a:solidFill>
                <a:srgbClr val="002060"/>
              </a:solidFill>
            </a:endParaRPr>
          </a:p>
          <a:p>
            <a:pPr marL="0" lvl="1" algn="just"/>
            <a:r>
              <a:rPr lang="it-IT" sz="1200" b="1" dirty="0" smtClean="0">
                <a:solidFill>
                  <a:srgbClr val="002060"/>
                </a:solidFill>
              </a:rPr>
              <a:t>3)</a:t>
            </a:r>
            <a:r>
              <a:rPr lang="it-IT" sz="1200" dirty="0" smtClean="0">
                <a:solidFill>
                  <a:srgbClr val="002060"/>
                </a:solidFill>
              </a:rPr>
              <a:t> Per </a:t>
            </a:r>
            <a:r>
              <a:rPr lang="it-IT" sz="1200" dirty="0">
                <a:solidFill>
                  <a:srgbClr val="002060"/>
                </a:solidFill>
              </a:rPr>
              <a:t>i soggetti che alla data del 24 agosto 2016 erano residenti, avevano sede operativa o esercitavano la propria attività lavorativa, produttiva o di funzione nei Comuni di cui all'allegato </a:t>
            </a:r>
            <a:r>
              <a:rPr lang="it-IT" sz="1200" dirty="0" smtClean="0">
                <a:solidFill>
                  <a:srgbClr val="002060"/>
                </a:solidFill>
              </a:rPr>
              <a:t>1 sono </a:t>
            </a:r>
            <a:r>
              <a:rPr lang="it-IT" sz="1200" dirty="0">
                <a:solidFill>
                  <a:srgbClr val="002060"/>
                </a:solidFill>
              </a:rPr>
              <a:t>sospesi dal 24 agosto 2016 fino al 31 maggio 2017 </a:t>
            </a:r>
            <a:r>
              <a:rPr lang="it-IT" sz="1200" b="1" dirty="0" smtClean="0">
                <a:solidFill>
                  <a:srgbClr val="002060"/>
                </a:solidFill>
              </a:rPr>
              <a:t>(commi </a:t>
            </a:r>
            <a:r>
              <a:rPr lang="it-IT" sz="1200" b="1" dirty="0">
                <a:solidFill>
                  <a:srgbClr val="002060"/>
                </a:solidFill>
              </a:rPr>
              <a:t>4 e </a:t>
            </a:r>
            <a:r>
              <a:rPr lang="it-IT" sz="1200" b="1" dirty="0" smtClean="0">
                <a:solidFill>
                  <a:srgbClr val="002060"/>
                </a:solidFill>
              </a:rPr>
              <a:t>5</a:t>
            </a:r>
            <a:r>
              <a:rPr lang="it-IT" sz="1200" b="1" dirty="0">
                <a:solidFill>
                  <a:srgbClr val="002060"/>
                </a:solidFill>
              </a:rPr>
              <a:t>)</a:t>
            </a:r>
            <a:r>
              <a:rPr lang="it-IT" sz="1200" dirty="0">
                <a:solidFill>
                  <a:srgbClr val="002060"/>
                </a:solidFill>
              </a:rPr>
              <a:t>:</a:t>
            </a:r>
          </a:p>
          <a:p>
            <a:pPr marL="0" lvl="1" algn="just"/>
            <a:r>
              <a:rPr lang="it-IT" sz="1200" dirty="0" smtClean="0">
                <a:solidFill>
                  <a:srgbClr val="002060"/>
                </a:solidFill>
              </a:rPr>
              <a:t>- il </a:t>
            </a:r>
            <a:r>
              <a:rPr lang="it-IT" sz="1200" dirty="0">
                <a:solidFill>
                  <a:srgbClr val="002060"/>
                </a:solidFill>
              </a:rPr>
              <a:t>decorso dei termini perentori, legali e convenzionali, sostanziali e processuali, comportanti prescrizioni e decadenze da qualsiasi diritto, azione ed eccezione, nonché dei termini per gli adempimenti contrattuali;</a:t>
            </a:r>
          </a:p>
          <a:p>
            <a:pPr marL="0" lvl="1" algn="just"/>
            <a:r>
              <a:rPr lang="it-IT" sz="1200" dirty="0" smtClean="0">
                <a:solidFill>
                  <a:srgbClr val="002060"/>
                </a:solidFill>
              </a:rPr>
              <a:t>- i </a:t>
            </a:r>
            <a:r>
              <a:rPr lang="it-IT" sz="1200" dirty="0">
                <a:solidFill>
                  <a:srgbClr val="002060"/>
                </a:solidFill>
              </a:rPr>
              <a:t>termini relativi ai processi esecutivi e i termini relativi alle procedure concorsuali, nonché i termini di notificazione dei processi verbali, di esecuzione del pagamento in misura ridotta, di svolgimento di attività difensiva e per la presentazione di ricorsi amministrativi e giurisdizionali;</a:t>
            </a:r>
          </a:p>
          <a:p>
            <a:pPr marL="0" lvl="1" algn="just"/>
            <a:r>
              <a:rPr lang="it-IT" sz="1200" dirty="0" smtClean="0">
                <a:solidFill>
                  <a:srgbClr val="002060"/>
                </a:solidFill>
              </a:rPr>
              <a:t>- i </a:t>
            </a:r>
            <a:r>
              <a:rPr lang="it-IT" sz="1200" dirty="0">
                <a:solidFill>
                  <a:srgbClr val="002060"/>
                </a:solidFill>
              </a:rPr>
              <a:t>termini di scadenza, ricadenti o decorrenti nel </a:t>
            </a:r>
            <a:r>
              <a:rPr lang="it-IT" sz="1200" dirty="0" smtClean="0">
                <a:solidFill>
                  <a:srgbClr val="002060"/>
                </a:solidFill>
              </a:rPr>
              <a:t>periodo che va dal 24/8/2016 al 31/5/2017, </a:t>
            </a:r>
            <a:r>
              <a:rPr lang="it-IT" sz="1200" dirty="0">
                <a:solidFill>
                  <a:srgbClr val="002060"/>
                </a:solidFill>
              </a:rPr>
              <a:t>relativi a vaglia cambiari, a cambiali e ad ogni altro titolo di credito o atto avente forza esecutiva</a:t>
            </a:r>
            <a:r>
              <a:rPr lang="it-IT" sz="1200" dirty="0" smtClean="0">
                <a:solidFill>
                  <a:srgbClr val="002060"/>
                </a:solidFill>
              </a:rPr>
              <a:t>. (segue…)</a:t>
            </a:r>
            <a:endParaRPr lang="it-IT" sz="1200" dirty="0">
              <a:solidFill>
                <a:srgbClr val="002060"/>
              </a:solidFill>
            </a:endParaRPr>
          </a:p>
          <a:p>
            <a:pPr marL="0" lvl="1" algn="just"/>
            <a:endParaRPr lang="it-IT" sz="1200" b="1" dirty="0">
              <a:solidFill>
                <a:srgbClr val="002060"/>
              </a:solidFill>
            </a:endParaRPr>
          </a:p>
          <a:p>
            <a:pPr marL="0" lvl="1" algn="just"/>
            <a:endParaRPr lang="it-IT" sz="1200" b="1"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35</a:t>
            </a:fld>
            <a:endParaRPr lang="it-IT" dirty="0"/>
          </a:p>
        </p:txBody>
      </p:sp>
    </p:spTree>
    <p:extLst>
      <p:ext uri="{BB962C8B-B14F-4D97-AF65-F5344CB8AC3E}">
        <p14:creationId xmlns:p14="http://schemas.microsoft.com/office/powerpoint/2010/main" val="2693179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23528" y="1067785"/>
            <a:ext cx="8496944" cy="416598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90446" y="223268"/>
            <a:ext cx="7416824" cy="400110"/>
          </a:xfrm>
          <a:prstGeom prst="rect">
            <a:avLst/>
          </a:prstGeom>
          <a:noFill/>
        </p:spPr>
        <p:txBody>
          <a:bodyPr wrap="square" rtlCol="0">
            <a:spAutoFit/>
          </a:bodyPr>
          <a:lstStyle/>
          <a:p>
            <a:pPr algn="ctr"/>
            <a:r>
              <a:rPr lang="it-IT" sz="2000" b="1" dirty="0" smtClean="0">
                <a:solidFill>
                  <a:schemeClr val="bg1"/>
                </a:solidFill>
                <a:latin typeface="Arial Black" pitchFamily="34" charset="0"/>
              </a:rPr>
              <a:t>SOSPENSIONE DEI TERMINI</a:t>
            </a:r>
            <a:endParaRPr lang="it-IT" sz="1600" b="1" dirty="0">
              <a:solidFill>
                <a:schemeClr val="bg1"/>
              </a:solidFill>
              <a:latin typeface="Arial Black" pitchFamily="34" charset="0"/>
            </a:endParaRPr>
          </a:p>
        </p:txBody>
      </p:sp>
      <p:sp>
        <p:nvSpPr>
          <p:cNvPr id="8" name="CasellaDiTesto 7"/>
          <p:cNvSpPr txBox="1"/>
          <p:nvPr/>
        </p:nvSpPr>
        <p:spPr>
          <a:xfrm>
            <a:off x="323528" y="1141975"/>
            <a:ext cx="8496943" cy="4154984"/>
          </a:xfrm>
          <a:prstGeom prst="rect">
            <a:avLst/>
          </a:prstGeom>
          <a:noFill/>
        </p:spPr>
        <p:txBody>
          <a:bodyPr wrap="square" rtlCol="0">
            <a:spAutoFit/>
          </a:bodyPr>
          <a:lstStyle/>
          <a:p>
            <a:pPr marL="0" lvl="1" algn="just"/>
            <a:r>
              <a:rPr lang="it-IT" sz="1200" b="1" dirty="0" smtClean="0">
                <a:solidFill>
                  <a:srgbClr val="002060"/>
                </a:solidFill>
              </a:rPr>
              <a:t>4)</a:t>
            </a:r>
            <a:r>
              <a:rPr lang="it-IT" sz="1200" dirty="0" smtClean="0">
                <a:solidFill>
                  <a:srgbClr val="002060"/>
                </a:solidFill>
              </a:rPr>
              <a:t> Sono </a:t>
            </a:r>
            <a:r>
              <a:rPr lang="it-IT" sz="1200" dirty="0">
                <a:solidFill>
                  <a:srgbClr val="002060"/>
                </a:solidFill>
              </a:rPr>
              <a:t>sospesi fino al 31 maggio 2017, per gli uffici giudiziari aventi sede nei Comuni di cui all'allegato 1, i termini stabiliti dalla legge per la fase delle indagini preliminari, nonché i termini per proporre querela e sono altresì sospesi i processi penali, in qualsiasi stato e grado, pendenti alla data del 24 agosto </a:t>
            </a:r>
            <a:r>
              <a:rPr lang="it-IT" sz="1200" dirty="0" smtClean="0">
                <a:solidFill>
                  <a:srgbClr val="002060"/>
                </a:solidFill>
              </a:rPr>
              <a:t>2016, ad eccezione di quelli a carico di imputati minorenni </a:t>
            </a:r>
            <a:r>
              <a:rPr lang="it-IT" sz="1200" b="1" dirty="0" smtClean="0">
                <a:solidFill>
                  <a:srgbClr val="002060"/>
                </a:solidFill>
              </a:rPr>
              <a:t>(comma 6 e 8)</a:t>
            </a:r>
            <a:r>
              <a:rPr lang="it-IT" sz="1200" dirty="0" smtClean="0">
                <a:solidFill>
                  <a:srgbClr val="002060"/>
                </a:solidFill>
              </a:rPr>
              <a:t>. Tale disposizione si applica anche </a:t>
            </a:r>
            <a:r>
              <a:rPr lang="it-IT" sz="1200" dirty="0">
                <a:solidFill>
                  <a:srgbClr val="002060"/>
                </a:solidFill>
              </a:rPr>
              <a:t>per il Comune di Camerino fino al  </a:t>
            </a:r>
            <a:r>
              <a:rPr lang="it-IT" sz="1200" dirty="0" smtClean="0">
                <a:solidFill>
                  <a:srgbClr val="002060"/>
                </a:solidFill>
              </a:rPr>
              <a:t>31/7/2017 </a:t>
            </a:r>
            <a:r>
              <a:rPr lang="it-IT" sz="1200" b="1" dirty="0" smtClean="0">
                <a:solidFill>
                  <a:srgbClr val="002060"/>
                </a:solidFill>
              </a:rPr>
              <a:t>(comma 9-bis)</a:t>
            </a:r>
            <a:r>
              <a:rPr lang="it-IT" sz="1200" dirty="0" smtClean="0">
                <a:solidFill>
                  <a:srgbClr val="002060"/>
                </a:solidFill>
              </a:rPr>
              <a:t>.</a:t>
            </a:r>
            <a:endParaRPr lang="it-IT" sz="1200" dirty="0">
              <a:solidFill>
                <a:srgbClr val="002060"/>
              </a:solidFill>
            </a:endParaRPr>
          </a:p>
          <a:p>
            <a:pPr marL="0" lvl="1" algn="just"/>
            <a:endParaRPr lang="it-IT" sz="1200" dirty="0" smtClean="0">
              <a:solidFill>
                <a:srgbClr val="002060"/>
              </a:solidFill>
            </a:endParaRPr>
          </a:p>
          <a:p>
            <a:pPr marL="0" lvl="1" algn="just"/>
            <a:r>
              <a:rPr lang="it-IT" sz="1200" b="1" dirty="0" smtClean="0">
                <a:solidFill>
                  <a:srgbClr val="002060"/>
                </a:solidFill>
              </a:rPr>
              <a:t>5)</a:t>
            </a:r>
            <a:r>
              <a:rPr lang="it-IT" sz="1200" dirty="0" smtClean="0">
                <a:solidFill>
                  <a:srgbClr val="002060"/>
                </a:solidFill>
              </a:rPr>
              <a:t> Nei </a:t>
            </a:r>
            <a:r>
              <a:rPr lang="it-IT" sz="1200" dirty="0">
                <a:solidFill>
                  <a:srgbClr val="002060"/>
                </a:solidFill>
              </a:rPr>
              <a:t>processi penali in cui, alla data del 24 agosto 2016, una delle parti o uno dei loro difensori, nominato prima della medesima data, era residente nei Comuni colpiti dal sisma di cui all'articolo </a:t>
            </a:r>
            <a:r>
              <a:rPr lang="it-IT" sz="1200" dirty="0" smtClean="0">
                <a:solidFill>
                  <a:srgbClr val="002060"/>
                </a:solidFill>
              </a:rPr>
              <a:t>1 </a:t>
            </a:r>
            <a:r>
              <a:rPr lang="it-IT" sz="1200" b="1" dirty="0" smtClean="0">
                <a:solidFill>
                  <a:srgbClr val="002060"/>
                </a:solidFill>
              </a:rPr>
              <a:t>(comma 7</a:t>
            </a:r>
            <a:r>
              <a:rPr lang="it-IT" sz="1200" b="1" dirty="0">
                <a:solidFill>
                  <a:srgbClr val="002060"/>
                </a:solidFill>
              </a:rPr>
              <a:t>)</a:t>
            </a:r>
            <a:r>
              <a:rPr lang="it-IT" sz="1200" dirty="0">
                <a:solidFill>
                  <a:srgbClr val="002060"/>
                </a:solidFill>
              </a:rPr>
              <a:t>:</a:t>
            </a:r>
          </a:p>
          <a:p>
            <a:pPr marL="0" lvl="1" algn="just"/>
            <a:r>
              <a:rPr lang="it-IT" sz="1200" dirty="0">
                <a:solidFill>
                  <a:srgbClr val="002060"/>
                </a:solidFill>
              </a:rPr>
              <a:t>a) sono sospesi, sino 31 maggio 2017, i termini previsti dal codice di procedura penale a pena di inammissibilità o decadenza per lo svolgimento di attività difensiva e per la proposizione di reclami o impugnazioni;</a:t>
            </a:r>
          </a:p>
          <a:p>
            <a:pPr marL="0" lvl="1" algn="just"/>
            <a:r>
              <a:rPr lang="it-IT" sz="1200" dirty="0">
                <a:solidFill>
                  <a:srgbClr val="002060"/>
                </a:solidFill>
              </a:rPr>
              <a:t>b) il giudice, ove risulti contumace o assente una delle parti o uno dei loro difensori, dispone d'ufficio il rinvio a data successiva al 31 maggio 2017.</a:t>
            </a:r>
          </a:p>
          <a:p>
            <a:pPr marL="0" lvl="1" algn="just"/>
            <a:endParaRPr lang="it-IT" sz="1200" dirty="0" smtClean="0">
              <a:solidFill>
                <a:srgbClr val="002060"/>
              </a:solidFill>
            </a:endParaRPr>
          </a:p>
          <a:p>
            <a:pPr marL="0" lvl="1" algn="just"/>
            <a:r>
              <a:rPr lang="it-IT" sz="1200" b="1" dirty="0" smtClean="0">
                <a:solidFill>
                  <a:srgbClr val="002060"/>
                </a:solidFill>
              </a:rPr>
              <a:t>6)</a:t>
            </a:r>
            <a:r>
              <a:rPr lang="it-IT" sz="1200" dirty="0" smtClean="0">
                <a:solidFill>
                  <a:srgbClr val="002060"/>
                </a:solidFill>
              </a:rPr>
              <a:t> Sono </a:t>
            </a:r>
            <a:r>
              <a:rPr lang="it-IT" sz="1200" dirty="0">
                <a:solidFill>
                  <a:srgbClr val="002060"/>
                </a:solidFill>
              </a:rPr>
              <a:t>previste </a:t>
            </a:r>
            <a:r>
              <a:rPr lang="it-IT" sz="1200" dirty="0" smtClean="0">
                <a:solidFill>
                  <a:srgbClr val="002060"/>
                </a:solidFill>
              </a:rPr>
              <a:t>eccezioni </a:t>
            </a:r>
            <a:r>
              <a:rPr lang="it-IT" sz="1200" dirty="0">
                <a:solidFill>
                  <a:srgbClr val="002060"/>
                </a:solidFill>
              </a:rPr>
              <a:t>alle sospensioni dei processi penali per l’udienza di convalida dell'arresto o del fermo, per il giudizio direttissimo, per la convalida dei sequestri, e </a:t>
            </a:r>
            <a:r>
              <a:rPr lang="it-IT" sz="1200" dirty="0" smtClean="0">
                <a:solidFill>
                  <a:srgbClr val="002060"/>
                </a:solidFill>
              </a:rPr>
              <a:t>nei </a:t>
            </a:r>
            <a:r>
              <a:rPr lang="it-IT" sz="1200" dirty="0">
                <a:solidFill>
                  <a:srgbClr val="002060"/>
                </a:solidFill>
              </a:rPr>
              <a:t>processi con imputati in stato di custodia </a:t>
            </a:r>
            <a:r>
              <a:rPr lang="it-IT" sz="1200" dirty="0" smtClean="0">
                <a:solidFill>
                  <a:srgbClr val="002060"/>
                </a:solidFill>
              </a:rPr>
              <a:t>cautelare; le </a:t>
            </a:r>
            <a:r>
              <a:rPr lang="it-IT" sz="1200" dirty="0">
                <a:solidFill>
                  <a:srgbClr val="002060"/>
                </a:solidFill>
              </a:rPr>
              <a:t>parti processuali interessate o i relativi difensori possono </a:t>
            </a:r>
            <a:r>
              <a:rPr lang="it-IT" sz="1200" dirty="0" smtClean="0">
                <a:solidFill>
                  <a:srgbClr val="002060"/>
                </a:solidFill>
              </a:rPr>
              <a:t>rinunciare alla sospensione di cui al comma 7 </a:t>
            </a:r>
            <a:r>
              <a:rPr lang="it-IT" sz="1200" b="1" dirty="0" smtClean="0">
                <a:solidFill>
                  <a:srgbClr val="002060"/>
                </a:solidFill>
              </a:rPr>
              <a:t>(comma 8)</a:t>
            </a:r>
            <a:r>
              <a:rPr lang="it-IT" sz="1200" i="1" dirty="0" smtClean="0">
                <a:solidFill>
                  <a:srgbClr val="002060"/>
                </a:solidFill>
              </a:rPr>
              <a:t>.</a:t>
            </a:r>
            <a:endParaRPr lang="it-IT" sz="1200" i="1" dirty="0">
              <a:solidFill>
                <a:srgbClr val="002060"/>
              </a:solidFill>
            </a:endParaRPr>
          </a:p>
          <a:p>
            <a:pPr marL="0" lvl="1" algn="just"/>
            <a:endParaRPr lang="it-IT" sz="1200" dirty="0" smtClean="0">
              <a:solidFill>
                <a:srgbClr val="002060"/>
              </a:solidFill>
            </a:endParaRPr>
          </a:p>
          <a:p>
            <a:pPr marL="0" lvl="1" algn="just"/>
            <a:r>
              <a:rPr lang="it-IT" sz="1200" b="1" dirty="0" smtClean="0">
                <a:solidFill>
                  <a:srgbClr val="002060"/>
                </a:solidFill>
              </a:rPr>
              <a:t>7)</a:t>
            </a:r>
            <a:r>
              <a:rPr lang="it-IT" sz="1200" dirty="0" smtClean="0">
                <a:solidFill>
                  <a:srgbClr val="002060"/>
                </a:solidFill>
              </a:rPr>
              <a:t> Il </a:t>
            </a:r>
            <a:r>
              <a:rPr lang="it-IT" sz="1200" dirty="0">
                <a:solidFill>
                  <a:srgbClr val="002060"/>
                </a:solidFill>
              </a:rPr>
              <a:t>corso della prescrizione rimane sospeso per il tempo in cui il processo o i termini procedurali sono sospesi, nonché durante il tempo in cui il processo è </a:t>
            </a:r>
            <a:r>
              <a:rPr lang="it-IT" sz="1200" dirty="0" smtClean="0">
                <a:solidFill>
                  <a:srgbClr val="002060"/>
                </a:solidFill>
              </a:rPr>
              <a:t>rinviato </a:t>
            </a:r>
            <a:r>
              <a:rPr lang="it-IT" sz="1200" b="1" dirty="0" smtClean="0">
                <a:solidFill>
                  <a:srgbClr val="002060"/>
                </a:solidFill>
              </a:rPr>
              <a:t>(comma </a:t>
            </a:r>
            <a:r>
              <a:rPr lang="it-IT" sz="1200" b="1" dirty="0">
                <a:solidFill>
                  <a:srgbClr val="002060"/>
                </a:solidFill>
              </a:rPr>
              <a:t>9</a:t>
            </a:r>
            <a:r>
              <a:rPr lang="it-IT" sz="1200" b="1" dirty="0" smtClean="0">
                <a:solidFill>
                  <a:srgbClr val="002060"/>
                </a:solidFill>
              </a:rPr>
              <a:t>)</a:t>
            </a:r>
            <a:r>
              <a:rPr lang="it-IT" sz="1200" dirty="0" smtClean="0">
                <a:solidFill>
                  <a:srgbClr val="002060"/>
                </a:solidFill>
              </a:rPr>
              <a:t>.</a:t>
            </a:r>
          </a:p>
          <a:p>
            <a:pPr marL="0" lvl="1" algn="just"/>
            <a:endParaRPr lang="it-IT" sz="1200" b="1" dirty="0">
              <a:solidFill>
                <a:srgbClr val="002060"/>
              </a:solidFill>
            </a:endParaRPr>
          </a:p>
          <a:p>
            <a:pPr marL="0" lvl="1" algn="just"/>
            <a:r>
              <a:rPr lang="it-IT" sz="1200" b="1" dirty="0" smtClean="0">
                <a:solidFill>
                  <a:srgbClr val="002060"/>
                </a:solidFill>
              </a:rPr>
              <a:t>Le disposizioni di cui ai commi 3, 4, 5 e 7 si applicano per gli eventi sismici del 26 e 30 ottobre 2016, a decorrere da tali date e sino al 31 luglio 2017, anche per i Comuni di cui all’allegato 2 (comma 9 ter).</a:t>
            </a:r>
            <a:endParaRPr lang="it-IT" sz="1200" b="1" dirty="0">
              <a:solidFill>
                <a:srgbClr val="002060"/>
              </a:solidFill>
            </a:endParaRPr>
          </a:p>
          <a:p>
            <a:pPr marL="0" lvl="1" algn="just"/>
            <a:endParaRPr lang="it-IT" sz="1200" b="1"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36</a:t>
            </a:fld>
            <a:endParaRPr lang="it-IT" dirty="0"/>
          </a:p>
        </p:txBody>
      </p:sp>
    </p:spTree>
    <p:extLst>
      <p:ext uri="{BB962C8B-B14F-4D97-AF65-F5344CB8AC3E}">
        <p14:creationId xmlns:p14="http://schemas.microsoft.com/office/powerpoint/2010/main" val="4055128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86147" y="97954"/>
            <a:ext cx="7416824" cy="707886"/>
          </a:xfrm>
          <a:prstGeom prst="rect">
            <a:avLst/>
          </a:prstGeom>
          <a:noFill/>
        </p:spPr>
        <p:txBody>
          <a:bodyPr wrap="square" rtlCol="0">
            <a:spAutoFit/>
          </a:bodyPr>
          <a:lstStyle/>
          <a:p>
            <a:pPr algn="ctr"/>
            <a:r>
              <a:rPr lang="it-IT" sz="2000" b="1" dirty="0" smtClean="0">
                <a:solidFill>
                  <a:schemeClr val="bg1"/>
                </a:solidFill>
                <a:latin typeface="Arial Black" pitchFamily="34" charset="0"/>
              </a:rPr>
              <a:t>DISPOSIZIONI PER IL PERSONALE DEI COMUNI</a:t>
            </a:r>
          </a:p>
          <a:p>
            <a:pPr algn="ctr"/>
            <a:r>
              <a:rPr lang="it-IT" sz="2000" b="1" dirty="0" smtClean="0">
                <a:solidFill>
                  <a:schemeClr val="bg1"/>
                </a:solidFill>
                <a:latin typeface="Arial Black" pitchFamily="34" charset="0"/>
              </a:rPr>
              <a:t>ART. 50 BIS</a:t>
            </a:r>
            <a:endParaRPr lang="it-IT" sz="1600" b="1" dirty="0">
              <a:solidFill>
                <a:schemeClr val="bg1"/>
              </a:solidFill>
              <a:latin typeface="Arial Black" pitchFamily="34" charset="0"/>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37</a:t>
            </a:fld>
            <a:endParaRPr lang="it-IT" dirty="0"/>
          </a:p>
        </p:txBody>
      </p:sp>
      <p:sp>
        <p:nvSpPr>
          <p:cNvPr id="12" name="Rettangolo 11"/>
          <p:cNvSpPr/>
          <p:nvPr/>
        </p:nvSpPr>
        <p:spPr>
          <a:xfrm>
            <a:off x="395535" y="1028522"/>
            <a:ext cx="2365035" cy="550163"/>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it-IT" b="1" dirty="0" smtClean="0">
                <a:solidFill>
                  <a:srgbClr val="002060"/>
                </a:solidFill>
                <a:effectLst>
                  <a:outerShdw blurRad="38100" dist="38100" dir="2700000" algn="tl">
                    <a:srgbClr val="000000">
                      <a:alpha val="43137"/>
                    </a:srgbClr>
                  </a:outerShdw>
                </a:effectLst>
              </a:rPr>
              <a:t>Commissario Straordinario</a:t>
            </a:r>
            <a:endParaRPr lang="it-IT" b="1" dirty="0">
              <a:solidFill>
                <a:srgbClr val="002060"/>
              </a:solidFill>
              <a:effectLst>
                <a:outerShdw blurRad="38100" dist="38100" dir="2700000" algn="tl">
                  <a:srgbClr val="000000">
                    <a:alpha val="43137"/>
                  </a:srgbClr>
                </a:outerShdw>
              </a:effectLst>
            </a:endParaRPr>
          </a:p>
        </p:txBody>
      </p:sp>
      <p:sp>
        <p:nvSpPr>
          <p:cNvPr id="13" name="Rettangolo 12"/>
          <p:cNvSpPr/>
          <p:nvPr/>
        </p:nvSpPr>
        <p:spPr>
          <a:xfrm>
            <a:off x="2763264" y="1028522"/>
            <a:ext cx="2160240" cy="55127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it-IT" b="1" dirty="0" smtClean="0">
                <a:solidFill>
                  <a:srgbClr val="002060"/>
                </a:solidFill>
                <a:effectLst>
                  <a:outerShdw blurRad="38100" dist="38100" dir="2700000" algn="tl">
                    <a:srgbClr val="000000">
                      <a:alpha val="43137"/>
                    </a:srgbClr>
                  </a:outerShdw>
                </a:effectLst>
              </a:rPr>
              <a:t>Comuni</a:t>
            </a:r>
            <a:endParaRPr lang="it-IT" b="1" dirty="0">
              <a:solidFill>
                <a:srgbClr val="002060"/>
              </a:solidFill>
              <a:effectLst>
                <a:outerShdw blurRad="38100" dist="38100" dir="2700000" algn="tl">
                  <a:srgbClr val="000000">
                    <a:alpha val="43137"/>
                  </a:srgbClr>
                </a:outerShdw>
              </a:effectLst>
            </a:endParaRPr>
          </a:p>
        </p:txBody>
      </p:sp>
      <p:sp>
        <p:nvSpPr>
          <p:cNvPr id="14" name="Rettangolo 13"/>
          <p:cNvSpPr/>
          <p:nvPr/>
        </p:nvSpPr>
        <p:spPr>
          <a:xfrm>
            <a:off x="395535" y="1579798"/>
            <a:ext cx="2365035" cy="278987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lvl="0" indent="-171450" algn="just">
              <a:buFont typeface="Arial" pitchFamily="34" charset="0"/>
              <a:buChar char="•"/>
            </a:pPr>
            <a:r>
              <a:rPr lang="it-IT" sz="1050" dirty="0" smtClean="0">
                <a:solidFill>
                  <a:schemeClr val="tx2">
                    <a:lumMod val="75000"/>
                  </a:schemeClr>
                </a:solidFill>
              </a:rPr>
              <a:t>Determina (sentito </a:t>
            </a:r>
            <a:r>
              <a:rPr lang="it-IT" sz="1050" dirty="0">
                <a:solidFill>
                  <a:schemeClr val="tx2">
                    <a:lumMod val="75000"/>
                  </a:schemeClr>
                </a:solidFill>
              </a:rPr>
              <a:t>il capo del Dipartimento protezione civile e previa delibera della cabina di coordinamento della </a:t>
            </a:r>
            <a:r>
              <a:rPr lang="it-IT" sz="1050" dirty="0" smtClean="0">
                <a:solidFill>
                  <a:schemeClr val="tx2">
                    <a:lumMod val="75000"/>
                  </a:schemeClr>
                </a:solidFill>
              </a:rPr>
              <a:t>ricostruzione</a:t>
            </a:r>
            <a:r>
              <a:rPr lang="it-IT" sz="1050" dirty="0">
                <a:solidFill>
                  <a:schemeClr val="tx2">
                    <a:lumMod val="75000"/>
                  </a:schemeClr>
                </a:solidFill>
              </a:rPr>
              <a:t>)</a:t>
            </a:r>
            <a:r>
              <a:rPr lang="it-IT" sz="1050" dirty="0" smtClean="0">
                <a:solidFill>
                  <a:schemeClr val="tx2">
                    <a:lumMod val="75000"/>
                  </a:schemeClr>
                </a:solidFill>
              </a:rPr>
              <a:t>  i </a:t>
            </a:r>
            <a:r>
              <a:rPr lang="it-IT" sz="1050" dirty="0">
                <a:solidFill>
                  <a:schemeClr val="tx2">
                    <a:lumMod val="75000"/>
                  </a:schemeClr>
                </a:solidFill>
              </a:rPr>
              <a:t>profili professionali e il numero </a:t>
            </a:r>
            <a:r>
              <a:rPr lang="it-IT" sz="1050" dirty="0" smtClean="0">
                <a:solidFill>
                  <a:schemeClr val="tx2">
                    <a:lumMod val="75000"/>
                  </a:schemeClr>
                </a:solidFill>
              </a:rPr>
              <a:t>massimo </a:t>
            </a:r>
            <a:r>
              <a:rPr lang="it-IT" sz="1050" dirty="0">
                <a:solidFill>
                  <a:schemeClr val="tx2">
                    <a:lumMod val="75000"/>
                  </a:schemeClr>
                </a:solidFill>
              </a:rPr>
              <a:t>di personale che ciascun Comune è </a:t>
            </a:r>
            <a:r>
              <a:rPr lang="it-IT" sz="1050" dirty="0" smtClean="0">
                <a:solidFill>
                  <a:schemeClr val="tx2">
                    <a:lumMod val="75000"/>
                  </a:schemeClr>
                </a:solidFill>
              </a:rPr>
              <a:t>autorizzato </a:t>
            </a:r>
            <a:r>
              <a:rPr lang="it-IT" sz="1050" dirty="0">
                <a:solidFill>
                  <a:schemeClr val="tx2">
                    <a:lumMod val="75000"/>
                  </a:schemeClr>
                </a:solidFill>
              </a:rPr>
              <a:t>ad </a:t>
            </a:r>
            <a:r>
              <a:rPr lang="it-IT" sz="1050" dirty="0" smtClean="0">
                <a:solidFill>
                  <a:schemeClr val="tx2">
                    <a:lumMod val="75000"/>
                  </a:schemeClr>
                </a:solidFill>
              </a:rPr>
              <a:t>assumere</a:t>
            </a:r>
            <a:r>
              <a:rPr lang="it-IT" sz="1050" dirty="0">
                <a:solidFill>
                  <a:schemeClr val="tx2">
                    <a:lumMod val="75000"/>
                  </a:schemeClr>
                </a:solidFill>
              </a:rPr>
              <a:t>. Il </a:t>
            </a:r>
            <a:r>
              <a:rPr lang="it-IT" sz="1050" dirty="0" smtClean="0">
                <a:solidFill>
                  <a:schemeClr val="tx2">
                    <a:lumMod val="75000"/>
                  </a:schemeClr>
                </a:solidFill>
              </a:rPr>
              <a:t>provvedimento </a:t>
            </a:r>
            <a:r>
              <a:rPr lang="it-IT" sz="1050" dirty="0">
                <a:solidFill>
                  <a:schemeClr val="tx2">
                    <a:lumMod val="75000"/>
                  </a:schemeClr>
                </a:solidFill>
              </a:rPr>
              <a:t>è </a:t>
            </a:r>
            <a:r>
              <a:rPr lang="it-IT" sz="1050" dirty="0" smtClean="0">
                <a:solidFill>
                  <a:schemeClr val="tx2">
                    <a:lumMod val="75000"/>
                  </a:schemeClr>
                </a:solidFill>
              </a:rPr>
              <a:t>adottato </a:t>
            </a:r>
            <a:r>
              <a:rPr lang="it-IT" sz="1050" dirty="0">
                <a:solidFill>
                  <a:schemeClr val="tx2">
                    <a:lumMod val="75000"/>
                  </a:schemeClr>
                </a:solidFill>
              </a:rPr>
              <a:t>sulla base </a:t>
            </a:r>
            <a:r>
              <a:rPr lang="it-IT" sz="1050" dirty="0" smtClean="0">
                <a:solidFill>
                  <a:schemeClr val="tx2">
                    <a:lumMod val="75000"/>
                  </a:schemeClr>
                </a:solidFill>
              </a:rPr>
              <a:t>delle </a:t>
            </a:r>
            <a:r>
              <a:rPr lang="it-IT" sz="1050" b="1" dirty="0">
                <a:solidFill>
                  <a:schemeClr val="tx2">
                    <a:lumMod val="75000"/>
                  </a:schemeClr>
                </a:solidFill>
              </a:rPr>
              <a:t>richieste dei Comuni </a:t>
            </a:r>
            <a:r>
              <a:rPr lang="it-IT" sz="1050" dirty="0">
                <a:solidFill>
                  <a:schemeClr val="tx2">
                    <a:lumMod val="75000"/>
                  </a:schemeClr>
                </a:solidFill>
              </a:rPr>
              <a:t>inviate entro 15 giorni </a:t>
            </a:r>
            <a:r>
              <a:rPr lang="it-IT" sz="1050" dirty="0" smtClean="0">
                <a:solidFill>
                  <a:schemeClr val="tx2">
                    <a:lumMod val="75000"/>
                  </a:schemeClr>
                </a:solidFill>
              </a:rPr>
              <a:t>(</a:t>
            </a:r>
            <a:r>
              <a:rPr lang="it-IT" sz="1050" b="1" dirty="0" smtClean="0">
                <a:solidFill>
                  <a:schemeClr val="tx2">
                    <a:lumMod val="75000"/>
                  </a:schemeClr>
                </a:solidFill>
              </a:rPr>
              <a:t>2 gennaio 2017</a:t>
            </a:r>
            <a:r>
              <a:rPr lang="it-IT" sz="1050" dirty="0" smtClean="0">
                <a:solidFill>
                  <a:schemeClr val="tx2">
                    <a:lumMod val="75000"/>
                  </a:schemeClr>
                </a:solidFill>
              </a:rPr>
              <a:t>) dalla </a:t>
            </a:r>
            <a:r>
              <a:rPr lang="it-IT" sz="1050" dirty="0">
                <a:solidFill>
                  <a:schemeClr val="tx2">
                    <a:lumMod val="75000"/>
                  </a:schemeClr>
                </a:solidFill>
              </a:rPr>
              <a:t>data di entrata in vigore </a:t>
            </a:r>
            <a:r>
              <a:rPr lang="it-IT" sz="1050" dirty="0" smtClean="0">
                <a:solidFill>
                  <a:schemeClr val="tx2">
                    <a:lumMod val="75000"/>
                  </a:schemeClr>
                </a:solidFill>
              </a:rPr>
              <a:t>della legge di conversione (comma </a:t>
            </a:r>
            <a:r>
              <a:rPr lang="it-IT" sz="1050" dirty="0">
                <a:solidFill>
                  <a:schemeClr val="tx2">
                    <a:lumMod val="75000"/>
                  </a:schemeClr>
                </a:solidFill>
              </a:rPr>
              <a:t>2).</a:t>
            </a:r>
            <a:endParaRPr lang="it-IT" sz="1050" b="1" dirty="0">
              <a:solidFill>
                <a:schemeClr val="tx2">
                  <a:lumMod val="75000"/>
                </a:schemeClr>
              </a:solidFill>
              <a:effectLst>
                <a:outerShdw blurRad="38100" dist="38100" dir="2700000" algn="tl">
                  <a:srgbClr val="000000">
                    <a:alpha val="43137"/>
                  </a:srgbClr>
                </a:outerShdw>
              </a:effectLst>
            </a:endParaRPr>
          </a:p>
        </p:txBody>
      </p:sp>
      <p:sp>
        <p:nvSpPr>
          <p:cNvPr id="15" name="Rettangolo 14"/>
          <p:cNvSpPr/>
          <p:nvPr/>
        </p:nvSpPr>
        <p:spPr>
          <a:xfrm>
            <a:off x="2763264" y="1579798"/>
            <a:ext cx="2160240" cy="278987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lvl="0" indent="-171450" algn="just">
              <a:buFont typeface="Arial" pitchFamily="34" charset="0"/>
              <a:buChar char="•"/>
            </a:pPr>
            <a:r>
              <a:rPr lang="it-IT" sz="1050" dirty="0">
                <a:solidFill>
                  <a:schemeClr val="tx2">
                    <a:lumMod val="75000"/>
                  </a:schemeClr>
                </a:solidFill>
              </a:rPr>
              <a:t>Entro 15 giorni dalla data di entrata in vigore della legge di </a:t>
            </a:r>
            <a:r>
              <a:rPr lang="it-IT" sz="1050" dirty="0" smtClean="0">
                <a:solidFill>
                  <a:schemeClr val="tx2">
                    <a:lumMod val="75000"/>
                  </a:schemeClr>
                </a:solidFill>
              </a:rPr>
              <a:t>conversione avanzano </a:t>
            </a:r>
            <a:r>
              <a:rPr lang="it-IT" sz="1050" dirty="0">
                <a:solidFill>
                  <a:schemeClr val="tx2">
                    <a:lumMod val="75000"/>
                  </a:schemeClr>
                </a:solidFill>
              </a:rPr>
              <a:t>al </a:t>
            </a:r>
            <a:r>
              <a:rPr lang="it-IT" sz="1050" dirty="0" smtClean="0">
                <a:solidFill>
                  <a:schemeClr val="tx2">
                    <a:lumMod val="75000"/>
                  </a:schemeClr>
                </a:solidFill>
              </a:rPr>
              <a:t>Commissario </a:t>
            </a:r>
            <a:r>
              <a:rPr lang="it-IT" sz="1050" dirty="0">
                <a:solidFill>
                  <a:schemeClr val="tx2">
                    <a:lumMod val="75000"/>
                  </a:schemeClr>
                </a:solidFill>
              </a:rPr>
              <a:t>straordinario le richieste di personale (comma 2).</a:t>
            </a:r>
          </a:p>
          <a:p>
            <a:pPr marL="171450" lvl="0" indent="-171450" algn="just">
              <a:buFont typeface="Arial" pitchFamily="34" charset="0"/>
              <a:buChar char="•"/>
            </a:pPr>
            <a:r>
              <a:rPr lang="it-IT" sz="1050" dirty="0" smtClean="0">
                <a:solidFill>
                  <a:schemeClr val="tx2">
                    <a:lumMod val="75000"/>
                  </a:schemeClr>
                </a:solidFill>
              </a:rPr>
              <a:t>Possono </a:t>
            </a:r>
            <a:r>
              <a:rPr lang="it-IT" sz="1050" dirty="0">
                <a:solidFill>
                  <a:schemeClr val="tx2">
                    <a:lumMod val="75000"/>
                  </a:schemeClr>
                </a:solidFill>
              </a:rPr>
              <a:t>assumere personale tecnico </a:t>
            </a:r>
            <a:r>
              <a:rPr lang="it-IT" sz="1050" dirty="0" smtClean="0">
                <a:solidFill>
                  <a:schemeClr val="tx2">
                    <a:lumMod val="75000"/>
                  </a:schemeClr>
                </a:solidFill>
              </a:rPr>
              <a:t>e amministrativo </a:t>
            </a:r>
            <a:r>
              <a:rPr lang="it-IT" sz="1050" dirty="0">
                <a:solidFill>
                  <a:schemeClr val="tx2">
                    <a:lumMod val="75000"/>
                  </a:schemeClr>
                </a:solidFill>
              </a:rPr>
              <a:t>(</a:t>
            </a:r>
            <a:r>
              <a:rPr lang="it-IT" sz="1050" dirty="0" err="1">
                <a:solidFill>
                  <a:schemeClr val="tx2">
                    <a:lumMod val="75000"/>
                  </a:schemeClr>
                </a:solidFill>
              </a:rPr>
              <a:t>max</a:t>
            </a:r>
            <a:r>
              <a:rPr lang="it-IT" sz="1050" dirty="0">
                <a:solidFill>
                  <a:schemeClr val="tx2">
                    <a:lumMod val="75000"/>
                  </a:schemeClr>
                </a:solidFill>
              </a:rPr>
              <a:t> 350 persone) con contratti a tempo </a:t>
            </a:r>
            <a:r>
              <a:rPr lang="it-IT" sz="1050" dirty="0" smtClean="0">
                <a:solidFill>
                  <a:schemeClr val="tx2">
                    <a:lumMod val="75000"/>
                  </a:schemeClr>
                </a:solidFill>
              </a:rPr>
              <a:t>determinato </a:t>
            </a:r>
            <a:r>
              <a:rPr lang="it-IT" sz="1050" dirty="0">
                <a:solidFill>
                  <a:schemeClr val="tx2">
                    <a:lumMod val="75000"/>
                  </a:schemeClr>
                </a:solidFill>
              </a:rPr>
              <a:t>(nel limite di 1,8 milioni di euro per l’anno 2016 e 14,5 milioni di euro per l’anno </a:t>
            </a:r>
            <a:r>
              <a:rPr lang="it-IT" sz="1050" dirty="0" smtClean="0">
                <a:solidFill>
                  <a:schemeClr val="tx2">
                    <a:lumMod val="75000"/>
                  </a:schemeClr>
                </a:solidFill>
              </a:rPr>
              <a:t>2017</a:t>
            </a:r>
            <a:r>
              <a:rPr lang="it-IT" sz="1050" dirty="0">
                <a:solidFill>
                  <a:schemeClr val="tx2">
                    <a:lumMod val="75000"/>
                  </a:schemeClr>
                </a:solidFill>
              </a:rPr>
              <a:t>) per attività strettamente </a:t>
            </a:r>
            <a:r>
              <a:rPr lang="it-IT" sz="1050" dirty="0" smtClean="0">
                <a:solidFill>
                  <a:schemeClr val="tx2">
                    <a:lumMod val="75000"/>
                  </a:schemeClr>
                </a:solidFill>
              </a:rPr>
              <a:t>connesse </a:t>
            </a:r>
            <a:r>
              <a:rPr lang="it-IT" sz="1050" dirty="0">
                <a:solidFill>
                  <a:schemeClr val="tx2">
                    <a:lumMod val="75000"/>
                  </a:schemeClr>
                </a:solidFill>
              </a:rPr>
              <a:t>al sisma (comma 1).</a:t>
            </a:r>
          </a:p>
          <a:p>
            <a:pPr marL="171450" indent="-171450" algn="just">
              <a:buFont typeface="Arial" pitchFamily="34" charset="0"/>
              <a:buChar char="•"/>
            </a:pPr>
            <a:r>
              <a:rPr lang="it-IT" sz="1050" dirty="0" smtClean="0">
                <a:solidFill>
                  <a:schemeClr val="tx2">
                    <a:lumMod val="75000"/>
                  </a:schemeClr>
                </a:solidFill>
              </a:rPr>
              <a:t>Possono </a:t>
            </a:r>
            <a:r>
              <a:rPr lang="it-IT" sz="1050" dirty="0">
                <a:solidFill>
                  <a:schemeClr val="tx2">
                    <a:lumMod val="75000"/>
                  </a:schemeClr>
                </a:solidFill>
              </a:rPr>
              <a:t>attingere </a:t>
            </a:r>
            <a:r>
              <a:rPr lang="it-IT" sz="1050" dirty="0" smtClean="0">
                <a:solidFill>
                  <a:schemeClr val="tx2">
                    <a:lumMod val="75000"/>
                  </a:schemeClr>
                </a:solidFill>
              </a:rPr>
              <a:t>anche da </a:t>
            </a:r>
            <a:r>
              <a:rPr lang="it-IT" sz="1050" dirty="0">
                <a:solidFill>
                  <a:schemeClr val="tx2">
                    <a:lumMod val="75000"/>
                  </a:schemeClr>
                </a:solidFill>
              </a:rPr>
              <a:t>graduatorie </a:t>
            </a:r>
            <a:r>
              <a:rPr lang="it-IT" sz="1050" dirty="0" smtClean="0">
                <a:solidFill>
                  <a:schemeClr val="tx2">
                    <a:lumMod val="75000"/>
                  </a:schemeClr>
                </a:solidFill>
              </a:rPr>
              <a:t>di altre amministrazioni </a:t>
            </a:r>
            <a:r>
              <a:rPr lang="it-IT" sz="1050" dirty="0">
                <a:solidFill>
                  <a:schemeClr val="tx2">
                    <a:lumMod val="75000"/>
                  </a:schemeClr>
                </a:solidFill>
              </a:rPr>
              <a:t>(comma 3).</a:t>
            </a:r>
          </a:p>
        </p:txBody>
      </p:sp>
      <p:sp>
        <p:nvSpPr>
          <p:cNvPr id="16" name="Rettangolo 15"/>
          <p:cNvSpPr/>
          <p:nvPr/>
        </p:nvSpPr>
        <p:spPr>
          <a:xfrm>
            <a:off x="4923504" y="1026576"/>
            <a:ext cx="3680942" cy="553222"/>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it-IT" b="1" dirty="0" smtClean="0">
                <a:solidFill>
                  <a:srgbClr val="002060"/>
                </a:solidFill>
                <a:effectLst>
                  <a:outerShdw blurRad="38100" dist="38100" dir="2700000" algn="tl">
                    <a:srgbClr val="000000">
                      <a:alpha val="43137"/>
                    </a:srgbClr>
                  </a:outerShdw>
                </a:effectLst>
              </a:rPr>
              <a:t>Dipartimento</a:t>
            </a:r>
          </a:p>
          <a:p>
            <a:pPr algn="ctr"/>
            <a:r>
              <a:rPr lang="it-IT" b="1" dirty="0" smtClean="0">
                <a:solidFill>
                  <a:srgbClr val="002060"/>
                </a:solidFill>
                <a:effectLst>
                  <a:outerShdw blurRad="38100" dist="38100" dir="2700000" algn="tl">
                    <a:srgbClr val="000000">
                      <a:alpha val="43137"/>
                    </a:srgbClr>
                  </a:outerShdw>
                </a:effectLst>
              </a:rPr>
              <a:t>Protezione Civile</a:t>
            </a:r>
            <a:endParaRPr lang="it-IT" b="1" dirty="0">
              <a:solidFill>
                <a:srgbClr val="002060"/>
              </a:solidFill>
              <a:effectLst>
                <a:outerShdw blurRad="38100" dist="38100" dir="2700000" algn="tl">
                  <a:srgbClr val="000000">
                    <a:alpha val="43137"/>
                  </a:srgbClr>
                </a:outerShdw>
              </a:effectLst>
            </a:endParaRPr>
          </a:p>
        </p:txBody>
      </p:sp>
      <p:sp>
        <p:nvSpPr>
          <p:cNvPr id="17" name="Rettangolo 16"/>
          <p:cNvSpPr/>
          <p:nvPr/>
        </p:nvSpPr>
        <p:spPr>
          <a:xfrm>
            <a:off x="4918349" y="1579798"/>
            <a:ext cx="3686097" cy="278987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lvl="0" indent="-171450" algn="just">
              <a:buFont typeface="Arial" pitchFamily="34" charset="0"/>
              <a:buChar char="•"/>
            </a:pPr>
            <a:r>
              <a:rPr lang="it-IT" sz="1050" dirty="0">
                <a:solidFill>
                  <a:schemeClr val="tx2">
                    <a:lumMod val="75000"/>
                  </a:schemeClr>
                </a:solidFill>
              </a:rPr>
              <a:t>Può assumere, per </a:t>
            </a:r>
            <a:r>
              <a:rPr lang="it-IT" sz="1050" dirty="0" smtClean="0">
                <a:solidFill>
                  <a:schemeClr val="tx2">
                    <a:lumMod val="75000"/>
                  </a:schemeClr>
                </a:solidFill>
              </a:rPr>
              <a:t>le </a:t>
            </a:r>
            <a:r>
              <a:rPr lang="it-IT" sz="1050" dirty="0">
                <a:solidFill>
                  <a:schemeClr val="tx2">
                    <a:lumMod val="75000"/>
                  </a:schemeClr>
                </a:solidFill>
              </a:rPr>
              <a:t>attività </a:t>
            </a:r>
            <a:r>
              <a:rPr lang="it-IT" sz="1050" dirty="0" smtClean="0">
                <a:solidFill>
                  <a:schemeClr val="tx2">
                    <a:lumMod val="75000"/>
                  </a:schemeClr>
                </a:solidFill>
              </a:rPr>
              <a:t>di </a:t>
            </a:r>
            <a:r>
              <a:rPr lang="it-IT" sz="1050" dirty="0">
                <a:solidFill>
                  <a:schemeClr val="tx2">
                    <a:lumMod val="75000"/>
                  </a:schemeClr>
                </a:solidFill>
              </a:rPr>
              <a:t>emergenza, </a:t>
            </a:r>
            <a:r>
              <a:rPr lang="it-IT" sz="1050" dirty="0" smtClean="0">
                <a:solidFill>
                  <a:schemeClr val="tx2">
                    <a:lumMod val="75000"/>
                  </a:schemeClr>
                </a:solidFill>
              </a:rPr>
              <a:t>personale tecnico-amministrativo </a:t>
            </a:r>
            <a:r>
              <a:rPr lang="it-IT" sz="1050" dirty="0">
                <a:solidFill>
                  <a:schemeClr val="tx2">
                    <a:lumMod val="75000"/>
                  </a:schemeClr>
                </a:solidFill>
              </a:rPr>
              <a:t>(</a:t>
            </a:r>
            <a:r>
              <a:rPr lang="it-IT" sz="1050" dirty="0" err="1">
                <a:solidFill>
                  <a:schemeClr val="tx2">
                    <a:lumMod val="75000"/>
                  </a:schemeClr>
                </a:solidFill>
              </a:rPr>
              <a:t>max</a:t>
            </a:r>
            <a:r>
              <a:rPr lang="it-IT" sz="1050" dirty="0">
                <a:solidFill>
                  <a:schemeClr val="tx2">
                    <a:lumMod val="75000"/>
                  </a:schemeClr>
                </a:solidFill>
              </a:rPr>
              <a:t> 20 persone) con contratti a tempo </a:t>
            </a:r>
            <a:r>
              <a:rPr lang="it-IT" sz="1050" dirty="0" smtClean="0">
                <a:solidFill>
                  <a:schemeClr val="tx2">
                    <a:lumMod val="75000"/>
                  </a:schemeClr>
                </a:solidFill>
              </a:rPr>
              <a:t>determinato </a:t>
            </a:r>
            <a:r>
              <a:rPr lang="it-IT" sz="1050" dirty="0">
                <a:solidFill>
                  <a:schemeClr val="tx2">
                    <a:lumMod val="75000"/>
                  </a:schemeClr>
                </a:solidFill>
              </a:rPr>
              <a:t>(</a:t>
            </a:r>
            <a:r>
              <a:rPr lang="it-IT" sz="1050" dirty="0" err="1">
                <a:solidFill>
                  <a:schemeClr val="tx2">
                    <a:lumMod val="75000"/>
                  </a:schemeClr>
                </a:solidFill>
              </a:rPr>
              <a:t>max</a:t>
            </a:r>
            <a:r>
              <a:rPr lang="it-IT" sz="1050" dirty="0">
                <a:solidFill>
                  <a:schemeClr val="tx2">
                    <a:lumMod val="75000"/>
                  </a:schemeClr>
                </a:solidFill>
              </a:rPr>
              <a:t> 1 anno) (comma 4).</a:t>
            </a:r>
          </a:p>
          <a:p>
            <a:pPr marL="171450" indent="-171450" algn="just">
              <a:buFont typeface="Arial" pitchFamily="34" charset="0"/>
              <a:buChar char="•"/>
            </a:pPr>
            <a:r>
              <a:rPr lang="it-IT" sz="1050" dirty="0">
                <a:solidFill>
                  <a:schemeClr val="tx2">
                    <a:lumMod val="75000"/>
                  </a:schemeClr>
                </a:solidFill>
              </a:rPr>
              <a:t>Con </a:t>
            </a:r>
            <a:r>
              <a:rPr lang="it-IT" sz="1050" dirty="0" smtClean="0">
                <a:solidFill>
                  <a:schemeClr val="tx2">
                    <a:lumMod val="75000"/>
                  </a:schemeClr>
                </a:solidFill>
              </a:rPr>
              <a:t>ordinanza </a:t>
            </a:r>
            <a:r>
              <a:rPr lang="it-IT" sz="1050" dirty="0">
                <a:solidFill>
                  <a:schemeClr val="tx2">
                    <a:lumMod val="75000"/>
                  </a:schemeClr>
                </a:solidFill>
              </a:rPr>
              <a:t>del Capo del Dipartimento della protezione civile, di concerto con MEF, può essere autorizzata la proroga dei rapporti di lavoro a tempo determinato, </a:t>
            </a:r>
            <a:r>
              <a:rPr lang="it-IT" sz="1050" dirty="0" smtClean="0">
                <a:solidFill>
                  <a:schemeClr val="tx2">
                    <a:lumMod val="75000"/>
                  </a:schemeClr>
                </a:solidFill>
              </a:rPr>
              <a:t>dei </a:t>
            </a:r>
            <a:r>
              <a:rPr lang="it-IT" sz="1050" dirty="0">
                <a:solidFill>
                  <a:schemeClr val="tx2">
                    <a:lumMod val="75000"/>
                  </a:schemeClr>
                </a:solidFill>
              </a:rPr>
              <a:t>rapporti di collaborazione coordinata e continuativa, </a:t>
            </a:r>
            <a:r>
              <a:rPr lang="it-IT" sz="1050" dirty="0" smtClean="0">
                <a:solidFill>
                  <a:schemeClr val="tx2">
                    <a:lumMod val="75000"/>
                  </a:schemeClr>
                </a:solidFill>
              </a:rPr>
              <a:t>dei </a:t>
            </a:r>
            <a:r>
              <a:rPr lang="it-IT" sz="1050" dirty="0">
                <a:solidFill>
                  <a:schemeClr val="tx2">
                    <a:lumMod val="75000"/>
                  </a:schemeClr>
                </a:solidFill>
              </a:rPr>
              <a:t>contratti per prestazioni </a:t>
            </a:r>
            <a:r>
              <a:rPr lang="it-IT" sz="1050" dirty="0" smtClean="0">
                <a:solidFill>
                  <a:schemeClr val="tx2">
                    <a:lumMod val="75000"/>
                  </a:schemeClr>
                </a:solidFill>
              </a:rPr>
              <a:t>intellettuali </a:t>
            </a:r>
            <a:r>
              <a:rPr lang="it-IT" sz="1050" dirty="0">
                <a:solidFill>
                  <a:schemeClr val="tx2">
                    <a:lumMod val="75000"/>
                  </a:schemeClr>
                </a:solidFill>
              </a:rPr>
              <a:t>in materie tecnico-specialistiche presso le componenti e le strutture operative del Servizio nazionale della protezione </a:t>
            </a:r>
            <a:r>
              <a:rPr lang="it-IT" sz="1050" dirty="0" smtClean="0">
                <a:solidFill>
                  <a:schemeClr val="tx2">
                    <a:lumMod val="75000"/>
                  </a:schemeClr>
                </a:solidFill>
              </a:rPr>
              <a:t>civile </a:t>
            </a:r>
            <a:r>
              <a:rPr lang="it-IT" sz="1050" dirty="0">
                <a:solidFill>
                  <a:schemeClr val="tx2">
                    <a:lumMod val="75000"/>
                  </a:schemeClr>
                </a:solidFill>
              </a:rPr>
              <a:t>direttamente </a:t>
            </a:r>
            <a:r>
              <a:rPr lang="it-IT" sz="1050" dirty="0" smtClean="0">
                <a:solidFill>
                  <a:schemeClr val="tx2">
                    <a:lumMod val="75000"/>
                  </a:schemeClr>
                </a:solidFill>
              </a:rPr>
              <a:t>impegnate </a:t>
            </a:r>
            <a:r>
              <a:rPr lang="it-IT" sz="1050" dirty="0">
                <a:solidFill>
                  <a:schemeClr val="tx2">
                    <a:lumMod val="75000"/>
                  </a:schemeClr>
                </a:solidFill>
              </a:rPr>
              <a:t>nella gestione delle attività di emergenza (comma 5) .</a:t>
            </a:r>
          </a:p>
        </p:txBody>
      </p:sp>
      <p:sp>
        <p:nvSpPr>
          <p:cNvPr id="18" name="Rettangolo 17"/>
          <p:cNvSpPr/>
          <p:nvPr/>
        </p:nvSpPr>
        <p:spPr>
          <a:xfrm>
            <a:off x="411308" y="4657700"/>
            <a:ext cx="8193137" cy="72008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r>
              <a:rPr lang="it-IT" sz="1200" b="1" dirty="0" smtClean="0">
                <a:solidFill>
                  <a:srgbClr val="002060"/>
                </a:solidFill>
                <a:effectLst>
                  <a:outerShdw blurRad="38100" dist="38100" dir="2700000" algn="tl">
                    <a:srgbClr val="000000">
                      <a:alpha val="43137"/>
                    </a:srgbClr>
                  </a:outerShdw>
                </a:effectLst>
              </a:rPr>
              <a:t>L’articolo 50 prevede, per la struttura del Commissario straordinario, la possibilità di avvalersi di ulteriori risorse, rispetto al DPR 9 settembre 2016, fino a 225 unità di personale da destinare agli Uffici speciali a supporto di regioni e comuni o alla stessa struttura commissariale.</a:t>
            </a:r>
            <a:endParaRPr lang="it-IT"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752910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40" y="841277"/>
            <a:ext cx="8998004" cy="1494670"/>
          </a:xfrm>
          <a:prstGeom prst="rect">
            <a:avLst/>
          </a:prstGeom>
          <a:solidFill>
            <a:schemeClr val="accent3">
              <a:lumMod val="75000"/>
            </a:schemeClr>
          </a:solidFill>
          <a:ln>
            <a:noFill/>
          </a:ln>
          <a:extLst/>
        </p:spPr>
      </p:pic>
      <p:pic>
        <p:nvPicPr>
          <p:cNvPr id="6" name="Immagin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80312" y="1620033"/>
            <a:ext cx="1619672" cy="661403"/>
          </a:xfrm>
          <a:prstGeom prst="rect">
            <a:avLst/>
          </a:prstGeom>
        </p:spPr>
      </p:pic>
      <p:sp>
        <p:nvSpPr>
          <p:cNvPr id="7" name="CasellaDiTesto 6"/>
          <p:cNvSpPr txBox="1"/>
          <p:nvPr/>
        </p:nvSpPr>
        <p:spPr>
          <a:xfrm>
            <a:off x="332280" y="841276"/>
            <a:ext cx="7200800" cy="1569660"/>
          </a:xfrm>
          <a:prstGeom prst="rect">
            <a:avLst/>
          </a:prstGeom>
          <a:noFill/>
        </p:spPr>
        <p:txBody>
          <a:bodyPr wrap="square" rtlCol="0">
            <a:spAutoFit/>
          </a:bodyPr>
          <a:lstStyle/>
          <a:p>
            <a:pPr algn="ctr"/>
            <a:r>
              <a:rPr lang="it-IT" sz="4800" b="1" dirty="0" smtClean="0">
                <a:solidFill>
                  <a:prstClr val="white"/>
                </a:solidFill>
                <a:effectLst>
                  <a:outerShdw blurRad="38100" dist="38100" dir="2700000" algn="tl">
                    <a:srgbClr val="000000">
                      <a:alpha val="43137"/>
                    </a:srgbClr>
                  </a:outerShdw>
                </a:effectLst>
              </a:rPr>
              <a:t>SISMA  </a:t>
            </a:r>
            <a:r>
              <a:rPr lang="it-IT" sz="4800" b="1" dirty="0">
                <a:solidFill>
                  <a:prstClr val="white"/>
                </a:solidFill>
                <a:effectLst>
                  <a:outerShdw blurRad="38100" dist="38100" dir="2700000" algn="tl">
                    <a:srgbClr val="000000">
                      <a:alpha val="43137"/>
                    </a:srgbClr>
                  </a:outerShdw>
                </a:effectLst>
              </a:rPr>
              <a:t>MARCHE </a:t>
            </a:r>
            <a:r>
              <a:rPr lang="it-IT" sz="4800" b="1" dirty="0" smtClean="0">
                <a:solidFill>
                  <a:prstClr val="white"/>
                </a:solidFill>
                <a:effectLst>
                  <a:outerShdw blurRad="38100" dist="38100" dir="2700000" algn="tl">
                    <a:srgbClr val="000000">
                      <a:alpha val="43137"/>
                    </a:srgbClr>
                  </a:outerShdw>
                </a:effectLst>
              </a:rPr>
              <a:t> 2016</a:t>
            </a:r>
            <a:endParaRPr lang="it-IT" sz="4800" b="1" dirty="0">
              <a:solidFill>
                <a:prstClr val="white"/>
              </a:solidFill>
              <a:effectLst>
                <a:outerShdw blurRad="38100" dist="38100" dir="2700000" algn="tl">
                  <a:srgbClr val="000000">
                    <a:alpha val="43137"/>
                  </a:srgbClr>
                </a:outerShdw>
              </a:effectLst>
            </a:endParaRPr>
          </a:p>
          <a:p>
            <a:pPr algn="ctr"/>
            <a:r>
              <a:rPr lang="it-IT" sz="4800" b="1" dirty="0">
                <a:solidFill>
                  <a:prstClr val="white"/>
                </a:solidFill>
                <a:effectLst>
                  <a:outerShdw blurRad="38100" dist="38100" dir="2700000" algn="tl">
                    <a:srgbClr val="000000">
                      <a:alpha val="43137"/>
                    </a:srgbClr>
                  </a:outerShdw>
                </a:effectLst>
              </a:rPr>
              <a:t>PROVVEDIMENTI</a:t>
            </a:r>
          </a:p>
        </p:txBody>
      </p:sp>
      <p:sp>
        <p:nvSpPr>
          <p:cNvPr id="10" name="Rettangolo 9"/>
          <p:cNvSpPr/>
          <p:nvPr/>
        </p:nvSpPr>
        <p:spPr>
          <a:xfrm>
            <a:off x="69156" y="776086"/>
            <a:ext cx="9005688" cy="691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2" name="Rettangolo 1"/>
          <p:cNvSpPr/>
          <p:nvPr/>
        </p:nvSpPr>
        <p:spPr>
          <a:xfrm>
            <a:off x="73479" y="4286250"/>
            <a:ext cx="8997043" cy="1355271"/>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Tree>
    <p:extLst>
      <p:ext uri="{BB962C8B-B14F-4D97-AF65-F5344CB8AC3E}">
        <p14:creationId xmlns:p14="http://schemas.microsoft.com/office/powerpoint/2010/main" val="12041945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649"/>
            <a:ext cx="7164288" cy="830997"/>
          </a:xfrm>
          <a:prstGeom prst="rect">
            <a:avLst/>
          </a:prstGeom>
          <a:noFill/>
        </p:spPr>
        <p:txBody>
          <a:bodyPr wrap="square" rtlCol="0">
            <a:spAutoFit/>
          </a:bodyPr>
          <a:lstStyle/>
          <a:p>
            <a:pPr algn="ctr"/>
            <a:r>
              <a:rPr lang="it-IT" sz="2400" b="1" dirty="0" smtClean="0">
                <a:solidFill>
                  <a:schemeClr val="bg1"/>
                </a:solidFill>
                <a:latin typeface="Arial Black" pitchFamily="34" charset="0"/>
              </a:rPr>
              <a:t>INTERVENTI A FAVORE DEI</a:t>
            </a:r>
            <a:br>
              <a:rPr lang="it-IT" sz="2400" b="1" dirty="0" smtClean="0">
                <a:solidFill>
                  <a:schemeClr val="bg1"/>
                </a:solidFill>
                <a:latin typeface="Arial Black" pitchFamily="34" charset="0"/>
              </a:rPr>
            </a:br>
            <a:r>
              <a:rPr lang="it-IT" sz="2400" b="1" dirty="0" smtClean="0">
                <a:solidFill>
                  <a:schemeClr val="bg1"/>
                </a:solidFill>
                <a:latin typeface="Arial Black" pitchFamily="34" charset="0"/>
              </a:rPr>
              <a:t>COMUNI DANNEGGIATI DAL TERREMOTO</a:t>
            </a:r>
            <a:endParaRPr lang="it-IT" sz="2400" b="1" cap="all" dirty="0">
              <a:solidFill>
                <a:schemeClr val="bg1"/>
              </a:solidFill>
              <a:latin typeface="Arial Black" pitchFamily="34" charset="0"/>
            </a:endParaRPr>
          </a:p>
        </p:txBody>
      </p:sp>
      <p:sp>
        <p:nvSpPr>
          <p:cNvPr id="2" name="Rettangolo 1"/>
          <p:cNvSpPr/>
          <p:nvPr/>
        </p:nvSpPr>
        <p:spPr>
          <a:xfrm>
            <a:off x="485136" y="1273324"/>
            <a:ext cx="7849028" cy="3168352"/>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 name="CasellaDiTesto 2"/>
          <p:cNvSpPr txBox="1"/>
          <p:nvPr/>
        </p:nvSpPr>
        <p:spPr>
          <a:xfrm>
            <a:off x="566017" y="1262088"/>
            <a:ext cx="7687265" cy="646331"/>
          </a:xfrm>
          <a:prstGeom prst="rect">
            <a:avLst/>
          </a:prstGeom>
          <a:noFill/>
          <a:effectLst>
            <a:outerShdw blurRad="50800" dist="38100" dir="2700000" algn="tl" rotWithShape="0">
              <a:prstClr val="black">
                <a:alpha val="40000"/>
              </a:prstClr>
            </a:outerShdw>
          </a:effectLst>
        </p:spPr>
        <p:txBody>
          <a:bodyPr wrap="square" rtlCol="0">
            <a:spAutoFit/>
          </a:bodyPr>
          <a:lstStyle/>
          <a:p>
            <a:endParaRPr lang="it-IT" sz="3600" dirty="0">
              <a:solidFill>
                <a:srgbClr val="002060"/>
              </a:solidFill>
            </a:endParaRPr>
          </a:p>
        </p:txBody>
      </p:sp>
      <p:sp>
        <p:nvSpPr>
          <p:cNvPr id="6" name="Segnaposto numero diapositiva 5"/>
          <p:cNvSpPr>
            <a:spLocks noGrp="1"/>
          </p:cNvSpPr>
          <p:nvPr>
            <p:ph type="sldNum" sz="quarter" idx="12"/>
          </p:nvPr>
        </p:nvSpPr>
        <p:spPr/>
        <p:txBody>
          <a:bodyPr/>
          <a:lstStyle/>
          <a:p>
            <a:fld id="{12194F3B-A95F-4036-9FB0-F0B68AB4758F}" type="slidenum">
              <a:rPr lang="it-IT" smtClean="0"/>
              <a:t>4</a:t>
            </a:fld>
            <a:endParaRPr lang="it-IT"/>
          </a:p>
        </p:txBody>
      </p:sp>
      <p:sp>
        <p:nvSpPr>
          <p:cNvPr id="9" name="CasellaDiTesto 8"/>
          <p:cNvSpPr txBox="1"/>
          <p:nvPr/>
        </p:nvSpPr>
        <p:spPr>
          <a:xfrm>
            <a:off x="566017" y="1262088"/>
            <a:ext cx="7822407" cy="3108543"/>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sz="2800" b="1" dirty="0">
                <a:solidFill>
                  <a:srgbClr val="002060"/>
                </a:solidFill>
                <a:effectLst>
                  <a:outerShdw blurRad="38100" dist="38100" dir="2700000" algn="tl">
                    <a:srgbClr val="000000">
                      <a:alpha val="43137"/>
                    </a:srgbClr>
                  </a:outerShdw>
                </a:effectLst>
              </a:rPr>
              <a:t>Limite </a:t>
            </a:r>
            <a:r>
              <a:rPr lang="it-IT" sz="2800" b="1" dirty="0" smtClean="0">
                <a:solidFill>
                  <a:srgbClr val="002060"/>
                </a:solidFill>
                <a:effectLst>
                  <a:outerShdw blurRad="38100" dist="38100" dir="2700000" algn="tl">
                    <a:srgbClr val="000000">
                      <a:alpha val="43137"/>
                    </a:srgbClr>
                  </a:outerShdw>
                </a:effectLst>
              </a:rPr>
              <a:t>applicativo:</a:t>
            </a:r>
          </a:p>
          <a:p>
            <a:r>
              <a:rPr lang="it-IT" sz="2800" b="1" dirty="0" smtClean="0">
                <a:solidFill>
                  <a:srgbClr val="002060"/>
                </a:solidFill>
                <a:effectLst>
                  <a:outerShdw blurRad="38100" dist="38100" dir="2700000" algn="tl">
                    <a:srgbClr val="000000">
                      <a:alpha val="43137"/>
                    </a:srgbClr>
                  </a:outerShdw>
                </a:effectLst>
              </a:rPr>
              <a:t>per </a:t>
            </a:r>
            <a:r>
              <a:rPr lang="it-IT" sz="2800" b="1" dirty="0">
                <a:solidFill>
                  <a:srgbClr val="002060"/>
                </a:solidFill>
                <a:effectLst>
                  <a:outerShdw blurRad="38100" dist="38100" dir="2700000" algn="tl">
                    <a:srgbClr val="000000">
                      <a:alpha val="43137"/>
                    </a:srgbClr>
                  </a:outerShdw>
                </a:effectLst>
              </a:rPr>
              <a:t>i Comuni di Ascoli Piceno, </a:t>
            </a:r>
            <a:r>
              <a:rPr lang="it-IT" sz="2800" b="1" dirty="0" smtClean="0">
                <a:solidFill>
                  <a:srgbClr val="002060"/>
                </a:solidFill>
                <a:effectLst>
                  <a:outerShdw blurRad="38100" dist="38100" dir="2700000" algn="tl">
                    <a:srgbClr val="000000">
                      <a:alpha val="43137"/>
                    </a:srgbClr>
                  </a:outerShdw>
                </a:effectLst>
              </a:rPr>
              <a:t>Macerata e </a:t>
            </a:r>
            <a:r>
              <a:rPr lang="it-IT" sz="2800" b="1" dirty="0">
                <a:solidFill>
                  <a:srgbClr val="002060"/>
                </a:solidFill>
                <a:effectLst>
                  <a:outerShdw blurRad="38100" dist="38100" dir="2700000" algn="tl">
                    <a:srgbClr val="000000">
                      <a:alpha val="43137"/>
                    </a:srgbClr>
                  </a:outerShdw>
                </a:effectLst>
              </a:rPr>
              <a:t>Fabriano </a:t>
            </a:r>
            <a:r>
              <a:rPr lang="it-IT" sz="2800" b="1" dirty="0" smtClean="0">
                <a:solidFill>
                  <a:srgbClr val="002060"/>
                </a:solidFill>
                <a:effectLst>
                  <a:outerShdw blurRad="38100" dist="38100" dir="2700000" algn="tl">
                    <a:srgbClr val="000000">
                      <a:alpha val="43137"/>
                    </a:srgbClr>
                  </a:outerShdw>
                </a:effectLst>
              </a:rPr>
              <a:t>le </a:t>
            </a:r>
            <a:r>
              <a:rPr lang="it-IT" sz="2800" b="1" dirty="0">
                <a:solidFill>
                  <a:srgbClr val="002060"/>
                </a:solidFill>
                <a:effectLst>
                  <a:outerShdw blurRad="38100" dist="38100" dir="2700000" algn="tl">
                    <a:srgbClr val="000000">
                      <a:alpha val="43137"/>
                    </a:srgbClr>
                  </a:outerShdw>
                </a:effectLst>
              </a:rPr>
              <a:t>misure di sostegno ai redditi dei lavoratori (art. 45) e </a:t>
            </a:r>
            <a:r>
              <a:rPr lang="it-IT" sz="2800" b="1" dirty="0" smtClean="0">
                <a:solidFill>
                  <a:srgbClr val="002060"/>
                </a:solidFill>
                <a:effectLst>
                  <a:outerShdw blurRad="38100" dist="38100" dir="2700000" algn="tl">
                    <a:srgbClr val="000000">
                      <a:alpha val="43137"/>
                    </a:srgbClr>
                  </a:outerShdw>
                </a:effectLst>
              </a:rPr>
              <a:t>le </a:t>
            </a:r>
            <a:r>
              <a:rPr lang="it-IT" sz="2800" b="1" dirty="0">
                <a:solidFill>
                  <a:srgbClr val="002060"/>
                </a:solidFill>
                <a:effectLst>
                  <a:outerShdw blurRad="38100" dist="38100" dir="2700000" algn="tl">
                    <a:srgbClr val="000000">
                      <a:alpha val="43137"/>
                    </a:srgbClr>
                  </a:outerShdw>
                </a:effectLst>
              </a:rPr>
              <a:t>misure fiscali (artt. 46, 47 e 48</a:t>
            </a:r>
            <a:r>
              <a:rPr lang="it-IT" sz="2800" b="1" dirty="0" smtClean="0">
                <a:solidFill>
                  <a:srgbClr val="002060"/>
                </a:solidFill>
                <a:effectLst>
                  <a:outerShdw blurRad="38100" dist="38100" dir="2700000" algn="tl">
                    <a:srgbClr val="000000">
                      <a:alpha val="43137"/>
                    </a:srgbClr>
                  </a:outerShdw>
                </a:effectLst>
              </a:rPr>
              <a:t>) si </a:t>
            </a:r>
            <a:r>
              <a:rPr lang="it-IT" sz="2800" b="1" dirty="0">
                <a:solidFill>
                  <a:srgbClr val="002060"/>
                </a:solidFill>
                <a:effectLst>
                  <a:outerShdw blurRad="38100" dist="38100" dir="2700000" algn="tl">
                    <a:srgbClr val="000000">
                      <a:alpha val="43137"/>
                    </a:srgbClr>
                  </a:outerShdw>
                </a:effectLst>
              </a:rPr>
              <a:t>applicano </a:t>
            </a:r>
            <a:r>
              <a:rPr lang="it-IT" sz="2800" b="1" dirty="0" smtClean="0">
                <a:solidFill>
                  <a:srgbClr val="002060"/>
                </a:solidFill>
                <a:effectLst>
                  <a:outerShdw blurRad="38100" dist="38100" dir="2700000" algn="tl">
                    <a:srgbClr val="000000">
                      <a:alpha val="43137"/>
                    </a:srgbClr>
                  </a:outerShdw>
                </a:effectLst>
              </a:rPr>
              <a:t>solo ai </a:t>
            </a:r>
            <a:r>
              <a:rPr lang="it-IT" sz="2800" b="1" dirty="0">
                <a:solidFill>
                  <a:srgbClr val="002060"/>
                </a:solidFill>
                <a:effectLst>
                  <a:outerShdw blurRad="38100" dist="38100" dir="2700000" algn="tl">
                    <a:srgbClr val="000000">
                      <a:alpha val="43137"/>
                    </a:srgbClr>
                  </a:outerShdw>
                </a:effectLst>
              </a:rPr>
              <a:t>singoli soggetti </a:t>
            </a:r>
            <a:r>
              <a:rPr lang="it-IT" sz="2800" b="1" dirty="0" smtClean="0">
                <a:solidFill>
                  <a:srgbClr val="002060"/>
                </a:solidFill>
                <a:effectLst>
                  <a:outerShdw blurRad="38100" dist="38100" dir="2700000" algn="tl">
                    <a:srgbClr val="000000">
                      <a:alpha val="43137"/>
                    </a:srgbClr>
                  </a:outerShdw>
                </a:effectLst>
              </a:rPr>
              <a:t>che </a:t>
            </a:r>
            <a:r>
              <a:rPr lang="it-IT" sz="2800" b="1" dirty="0">
                <a:solidFill>
                  <a:srgbClr val="002060"/>
                </a:solidFill>
                <a:effectLst>
                  <a:outerShdw blurRad="38100" dist="38100" dir="2700000" algn="tl">
                    <a:srgbClr val="000000">
                      <a:alpha val="43137"/>
                    </a:srgbClr>
                  </a:outerShdw>
                </a:effectLst>
              </a:rPr>
              <a:t>dichiarino l’inagibilità del fabbricato, casa di abitazione, studio professionale o </a:t>
            </a:r>
            <a:r>
              <a:rPr lang="it-IT" sz="2800" b="1" dirty="0" smtClean="0">
                <a:solidFill>
                  <a:srgbClr val="002060"/>
                </a:solidFill>
                <a:effectLst>
                  <a:outerShdw blurRad="38100" dist="38100" dir="2700000" algn="tl">
                    <a:srgbClr val="000000">
                      <a:alpha val="43137"/>
                    </a:srgbClr>
                  </a:outerShdw>
                </a:effectLst>
              </a:rPr>
              <a:t>azienda</a:t>
            </a:r>
            <a:endParaRPr lang="it-IT" sz="28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48640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67176"/>
            <a:ext cx="7164288" cy="769441"/>
          </a:xfrm>
          <a:prstGeom prst="rect">
            <a:avLst/>
          </a:prstGeom>
          <a:noFill/>
        </p:spPr>
        <p:txBody>
          <a:bodyPr wrap="square" rtlCol="0">
            <a:spAutoFit/>
          </a:bodyPr>
          <a:lstStyle/>
          <a:p>
            <a:pPr algn="ctr"/>
            <a:r>
              <a:rPr lang="it-IT" sz="4400" b="1" dirty="0" smtClean="0">
                <a:solidFill>
                  <a:schemeClr val="bg1"/>
                </a:solidFill>
                <a:latin typeface="Arial Black" pitchFamily="34" charset="0"/>
              </a:rPr>
              <a:t>SOGGETTI </a:t>
            </a:r>
            <a:r>
              <a:rPr lang="it-IT" sz="2800" b="1" dirty="0" smtClean="0">
                <a:solidFill>
                  <a:schemeClr val="bg1"/>
                </a:solidFill>
                <a:latin typeface="Arial Black" pitchFamily="34" charset="0"/>
              </a:rPr>
              <a:t>(artt. 1 - 3)</a:t>
            </a:r>
            <a:endParaRPr lang="it-IT" sz="4400" b="1" cap="all" dirty="0">
              <a:solidFill>
                <a:schemeClr val="bg1"/>
              </a:solidFill>
              <a:latin typeface="Arial Black" pitchFamily="34" charset="0"/>
            </a:endParaRPr>
          </a:p>
        </p:txBody>
      </p:sp>
      <p:sp>
        <p:nvSpPr>
          <p:cNvPr id="2" name="Rettangolo 1"/>
          <p:cNvSpPr/>
          <p:nvPr/>
        </p:nvSpPr>
        <p:spPr>
          <a:xfrm>
            <a:off x="152504" y="1129308"/>
            <a:ext cx="8703971" cy="4248472"/>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188507" y="1151661"/>
            <a:ext cx="8838991" cy="4154984"/>
          </a:xfrm>
          <a:prstGeom prst="rect">
            <a:avLst/>
          </a:prstGeom>
          <a:noFill/>
          <a:effectLst>
            <a:outerShdw blurRad="50800" dist="38100" dir="2700000" algn="tl" rotWithShape="0">
              <a:prstClr val="black">
                <a:alpha val="40000"/>
              </a:prstClr>
            </a:outerShdw>
          </a:effectLst>
        </p:spPr>
        <p:txBody>
          <a:bodyPr wrap="square" rtlCol="0">
            <a:spAutoFit/>
          </a:bodyPr>
          <a:lstStyle/>
          <a:p>
            <a:pPr marL="342900" indent="-342900">
              <a:buFont typeface="+mj-lt"/>
              <a:buAutoNum type="arabicPeriod"/>
            </a:pPr>
            <a:r>
              <a:rPr lang="it-IT" sz="2400" b="1" dirty="0" smtClean="0">
                <a:solidFill>
                  <a:srgbClr val="002060"/>
                </a:solidFill>
              </a:rPr>
              <a:t>Commissario straordinario</a:t>
            </a:r>
          </a:p>
          <a:p>
            <a:pPr marL="342900" indent="-342900">
              <a:buFont typeface="+mj-lt"/>
              <a:buAutoNum type="arabicPeriod"/>
            </a:pPr>
            <a:r>
              <a:rPr lang="it-IT" sz="2400" b="1" dirty="0" smtClean="0">
                <a:solidFill>
                  <a:srgbClr val="002060"/>
                </a:solidFill>
              </a:rPr>
              <a:t>Vice Commissario (Presidente della Regione)</a:t>
            </a:r>
          </a:p>
          <a:p>
            <a:pPr marL="342900" indent="-342900">
              <a:buFont typeface="+mj-lt"/>
              <a:buAutoNum type="arabicPeriod"/>
            </a:pPr>
            <a:r>
              <a:rPr lang="it-IT" sz="2400" b="1" dirty="0" smtClean="0">
                <a:solidFill>
                  <a:srgbClr val="002060"/>
                </a:solidFill>
              </a:rPr>
              <a:t>Cabina di coordinamento della ricostruzione</a:t>
            </a:r>
          </a:p>
          <a:p>
            <a:pPr marL="342900" indent="-342900">
              <a:buFont typeface="+mj-lt"/>
              <a:buAutoNum type="arabicPeriod"/>
            </a:pPr>
            <a:r>
              <a:rPr lang="it-IT" sz="2400" b="1" dirty="0" smtClean="0">
                <a:solidFill>
                  <a:srgbClr val="002060"/>
                </a:solidFill>
              </a:rPr>
              <a:t>Comitato istituzionale</a:t>
            </a:r>
          </a:p>
          <a:p>
            <a:pPr marL="342900" indent="-342900">
              <a:buFont typeface="+mj-lt"/>
              <a:buAutoNum type="arabicPeriod"/>
            </a:pPr>
            <a:r>
              <a:rPr lang="it-IT" sz="2400" b="1" dirty="0" smtClean="0">
                <a:solidFill>
                  <a:srgbClr val="002060"/>
                </a:solidFill>
              </a:rPr>
              <a:t>Ufficio speciale per la ricostruzione post sisma 2016 regionale</a:t>
            </a:r>
          </a:p>
          <a:p>
            <a:pPr marL="342900" indent="-342900">
              <a:buFont typeface="+mj-lt"/>
              <a:buAutoNum type="arabicPeriod"/>
            </a:pPr>
            <a:r>
              <a:rPr lang="it-IT" sz="2400" b="1" dirty="0" smtClean="0">
                <a:solidFill>
                  <a:srgbClr val="002060"/>
                </a:solidFill>
              </a:rPr>
              <a:t>Conferenza permanente (art. 16)</a:t>
            </a:r>
          </a:p>
          <a:p>
            <a:pPr marL="342900" indent="-342900">
              <a:buFont typeface="+mj-lt"/>
              <a:buAutoNum type="arabicPeriod"/>
            </a:pPr>
            <a:r>
              <a:rPr lang="it-IT" sz="2400" b="1" dirty="0" smtClean="0">
                <a:solidFill>
                  <a:srgbClr val="002060"/>
                </a:solidFill>
              </a:rPr>
              <a:t>Commissione paritaria (art. 16)</a:t>
            </a:r>
          </a:p>
          <a:p>
            <a:pPr marL="342900" indent="-342900">
              <a:buFont typeface="+mj-lt"/>
              <a:buAutoNum type="arabicPeriod"/>
            </a:pPr>
            <a:r>
              <a:rPr lang="it-IT" sz="2400" b="1" dirty="0" smtClean="0">
                <a:solidFill>
                  <a:srgbClr val="002060"/>
                </a:solidFill>
              </a:rPr>
              <a:t>Comitato tecnico scientifico (art. 50)</a:t>
            </a:r>
          </a:p>
          <a:p>
            <a:pPr marL="342900" indent="-342900">
              <a:buFont typeface="+mj-lt"/>
              <a:buAutoNum type="arabicPeriod"/>
            </a:pPr>
            <a:r>
              <a:rPr lang="it-IT" sz="2400" b="1" dirty="0" smtClean="0">
                <a:solidFill>
                  <a:srgbClr val="002060"/>
                </a:solidFill>
              </a:rPr>
              <a:t>Regione</a:t>
            </a:r>
          </a:p>
          <a:p>
            <a:pPr marL="342900" indent="-342900">
              <a:buFont typeface="+mj-lt"/>
              <a:buAutoNum type="arabicPeriod"/>
            </a:pPr>
            <a:r>
              <a:rPr lang="it-IT" sz="2400" b="1" dirty="0">
                <a:solidFill>
                  <a:srgbClr val="002060"/>
                </a:solidFill>
              </a:rPr>
              <a:t> </a:t>
            </a:r>
            <a:r>
              <a:rPr lang="it-IT" sz="2400" b="1" dirty="0" smtClean="0">
                <a:solidFill>
                  <a:srgbClr val="002060"/>
                </a:solidFill>
              </a:rPr>
              <a:t>Province</a:t>
            </a:r>
          </a:p>
          <a:p>
            <a:pPr marL="342900" indent="-342900">
              <a:buFont typeface="+mj-lt"/>
              <a:buAutoNum type="arabicPeriod"/>
            </a:pPr>
            <a:r>
              <a:rPr lang="it-IT" sz="2400" b="1" dirty="0" smtClean="0">
                <a:solidFill>
                  <a:srgbClr val="002060"/>
                </a:solidFill>
              </a:rPr>
              <a:t>Comuni</a:t>
            </a:r>
          </a:p>
        </p:txBody>
      </p:sp>
      <p:sp>
        <p:nvSpPr>
          <p:cNvPr id="5" name="Segnaposto numero diapositiva 4"/>
          <p:cNvSpPr>
            <a:spLocks noGrp="1"/>
          </p:cNvSpPr>
          <p:nvPr>
            <p:ph type="sldNum" sz="quarter" idx="12"/>
          </p:nvPr>
        </p:nvSpPr>
        <p:spPr/>
        <p:txBody>
          <a:bodyPr/>
          <a:lstStyle/>
          <a:p>
            <a:fld id="{12194F3B-A95F-4036-9FB0-F0B68AB4758F}" type="slidenum">
              <a:rPr lang="it-IT" smtClean="0"/>
              <a:t>5</a:t>
            </a:fld>
            <a:endParaRPr lang="it-IT"/>
          </a:p>
        </p:txBody>
      </p:sp>
    </p:spTree>
    <p:extLst>
      <p:ext uri="{BB962C8B-B14F-4D97-AF65-F5344CB8AC3E}">
        <p14:creationId xmlns:p14="http://schemas.microsoft.com/office/powerpoint/2010/main" val="898389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30587" y="97954"/>
            <a:ext cx="7514424" cy="707886"/>
          </a:xfrm>
          <a:prstGeom prst="rect">
            <a:avLst/>
          </a:prstGeom>
          <a:noFill/>
        </p:spPr>
        <p:txBody>
          <a:bodyPr wrap="square" rtlCol="0">
            <a:spAutoFit/>
          </a:bodyPr>
          <a:lstStyle/>
          <a:p>
            <a:pPr algn="ctr"/>
            <a:r>
              <a:rPr lang="it-IT" sz="2000" b="1" dirty="0" smtClean="0">
                <a:solidFill>
                  <a:prstClr val="white"/>
                </a:solidFill>
                <a:latin typeface="Arial Black" pitchFamily="34" charset="0"/>
              </a:rPr>
              <a:t>Strutture </a:t>
            </a:r>
            <a:r>
              <a:rPr lang="it-IT" sz="2000" b="1" dirty="0">
                <a:solidFill>
                  <a:prstClr val="white"/>
                </a:solidFill>
                <a:latin typeface="Arial Black" pitchFamily="34" charset="0"/>
              </a:rPr>
              <a:t>e moduli </a:t>
            </a:r>
            <a:r>
              <a:rPr lang="it-IT" sz="2000" b="1" dirty="0" smtClean="0">
                <a:solidFill>
                  <a:prstClr val="white"/>
                </a:solidFill>
                <a:latin typeface="Arial Black" pitchFamily="34" charset="0"/>
              </a:rPr>
              <a:t>abitativi provvisori</a:t>
            </a:r>
          </a:p>
          <a:p>
            <a:pPr algn="ctr"/>
            <a:r>
              <a:rPr lang="it-IT" sz="2000" b="1" dirty="0" smtClean="0">
                <a:solidFill>
                  <a:prstClr val="white"/>
                </a:solidFill>
                <a:latin typeface="Arial Black" pitchFamily="34" charset="0"/>
              </a:rPr>
              <a:t>(art</a:t>
            </a:r>
            <a:r>
              <a:rPr lang="it-IT" sz="2000" b="1" dirty="0">
                <a:solidFill>
                  <a:prstClr val="white"/>
                </a:solidFill>
                <a:latin typeface="Arial Black" pitchFamily="34" charset="0"/>
              </a:rPr>
              <a:t>. </a:t>
            </a:r>
            <a:r>
              <a:rPr lang="it-IT" sz="2000" b="1" dirty="0" smtClean="0">
                <a:solidFill>
                  <a:prstClr val="white"/>
                </a:solidFill>
                <a:latin typeface="Arial Black" pitchFamily="34" charset="0"/>
              </a:rPr>
              <a:t>4bis e ordinanze di protezione civile)</a:t>
            </a:r>
            <a:endParaRPr lang="it-IT" sz="2000" b="1" dirty="0">
              <a:solidFill>
                <a:prstClr val="white"/>
              </a:solidFill>
              <a:latin typeface="Arial Black" pitchFamily="34" charset="0"/>
            </a:endParaRPr>
          </a:p>
        </p:txBody>
      </p:sp>
      <p:sp>
        <p:nvSpPr>
          <p:cNvPr id="6" name="Segnaposto numero diapositiva 5"/>
          <p:cNvSpPr>
            <a:spLocks noGrp="1"/>
          </p:cNvSpPr>
          <p:nvPr>
            <p:ph type="sldNum" sz="quarter" idx="12"/>
          </p:nvPr>
        </p:nvSpPr>
        <p:spPr>
          <a:xfrm>
            <a:off x="35496" y="5296959"/>
            <a:ext cx="2133600" cy="304271"/>
          </a:xfrm>
        </p:spPr>
        <p:txBody>
          <a:bodyPr/>
          <a:lstStyle/>
          <a:p>
            <a:pPr algn="l"/>
            <a:fld id="{12194F3B-A95F-4036-9FB0-F0B68AB4758F}" type="slidenum">
              <a:rPr lang="it-IT" smtClean="0">
                <a:solidFill>
                  <a:prstClr val="black">
                    <a:tint val="75000"/>
                  </a:prstClr>
                </a:solidFill>
              </a:rPr>
              <a:pPr algn="l"/>
              <a:t>6</a:t>
            </a:fld>
            <a:endParaRPr lang="it-IT">
              <a:solidFill>
                <a:prstClr val="black">
                  <a:tint val="75000"/>
                </a:prstClr>
              </a:solidFill>
            </a:endParaRPr>
          </a:p>
        </p:txBody>
      </p:sp>
      <p:sp>
        <p:nvSpPr>
          <p:cNvPr id="9" name="Rettangolo 8"/>
          <p:cNvSpPr/>
          <p:nvPr/>
        </p:nvSpPr>
        <p:spPr>
          <a:xfrm>
            <a:off x="521804" y="1751686"/>
            <a:ext cx="2160240"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Regione</a:t>
            </a:r>
            <a:endParaRPr lang="it-IT" b="1" dirty="0">
              <a:solidFill>
                <a:srgbClr val="002060"/>
              </a:solidFill>
              <a:effectLst>
                <a:outerShdw blurRad="38100" dist="38100" dir="2700000" algn="tl">
                  <a:srgbClr val="000000">
                    <a:alpha val="43137"/>
                  </a:srgbClr>
                </a:outerShdw>
              </a:effectLst>
            </a:endParaRPr>
          </a:p>
        </p:txBody>
      </p:sp>
      <p:sp>
        <p:nvSpPr>
          <p:cNvPr id="10" name="Rettangolo 9"/>
          <p:cNvSpPr/>
          <p:nvPr/>
        </p:nvSpPr>
        <p:spPr>
          <a:xfrm>
            <a:off x="2682044" y="1751660"/>
            <a:ext cx="2160240" cy="45776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Comuni</a:t>
            </a:r>
            <a:endParaRPr lang="it-IT" b="1" dirty="0">
              <a:solidFill>
                <a:srgbClr val="002060"/>
              </a:solidFill>
              <a:effectLst>
                <a:outerShdw blurRad="38100" dist="38100" dir="2700000" algn="tl">
                  <a:srgbClr val="000000">
                    <a:alpha val="43137"/>
                  </a:srgbClr>
                </a:outerShdw>
              </a:effectLst>
            </a:endParaRPr>
          </a:p>
        </p:txBody>
      </p:sp>
      <p:sp>
        <p:nvSpPr>
          <p:cNvPr id="11" name="Rettangolo 10"/>
          <p:cNvSpPr/>
          <p:nvPr/>
        </p:nvSpPr>
        <p:spPr>
          <a:xfrm>
            <a:off x="521804" y="2210566"/>
            <a:ext cx="2160240" cy="3239222"/>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050" dirty="0">
                <a:solidFill>
                  <a:prstClr val="black"/>
                </a:solidFill>
              </a:rPr>
              <a:t>E’ </a:t>
            </a:r>
            <a:r>
              <a:rPr lang="it-IT" sz="1050" dirty="0" smtClean="0">
                <a:solidFill>
                  <a:prstClr val="black"/>
                </a:solidFill>
              </a:rPr>
              <a:t>responsabile </a:t>
            </a:r>
            <a:r>
              <a:rPr lang="it-IT" sz="1050" dirty="0">
                <a:solidFill>
                  <a:prstClr val="black"/>
                </a:solidFill>
              </a:rPr>
              <a:t>della </a:t>
            </a:r>
            <a:r>
              <a:rPr lang="it-IT" sz="1050" b="1" dirty="0">
                <a:solidFill>
                  <a:prstClr val="black"/>
                </a:solidFill>
              </a:rPr>
              <a:t>verifica di idoneità delle aree</a:t>
            </a:r>
            <a:r>
              <a:rPr lang="it-IT" sz="1050" dirty="0">
                <a:solidFill>
                  <a:prstClr val="black"/>
                </a:solidFill>
              </a:rPr>
              <a:t> </a:t>
            </a:r>
            <a:r>
              <a:rPr lang="it-IT" sz="1050" dirty="0" smtClean="0">
                <a:solidFill>
                  <a:prstClr val="black"/>
                </a:solidFill>
              </a:rPr>
              <a:t>container (</a:t>
            </a:r>
            <a:r>
              <a:rPr lang="it-IT" sz="1050" dirty="0" err="1" smtClean="0">
                <a:solidFill>
                  <a:prstClr val="black"/>
                </a:solidFill>
              </a:rPr>
              <a:t>ord</a:t>
            </a:r>
            <a:r>
              <a:rPr lang="it-IT" sz="1050" dirty="0" smtClean="0">
                <a:solidFill>
                  <a:prstClr val="black"/>
                </a:solidFill>
              </a:rPr>
              <a:t>. </a:t>
            </a:r>
            <a:r>
              <a:rPr lang="it-IT" sz="1050" dirty="0" err="1">
                <a:solidFill>
                  <a:prstClr val="black"/>
                </a:solidFill>
              </a:rPr>
              <a:t>cdpc</a:t>
            </a:r>
            <a:r>
              <a:rPr lang="it-IT" sz="1050" dirty="0">
                <a:solidFill>
                  <a:prstClr val="black"/>
                </a:solidFill>
              </a:rPr>
              <a:t> 408/2016</a:t>
            </a:r>
            <a:r>
              <a:rPr lang="it-IT" sz="1050" dirty="0" smtClean="0">
                <a:solidFill>
                  <a:prstClr val="black"/>
                </a:solidFill>
              </a:rPr>
              <a:t>).</a:t>
            </a:r>
            <a:endParaRPr lang="it-IT" sz="1050" dirty="0">
              <a:solidFill>
                <a:prstClr val="black"/>
              </a:solidFill>
            </a:endParaRPr>
          </a:p>
          <a:p>
            <a:pPr marL="171450" indent="-171450" algn="just">
              <a:buFont typeface="Arial" pitchFamily="34" charset="0"/>
              <a:buChar char="•"/>
            </a:pPr>
            <a:r>
              <a:rPr lang="it-IT" sz="1050" dirty="0">
                <a:solidFill>
                  <a:prstClr val="black"/>
                </a:solidFill>
              </a:rPr>
              <a:t>Per fronteggiare l’aggravarsi delle esigenze abitative rurali e il fabbisogno di tecnostrutture per stalle e fienili, </a:t>
            </a:r>
            <a:r>
              <a:rPr lang="it-IT" sz="1050" dirty="0" smtClean="0">
                <a:solidFill>
                  <a:prstClr val="black"/>
                </a:solidFill>
              </a:rPr>
              <a:t>può </a:t>
            </a:r>
            <a:r>
              <a:rPr lang="it-IT" sz="1050" dirty="0">
                <a:solidFill>
                  <a:prstClr val="black"/>
                </a:solidFill>
              </a:rPr>
              <a:t>richiedere, in sede di esecuzione dei contratti, un </a:t>
            </a:r>
            <a:r>
              <a:rPr lang="it-IT" sz="1050" b="1" dirty="0">
                <a:solidFill>
                  <a:prstClr val="black"/>
                </a:solidFill>
              </a:rPr>
              <a:t>aumento delle prestazioni</a:t>
            </a:r>
            <a:r>
              <a:rPr lang="it-IT" sz="1050" dirty="0">
                <a:solidFill>
                  <a:prstClr val="black"/>
                </a:solidFill>
              </a:rPr>
              <a:t> (moduli </a:t>
            </a:r>
            <a:r>
              <a:rPr lang="it-IT" sz="1050" dirty="0" smtClean="0">
                <a:solidFill>
                  <a:prstClr val="black"/>
                </a:solidFill>
              </a:rPr>
              <a:t>necessari</a:t>
            </a:r>
            <a:r>
              <a:rPr lang="it-IT" sz="1050" dirty="0">
                <a:solidFill>
                  <a:prstClr val="black"/>
                </a:solidFill>
              </a:rPr>
              <a:t>) alle stesse condizioni del contratto originario in deroga al D. </a:t>
            </a:r>
            <a:r>
              <a:rPr lang="it-IT" sz="1050" dirty="0" err="1">
                <a:solidFill>
                  <a:prstClr val="black"/>
                </a:solidFill>
              </a:rPr>
              <a:t>Lgs</a:t>
            </a:r>
            <a:r>
              <a:rPr lang="it-IT" sz="1050" dirty="0">
                <a:solidFill>
                  <a:prstClr val="black"/>
                </a:solidFill>
              </a:rPr>
              <a:t>. 50/2016 </a:t>
            </a:r>
            <a:r>
              <a:rPr lang="it-IT" sz="1050" dirty="0" smtClean="0">
                <a:solidFill>
                  <a:prstClr val="black"/>
                </a:solidFill>
              </a:rPr>
              <a:t>o </a:t>
            </a:r>
            <a:r>
              <a:rPr lang="it-IT" sz="1050" dirty="0">
                <a:solidFill>
                  <a:prstClr val="black"/>
                </a:solidFill>
              </a:rPr>
              <a:t>interpellare in ordine </a:t>
            </a:r>
            <a:r>
              <a:rPr lang="it-IT" sz="1050" dirty="0" smtClean="0">
                <a:solidFill>
                  <a:prstClr val="black"/>
                </a:solidFill>
              </a:rPr>
              <a:t>progressivo </a:t>
            </a:r>
            <a:r>
              <a:rPr lang="it-IT" sz="1050" dirty="0">
                <a:solidFill>
                  <a:prstClr val="black"/>
                </a:solidFill>
              </a:rPr>
              <a:t>i </a:t>
            </a:r>
            <a:r>
              <a:rPr lang="it-IT" sz="1050" dirty="0" smtClean="0">
                <a:solidFill>
                  <a:prstClr val="black"/>
                </a:solidFill>
              </a:rPr>
              <a:t>partecipanti </a:t>
            </a:r>
            <a:r>
              <a:rPr lang="it-IT" sz="1050" dirty="0">
                <a:solidFill>
                  <a:prstClr val="black"/>
                </a:solidFill>
              </a:rPr>
              <a:t>alla gara per </a:t>
            </a:r>
            <a:r>
              <a:rPr lang="it-IT" sz="1050" dirty="0" smtClean="0">
                <a:solidFill>
                  <a:prstClr val="black"/>
                </a:solidFill>
              </a:rPr>
              <a:t>altre </a:t>
            </a:r>
            <a:r>
              <a:rPr lang="it-IT" sz="1050" dirty="0">
                <a:solidFill>
                  <a:prstClr val="black"/>
                </a:solidFill>
              </a:rPr>
              <a:t>aggiudicazioni </a:t>
            </a:r>
            <a:r>
              <a:rPr lang="it-IT" sz="1050" dirty="0" smtClean="0">
                <a:solidFill>
                  <a:prstClr val="black"/>
                </a:solidFill>
              </a:rPr>
              <a:t>(commi </a:t>
            </a:r>
            <a:r>
              <a:rPr lang="it-IT" sz="1050" dirty="0">
                <a:solidFill>
                  <a:prstClr val="black"/>
                </a:solidFill>
              </a:rPr>
              <a:t>8, 9 e art. 3 comma 3 </a:t>
            </a:r>
            <a:r>
              <a:rPr lang="it-IT" sz="1050" dirty="0" err="1">
                <a:solidFill>
                  <a:prstClr val="black"/>
                </a:solidFill>
              </a:rPr>
              <a:t>ord</a:t>
            </a:r>
            <a:r>
              <a:rPr lang="it-IT" sz="1050" dirty="0">
                <a:solidFill>
                  <a:prstClr val="black"/>
                </a:solidFill>
              </a:rPr>
              <a:t>. </a:t>
            </a:r>
            <a:r>
              <a:rPr lang="it-IT" sz="1050" dirty="0" err="1">
                <a:solidFill>
                  <a:prstClr val="black"/>
                </a:solidFill>
              </a:rPr>
              <a:t>cdpc</a:t>
            </a:r>
            <a:r>
              <a:rPr lang="it-IT" sz="1050" dirty="0">
                <a:solidFill>
                  <a:prstClr val="black"/>
                </a:solidFill>
              </a:rPr>
              <a:t> n. 399/2016).</a:t>
            </a:r>
            <a:endParaRPr lang="it-IT" sz="1050" b="1" dirty="0">
              <a:solidFill>
                <a:prstClr val="black"/>
              </a:solidFill>
              <a:effectLst>
                <a:outerShdw blurRad="38100" dist="38100" dir="2700000" algn="tl">
                  <a:srgbClr val="000000">
                    <a:alpha val="43137"/>
                  </a:srgbClr>
                </a:outerShdw>
              </a:effectLst>
            </a:endParaRPr>
          </a:p>
        </p:txBody>
      </p:sp>
      <p:sp>
        <p:nvSpPr>
          <p:cNvPr id="12" name="Rettangolo 11"/>
          <p:cNvSpPr/>
          <p:nvPr/>
        </p:nvSpPr>
        <p:spPr>
          <a:xfrm>
            <a:off x="2682044" y="2209428"/>
            <a:ext cx="2160240" cy="3240359"/>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050" dirty="0">
                <a:solidFill>
                  <a:prstClr val="black"/>
                </a:solidFill>
              </a:rPr>
              <a:t>I Sindaci forniscono al </a:t>
            </a:r>
            <a:r>
              <a:rPr lang="it-IT" sz="1050" dirty="0" err="1">
                <a:solidFill>
                  <a:prstClr val="black"/>
                </a:solidFill>
              </a:rPr>
              <a:t>D</a:t>
            </a:r>
            <a:r>
              <a:rPr lang="it-IT" sz="1050" dirty="0" err="1" smtClean="0">
                <a:solidFill>
                  <a:prstClr val="black"/>
                </a:solidFill>
              </a:rPr>
              <a:t>ipar-timento</a:t>
            </a:r>
            <a:r>
              <a:rPr lang="it-IT" sz="1050" dirty="0" smtClean="0">
                <a:solidFill>
                  <a:prstClr val="black"/>
                </a:solidFill>
              </a:rPr>
              <a:t> </a:t>
            </a:r>
            <a:r>
              <a:rPr lang="it-IT" sz="1050" dirty="0">
                <a:solidFill>
                  <a:prstClr val="black"/>
                </a:solidFill>
              </a:rPr>
              <a:t>della Protezione civile le </a:t>
            </a:r>
            <a:r>
              <a:rPr lang="it-IT" sz="1050" b="1" dirty="0">
                <a:solidFill>
                  <a:prstClr val="black"/>
                </a:solidFill>
              </a:rPr>
              <a:t>indicazioni</a:t>
            </a:r>
            <a:r>
              <a:rPr lang="it-IT" sz="1050" dirty="0">
                <a:solidFill>
                  <a:prstClr val="black"/>
                </a:solidFill>
              </a:rPr>
              <a:t> </a:t>
            </a:r>
            <a:r>
              <a:rPr lang="it-IT" sz="1050" dirty="0" smtClean="0">
                <a:solidFill>
                  <a:prstClr val="black"/>
                </a:solidFill>
              </a:rPr>
              <a:t>sulle </a:t>
            </a:r>
            <a:r>
              <a:rPr lang="it-IT" sz="1050" b="1" dirty="0">
                <a:solidFill>
                  <a:prstClr val="black"/>
                </a:solidFill>
              </a:rPr>
              <a:t>aree</a:t>
            </a:r>
            <a:r>
              <a:rPr lang="it-IT" sz="1050" dirty="0">
                <a:solidFill>
                  <a:prstClr val="black"/>
                </a:solidFill>
              </a:rPr>
              <a:t> </a:t>
            </a:r>
            <a:r>
              <a:rPr lang="it-IT" sz="1050" dirty="0" smtClean="0">
                <a:solidFill>
                  <a:prstClr val="black"/>
                </a:solidFill>
              </a:rPr>
              <a:t>container</a:t>
            </a:r>
            <a:r>
              <a:rPr lang="it-IT" sz="1050" dirty="0">
                <a:solidFill>
                  <a:prstClr val="black"/>
                </a:solidFill>
              </a:rPr>
              <a:t>; in assenza di indicazioni procede il Capo Dipartimento Protezione civile d’intesa con i Presidenti delle Regioni (comma 1).</a:t>
            </a:r>
          </a:p>
          <a:p>
            <a:pPr marL="171450" indent="-171450" algn="just">
              <a:buFont typeface="Arial" pitchFamily="34" charset="0"/>
              <a:buChar char="•"/>
            </a:pPr>
            <a:r>
              <a:rPr lang="it-IT" sz="1050" dirty="0">
                <a:solidFill>
                  <a:prstClr val="black"/>
                </a:solidFill>
              </a:rPr>
              <a:t>I Comuni provvedono:</a:t>
            </a:r>
          </a:p>
          <a:p>
            <a:pPr lvl="1" algn="just"/>
            <a:r>
              <a:rPr lang="it-IT" sz="1050" dirty="0">
                <a:solidFill>
                  <a:prstClr val="black"/>
                </a:solidFill>
              </a:rPr>
              <a:t>a</a:t>
            </a:r>
            <a:r>
              <a:rPr lang="it-IT" sz="1050" dirty="0" smtClean="0">
                <a:solidFill>
                  <a:prstClr val="black"/>
                </a:solidFill>
              </a:rPr>
              <a:t>) all’</a:t>
            </a:r>
            <a:r>
              <a:rPr lang="it-IT" sz="1050" b="1" dirty="0" smtClean="0">
                <a:solidFill>
                  <a:prstClr val="black"/>
                </a:solidFill>
              </a:rPr>
              <a:t>acquisizione </a:t>
            </a:r>
            <a:r>
              <a:rPr lang="it-IT" sz="1050" b="1" dirty="0">
                <a:solidFill>
                  <a:prstClr val="black"/>
                </a:solidFill>
              </a:rPr>
              <a:t>e </a:t>
            </a:r>
            <a:r>
              <a:rPr lang="it-IT" sz="1050" b="1" dirty="0" err="1" smtClean="0">
                <a:solidFill>
                  <a:prstClr val="black"/>
                </a:solidFill>
              </a:rPr>
              <a:t>predis</a:t>
            </a:r>
            <a:r>
              <a:rPr lang="it-IT" sz="1050" b="1" dirty="0" smtClean="0">
                <a:solidFill>
                  <a:prstClr val="black"/>
                </a:solidFill>
              </a:rPr>
              <a:t>-posizione </a:t>
            </a:r>
            <a:r>
              <a:rPr lang="it-IT" sz="1050" b="1" dirty="0">
                <a:solidFill>
                  <a:prstClr val="black"/>
                </a:solidFill>
              </a:rPr>
              <a:t>delle aree</a:t>
            </a:r>
            <a:r>
              <a:rPr lang="it-IT" sz="1050" dirty="0">
                <a:solidFill>
                  <a:prstClr val="black"/>
                </a:solidFill>
              </a:rPr>
              <a:t> (</a:t>
            </a:r>
            <a:r>
              <a:rPr lang="it-IT" sz="1050" dirty="0" err="1" smtClean="0">
                <a:solidFill>
                  <a:prstClr val="black"/>
                </a:solidFill>
              </a:rPr>
              <a:t>ord</a:t>
            </a:r>
            <a:r>
              <a:rPr lang="it-IT" sz="1050" dirty="0">
                <a:solidFill>
                  <a:prstClr val="black"/>
                </a:solidFill>
              </a:rPr>
              <a:t>.</a:t>
            </a:r>
            <a:r>
              <a:rPr lang="it-IT" sz="1050" dirty="0" smtClean="0">
                <a:solidFill>
                  <a:prstClr val="black"/>
                </a:solidFill>
              </a:rPr>
              <a:t> </a:t>
            </a:r>
            <a:r>
              <a:rPr lang="it-IT" sz="1050" dirty="0" err="1">
                <a:solidFill>
                  <a:prstClr val="black"/>
                </a:solidFill>
              </a:rPr>
              <a:t>cdpc</a:t>
            </a:r>
            <a:r>
              <a:rPr lang="it-IT" sz="1050" dirty="0">
                <a:solidFill>
                  <a:prstClr val="black"/>
                </a:solidFill>
              </a:rPr>
              <a:t> </a:t>
            </a:r>
            <a:r>
              <a:rPr lang="it-IT" sz="1050" dirty="0" smtClean="0">
                <a:solidFill>
                  <a:prstClr val="black"/>
                </a:solidFill>
              </a:rPr>
              <a:t>408/2016);</a:t>
            </a:r>
            <a:endParaRPr lang="it-IT" sz="1050" dirty="0">
              <a:solidFill>
                <a:prstClr val="black"/>
              </a:solidFill>
            </a:endParaRPr>
          </a:p>
          <a:p>
            <a:pPr lvl="1" algn="just"/>
            <a:r>
              <a:rPr lang="it-IT" sz="1050" dirty="0">
                <a:solidFill>
                  <a:prstClr val="black"/>
                </a:solidFill>
              </a:rPr>
              <a:t>b) alla </a:t>
            </a:r>
            <a:r>
              <a:rPr lang="it-IT" sz="1050" b="1" dirty="0">
                <a:solidFill>
                  <a:prstClr val="black"/>
                </a:solidFill>
              </a:rPr>
              <a:t>gestione delle aree</a:t>
            </a:r>
            <a:r>
              <a:rPr lang="it-IT" sz="1050" dirty="0">
                <a:solidFill>
                  <a:prstClr val="black"/>
                </a:solidFill>
              </a:rPr>
              <a:t> </a:t>
            </a:r>
            <a:r>
              <a:rPr lang="it-IT" sz="1050" dirty="0" smtClean="0">
                <a:solidFill>
                  <a:prstClr val="black"/>
                </a:solidFill>
              </a:rPr>
              <a:t>temporanee con </a:t>
            </a:r>
            <a:r>
              <a:rPr lang="it-IT" sz="1050" dirty="0">
                <a:solidFill>
                  <a:prstClr val="black"/>
                </a:solidFill>
              </a:rPr>
              <a:t>le </a:t>
            </a:r>
            <a:r>
              <a:rPr lang="it-IT" sz="1050" dirty="0" smtClean="0">
                <a:solidFill>
                  <a:prstClr val="black"/>
                </a:solidFill>
              </a:rPr>
              <a:t>pro-</a:t>
            </a:r>
            <a:r>
              <a:rPr lang="it-IT" sz="1050" dirty="0" err="1" smtClean="0">
                <a:solidFill>
                  <a:prstClr val="black"/>
                </a:solidFill>
              </a:rPr>
              <a:t>cedure</a:t>
            </a:r>
            <a:r>
              <a:rPr lang="it-IT" sz="1050" dirty="0" smtClean="0">
                <a:solidFill>
                  <a:prstClr val="black"/>
                </a:solidFill>
              </a:rPr>
              <a:t> </a:t>
            </a:r>
            <a:r>
              <a:rPr lang="it-IT" sz="1050" dirty="0">
                <a:solidFill>
                  <a:prstClr val="black"/>
                </a:solidFill>
              </a:rPr>
              <a:t>previste con </a:t>
            </a:r>
            <a:r>
              <a:rPr lang="it-IT" sz="1050" dirty="0" err="1" smtClean="0">
                <a:solidFill>
                  <a:prstClr val="black"/>
                </a:solidFill>
              </a:rPr>
              <a:t>ordi-nanze</a:t>
            </a:r>
            <a:r>
              <a:rPr lang="it-IT" sz="1050" dirty="0" smtClean="0">
                <a:solidFill>
                  <a:prstClr val="black"/>
                </a:solidFill>
              </a:rPr>
              <a:t> </a:t>
            </a:r>
            <a:r>
              <a:rPr lang="it-IT" sz="1050" dirty="0">
                <a:solidFill>
                  <a:prstClr val="black"/>
                </a:solidFill>
              </a:rPr>
              <a:t>del capo </a:t>
            </a:r>
            <a:r>
              <a:rPr lang="it-IT" sz="1050" dirty="0" smtClean="0">
                <a:solidFill>
                  <a:prstClr val="black"/>
                </a:solidFill>
              </a:rPr>
              <a:t>Diparti-mento </a:t>
            </a:r>
            <a:r>
              <a:rPr lang="it-IT" sz="1050" dirty="0">
                <a:solidFill>
                  <a:prstClr val="black"/>
                </a:solidFill>
              </a:rPr>
              <a:t>protezione civile (</a:t>
            </a:r>
            <a:r>
              <a:rPr lang="it-IT" sz="1050" dirty="0" smtClean="0">
                <a:solidFill>
                  <a:prstClr val="black"/>
                </a:solidFill>
              </a:rPr>
              <a:t>comma </a:t>
            </a:r>
            <a:r>
              <a:rPr lang="it-IT" sz="1050" dirty="0">
                <a:solidFill>
                  <a:prstClr val="black"/>
                </a:solidFill>
              </a:rPr>
              <a:t>7).</a:t>
            </a:r>
          </a:p>
        </p:txBody>
      </p:sp>
      <p:sp>
        <p:nvSpPr>
          <p:cNvPr id="13" name="Rettangolo 12"/>
          <p:cNvSpPr/>
          <p:nvPr/>
        </p:nvSpPr>
        <p:spPr>
          <a:xfrm>
            <a:off x="4842284" y="1751660"/>
            <a:ext cx="3762164" cy="45665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Dipartimento Protezione Civile</a:t>
            </a:r>
            <a:endParaRPr lang="it-IT" b="1" dirty="0">
              <a:solidFill>
                <a:srgbClr val="002060"/>
              </a:solidFill>
              <a:effectLst>
                <a:outerShdw blurRad="38100" dist="38100" dir="2700000" algn="tl">
                  <a:srgbClr val="000000">
                    <a:alpha val="43137"/>
                  </a:srgbClr>
                </a:outerShdw>
              </a:effectLst>
            </a:endParaRPr>
          </a:p>
        </p:txBody>
      </p:sp>
      <p:sp>
        <p:nvSpPr>
          <p:cNvPr id="14" name="Rettangolo 13"/>
          <p:cNvSpPr/>
          <p:nvPr/>
        </p:nvSpPr>
        <p:spPr>
          <a:xfrm>
            <a:off x="4842284" y="2209428"/>
            <a:ext cx="3762164" cy="324036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000" dirty="0">
                <a:solidFill>
                  <a:prstClr val="black"/>
                </a:solidFill>
              </a:rPr>
              <a:t>Il capo del dipartimento </a:t>
            </a:r>
            <a:r>
              <a:rPr lang="it-IT" sz="1000" b="1" dirty="0">
                <a:solidFill>
                  <a:prstClr val="black"/>
                </a:solidFill>
              </a:rPr>
              <a:t>individua</a:t>
            </a:r>
            <a:r>
              <a:rPr lang="it-IT" sz="1000" dirty="0">
                <a:solidFill>
                  <a:prstClr val="black"/>
                </a:solidFill>
              </a:rPr>
              <a:t>, d’intesa con il Presidente della Regione, le </a:t>
            </a:r>
            <a:r>
              <a:rPr lang="it-IT" sz="1000" b="1" dirty="0">
                <a:solidFill>
                  <a:prstClr val="black"/>
                </a:solidFill>
              </a:rPr>
              <a:t>aree</a:t>
            </a:r>
            <a:r>
              <a:rPr lang="it-IT" sz="1000" dirty="0">
                <a:solidFill>
                  <a:prstClr val="black"/>
                </a:solidFill>
              </a:rPr>
              <a:t> </a:t>
            </a:r>
            <a:r>
              <a:rPr lang="it-IT" sz="1000" dirty="0" smtClean="0">
                <a:solidFill>
                  <a:prstClr val="black"/>
                </a:solidFill>
              </a:rPr>
              <a:t>per </a:t>
            </a:r>
            <a:r>
              <a:rPr lang="it-IT" sz="1000" dirty="0">
                <a:solidFill>
                  <a:prstClr val="black"/>
                </a:solidFill>
              </a:rPr>
              <a:t>i container, in assenza di indicazioni da parte dei sindaci dei comuni (comma 1)</a:t>
            </a:r>
          </a:p>
          <a:p>
            <a:pPr marL="171450" indent="-171450" algn="just">
              <a:buFont typeface="Arial" pitchFamily="34" charset="0"/>
              <a:buChar char="•"/>
            </a:pPr>
            <a:r>
              <a:rPr lang="it-IT" sz="1000" dirty="0">
                <a:solidFill>
                  <a:prstClr val="black"/>
                </a:solidFill>
              </a:rPr>
              <a:t>Il capo del dipartimento definisce con ordinanza le </a:t>
            </a:r>
            <a:r>
              <a:rPr lang="it-IT" sz="1000" b="1" dirty="0">
                <a:solidFill>
                  <a:prstClr val="black"/>
                </a:solidFill>
              </a:rPr>
              <a:t>modalità</a:t>
            </a:r>
            <a:r>
              <a:rPr lang="it-IT" sz="1000" dirty="0">
                <a:solidFill>
                  <a:prstClr val="black"/>
                </a:solidFill>
              </a:rPr>
              <a:t> per la </a:t>
            </a:r>
            <a:r>
              <a:rPr lang="it-IT" sz="1000" b="1" dirty="0">
                <a:solidFill>
                  <a:prstClr val="black"/>
                </a:solidFill>
              </a:rPr>
              <a:t>predisposizione delle aree</a:t>
            </a:r>
            <a:r>
              <a:rPr lang="it-IT" sz="1000" dirty="0">
                <a:solidFill>
                  <a:prstClr val="black"/>
                </a:solidFill>
              </a:rPr>
              <a:t>, comprese le opere infrastrutturali (comma 2).</a:t>
            </a:r>
          </a:p>
          <a:p>
            <a:pPr marL="171450" indent="-171450" algn="just">
              <a:buFont typeface="Arial" pitchFamily="34" charset="0"/>
              <a:buChar char="•"/>
            </a:pPr>
            <a:r>
              <a:rPr lang="it-IT" sz="1000" dirty="0">
                <a:solidFill>
                  <a:prstClr val="black"/>
                </a:solidFill>
              </a:rPr>
              <a:t>Il </a:t>
            </a:r>
            <a:r>
              <a:rPr lang="it-IT" sz="1000" dirty="0" smtClean="0">
                <a:solidFill>
                  <a:prstClr val="black"/>
                </a:solidFill>
              </a:rPr>
              <a:t>Dipartimento </a:t>
            </a:r>
            <a:r>
              <a:rPr lang="it-IT" sz="1000" b="1" dirty="0" smtClean="0">
                <a:solidFill>
                  <a:prstClr val="black"/>
                </a:solidFill>
              </a:rPr>
              <a:t>si </a:t>
            </a:r>
            <a:r>
              <a:rPr lang="it-IT" sz="1000" b="1" dirty="0">
                <a:solidFill>
                  <a:prstClr val="black"/>
                </a:solidFill>
              </a:rPr>
              <a:t>avvale di </a:t>
            </a:r>
            <a:r>
              <a:rPr lang="it-IT" sz="1000" b="1" dirty="0" smtClean="0">
                <a:solidFill>
                  <a:prstClr val="black"/>
                </a:solidFill>
              </a:rPr>
              <a:t>CONSIP</a:t>
            </a:r>
            <a:r>
              <a:rPr lang="it-IT" sz="1000" dirty="0" smtClean="0">
                <a:solidFill>
                  <a:prstClr val="black"/>
                </a:solidFill>
              </a:rPr>
              <a:t> </a:t>
            </a:r>
            <a:r>
              <a:rPr lang="it-IT" sz="1000" dirty="0">
                <a:solidFill>
                  <a:prstClr val="black"/>
                </a:solidFill>
              </a:rPr>
              <a:t>per </a:t>
            </a:r>
            <a:r>
              <a:rPr lang="it-IT" sz="1000" dirty="0" smtClean="0">
                <a:solidFill>
                  <a:prstClr val="black"/>
                </a:solidFill>
              </a:rPr>
              <a:t>le procedure (anche per individuare una </a:t>
            </a:r>
            <a:r>
              <a:rPr lang="it-IT" sz="1000" dirty="0">
                <a:solidFill>
                  <a:prstClr val="black"/>
                </a:solidFill>
              </a:rPr>
              <a:t>pluralità di </a:t>
            </a:r>
            <a:r>
              <a:rPr lang="it-IT" sz="1000" dirty="0" smtClean="0">
                <a:solidFill>
                  <a:prstClr val="black"/>
                </a:solidFill>
              </a:rPr>
              <a:t>aggiudicatari), finalizzate alla </a:t>
            </a:r>
            <a:r>
              <a:rPr lang="it-IT" sz="1000" b="1" dirty="0">
                <a:solidFill>
                  <a:prstClr val="black"/>
                </a:solidFill>
              </a:rPr>
              <a:t>stipula di contratti</a:t>
            </a:r>
            <a:r>
              <a:rPr lang="it-IT" sz="1000" dirty="0">
                <a:solidFill>
                  <a:prstClr val="black"/>
                </a:solidFill>
              </a:rPr>
              <a:t> </a:t>
            </a:r>
            <a:r>
              <a:rPr lang="it-IT" sz="1000" dirty="0" smtClean="0">
                <a:solidFill>
                  <a:prstClr val="black"/>
                </a:solidFill>
              </a:rPr>
              <a:t>di </a:t>
            </a:r>
            <a:r>
              <a:rPr lang="it-IT" sz="1000" dirty="0">
                <a:solidFill>
                  <a:prstClr val="black"/>
                </a:solidFill>
              </a:rPr>
              <a:t>fornitura, noleggio, disponibilità dei </a:t>
            </a:r>
            <a:r>
              <a:rPr lang="it-IT" sz="1000" dirty="0" smtClean="0">
                <a:solidFill>
                  <a:prstClr val="black"/>
                </a:solidFill>
              </a:rPr>
              <a:t>container e correlati </a:t>
            </a:r>
            <a:r>
              <a:rPr lang="it-IT" sz="1000" dirty="0">
                <a:solidFill>
                  <a:prstClr val="black"/>
                </a:solidFill>
              </a:rPr>
              <a:t>servizi e beni strumentali (comma 4 e art. 1 </a:t>
            </a:r>
            <a:r>
              <a:rPr lang="it-IT" sz="1000" dirty="0" err="1">
                <a:solidFill>
                  <a:prstClr val="black"/>
                </a:solidFill>
              </a:rPr>
              <a:t>ord</a:t>
            </a:r>
            <a:r>
              <a:rPr lang="it-IT" sz="1000" dirty="0">
                <a:solidFill>
                  <a:prstClr val="black"/>
                </a:solidFill>
              </a:rPr>
              <a:t>. </a:t>
            </a:r>
            <a:r>
              <a:rPr lang="it-IT" sz="1000" dirty="0" err="1">
                <a:solidFill>
                  <a:prstClr val="black"/>
                </a:solidFill>
              </a:rPr>
              <a:t>cdpc</a:t>
            </a:r>
            <a:r>
              <a:rPr lang="it-IT" sz="1000" dirty="0">
                <a:solidFill>
                  <a:prstClr val="black"/>
                </a:solidFill>
              </a:rPr>
              <a:t> 406/2016).</a:t>
            </a:r>
          </a:p>
          <a:p>
            <a:pPr marL="171450" indent="-171450" algn="just">
              <a:buFont typeface="Arial" pitchFamily="34" charset="0"/>
              <a:buChar char="•"/>
            </a:pPr>
            <a:r>
              <a:rPr lang="it-IT" sz="1000" dirty="0">
                <a:solidFill>
                  <a:prstClr val="black"/>
                </a:solidFill>
              </a:rPr>
              <a:t>Il </a:t>
            </a:r>
            <a:r>
              <a:rPr lang="it-IT" sz="1000" dirty="0" smtClean="0">
                <a:solidFill>
                  <a:prstClr val="black"/>
                </a:solidFill>
              </a:rPr>
              <a:t>Dipartimento </a:t>
            </a:r>
            <a:r>
              <a:rPr lang="it-IT" sz="1000" dirty="0">
                <a:solidFill>
                  <a:prstClr val="black"/>
                </a:solidFill>
              </a:rPr>
              <a:t>provvede alla </a:t>
            </a:r>
            <a:r>
              <a:rPr lang="it-IT" sz="1000" b="1" dirty="0">
                <a:solidFill>
                  <a:prstClr val="black"/>
                </a:solidFill>
              </a:rPr>
              <a:t>installazione dei moduli</a:t>
            </a:r>
            <a:r>
              <a:rPr lang="it-IT" sz="1000" dirty="0">
                <a:solidFill>
                  <a:prstClr val="black"/>
                </a:solidFill>
              </a:rPr>
              <a:t> </a:t>
            </a:r>
            <a:r>
              <a:rPr lang="it-IT" sz="1000" dirty="0" smtClean="0">
                <a:solidFill>
                  <a:prstClr val="black"/>
                </a:solidFill>
              </a:rPr>
              <a:t>abitativi e di quelli per uffici </a:t>
            </a:r>
            <a:r>
              <a:rPr lang="it-IT" sz="1000" dirty="0">
                <a:solidFill>
                  <a:prstClr val="black"/>
                </a:solidFill>
              </a:rPr>
              <a:t>e </a:t>
            </a:r>
            <a:r>
              <a:rPr lang="it-IT" sz="1000" dirty="0" smtClean="0">
                <a:solidFill>
                  <a:prstClr val="black"/>
                </a:solidFill>
              </a:rPr>
              <a:t>servizi </a:t>
            </a:r>
            <a:r>
              <a:rPr lang="it-IT" sz="1000" dirty="0">
                <a:solidFill>
                  <a:prstClr val="black"/>
                </a:solidFill>
              </a:rPr>
              <a:t>nel più breve tempo possibile (comma 3). </a:t>
            </a:r>
          </a:p>
          <a:p>
            <a:pPr marL="171450" indent="-171450" algn="just">
              <a:buFont typeface="Arial" pitchFamily="34" charset="0"/>
              <a:buChar char="•"/>
            </a:pPr>
            <a:r>
              <a:rPr lang="it-IT" sz="1000" dirty="0">
                <a:solidFill>
                  <a:prstClr val="black"/>
                </a:solidFill>
              </a:rPr>
              <a:t>Il </a:t>
            </a:r>
            <a:r>
              <a:rPr lang="it-IT" sz="1000" dirty="0" smtClean="0">
                <a:solidFill>
                  <a:prstClr val="black"/>
                </a:solidFill>
              </a:rPr>
              <a:t>Dipartimento, </a:t>
            </a:r>
            <a:r>
              <a:rPr lang="it-IT" sz="1000" dirty="0">
                <a:solidFill>
                  <a:prstClr val="black"/>
                </a:solidFill>
              </a:rPr>
              <a:t>in caso di impossibilità di individuare più operatori economici </a:t>
            </a:r>
            <a:r>
              <a:rPr lang="it-IT" sz="1000" dirty="0" smtClean="0">
                <a:solidFill>
                  <a:prstClr val="black"/>
                </a:solidFill>
              </a:rPr>
              <a:t>in tempi compatibili con l’urgenza</a:t>
            </a:r>
            <a:r>
              <a:rPr lang="it-IT" sz="1000" dirty="0">
                <a:solidFill>
                  <a:prstClr val="black"/>
                </a:solidFill>
              </a:rPr>
              <a:t>, </a:t>
            </a:r>
            <a:r>
              <a:rPr lang="it-IT" sz="1000" dirty="0" smtClean="0">
                <a:solidFill>
                  <a:prstClr val="black"/>
                </a:solidFill>
              </a:rPr>
              <a:t>svolge </a:t>
            </a:r>
            <a:r>
              <a:rPr lang="it-IT" sz="1000" dirty="0">
                <a:solidFill>
                  <a:prstClr val="black"/>
                </a:solidFill>
              </a:rPr>
              <a:t>le procedure negoziate con </a:t>
            </a:r>
            <a:r>
              <a:rPr lang="it-IT" sz="1000" b="1" dirty="0">
                <a:solidFill>
                  <a:prstClr val="black"/>
                </a:solidFill>
              </a:rPr>
              <a:t>l’unico operatore</a:t>
            </a:r>
            <a:r>
              <a:rPr lang="it-IT" sz="1000" dirty="0">
                <a:solidFill>
                  <a:prstClr val="black"/>
                </a:solidFill>
              </a:rPr>
              <a:t> eventualmente disponibile (comma 6</a:t>
            </a:r>
            <a:r>
              <a:rPr lang="it-IT" sz="1000" dirty="0" smtClean="0">
                <a:solidFill>
                  <a:prstClr val="black"/>
                </a:solidFill>
              </a:rPr>
              <a:t>).</a:t>
            </a:r>
          </a:p>
          <a:p>
            <a:pPr marL="171450" indent="-171450" algn="just">
              <a:buFont typeface="Arial" pitchFamily="34" charset="0"/>
              <a:buChar char="•"/>
            </a:pPr>
            <a:r>
              <a:rPr lang="it-IT" sz="1000" dirty="0" smtClean="0">
                <a:solidFill>
                  <a:schemeClr val="tx1"/>
                </a:solidFill>
              </a:rPr>
              <a:t>Per fronteggiare l’aggravarsi delle esigenze abitative. può </a:t>
            </a:r>
            <a:r>
              <a:rPr lang="it-IT" sz="1000" dirty="0">
                <a:solidFill>
                  <a:schemeClr val="tx1"/>
                </a:solidFill>
              </a:rPr>
              <a:t>richiedere un aumento delle prestazioni alle stesse condizioni del contratto </a:t>
            </a:r>
            <a:r>
              <a:rPr lang="it-IT" sz="1000" dirty="0" smtClean="0">
                <a:solidFill>
                  <a:schemeClr val="tx1"/>
                </a:solidFill>
              </a:rPr>
              <a:t>originario (comma 10)</a:t>
            </a:r>
            <a:endParaRPr lang="it-IT" sz="1000" dirty="0">
              <a:solidFill>
                <a:prstClr val="black"/>
              </a:solidFill>
            </a:endParaRPr>
          </a:p>
        </p:txBody>
      </p:sp>
      <p:sp>
        <p:nvSpPr>
          <p:cNvPr id="15" name="Rettangolo 14"/>
          <p:cNvSpPr/>
          <p:nvPr/>
        </p:nvSpPr>
        <p:spPr>
          <a:xfrm>
            <a:off x="517850" y="976375"/>
            <a:ext cx="8086597" cy="711237"/>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INSEDIAMENTO </a:t>
            </a:r>
            <a:r>
              <a:rPr lang="it-IT" b="1" dirty="0">
                <a:solidFill>
                  <a:srgbClr val="002060"/>
                </a:solidFill>
                <a:effectLst>
                  <a:outerShdw blurRad="38100" dist="38100" dir="2700000" algn="tl">
                    <a:srgbClr val="000000">
                      <a:alpha val="43137"/>
                    </a:srgbClr>
                  </a:outerShdw>
                </a:effectLst>
              </a:rPr>
              <a:t>DI CONTAINER (commi 1-7 e 10</a:t>
            </a:r>
            <a:r>
              <a:rPr lang="it-IT" b="1" dirty="0" smtClean="0">
                <a:solidFill>
                  <a:srgbClr val="002060"/>
                </a:solidFill>
                <a:effectLst>
                  <a:outerShdw blurRad="38100" dist="38100" dir="2700000" algn="tl">
                    <a:srgbClr val="000000">
                      <a:alpha val="43137"/>
                    </a:srgbClr>
                  </a:outerShdw>
                </a:effectLst>
              </a:rPr>
              <a:t>)</a:t>
            </a:r>
          </a:p>
          <a:p>
            <a:pPr algn="ctr"/>
            <a:r>
              <a:rPr lang="it-IT" sz="1600" b="1" dirty="0" smtClean="0">
                <a:solidFill>
                  <a:srgbClr val="002060"/>
                </a:solidFill>
                <a:effectLst>
                  <a:outerShdw blurRad="38100" dist="38100" dir="2700000" algn="tl">
                    <a:srgbClr val="000000">
                      <a:alpha val="43137"/>
                    </a:srgbClr>
                  </a:outerShdw>
                </a:effectLst>
              </a:rPr>
              <a:t>in attesa della realizzazione delle strutture abitative di emergenza </a:t>
            </a:r>
            <a:r>
              <a:rPr lang="it-IT" sz="1600" b="1" dirty="0" err="1" smtClean="0">
                <a:solidFill>
                  <a:srgbClr val="002060"/>
                </a:solidFill>
                <a:effectLst>
                  <a:outerShdw blurRad="38100" dist="38100" dir="2700000" algn="tl">
                    <a:srgbClr val="000000">
                      <a:alpha val="43137"/>
                    </a:srgbClr>
                  </a:outerShdw>
                </a:effectLst>
              </a:rPr>
              <a:t>s.a.e</a:t>
            </a:r>
            <a:r>
              <a:rPr lang="it-IT" sz="1600" b="1" dirty="0" smtClean="0">
                <a:solidFill>
                  <a:srgbClr val="002060"/>
                </a:solidFill>
                <a:effectLst>
                  <a:outerShdw blurRad="38100" dist="38100" dir="2700000" algn="tl">
                    <a:srgbClr val="000000">
                      <a:alpha val="43137"/>
                    </a:srgbClr>
                  </a:outerShdw>
                </a:effectLst>
              </a:rPr>
              <a:t>. </a:t>
            </a:r>
            <a:endParaRPr lang="it-IT" sz="16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8284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7758" y="97954"/>
            <a:ext cx="7514424" cy="707886"/>
          </a:xfrm>
          <a:prstGeom prst="rect">
            <a:avLst/>
          </a:prstGeom>
          <a:noFill/>
        </p:spPr>
        <p:txBody>
          <a:bodyPr wrap="square" rtlCol="0">
            <a:spAutoFit/>
          </a:bodyPr>
          <a:lstStyle/>
          <a:p>
            <a:pPr algn="ctr"/>
            <a:r>
              <a:rPr lang="it-IT" sz="2000" b="1" dirty="0" smtClean="0">
                <a:solidFill>
                  <a:prstClr val="white"/>
                </a:solidFill>
                <a:latin typeface="Arial Black" pitchFamily="34" charset="0"/>
              </a:rPr>
              <a:t>Moduli abitativi provvisori</a:t>
            </a:r>
          </a:p>
          <a:p>
            <a:pPr algn="ctr"/>
            <a:r>
              <a:rPr lang="it-IT" sz="2000" b="1" dirty="0">
                <a:solidFill>
                  <a:prstClr val="white"/>
                </a:solidFill>
                <a:latin typeface="Arial Black" pitchFamily="34" charset="0"/>
              </a:rPr>
              <a:t>(art. 4bis e ordinanze di protezione civile)</a:t>
            </a:r>
          </a:p>
        </p:txBody>
      </p:sp>
      <p:sp>
        <p:nvSpPr>
          <p:cNvPr id="6" name="Segnaposto numero diapositiva 5"/>
          <p:cNvSpPr>
            <a:spLocks noGrp="1"/>
          </p:cNvSpPr>
          <p:nvPr>
            <p:ph type="sldNum" sz="quarter" idx="12"/>
          </p:nvPr>
        </p:nvSpPr>
        <p:spPr>
          <a:xfrm>
            <a:off x="35496" y="5296959"/>
            <a:ext cx="2133600" cy="304271"/>
          </a:xfrm>
        </p:spPr>
        <p:txBody>
          <a:bodyPr/>
          <a:lstStyle/>
          <a:p>
            <a:pPr algn="l"/>
            <a:fld id="{12194F3B-A95F-4036-9FB0-F0B68AB4758F}" type="slidenum">
              <a:rPr lang="it-IT" smtClean="0">
                <a:solidFill>
                  <a:prstClr val="black">
                    <a:tint val="75000"/>
                  </a:prstClr>
                </a:solidFill>
              </a:rPr>
              <a:pPr algn="l"/>
              <a:t>7</a:t>
            </a:fld>
            <a:endParaRPr lang="it-IT">
              <a:solidFill>
                <a:prstClr val="black">
                  <a:tint val="75000"/>
                </a:prstClr>
              </a:solidFill>
            </a:endParaRPr>
          </a:p>
        </p:txBody>
      </p:sp>
      <p:sp>
        <p:nvSpPr>
          <p:cNvPr id="16" name="Rettangolo 15"/>
          <p:cNvSpPr/>
          <p:nvPr/>
        </p:nvSpPr>
        <p:spPr>
          <a:xfrm>
            <a:off x="7461749" y="2351459"/>
            <a:ext cx="1214707" cy="1718011"/>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a:solidFill>
                  <a:srgbClr val="002060"/>
                </a:solidFill>
                <a:effectLst>
                  <a:outerShdw blurRad="38100" dist="38100" dir="2700000" algn="tl">
                    <a:srgbClr val="000000">
                      <a:alpha val="43137"/>
                    </a:srgbClr>
                  </a:outerShdw>
                </a:effectLst>
              </a:rPr>
              <a:t>Dip. Prot.</a:t>
            </a:r>
          </a:p>
          <a:p>
            <a:pPr algn="ctr"/>
            <a:r>
              <a:rPr lang="it-IT" sz="1400" b="1">
                <a:solidFill>
                  <a:srgbClr val="002060"/>
                </a:solidFill>
                <a:effectLst>
                  <a:outerShdw blurRad="38100" dist="38100" dir="2700000" algn="tl">
                    <a:srgbClr val="000000">
                      <a:alpha val="43137"/>
                    </a:srgbClr>
                  </a:outerShdw>
                </a:effectLst>
              </a:rPr>
              <a:t>Civile</a:t>
            </a:r>
            <a:endParaRPr lang="it-IT" sz="1400" b="1" dirty="0">
              <a:solidFill>
                <a:srgbClr val="002060"/>
              </a:solidFill>
              <a:effectLst>
                <a:outerShdw blurRad="38100" dist="38100" dir="2700000" algn="tl">
                  <a:srgbClr val="000000">
                    <a:alpha val="43137"/>
                  </a:srgbClr>
                </a:outerShdw>
              </a:effectLst>
            </a:endParaRPr>
          </a:p>
        </p:txBody>
      </p:sp>
      <p:sp>
        <p:nvSpPr>
          <p:cNvPr id="17" name="Rettangolo 16"/>
          <p:cNvSpPr/>
          <p:nvPr/>
        </p:nvSpPr>
        <p:spPr>
          <a:xfrm>
            <a:off x="386045" y="2353443"/>
            <a:ext cx="1157809" cy="1718011"/>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err="1" smtClean="0">
                <a:solidFill>
                  <a:srgbClr val="002060"/>
                </a:solidFill>
                <a:effectLst>
                  <a:outerShdw blurRad="38100" dist="38100" dir="2700000" algn="tl">
                    <a:srgbClr val="000000">
                      <a:alpha val="43137"/>
                    </a:srgbClr>
                  </a:outerShdw>
                </a:effectLst>
              </a:rPr>
              <a:t>Dip</a:t>
            </a:r>
            <a:r>
              <a:rPr lang="it-IT" sz="1400" b="1" dirty="0" smtClean="0">
                <a:solidFill>
                  <a:srgbClr val="002060"/>
                </a:solidFill>
                <a:effectLst>
                  <a:outerShdw blurRad="38100" dist="38100" dir="2700000" algn="tl">
                    <a:srgbClr val="000000">
                      <a:alpha val="43137"/>
                    </a:srgbClr>
                  </a:outerShdw>
                </a:effectLst>
              </a:rPr>
              <a:t>. </a:t>
            </a:r>
            <a:r>
              <a:rPr lang="it-IT" sz="1400" b="1" dirty="0" err="1" smtClean="0">
                <a:solidFill>
                  <a:srgbClr val="002060"/>
                </a:solidFill>
                <a:effectLst>
                  <a:outerShdw blurRad="38100" dist="38100" dir="2700000" algn="tl">
                    <a:srgbClr val="000000">
                      <a:alpha val="43137"/>
                    </a:srgbClr>
                  </a:outerShdw>
                </a:effectLst>
              </a:rPr>
              <a:t>Prot</a:t>
            </a:r>
            <a:r>
              <a:rPr lang="it-IT" sz="1400" b="1" dirty="0" smtClean="0">
                <a:solidFill>
                  <a:srgbClr val="002060"/>
                </a:solidFill>
                <a:effectLst>
                  <a:outerShdw blurRad="38100" dist="38100" dir="2700000" algn="tl">
                    <a:srgbClr val="000000">
                      <a:alpha val="43137"/>
                    </a:srgbClr>
                  </a:outerShdw>
                </a:effectLst>
              </a:rPr>
              <a:t>.</a:t>
            </a:r>
          </a:p>
          <a:p>
            <a:pPr algn="ctr"/>
            <a:r>
              <a:rPr lang="it-IT" sz="1400" b="1" dirty="0" smtClean="0">
                <a:solidFill>
                  <a:srgbClr val="002060"/>
                </a:solidFill>
                <a:effectLst>
                  <a:outerShdw blurRad="38100" dist="38100" dir="2700000" algn="tl">
                    <a:srgbClr val="000000">
                      <a:alpha val="43137"/>
                    </a:srgbClr>
                  </a:outerShdw>
                </a:effectLst>
              </a:rPr>
              <a:t>Civile</a:t>
            </a:r>
            <a:endParaRPr lang="it-IT" sz="1400" b="1" dirty="0">
              <a:solidFill>
                <a:srgbClr val="002060"/>
              </a:solidFill>
              <a:effectLst>
                <a:outerShdw blurRad="38100" dist="38100" dir="2700000" algn="tl">
                  <a:srgbClr val="000000">
                    <a:alpha val="43137"/>
                  </a:srgbClr>
                </a:outerShdw>
              </a:effectLst>
            </a:endParaRPr>
          </a:p>
        </p:txBody>
      </p:sp>
      <p:sp>
        <p:nvSpPr>
          <p:cNvPr id="18" name="Rettangolo 17"/>
          <p:cNvSpPr/>
          <p:nvPr/>
        </p:nvSpPr>
        <p:spPr>
          <a:xfrm>
            <a:off x="1529937" y="2353443"/>
            <a:ext cx="1089549" cy="1718011"/>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err="1" smtClean="0">
                <a:solidFill>
                  <a:srgbClr val="002060"/>
                </a:solidFill>
                <a:effectLst>
                  <a:outerShdw blurRad="38100" dist="38100" dir="2700000" algn="tl">
                    <a:srgbClr val="000000">
                      <a:alpha val="43137"/>
                    </a:srgbClr>
                  </a:outerShdw>
                </a:effectLst>
              </a:rPr>
              <a:t>Dip</a:t>
            </a:r>
            <a:r>
              <a:rPr lang="it-IT" sz="1400" b="1" dirty="0" smtClean="0">
                <a:solidFill>
                  <a:srgbClr val="002060"/>
                </a:solidFill>
                <a:effectLst>
                  <a:outerShdw blurRad="38100" dist="38100" dir="2700000" algn="tl">
                    <a:srgbClr val="000000">
                      <a:alpha val="43137"/>
                    </a:srgbClr>
                  </a:outerShdw>
                </a:effectLst>
              </a:rPr>
              <a:t>. </a:t>
            </a:r>
            <a:r>
              <a:rPr lang="it-IT" sz="1400" b="1" dirty="0" err="1" smtClean="0">
                <a:solidFill>
                  <a:srgbClr val="002060"/>
                </a:solidFill>
                <a:effectLst>
                  <a:outerShdw blurRad="38100" dist="38100" dir="2700000" algn="tl">
                    <a:srgbClr val="000000">
                      <a:alpha val="43137"/>
                    </a:srgbClr>
                  </a:outerShdw>
                </a:effectLst>
              </a:rPr>
              <a:t>Prot</a:t>
            </a:r>
            <a:r>
              <a:rPr lang="it-IT" sz="1400" b="1" dirty="0" smtClean="0">
                <a:solidFill>
                  <a:srgbClr val="002060"/>
                </a:solidFill>
                <a:effectLst>
                  <a:outerShdw blurRad="38100" dist="38100" dir="2700000" algn="tl">
                    <a:srgbClr val="000000">
                      <a:alpha val="43137"/>
                    </a:srgbClr>
                  </a:outerShdw>
                </a:effectLst>
              </a:rPr>
              <a:t>.</a:t>
            </a:r>
          </a:p>
          <a:p>
            <a:pPr algn="ctr"/>
            <a:r>
              <a:rPr lang="it-IT" sz="1400" b="1" dirty="0" smtClean="0">
                <a:solidFill>
                  <a:srgbClr val="002060"/>
                </a:solidFill>
                <a:effectLst>
                  <a:outerShdw blurRad="38100" dist="38100" dir="2700000" algn="tl">
                    <a:srgbClr val="000000">
                      <a:alpha val="43137"/>
                    </a:srgbClr>
                  </a:outerShdw>
                </a:effectLst>
              </a:rPr>
              <a:t>Civile</a:t>
            </a:r>
          </a:p>
          <a:p>
            <a:pPr algn="ctr"/>
            <a:r>
              <a:rPr lang="it-IT" sz="1400" b="1" dirty="0" smtClean="0">
                <a:solidFill>
                  <a:srgbClr val="002060"/>
                </a:solidFill>
                <a:effectLst>
                  <a:outerShdw blurRad="38100" dist="38100" dir="2700000" algn="tl">
                    <a:srgbClr val="000000">
                      <a:alpha val="43137"/>
                    </a:srgbClr>
                  </a:outerShdw>
                </a:effectLst>
              </a:rPr>
              <a:t>Oppure</a:t>
            </a:r>
          </a:p>
          <a:p>
            <a:pPr algn="ctr"/>
            <a:r>
              <a:rPr lang="it-IT" sz="1400" b="1" dirty="0" smtClean="0">
                <a:solidFill>
                  <a:srgbClr val="002060"/>
                </a:solidFill>
                <a:effectLst>
                  <a:outerShdw blurRad="38100" dist="38100" dir="2700000" algn="tl">
                    <a:srgbClr val="000000">
                      <a:alpha val="43137"/>
                    </a:srgbClr>
                  </a:outerShdw>
                </a:effectLst>
              </a:rPr>
              <a:t>Comune</a:t>
            </a:r>
            <a:endParaRPr lang="it-IT" sz="1600" b="1" dirty="0">
              <a:solidFill>
                <a:srgbClr val="002060"/>
              </a:solidFill>
              <a:effectLst>
                <a:outerShdw blurRad="38100" dist="38100" dir="2700000" algn="tl">
                  <a:srgbClr val="000000">
                    <a:alpha val="43137"/>
                  </a:srgbClr>
                </a:outerShdw>
              </a:effectLst>
            </a:endParaRPr>
          </a:p>
        </p:txBody>
      </p:sp>
      <p:sp>
        <p:nvSpPr>
          <p:cNvPr id="19" name="Rettangolo 18"/>
          <p:cNvSpPr/>
          <p:nvPr/>
        </p:nvSpPr>
        <p:spPr>
          <a:xfrm>
            <a:off x="2615024" y="2351459"/>
            <a:ext cx="1298012" cy="171999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002060"/>
                </a:solidFill>
                <a:effectLst>
                  <a:outerShdw blurRad="38100" dist="38100" dir="2700000" algn="tl">
                    <a:srgbClr val="000000">
                      <a:alpha val="43137"/>
                    </a:srgbClr>
                  </a:outerShdw>
                </a:effectLst>
              </a:rPr>
              <a:t>Comune oppure </a:t>
            </a:r>
            <a:r>
              <a:rPr lang="it-IT" sz="1400" b="1" dirty="0" err="1" smtClean="0">
                <a:solidFill>
                  <a:srgbClr val="002060"/>
                </a:solidFill>
                <a:effectLst>
                  <a:outerShdw blurRad="38100" dist="38100" dir="2700000" algn="tl">
                    <a:srgbClr val="000000">
                      <a:alpha val="43137"/>
                    </a:srgbClr>
                  </a:outerShdw>
                </a:effectLst>
              </a:rPr>
              <a:t>Dip</a:t>
            </a:r>
            <a:r>
              <a:rPr lang="it-IT" sz="1400" b="1" dirty="0" smtClean="0">
                <a:solidFill>
                  <a:srgbClr val="002060"/>
                </a:solidFill>
                <a:effectLst>
                  <a:outerShdw blurRad="38100" dist="38100" dir="2700000" algn="tl">
                    <a:srgbClr val="000000">
                      <a:alpha val="43137"/>
                    </a:srgbClr>
                  </a:outerShdw>
                </a:effectLst>
              </a:rPr>
              <a:t>. </a:t>
            </a:r>
            <a:r>
              <a:rPr lang="it-IT" sz="1400" b="1" dirty="0" err="1" smtClean="0">
                <a:solidFill>
                  <a:srgbClr val="002060"/>
                </a:solidFill>
                <a:effectLst>
                  <a:outerShdw blurRad="38100" dist="38100" dir="2700000" algn="tl">
                    <a:srgbClr val="000000">
                      <a:alpha val="43137"/>
                    </a:srgbClr>
                  </a:outerShdw>
                </a:effectLst>
              </a:rPr>
              <a:t>Prot</a:t>
            </a:r>
            <a:r>
              <a:rPr lang="it-IT" sz="1400" b="1" dirty="0" smtClean="0">
                <a:solidFill>
                  <a:srgbClr val="002060"/>
                </a:solidFill>
                <a:effectLst>
                  <a:outerShdw blurRad="38100" dist="38100" dir="2700000" algn="tl">
                    <a:srgbClr val="000000">
                      <a:alpha val="43137"/>
                    </a:srgbClr>
                  </a:outerShdw>
                </a:effectLst>
              </a:rPr>
              <a:t>. Civile d’intesa con Presidente</a:t>
            </a:r>
            <a:endParaRPr lang="it-IT" sz="1400" b="1" dirty="0">
              <a:solidFill>
                <a:srgbClr val="002060"/>
              </a:solidFill>
              <a:effectLst>
                <a:outerShdw blurRad="38100" dist="38100" dir="2700000" algn="tl">
                  <a:srgbClr val="000000">
                    <a:alpha val="43137"/>
                  </a:srgbClr>
                </a:outerShdw>
              </a:effectLst>
            </a:endParaRPr>
          </a:p>
        </p:txBody>
      </p:sp>
      <p:sp>
        <p:nvSpPr>
          <p:cNvPr id="20" name="Rettangolo 19"/>
          <p:cNvSpPr/>
          <p:nvPr/>
        </p:nvSpPr>
        <p:spPr>
          <a:xfrm>
            <a:off x="3925060" y="2353444"/>
            <a:ext cx="989253" cy="171801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002060"/>
                </a:solidFill>
                <a:effectLst>
                  <a:outerShdw blurRad="38100" dist="38100" dir="2700000" algn="tl">
                    <a:srgbClr val="000000">
                      <a:alpha val="43137"/>
                    </a:srgbClr>
                  </a:outerShdw>
                </a:effectLst>
              </a:rPr>
              <a:t>Regione</a:t>
            </a:r>
            <a:endParaRPr lang="it-IT" sz="1400" b="1" dirty="0">
              <a:solidFill>
                <a:srgbClr val="002060"/>
              </a:solidFill>
              <a:effectLst>
                <a:outerShdw blurRad="38100" dist="38100" dir="2700000" algn="tl">
                  <a:srgbClr val="000000">
                    <a:alpha val="43137"/>
                  </a:srgbClr>
                </a:outerShdw>
              </a:effectLst>
            </a:endParaRPr>
          </a:p>
        </p:txBody>
      </p:sp>
      <p:sp>
        <p:nvSpPr>
          <p:cNvPr id="21" name="Rettangolo 20"/>
          <p:cNvSpPr/>
          <p:nvPr/>
        </p:nvSpPr>
        <p:spPr>
          <a:xfrm>
            <a:off x="4914313" y="2353444"/>
            <a:ext cx="1155790" cy="1718011"/>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002060"/>
                </a:solidFill>
                <a:effectLst>
                  <a:outerShdw blurRad="38100" dist="38100" dir="2700000" algn="tl">
                    <a:srgbClr val="000000">
                      <a:alpha val="43137"/>
                    </a:srgbClr>
                  </a:outerShdw>
                </a:effectLst>
              </a:rPr>
              <a:t>Comune</a:t>
            </a:r>
            <a:endParaRPr lang="it-IT" sz="1400" b="1" dirty="0">
              <a:solidFill>
                <a:srgbClr val="002060"/>
              </a:solidFill>
              <a:effectLst>
                <a:outerShdw blurRad="38100" dist="38100" dir="2700000" algn="tl">
                  <a:srgbClr val="000000">
                    <a:alpha val="43137"/>
                  </a:srgbClr>
                </a:outerShdw>
              </a:effectLst>
            </a:endParaRPr>
          </a:p>
        </p:txBody>
      </p:sp>
      <p:sp>
        <p:nvSpPr>
          <p:cNvPr id="22" name="Rettangolo 21"/>
          <p:cNvSpPr/>
          <p:nvPr/>
        </p:nvSpPr>
        <p:spPr>
          <a:xfrm>
            <a:off x="7461749" y="1727525"/>
            <a:ext cx="1214707" cy="623934"/>
          </a:xfrm>
          <a:prstGeom prst="rect">
            <a:avLst/>
          </a:prstGeom>
          <a:solidFill>
            <a:schemeClr val="accent3">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002060"/>
                </a:solidFill>
                <a:effectLst>
                  <a:outerShdw blurRad="38100" dist="38100" dir="2700000" algn="tl">
                    <a:srgbClr val="000000">
                      <a:alpha val="43137"/>
                    </a:srgbClr>
                  </a:outerShdw>
                </a:effectLst>
              </a:rPr>
              <a:t>Installazione dei moduli</a:t>
            </a:r>
            <a:endParaRPr lang="it-IT" sz="1400" b="1" dirty="0">
              <a:solidFill>
                <a:srgbClr val="002060"/>
              </a:solidFill>
              <a:effectLst>
                <a:outerShdw blurRad="38100" dist="38100" dir="2700000" algn="tl">
                  <a:srgbClr val="000000">
                    <a:alpha val="43137"/>
                  </a:srgbClr>
                </a:outerShdw>
              </a:effectLst>
            </a:endParaRPr>
          </a:p>
        </p:txBody>
      </p:sp>
      <p:sp>
        <p:nvSpPr>
          <p:cNvPr id="23" name="Rettangolo 22"/>
          <p:cNvSpPr/>
          <p:nvPr/>
        </p:nvSpPr>
        <p:spPr>
          <a:xfrm>
            <a:off x="391727" y="1729510"/>
            <a:ext cx="1152420" cy="623934"/>
          </a:xfrm>
          <a:prstGeom prst="rect">
            <a:avLst/>
          </a:prstGeom>
          <a:solidFill>
            <a:schemeClr val="accent3">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002060"/>
                </a:solidFill>
                <a:effectLst>
                  <a:outerShdw blurRad="38100" dist="38100" dir="2700000" algn="tl">
                    <a:srgbClr val="000000">
                      <a:alpha val="43137"/>
                    </a:srgbClr>
                  </a:outerShdw>
                </a:effectLst>
              </a:rPr>
              <a:t>Procedura di acquisizione in locazione</a:t>
            </a:r>
            <a:endParaRPr lang="it-IT" sz="1400" b="1" dirty="0">
              <a:solidFill>
                <a:srgbClr val="002060"/>
              </a:solidFill>
              <a:effectLst>
                <a:outerShdw blurRad="38100" dist="38100" dir="2700000" algn="tl">
                  <a:srgbClr val="000000">
                    <a:alpha val="43137"/>
                  </a:srgbClr>
                </a:outerShdw>
              </a:effectLst>
            </a:endParaRPr>
          </a:p>
        </p:txBody>
      </p:sp>
      <p:sp>
        <p:nvSpPr>
          <p:cNvPr id="24" name="Rettangolo 23"/>
          <p:cNvSpPr/>
          <p:nvPr/>
        </p:nvSpPr>
        <p:spPr>
          <a:xfrm>
            <a:off x="1529937" y="1729509"/>
            <a:ext cx="1089550" cy="623934"/>
          </a:xfrm>
          <a:prstGeom prst="rect">
            <a:avLst/>
          </a:prstGeom>
          <a:solidFill>
            <a:schemeClr val="accent3">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002060"/>
                </a:solidFill>
                <a:effectLst>
                  <a:outerShdw blurRad="38100" dist="38100" dir="2700000" algn="tl">
                    <a:srgbClr val="000000">
                      <a:alpha val="43137"/>
                    </a:srgbClr>
                  </a:outerShdw>
                </a:effectLst>
              </a:rPr>
              <a:t>Ordinativo</a:t>
            </a:r>
          </a:p>
          <a:p>
            <a:pPr algn="ctr"/>
            <a:r>
              <a:rPr lang="it-IT" sz="1400" b="1" dirty="0">
                <a:solidFill>
                  <a:srgbClr val="002060"/>
                </a:solidFill>
                <a:effectLst>
                  <a:outerShdw blurRad="38100" dist="38100" dir="2700000" algn="tl">
                    <a:srgbClr val="000000">
                      <a:alpha val="43137"/>
                    </a:srgbClr>
                  </a:outerShdw>
                </a:effectLst>
              </a:rPr>
              <a:t>d</a:t>
            </a:r>
            <a:r>
              <a:rPr lang="it-IT" sz="1400" b="1" dirty="0" smtClean="0">
                <a:solidFill>
                  <a:srgbClr val="002060"/>
                </a:solidFill>
                <a:effectLst>
                  <a:outerShdw blurRad="38100" dist="38100" dir="2700000" algn="tl">
                    <a:srgbClr val="000000">
                      <a:alpha val="43137"/>
                    </a:srgbClr>
                  </a:outerShdw>
                </a:effectLst>
              </a:rPr>
              <a:t>i fornitura</a:t>
            </a:r>
            <a:endParaRPr lang="it-IT" sz="1400" b="1" dirty="0">
              <a:solidFill>
                <a:srgbClr val="002060"/>
              </a:solidFill>
              <a:effectLst>
                <a:outerShdw blurRad="38100" dist="38100" dir="2700000" algn="tl">
                  <a:srgbClr val="000000">
                    <a:alpha val="43137"/>
                  </a:srgbClr>
                </a:outerShdw>
              </a:effectLst>
            </a:endParaRPr>
          </a:p>
        </p:txBody>
      </p:sp>
      <p:sp>
        <p:nvSpPr>
          <p:cNvPr id="25" name="Rettangolo 24"/>
          <p:cNvSpPr/>
          <p:nvPr/>
        </p:nvSpPr>
        <p:spPr>
          <a:xfrm>
            <a:off x="6070149" y="2353444"/>
            <a:ext cx="1376422" cy="1718011"/>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002060"/>
                </a:solidFill>
                <a:effectLst>
                  <a:outerShdw blurRad="38100" dist="38100" dir="2700000" algn="tl">
                    <a:srgbClr val="000000">
                      <a:alpha val="43137"/>
                    </a:srgbClr>
                  </a:outerShdw>
                </a:effectLst>
              </a:rPr>
              <a:t>Comune oppure </a:t>
            </a:r>
            <a:r>
              <a:rPr lang="it-IT" sz="1400" b="1" dirty="0" err="1" smtClean="0">
                <a:solidFill>
                  <a:srgbClr val="002060"/>
                </a:solidFill>
                <a:effectLst>
                  <a:outerShdw blurRad="38100" dist="38100" dir="2700000" algn="tl">
                    <a:srgbClr val="000000">
                      <a:alpha val="43137"/>
                    </a:srgbClr>
                  </a:outerShdw>
                </a:effectLst>
              </a:rPr>
              <a:t>Dip</a:t>
            </a:r>
            <a:r>
              <a:rPr lang="it-IT" sz="1400" b="1" dirty="0" smtClean="0">
                <a:solidFill>
                  <a:srgbClr val="002060"/>
                </a:solidFill>
                <a:effectLst>
                  <a:outerShdw blurRad="38100" dist="38100" dir="2700000" algn="tl">
                    <a:srgbClr val="000000">
                      <a:alpha val="43137"/>
                    </a:srgbClr>
                  </a:outerShdw>
                </a:effectLst>
              </a:rPr>
              <a:t>. </a:t>
            </a:r>
            <a:r>
              <a:rPr lang="it-IT" sz="1400" b="1" dirty="0" err="1" smtClean="0">
                <a:solidFill>
                  <a:srgbClr val="002060"/>
                </a:solidFill>
                <a:effectLst>
                  <a:outerShdw blurRad="38100" dist="38100" dir="2700000" algn="tl">
                    <a:srgbClr val="000000">
                      <a:alpha val="43137"/>
                    </a:srgbClr>
                  </a:outerShdw>
                </a:effectLst>
              </a:rPr>
              <a:t>Prot</a:t>
            </a:r>
            <a:r>
              <a:rPr lang="it-IT" sz="1400" b="1" dirty="0" smtClean="0">
                <a:solidFill>
                  <a:srgbClr val="002060"/>
                </a:solidFill>
                <a:effectLst>
                  <a:outerShdw blurRad="38100" dist="38100" dir="2700000" algn="tl">
                    <a:srgbClr val="000000">
                      <a:alpha val="43137"/>
                    </a:srgbClr>
                  </a:outerShdw>
                </a:effectLst>
              </a:rPr>
              <a:t>. Civile</a:t>
            </a:r>
            <a:endParaRPr lang="it-IT" sz="1400" b="1" dirty="0">
              <a:solidFill>
                <a:srgbClr val="002060"/>
              </a:solidFill>
              <a:effectLst>
                <a:outerShdw blurRad="38100" dist="38100" dir="2700000" algn="tl">
                  <a:srgbClr val="000000">
                    <a:alpha val="43137"/>
                  </a:srgbClr>
                </a:outerShdw>
              </a:effectLst>
            </a:endParaRPr>
          </a:p>
        </p:txBody>
      </p:sp>
      <p:sp>
        <p:nvSpPr>
          <p:cNvPr id="26" name="Rettangolo 25"/>
          <p:cNvSpPr/>
          <p:nvPr/>
        </p:nvSpPr>
        <p:spPr>
          <a:xfrm>
            <a:off x="2610057" y="1727525"/>
            <a:ext cx="1302933" cy="623934"/>
          </a:xfrm>
          <a:prstGeom prst="rect">
            <a:avLst/>
          </a:prstGeom>
          <a:solidFill>
            <a:schemeClr val="accent3">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002060"/>
                </a:solidFill>
                <a:effectLst>
                  <a:outerShdw blurRad="38100" dist="38100" dir="2700000" algn="tl">
                    <a:srgbClr val="000000">
                      <a:alpha val="43137"/>
                    </a:srgbClr>
                  </a:outerShdw>
                </a:effectLst>
              </a:rPr>
              <a:t>Individuazione delle aree</a:t>
            </a:r>
            <a:endParaRPr lang="it-IT" sz="1400" b="1" dirty="0">
              <a:solidFill>
                <a:srgbClr val="002060"/>
              </a:solidFill>
              <a:effectLst>
                <a:outerShdw blurRad="38100" dist="38100" dir="2700000" algn="tl">
                  <a:srgbClr val="000000">
                    <a:alpha val="43137"/>
                  </a:srgbClr>
                </a:outerShdw>
              </a:effectLst>
            </a:endParaRPr>
          </a:p>
        </p:txBody>
      </p:sp>
      <p:sp>
        <p:nvSpPr>
          <p:cNvPr id="27" name="Rettangolo 26"/>
          <p:cNvSpPr/>
          <p:nvPr/>
        </p:nvSpPr>
        <p:spPr>
          <a:xfrm>
            <a:off x="3925060" y="1727525"/>
            <a:ext cx="989253" cy="623934"/>
          </a:xfrm>
          <a:prstGeom prst="rect">
            <a:avLst/>
          </a:prstGeom>
          <a:solidFill>
            <a:schemeClr val="accent3">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002060"/>
                </a:solidFill>
                <a:effectLst>
                  <a:outerShdw blurRad="38100" dist="38100" dir="2700000" algn="tl">
                    <a:srgbClr val="000000">
                      <a:alpha val="43137"/>
                    </a:srgbClr>
                  </a:outerShdw>
                </a:effectLst>
              </a:rPr>
              <a:t>Verifica idoneità</a:t>
            </a:r>
          </a:p>
          <a:p>
            <a:pPr algn="ctr"/>
            <a:r>
              <a:rPr lang="it-IT" sz="1400" b="1" dirty="0" smtClean="0">
                <a:solidFill>
                  <a:srgbClr val="002060"/>
                </a:solidFill>
                <a:effectLst>
                  <a:outerShdw blurRad="38100" dist="38100" dir="2700000" algn="tl">
                    <a:srgbClr val="000000">
                      <a:alpha val="43137"/>
                    </a:srgbClr>
                  </a:outerShdw>
                </a:effectLst>
              </a:rPr>
              <a:t>delle aree</a:t>
            </a:r>
            <a:endParaRPr lang="it-IT" sz="1400" b="1" dirty="0">
              <a:solidFill>
                <a:srgbClr val="002060"/>
              </a:solidFill>
              <a:effectLst>
                <a:outerShdw blurRad="38100" dist="38100" dir="2700000" algn="tl">
                  <a:srgbClr val="000000">
                    <a:alpha val="43137"/>
                  </a:srgbClr>
                </a:outerShdw>
              </a:effectLst>
            </a:endParaRPr>
          </a:p>
        </p:txBody>
      </p:sp>
      <p:sp>
        <p:nvSpPr>
          <p:cNvPr id="28" name="Rettangolo 27"/>
          <p:cNvSpPr/>
          <p:nvPr/>
        </p:nvSpPr>
        <p:spPr>
          <a:xfrm>
            <a:off x="4918021" y="1731537"/>
            <a:ext cx="1152093" cy="623934"/>
          </a:xfrm>
          <a:prstGeom prst="rect">
            <a:avLst/>
          </a:prstGeom>
          <a:solidFill>
            <a:schemeClr val="accent3">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002060"/>
                </a:solidFill>
                <a:effectLst>
                  <a:outerShdw blurRad="38100" dist="38100" dir="2700000" algn="tl">
                    <a:srgbClr val="000000">
                      <a:alpha val="43137"/>
                    </a:srgbClr>
                  </a:outerShdw>
                </a:effectLst>
              </a:rPr>
              <a:t>Acquisizione</a:t>
            </a:r>
          </a:p>
          <a:p>
            <a:pPr algn="ctr"/>
            <a:r>
              <a:rPr lang="it-IT" sz="1400" b="1" dirty="0" smtClean="0">
                <a:solidFill>
                  <a:srgbClr val="002060"/>
                </a:solidFill>
                <a:effectLst>
                  <a:outerShdw blurRad="38100" dist="38100" dir="2700000" algn="tl">
                    <a:srgbClr val="000000">
                      <a:alpha val="43137"/>
                    </a:srgbClr>
                  </a:outerShdw>
                </a:effectLst>
              </a:rPr>
              <a:t>delle aree</a:t>
            </a:r>
            <a:endParaRPr lang="it-IT" sz="1400" b="1" dirty="0">
              <a:solidFill>
                <a:srgbClr val="002060"/>
              </a:solidFill>
              <a:effectLst>
                <a:outerShdw blurRad="38100" dist="38100" dir="2700000" algn="tl">
                  <a:srgbClr val="000000">
                    <a:alpha val="43137"/>
                  </a:srgbClr>
                </a:outerShdw>
              </a:effectLst>
            </a:endParaRPr>
          </a:p>
        </p:txBody>
      </p:sp>
      <p:sp>
        <p:nvSpPr>
          <p:cNvPr id="29" name="Rettangolo 28"/>
          <p:cNvSpPr/>
          <p:nvPr/>
        </p:nvSpPr>
        <p:spPr>
          <a:xfrm>
            <a:off x="6085419" y="1731537"/>
            <a:ext cx="1361060" cy="623934"/>
          </a:xfrm>
          <a:prstGeom prst="rect">
            <a:avLst/>
          </a:prstGeom>
          <a:solidFill>
            <a:schemeClr val="accent3">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002060"/>
                </a:solidFill>
                <a:effectLst>
                  <a:outerShdw blurRad="38100" dist="38100" dir="2700000" algn="tl">
                    <a:srgbClr val="000000">
                      <a:alpha val="43137"/>
                    </a:srgbClr>
                  </a:outerShdw>
                </a:effectLst>
              </a:rPr>
              <a:t>Predisposizione</a:t>
            </a:r>
          </a:p>
          <a:p>
            <a:pPr algn="ctr"/>
            <a:r>
              <a:rPr lang="it-IT" sz="1400" b="1" dirty="0" smtClean="0">
                <a:solidFill>
                  <a:srgbClr val="002060"/>
                </a:solidFill>
                <a:effectLst>
                  <a:outerShdw blurRad="38100" dist="38100" dir="2700000" algn="tl">
                    <a:srgbClr val="000000">
                      <a:alpha val="43137"/>
                    </a:srgbClr>
                  </a:outerShdw>
                </a:effectLst>
              </a:rPr>
              <a:t>delle aree</a:t>
            </a:r>
            <a:endParaRPr lang="it-IT" sz="14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36364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7758" y="97954"/>
            <a:ext cx="7514424" cy="707886"/>
          </a:xfrm>
          <a:prstGeom prst="rect">
            <a:avLst/>
          </a:prstGeom>
          <a:noFill/>
        </p:spPr>
        <p:txBody>
          <a:bodyPr wrap="square" rtlCol="0">
            <a:spAutoFit/>
          </a:bodyPr>
          <a:lstStyle/>
          <a:p>
            <a:pPr algn="ctr"/>
            <a:r>
              <a:rPr lang="it-IT" sz="2000" b="1" dirty="0">
                <a:solidFill>
                  <a:prstClr val="white"/>
                </a:solidFill>
                <a:latin typeface="Arial Black" pitchFamily="34" charset="0"/>
              </a:rPr>
              <a:t>STALLE E ABITAZIONI </a:t>
            </a:r>
            <a:r>
              <a:rPr lang="it-IT" sz="2000" b="1" dirty="0" smtClean="0">
                <a:solidFill>
                  <a:prstClr val="white"/>
                </a:solidFill>
                <a:latin typeface="Arial Black" pitchFamily="34" charset="0"/>
              </a:rPr>
              <a:t>ALLEVATORI</a:t>
            </a:r>
          </a:p>
          <a:p>
            <a:pPr algn="ctr"/>
            <a:r>
              <a:rPr lang="it-IT" sz="2000" b="1" dirty="0">
                <a:solidFill>
                  <a:prstClr val="white"/>
                </a:solidFill>
                <a:latin typeface="Arial Black" pitchFamily="34" charset="0"/>
              </a:rPr>
              <a:t>(art. 4bis </a:t>
            </a:r>
            <a:r>
              <a:rPr lang="it-IT" sz="2000" b="1" dirty="0" smtClean="0">
                <a:solidFill>
                  <a:prstClr val="white"/>
                </a:solidFill>
                <a:latin typeface="Arial Black" pitchFamily="34" charset="0"/>
              </a:rPr>
              <a:t>e </a:t>
            </a:r>
            <a:r>
              <a:rPr lang="it-IT" sz="2000" b="1" dirty="0">
                <a:solidFill>
                  <a:prstClr val="white"/>
                </a:solidFill>
                <a:latin typeface="Arial Black" pitchFamily="34" charset="0"/>
              </a:rPr>
              <a:t>ordinanze di protezione civile)</a:t>
            </a:r>
          </a:p>
        </p:txBody>
      </p:sp>
      <p:sp>
        <p:nvSpPr>
          <p:cNvPr id="6" name="Segnaposto numero diapositiva 5"/>
          <p:cNvSpPr>
            <a:spLocks noGrp="1"/>
          </p:cNvSpPr>
          <p:nvPr>
            <p:ph type="sldNum" sz="quarter" idx="12"/>
          </p:nvPr>
        </p:nvSpPr>
        <p:spPr>
          <a:xfrm>
            <a:off x="35496" y="5296959"/>
            <a:ext cx="2133600" cy="304271"/>
          </a:xfrm>
        </p:spPr>
        <p:txBody>
          <a:bodyPr/>
          <a:lstStyle/>
          <a:p>
            <a:pPr algn="l"/>
            <a:fld id="{12194F3B-A95F-4036-9FB0-F0B68AB4758F}" type="slidenum">
              <a:rPr lang="it-IT" smtClean="0">
                <a:solidFill>
                  <a:prstClr val="black">
                    <a:tint val="75000"/>
                  </a:prstClr>
                </a:solidFill>
              </a:rPr>
              <a:pPr algn="l"/>
              <a:t>8</a:t>
            </a:fld>
            <a:endParaRPr lang="it-IT">
              <a:solidFill>
                <a:prstClr val="black">
                  <a:tint val="75000"/>
                </a:prstClr>
              </a:solidFill>
            </a:endParaRPr>
          </a:p>
        </p:txBody>
      </p:sp>
      <p:sp>
        <p:nvSpPr>
          <p:cNvPr id="9" name="Rettangolo 8"/>
          <p:cNvSpPr/>
          <p:nvPr/>
        </p:nvSpPr>
        <p:spPr>
          <a:xfrm>
            <a:off x="521804" y="1705372"/>
            <a:ext cx="8010636"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Regione</a:t>
            </a:r>
            <a:endParaRPr lang="it-IT" b="1" dirty="0">
              <a:solidFill>
                <a:srgbClr val="002060"/>
              </a:solidFill>
              <a:effectLst>
                <a:outerShdw blurRad="38100" dist="38100" dir="2700000" algn="tl">
                  <a:srgbClr val="000000">
                    <a:alpha val="43137"/>
                  </a:srgbClr>
                </a:outerShdw>
              </a:effectLst>
            </a:endParaRPr>
          </a:p>
        </p:txBody>
      </p:sp>
      <p:sp>
        <p:nvSpPr>
          <p:cNvPr id="11" name="Rettangolo 10"/>
          <p:cNvSpPr/>
          <p:nvPr/>
        </p:nvSpPr>
        <p:spPr>
          <a:xfrm>
            <a:off x="517850" y="2163115"/>
            <a:ext cx="8014590" cy="2206554"/>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200" b="1" dirty="0">
                <a:solidFill>
                  <a:srgbClr val="002060"/>
                </a:solidFill>
                <a:effectLst>
                  <a:outerShdw blurRad="38100" dist="38100" dir="2700000" algn="tl">
                    <a:srgbClr val="000000">
                      <a:alpha val="43137"/>
                    </a:srgbClr>
                  </a:outerShdw>
                </a:effectLst>
              </a:rPr>
              <a:t>Realizza e mette in opera ricoveri e impianti temporanei per la stabulazione, l'alimentazione e la mungitura degli animali, per la conservazione e trasformazione del latte e degli altri prodotti agroalimentari (</a:t>
            </a:r>
            <a:r>
              <a:rPr lang="it-IT" sz="1200" b="1" dirty="0" err="1">
                <a:solidFill>
                  <a:srgbClr val="002060"/>
                </a:solidFill>
                <a:effectLst>
                  <a:outerShdw blurRad="38100" dist="38100" dir="2700000" algn="tl">
                    <a:srgbClr val="000000">
                      <a:alpha val="43137"/>
                    </a:srgbClr>
                  </a:outerShdw>
                </a:effectLst>
              </a:rPr>
              <a:t>ord</a:t>
            </a:r>
            <a:r>
              <a:rPr lang="it-IT" sz="1200" b="1" dirty="0">
                <a:solidFill>
                  <a:srgbClr val="002060"/>
                </a:solidFill>
                <a:effectLst>
                  <a:outerShdw blurRad="38100" dist="38100" dir="2700000" algn="tl">
                    <a:srgbClr val="000000">
                      <a:alpha val="43137"/>
                    </a:srgbClr>
                  </a:outerShdw>
                </a:effectLst>
              </a:rPr>
              <a:t>. </a:t>
            </a:r>
            <a:r>
              <a:rPr lang="it-IT" sz="1200" b="1" dirty="0" err="1">
                <a:solidFill>
                  <a:srgbClr val="002060"/>
                </a:solidFill>
                <a:effectLst>
                  <a:outerShdw blurRad="38100" dist="38100" dir="2700000" algn="tl">
                    <a:srgbClr val="000000">
                      <a:alpha val="43137"/>
                    </a:srgbClr>
                  </a:outerShdw>
                </a:effectLst>
              </a:rPr>
              <a:t>cdpc</a:t>
            </a:r>
            <a:r>
              <a:rPr lang="it-IT" sz="1200" b="1" dirty="0">
                <a:solidFill>
                  <a:srgbClr val="002060"/>
                </a:solidFill>
                <a:effectLst>
                  <a:outerShdw blurRad="38100" dist="38100" dir="2700000" algn="tl">
                    <a:srgbClr val="000000">
                      <a:alpha val="43137"/>
                    </a:srgbClr>
                  </a:outerShdw>
                </a:effectLst>
              </a:rPr>
              <a:t> 393/2016)</a:t>
            </a:r>
          </a:p>
          <a:p>
            <a:pPr marL="171450" indent="-171450" algn="just">
              <a:buFont typeface="Arial" pitchFamily="34" charset="0"/>
              <a:buChar char="•"/>
            </a:pPr>
            <a:r>
              <a:rPr lang="it-IT" sz="1200" b="1" dirty="0">
                <a:solidFill>
                  <a:srgbClr val="002060"/>
                </a:solidFill>
                <a:effectLst>
                  <a:outerShdw blurRad="38100" dist="38100" dir="2700000" algn="tl">
                    <a:srgbClr val="000000">
                      <a:alpha val="43137"/>
                    </a:srgbClr>
                  </a:outerShdw>
                </a:effectLst>
              </a:rPr>
              <a:t>Effettua, d’intesa con i Sindaci, la ricognizione dei fabbisogni. I moduli abitativi provvisori rurali sono concessi sino a che non si sono realizzate le condizioni per il rientro nell'abitazione.  (</a:t>
            </a:r>
            <a:r>
              <a:rPr lang="it-IT" sz="1200" b="1" dirty="0" err="1">
                <a:solidFill>
                  <a:srgbClr val="002060"/>
                </a:solidFill>
                <a:effectLst>
                  <a:outerShdw blurRad="38100" dist="38100" dir="2700000" algn="tl">
                    <a:srgbClr val="000000">
                      <a:alpha val="43137"/>
                    </a:srgbClr>
                  </a:outerShdw>
                </a:effectLst>
              </a:rPr>
              <a:t>ord</a:t>
            </a:r>
            <a:r>
              <a:rPr lang="it-IT" sz="1200" b="1" dirty="0">
                <a:solidFill>
                  <a:srgbClr val="002060"/>
                </a:solidFill>
                <a:effectLst>
                  <a:outerShdw blurRad="38100" dist="38100" dir="2700000" algn="tl">
                    <a:srgbClr val="000000">
                      <a:alpha val="43137"/>
                    </a:srgbClr>
                  </a:outerShdw>
                </a:effectLst>
              </a:rPr>
              <a:t>. </a:t>
            </a:r>
            <a:r>
              <a:rPr lang="it-IT" sz="1200" b="1" dirty="0" err="1">
                <a:solidFill>
                  <a:srgbClr val="002060"/>
                </a:solidFill>
                <a:effectLst>
                  <a:outerShdw blurRad="38100" dist="38100" dir="2700000" algn="tl">
                    <a:srgbClr val="000000">
                      <a:alpha val="43137"/>
                    </a:srgbClr>
                  </a:outerShdw>
                </a:effectLst>
              </a:rPr>
              <a:t>cdpc</a:t>
            </a:r>
            <a:r>
              <a:rPr lang="it-IT" sz="1200" b="1" dirty="0">
                <a:solidFill>
                  <a:srgbClr val="002060"/>
                </a:solidFill>
                <a:effectLst>
                  <a:outerShdw blurRad="38100" dist="38100" dir="2700000" algn="tl">
                    <a:srgbClr val="000000">
                      <a:alpha val="43137"/>
                    </a:srgbClr>
                  </a:outerShdw>
                </a:effectLst>
              </a:rPr>
              <a:t> 399/2016)</a:t>
            </a:r>
          </a:p>
          <a:p>
            <a:pPr marL="171450" indent="-171450" algn="just">
              <a:buFont typeface="Arial" pitchFamily="34" charset="0"/>
              <a:buChar char="•"/>
            </a:pPr>
            <a:r>
              <a:rPr lang="it-IT" sz="1200" b="1" dirty="0">
                <a:solidFill>
                  <a:srgbClr val="002060"/>
                </a:solidFill>
                <a:effectLst>
                  <a:outerShdw blurRad="38100" dist="38100" dir="2700000" algn="tl">
                    <a:srgbClr val="000000">
                      <a:alpha val="43137"/>
                    </a:srgbClr>
                  </a:outerShdw>
                </a:effectLst>
              </a:rPr>
              <a:t>Può richiedere un aumento delle prestazioni alle stesse condizioni del contratto originario; in caso di ulteriore insufficienza rispetto al fabbisogno, può interpellare in ordine progressivo i soggetti che hanno partecipato alla procedura di gara, per nuove aggiudicazioni, e può svolgere nuove procedure di affidamento, anche con un solo operatore disponibile (commi 8 e 9)</a:t>
            </a:r>
          </a:p>
          <a:p>
            <a:pPr marL="171450" indent="-171450" algn="just">
              <a:buFont typeface="Arial" pitchFamily="34" charset="0"/>
              <a:buChar char="•"/>
            </a:pPr>
            <a:r>
              <a:rPr lang="it-IT" sz="1200" b="1" dirty="0">
                <a:solidFill>
                  <a:srgbClr val="002060"/>
                </a:solidFill>
                <a:effectLst>
                  <a:outerShdw blurRad="38100" dist="38100" dir="2700000" algn="tl">
                    <a:srgbClr val="000000">
                      <a:alpha val="43137"/>
                    </a:srgbClr>
                  </a:outerShdw>
                </a:effectLst>
              </a:rPr>
              <a:t>Può autorizzare, mediante modalità disciplinate da ordinanze di protezione civile, l’acquisizione e l’istallazione direttamente dagli operatori danneggiati (comma 9 e </a:t>
            </a:r>
            <a:r>
              <a:rPr lang="it-IT" sz="1200" b="1" dirty="0" err="1">
                <a:solidFill>
                  <a:srgbClr val="002060"/>
                </a:solidFill>
                <a:effectLst>
                  <a:outerShdw blurRad="38100" dist="38100" dir="2700000" algn="tl">
                    <a:srgbClr val="000000">
                      <a:alpha val="43137"/>
                    </a:srgbClr>
                  </a:outerShdw>
                </a:effectLst>
              </a:rPr>
              <a:t>ord</a:t>
            </a:r>
            <a:r>
              <a:rPr lang="it-IT" sz="1200" b="1" dirty="0">
                <a:solidFill>
                  <a:srgbClr val="002060"/>
                </a:solidFill>
                <a:effectLst>
                  <a:outerShdw blurRad="38100" dist="38100" dir="2700000" algn="tl">
                    <a:srgbClr val="000000">
                      <a:alpha val="43137"/>
                    </a:srgbClr>
                  </a:outerShdw>
                </a:effectLst>
              </a:rPr>
              <a:t>. </a:t>
            </a:r>
            <a:r>
              <a:rPr lang="it-IT" sz="1200" b="1" dirty="0" err="1">
                <a:solidFill>
                  <a:srgbClr val="002060"/>
                </a:solidFill>
                <a:effectLst>
                  <a:outerShdw blurRad="38100" dist="38100" dir="2700000" algn="tl">
                    <a:srgbClr val="000000">
                      <a:alpha val="43137"/>
                    </a:srgbClr>
                  </a:outerShdw>
                </a:effectLst>
              </a:rPr>
              <a:t>cdpc</a:t>
            </a:r>
            <a:r>
              <a:rPr lang="it-IT" sz="1200" b="1" dirty="0">
                <a:solidFill>
                  <a:srgbClr val="002060"/>
                </a:solidFill>
                <a:effectLst>
                  <a:outerShdw blurRad="38100" dist="38100" dir="2700000" algn="tl">
                    <a:srgbClr val="000000">
                      <a:alpha val="43137"/>
                    </a:srgbClr>
                  </a:outerShdw>
                </a:effectLst>
              </a:rPr>
              <a:t> 415/2016)</a:t>
            </a:r>
          </a:p>
        </p:txBody>
      </p:sp>
      <p:sp>
        <p:nvSpPr>
          <p:cNvPr id="16" name="Rettangolo 15"/>
          <p:cNvSpPr/>
          <p:nvPr/>
        </p:nvSpPr>
        <p:spPr>
          <a:xfrm>
            <a:off x="517850" y="976376"/>
            <a:ext cx="8086597" cy="58498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rgbClr val="002060"/>
                </a:solidFill>
                <a:effectLst>
                  <a:outerShdw blurRad="38100" dist="38100" dir="2700000" algn="tl">
                    <a:srgbClr val="000000">
                      <a:alpha val="43137"/>
                    </a:srgbClr>
                  </a:outerShdw>
                </a:effectLst>
              </a:rPr>
              <a:t>Moduli abitativi rurali e tecnostrutture destinate al ricovero invernale del bestiame</a:t>
            </a:r>
          </a:p>
          <a:p>
            <a:pPr algn="ctr"/>
            <a:r>
              <a:rPr lang="it-IT" sz="1600" b="1" dirty="0" smtClean="0">
                <a:solidFill>
                  <a:srgbClr val="002060"/>
                </a:solidFill>
                <a:effectLst>
                  <a:outerShdw blurRad="38100" dist="38100" dir="2700000" algn="tl">
                    <a:srgbClr val="000000">
                      <a:alpha val="43137"/>
                    </a:srgbClr>
                  </a:outerShdw>
                </a:effectLst>
              </a:rPr>
              <a:t>(commi 8 e 9)</a:t>
            </a:r>
            <a:endParaRPr lang="it-IT" sz="16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0427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1836" y="161713"/>
            <a:ext cx="7164288" cy="523220"/>
          </a:xfrm>
          <a:prstGeom prst="rect">
            <a:avLst/>
          </a:prstGeom>
          <a:noFill/>
        </p:spPr>
        <p:txBody>
          <a:bodyPr wrap="square" rtlCol="0">
            <a:spAutoFit/>
          </a:bodyPr>
          <a:lstStyle/>
          <a:p>
            <a:pPr algn="ctr"/>
            <a:r>
              <a:rPr lang="it-IT" sz="2800" b="1" dirty="0" smtClean="0">
                <a:solidFill>
                  <a:schemeClr val="bg1"/>
                </a:solidFill>
                <a:latin typeface="Arial Black" pitchFamily="34" charset="0"/>
              </a:rPr>
              <a:t>Ricostruzione beni danneggiati</a:t>
            </a:r>
            <a:endParaRPr lang="it-IT" sz="2800" b="1" cap="all" dirty="0">
              <a:solidFill>
                <a:schemeClr val="bg1"/>
              </a:solidFill>
              <a:latin typeface="Arial Black" pitchFamily="34" charset="0"/>
            </a:endParaRPr>
          </a:p>
        </p:txBody>
      </p:sp>
      <p:sp>
        <p:nvSpPr>
          <p:cNvPr id="2" name="Rettangolo 1"/>
          <p:cNvSpPr/>
          <p:nvPr/>
        </p:nvSpPr>
        <p:spPr>
          <a:xfrm>
            <a:off x="116501" y="1921395"/>
            <a:ext cx="8910998" cy="3561783"/>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323529" y="1943749"/>
            <a:ext cx="8496944" cy="2893100"/>
          </a:xfrm>
          <a:prstGeom prst="rect">
            <a:avLst/>
          </a:prstGeom>
          <a:noFill/>
          <a:effectLst>
            <a:outerShdw blurRad="50800" dist="38100" dir="2700000" algn="tl" rotWithShape="0">
              <a:prstClr val="black">
                <a:alpha val="40000"/>
              </a:prstClr>
            </a:outerShdw>
          </a:effectLst>
        </p:spPr>
        <p:txBody>
          <a:bodyPr wrap="square" rtlCol="0">
            <a:spAutoFit/>
          </a:bodyPr>
          <a:lstStyle/>
          <a:p>
            <a:pPr marL="457200" indent="-457200">
              <a:buFont typeface="+mj-lt"/>
              <a:buAutoNum type="alphaLcParenR"/>
            </a:pPr>
            <a:r>
              <a:rPr lang="it-IT" sz="1400" b="1" dirty="0">
                <a:solidFill>
                  <a:srgbClr val="002060"/>
                </a:solidFill>
              </a:rPr>
              <a:t>r</a:t>
            </a:r>
            <a:r>
              <a:rPr lang="it-IT" sz="1400" b="1" dirty="0" smtClean="0">
                <a:solidFill>
                  <a:srgbClr val="002060"/>
                </a:solidFill>
              </a:rPr>
              <a:t>iparazione, ripristino o ricostruzione degli immobili di edilizia abitativa, ad uso produttivo o pubblico;</a:t>
            </a:r>
          </a:p>
          <a:p>
            <a:pPr marL="457200" indent="-457200">
              <a:buFont typeface="+mj-lt"/>
              <a:buAutoNum type="alphaLcParenR"/>
            </a:pPr>
            <a:r>
              <a:rPr lang="it-IT" sz="1400" b="1" dirty="0">
                <a:solidFill>
                  <a:srgbClr val="002060"/>
                </a:solidFill>
              </a:rPr>
              <a:t>g</a:t>
            </a:r>
            <a:r>
              <a:rPr lang="it-IT" sz="1400" b="1" dirty="0" smtClean="0">
                <a:solidFill>
                  <a:srgbClr val="002060"/>
                </a:solidFill>
              </a:rPr>
              <a:t>ravi danni alle attività economiche, fondazioni e associazioni (scorte e beni mobili strumentali);</a:t>
            </a:r>
          </a:p>
          <a:p>
            <a:pPr marL="457200" indent="-457200">
              <a:buFont typeface="+mj-lt"/>
              <a:buAutoNum type="alphaLcParenR"/>
            </a:pPr>
            <a:r>
              <a:rPr lang="it-IT" sz="1400" b="1" dirty="0" smtClean="0">
                <a:solidFill>
                  <a:srgbClr val="002060"/>
                </a:solidFill>
              </a:rPr>
              <a:t>danni economici subiti da prodotti in corso di maturazione ovvero di stoccaggio;</a:t>
            </a:r>
          </a:p>
          <a:p>
            <a:pPr marL="457200" indent="-457200">
              <a:buFont typeface="+mj-lt"/>
              <a:buAutoNum type="alphaLcParenR"/>
            </a:pPr>
            <a:r>
              <a:rPr lang="it-IT" sz="1400" b="1" dirty="0">
                <a:solidFill>
                  <a:srgbClr val="002060"/>
                </a:solidFill>
              </a:rPr>
              <a:t>d</a:t>
            </a:r>
            <a:r>
              <a:rPr lang="it-IT" sz="1400" b="1" dirty="0" smtClean="0">
                <a:solidFill>
                  <a:srgbClr val="002060"/>
                </a:solidFill>
              </a:rPr>
              <a:t>anni alle strutture private adibite ad attività sociali, socio-sanitarie e socio-educative, sanitarie, ricreative, sportive e religiose;</a:t>
            </a:r>
          </a:p>
          <a:p>
            <a:pPr marL="457200" indent="-457200">
              <a:buFont typeface="+mj-lt"/>
              <a:buAutoNum type="alphaLcParenR"/>
            </a:pPr>
            <a:r>
              <a:rPr lang="it-IT" sz="1400" b="1" dirty="0">
                <a:solidFill>
                  <a:srgbClr val="002060"/>
                </a:solidFill>
              </a:rPr>
              <a:t>d</a:t>
            </a:r>
            <a:r>
              <a:rPr lang="it-IT" sz="1400" b="1" dirty="0" smtClean="0">
                <a:solidFill>
                  <a:srgbClr val="002060"/>
                </a:solidFill>
              </a:rPr>
              <a:t>anni agli edifici privati di interesse storico-artistico;</a:t>
            </a:r>
          </a:p>
          <a:p>
            <a:pPr marL="457200" indent="-457200">
              <a:buFont typeface="+mj-lt"/>
              <a:buAutoNum type="alphaLcParenR"/>
            </a:pPr>
            <a:r>
              <a:rPr lang="it-IT" sz="1400" b="1" dirty="0">
                <a:solidFill>
                  <a:srgbClr val="002060"/>
                </a:solidFill>
              </a:rPr>
              <a:t>a</a:t>
            </a:r>
            <a:r>
              <a:rPr lang="it-IT" sz="1400" b="1" dirty="0" smtClean="0">
                <a:solidFill>
                  <a:srgbClr val="002060"/>
                </a:solidFill>
              </a:rPr>
              <a:t>utonoma sistemazione, traslochi, depositi e allestimento di alloggi temporanei (privati);</a:t>
            </a:r>
          </a:p>
          <a:p>
            <a:pPr marL="457200" indent="-457200">
              <a:buFont typeface="+mj-lt"/>
              <a:buAutoNum type="alphaLcParenR"/>
            </a:pPr>
            <a:r>
              <a:rPr lang="it-IT" sz="1400" b="1" dirty="0">
                <a:solidFill>
                  <a:srgbClr val="002060"/>
                </a:solidFill>
              </a:rPr>
              <a:t>d</a:t>
            </a:r>
            <a:r>
              <a:rPr lang="it-IT" sz="1400" b="1" dirty="0" smtClean="0">
                <a:solidFill>
                  <a:srgbClr val="002060"/>
                </a:solidFill>
              </a:rPr>
              <a:t>elocalizzazione temporanea delle attività economiche o produttive e dei servizi pubblici </a:t>
            </a:r>
            <a:r>
              <a:rPr lang="it-IT" sz="1400" b="1" dirty="0" smtClean="0">
                <a:solidFill>
                  <a:srgbClr val="FF0000"/>
                </a:solidFill>
              </a:rPr>
              <a:t>(</a:t>
            </a:r>
            <a:r>
              <a:rPr lang="it-IT" sz="1400" b="1" dirty="0" err="1" smtClean="0">
                <a:solidFill>
                  <a:srgbClr val="FF0000"/>
                </a:solidFill>
              </a:rPr>
              <a:t>ord</a:t>
            </a:r>
            <a:r>
              <a:rPr lang="it-IT" sz="1400" b="1" dirty="0" smtClean="0">
                <a:solidFill>
                  <a:srgbClr val="FF0000"/>
                </a:solidFill>
              </a:rPr>
              <a:t>. </a:t>
            </a:r>
            <a:r>
              <a:rPr lang="it-IT" sz="1400" b="1" dirty="0" err="1" smtClean="0">
                <a:solidFill>
                  <a:srgbClr val="FF0000"/>
                </a:solidFill>
              </a:rPr>
              <a:t>csr</a:t>
            </a:r>
            <a:r>
              <a:rPr lang="it-IT" sz="1400" b="1" dirty="0" smtClean="0">
                <a:solidFill>
                  <a:srgbClr val="FF0000"/>
                </a:solidFill>
              </a:rPr>
              <a:t> n. 9 del 14 dicembre 2016)</a:t>
            </a:r>
            <a:r>
              <a:rPr lang="it-IT" sz="1400" b="1" dirty="0" smtClean="0">
                <a:solidFill>
                  <a:srgbClr val="002060"/>
                </a:solidFill>
              </a:rPr>
              <a:t>;</a:t>
            </a:r>
          </a:p>
          <a:p>
            <a:pPr marL="457200" indent="-457200">
              <a:buFont typeface="+mj-lt"/>
              <a:buAutoNum type="alphaLcParenR"/>
            </a:pPr>
            <a:r>
              <a:rPr lang="it-IT" sz="1400" b="1" dirty="0">
                <a:solidFill>
                  <a:srgbClr val="002060"/>
                </a:solidFill>
              </a:rPr>
              <a:t>i</a:t>
            </a:r>
            <a:r>
              <a:rPr lang="it-IT" sz="1400" b="1" dirty="0" smtClean="0">
                <a:solidFill>
                  <a:srgbClr val="002060"/>
                </a:solidFill>
              </a:rPr>
              <a:t>nterventi sociali e socio-sanitari, attivati da soggetti pubblici, nella fase dell’emergenza, per le persone impossibilitate a ritornare al proprio domicilio;</a:t>
            </a:r>
          </a:p>
          <a:p>
            <a:pPr marL="457200" indent="-457200">
              <a:buFont typeface="+mj-lt"/>
              <a:buAutoNum type="alphaLcParenR"/>
            </a:pPr>
            <a:r>
              <a:rPr lang="it-IT" sz="1400" b="1" dirty="0">
                <a:solidFill>
                  <a:srgbClr val="002060"/>
                </a:solidFill>
              </a:rPr>
              <a:t>i</a:t>
            </a:r>
            <a:r>
              <a:rPr lang="it-IT" sz="1400" b="1" dirty="0" smtClean="0">
                <a:solidFill>
                  <a:srgbClr val="002060"/>
                </a:solidFill>
              </a:rPr>
              <a:t>nterventi per far fronte a interruzioni di attività sociali, socio-sanitarie e socio-educative di soggetti pubblici e soggetti privati, senza fine di lucro.</a:t>
            </a:r>
          </a:p>
        </p:txBody>
      </p:sp>
      <p:sp>
        <p:nvSpPr>
          <p:cNvPr id="5" name="Segnaposto numero diapositiva 4"/>
          <p:cNvSpPr>
            <a:spLocks noGrp="1"/>
          </p:cNvSpPr>
          <p:nvPr>
            <p:ph type="sldNum" sz="quarter" idx="12"/>
          </p:nvPr>
        </p:nvSpPr>
        <p:spPr>
          <a:xfrm>
            <a:off x="6553200" y="5368967"/>
            <a:ext cx="2133600" cy="304271"/>
          </a:xfrm>
        </p:spPr>
        <p:txBody>
          <a:bodyPr/>
          <a:lstStyle/>
          <a:p>
            <a:fld id="{12194F3B-A95F-4036-9FB0-F0B68AB4758F}" type="slidenum">
              <a:rPr lang="it-IT" smtClean="0"/>
              <a:t>9</a:t>
            </a:fld>
            <a:endParaRPr lang="it-IT"/>
          </a:p>
        </p:txBody>
      </p:sp>
      <p:sp>
        <p:nvSpPr>
          <p:cNvPr id="8" name="CasellaDiTesto 7"/>
          <p:cNvSpPr txBox="1"/>
          <p:nvPr/>
        </p:nvSpPr>
        <p:spPr>
          <a:xfrm>
            <a:off x="116501" y="846646"/>
            <a:ext cx="8910998" cy="40011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sz="2000" b="1" dirty="0">
                <a:solidFill>
                  <a:srgbClr val="002060"/>
                </a:solidFill>
              </a:rPr>
              <a:t>Ricostruzione privata (art. 5)</a:t>
            </a:r>
          </a:p>
        </p:txBody>
      </p:sp>
      <p:sp>
        <p:nvSpPr>
          <p:cNvPr id="11" name="Rettangolo 10"/>
          <p:cNvSpPr/>
          <p:nvPr/>
        </p:nvSpPr>
        <p:spPr>
          <a:xfrm>
            <a:off x="116501" y="1273324"/>
            <a:ext cx="8910998" cy="58498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rgbClr val="002060"/>
                </a:solidFill>
                <a:effectLst>
                  <a:outerShdw blurRad="38100" dist="38100" dir="2700000" algn="tl">
                    <a:srgbClr val="000000">
                      <a:alpha val="43137"/>
                    </a:srgbClr>
                  </a:outerShdw>
                </a:effectLst>
              </a:rPr>
              <a:t>Tipologie di intervento e danno (contributi </a:t>
            </a:r>
            <a:r>
              <a:rPr lang="it-IT" sz="1600" b="1" u="sng" dirty="0" smtClean="0">
                <a:solidFill>
                  <a:srgbClr val="002060"/>
                </a:solidFill>
                <a:effectLst>
                  <a:outerShdw blurRad="38100" dist="38100" dir="2700000" algn="tl">
                    <a:srgbClr val="000000">
                      <a:alpha val="43137"/>
                    </a:srgbClr>
                  </a:outerShdw>
                </a:effectLst>
              </a:rPr>
              <a:t>fino</a:t>
            </a:r>
            <a:r>
              <a:rPr lang="it-IT" sz="1600" b="1" dirty="0" smtClean="0">
                <a:solidFill>
                  <a:srgbClr val="002060"/>
                </a:solidFill>
                <a:effectLst>
                  <a:outerShdw blurRad="38100" dist="38100" dir="2700000" algn="tl">
                    <a:srgbClr val="000000">
                      <a:alpha val="43137"/>
                    </a:srgbClr>
                  </a:outerShdw>
                </a:effectLst>
              </a:rPr>
              <a:t> al 100%)</a:t>
            </a:r>
            <a:endParaRPr lang="it-IT" sz="16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94463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sentazione a PowerPoint 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4025</TotalTime>
  <Words>8746</Words>
  <Application>Microsoft Office PowerPoint</Application>
  <PresentationFormat>Presentazione su schermo (16:10)</PresentationFormat>
  <Paragraphs>448</Paragraphs>
  <Slides>38</Slides>
  <Notes>3</Notes>
  <HiddenSlides>0</HiddenSlides>
  <MMClips>0</MMClips>
  <ScaleCrop>false</ScaleCrop>
  <HeadingPairs>
    <vt:vector size="4" baseType="variant">
      <vt:variant>
        <vt:lpstr>Tema</vt:lpstr>
      </vt:variant>
      <vt:variant>
        <vt:i4>2</vt:i4>
      </vt:variant>
      <vt:variant>
        <vt:lpstr>Titoli diapositive</vt:lpstr>
      </vt:variant>
      <vt:variant>
        <vt:i4>38</vt:i4>
      </vt:variant>
    </vt:vector>
  </HeadingPairs>
  <TitlesOfParts>
    <vt:vector size="40" baseType="lpstr">
      <vt:lpstr>Tema di Office</vt:lpstr>
      <vt:lpstr>Presentazione a PowerPoint 2010</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Massimo Censi</dc:creator>
  <cp:lastModifiedBy>AnnaPaola Italia</cp:lastModifiedBy>
  <cp:revision>266</cp:revision>
  <cp:lastPrinted>2016-12-19T10:28:59Z</cp:lastPrinted>
  <dcterms:created xsi:type="dcterms:W3CDTF">2016-10-04T08:58:01Z</dcterms:created>
  <dcterms:modified xsi:type="dcterms:W3CDTF">2016-12-30T11:56:36Z</dcterms:modified>
</cp:coreProperties>
</file>