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6" r:id="rId2"/>
    <p:sldId id="268" r:id="rId3"/>
    <p:sldId id="262" r:id="rId4"/>
    <p:sldId id="269" r:id="rId5"/>
    <p:sldId id="257" r:id="rId6"/>
    <p:sldId id="270" r:id="rId7"/>
    <p:sldId id="271" r:id="rId8"/>
    <p:sldId id="258" r:id="rId9"/>
    <p:sldId id="259" r:id="rId10"/>
    <p:sldId id="260" r:id="rId11"/>
    <p:sldId id="261" r:id="rId12"/>
    <p:sldId id="272" r:id="rId13"/>
    <p:sldId id="266" r:id="rId14"/>
    <p:sldId id="267" r:id="rId15"/>
    <p:sldId id="273" r:id="rId16"/>
    <p:sldId id="275" r:id="rId17"/>
    <p:sldId id="274"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5930" autoAdjust="0"/>
  </p:normalViewPr>
  <p:slideViewPr>
    <p:cSldViewPr snapToGrid="0">
      <p:cViewPr varScale="1">
        <p:scale>
          <a:sx n="110" d="100"/>
          <a:sy n="110" d="100"/>
        </p:scale>
        <p:origin x="1020"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9D1FC8-E85A-44DE-A373-88FBBF2412E8}" type="datetimeFigureOut">
              <a:rPr lang="it-IT" smtClean="0"/>
              <a:t>01/07/2019</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9117D7A-A900-4C45-A154-BCD8689EA873}" type="slidenum">
              <a:rPr lang="it-IT" smtClean="0"/>
              <a:t>‹N›</a:t>
            </a:fld>
            <a:endParaRPr lang="it-IT"/>
          </a:p>
        </p:txBody>
      </p:sp>
    </p:spTree>
    <p:extLst>
      <p:ext uri="{BB962C8B-B14F-4D97-AF65-F5344CB8AC3E}">
        <p14:creationId xmlns:p14="http://schemas.microsoft.com/office/powerpoint/2010/main" val="21303423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92E9B-65FE-437E-9E61-08F7528E2BF5}" type="datetimeFigureOut">
              <a:rPr lang="it-IT" smtClean="0"/>
              <a:t>01/07/2019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00A2C-8F6F-4A82-8D6A-9CD2536B9767}" type="slidenum">
              <a:rPr lang="it-IT" smtClean="0"/>
              <a:t>‹N›</a:t>
            </a:fld>
            <a:endParaRPr lang="it-IT"/>
          </a:p>
        </p:txBody>
      </p:sp>
    </p:spTree>
    <p:extLst>
      <p:ext uri="{BB962C8B-B14F-4D97-AF65-F5344CB8AC3E}">
        <p14:creationId xmlns:p14="http://schemas.microsoft.com/office/powerpoint/2010/main" val="111738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4000A2C-8F6F-4A82-8D6A-9CD2536B9767}" type="slidenum">
              <a:rPr lang="it-IT" smtClean="0"/>
              <a:t>11</a:t>
            </a:fld>
            <a:endParaRPr lang="it-IT"/>
          </a:p>
        </p:txBody>
      </p:sp>
    </p:spTree>
    <p:extLst>
      <p:ext uri="{BB962C8B-B14F-4D97-AF65-F5344CB8AC3E}">
        <p14:creationId xmlns:p14="http://schemas.microsoft.com/office/powerpoint/2010/main" val="797543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pic>
        <p:nvPicPr>
          <p:cNvPr id="18" name="Immagine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7355" y="5927196"/>
            <a:ext cx="608644" cy="720000"/>
          </a:xfrm>
          <a:prstGeom prst="rect">
            <a:avLst/>
          </a:prstGeom>
          <a:noFill/>
          <a:ln>
            <a:noFill/>
          </a:ln>
        </p:spPr>
      </p:pic>
      <p:sp>
        <p:nvSpPr>
          <p:cNvPr id="20" name="Segnaposto piè di pagina 4"/>
          <p:cNvSpPr txBox="1">
            <a:spLocks/>
          </p:cNvSpPr>
          <p:nvPr userDrawn="1"/>
        </p:nvSpPr>
        <p:spPr>
          <a:xfrm>
            <a:off x="0" y="6070600"/>
            <a:ext cx="12192000" cy="365125"/>
          </a:xfrm>
          <a:prstGeom prst="rect">
            <a:avLst/>
          </a:prstGeom>
        </p:spPr>
        <p:txBody>
          <a:bodyPr anchor="ct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sz="1800" b="1" dirty="0" smtClean="0">
                <a:solidFill>
                  <a:schemeClr val="bg1">
                    <a:lumMod val="50000"/>
                  </a:schemeClr>
                </a:solidFill>
                <a:latin typeface="Arial" panose="020B0604020202020204" pitchFamily="34" charset="0"/>
                <a:cs typeface="Arial" panose="020B0604020202020204" pitchFamily="34" charset="0"/>
              </a:rPr>
              <a:t>REGIONE MARCHE</a:t>
            </a:r>
            <a:r>
              <a:rPr lang="it-IT" sz="1300" b="1" dirty="0" smtClean="0">
                <a:solidFill>
                  <a:schemeClr val="bg1">
                    <a:lumMod val="50000"/>
                  </a:schemeClr>
                </a:solidFill>
              </a:rPr>
              <a:t>   </a:t>
            </a:r>
          </a:p>
          <a:p>
            <a:pPr algn="ctr"/>
            <a:r>
              <a:rPr lang="it-IT" sz="1500" b="1" dirty="0" smtClean="0">
                <a:solidFill>
                  <a:schemeClr val="bg1">
                    <a:lumMod val="50000"/>
                  </a:schemeClr>
                </a:solidFill>
                <a:latin typeface="Arial" panose="020B0604020202020204" pitchFamily="34" charset="0"/>
                <a:cs typeface="Arial" panose="020B0604020202020204" pitchFamily="34" charset="0"/>
              </a:rPr>
              <a:t>Servizio Stazione Unica Appaltante Marche </a:t>
            </a:r>
            <a:r>
              <a:rPr lang="it-IT" sz="1300" b="0" dirty="0" smtClean="0">
                <a:solidFill>
                  <a:schemeClr val="bg1">
                    <a:lumMod val="50000"/>
                  </a:schemeClr>
                </a:solidFill>
                <a:latin typeface="Arial" panose="020B0604020202020204" pitchFamily="34" charset="0"/>
                <a:cs typeface="Arial" panose="020B0604020202020204" pitchFamily="34" charset="0"/>
              </a:rPr>
              <a:t>- P.F. Appalto lavori pubblici per la giunta ed enti strumentali</a:t>
            </a:r>
            <a:endParaRPr lang="it-IT" sz="1300" b="0" dirty="0">
              <a:solidFill>
                <a:schemeClr val="bg1">
                  <a:lumMod val="50000"/>
                </a:schemeClr>
              </a:solidFill>
              <a:latin typeface="Arial" panose="020B0604020202020204" pitchFamily="34" charset="0"/>
              <a:cs typeface="Arial" panose="020B0604020202020204" pitchFamily="34" charset="0"/>
            </a:endParaRPr>
          </a:p>
        </p:txBody>
      </p:sp>
      <p:sp>
        <p:nvSpPr>
          <p:cNvPr id="22" name="Segnaposto piè di pagina 4"/>
          <p:cNvSpPr txBox="1">
            <a:spLocks/>
          </p:cNvSpPr>
          <p:nvPr userDrawn="1"/>
        </p:nvSpPr>
        <p:spPr>
          <a:xfrm>
            <a:off x="10667999" y="0"/>
            <a:ext cx="1514475"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500" b="0" dirty="0" smtClean="0">
                <a:solidFill>
                  <a:schemeClr val="bg1">
                    <a:lumMod val="50000"/>
                  </a:schemeClr>
                </a:solidFill>
              </a:rPr>
              <a:t>01/07/2019</a:t>
            </a:r>
            <a:endParaRPr lang="it-IT" sz="1500" b="0" dirty="0">
              <a:solidFill>
                <a:schemeClr val="bg1">
                  <a:lumMod val="50000"/>
                </a:schemeClr>
              </a:solidFill>
            </a:endParaRPr>
          </a:p>
        </p:txBody>
      </p:sp>
    </p:spTree>
    <p:extLst>
      <p:ext uri="{BB962C8B-B14F-4D97-AF65-F5344CB8AC3E}">
        <p14:creationId xmlns:p14="http://schemas.microsoft.com/office/powerpoint/2010/main" val="315789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32561352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108045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7550224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920540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129313801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0CD0155-CEC3-481C-85F2-DA186431172C}" type="datetime1">
              <a:rPr lang="it-IT" smtClean="0"/>
              <a:t>01/07/2019</a:t>
            </a:fld>
            <a:endParaRPr lang="it-IT"/>
          </a:p>
        </p:txBody>
      </p:sp>
      <p:sp>
        <p:nvSpPr>
          <p:cNvPr id="5" name="Footer Placeholder 4"/>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6" name="Slide Number Placeholder 5"/>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548575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1E31CE8-99A1-4D6E-BD21-1AB17696FA46}" type="datetime1">
              <a:rPr lang="it-IT" smtClean="0"/>
              <a:t>01/07/2019</a:t>
            </a:fld>
            <a:endParaRPr lang="it-IT"/>
          </a:p>
        </p:txBody>
      </p:sp>
      <p:sp>
        <p:nvSpPr>
          <p:cNvPr id="5" name="Footer Placeholder 4"/>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6" name="Slide Number Placeholder 5"/>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3004645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7355" y="5927196"/>
            <a:ext cx="608644" cy="720000"/>
          </a:xfrm>
          <a:prstGeom prst="rect">
            <a:avLst/>
          </a:prstGeom>
          <a:noFill/>
          <a:ln>
            <a:noFill/>
          </a:ln>
        </p:spPr>
      </p:pic>
      <p:sp>
        <p:nvSpPr>
          <p:cNvPr id="8" name="Segnaposto piè di pagina 4"/>
          <p:cNvSpPr txBox="1">
            <a:spLocks/>
          </p:cNvSpPr>
          <p:nvPr userDrawn="1"/>
        </p:nvSpPr>
        <p:spPr>
          <a:xfrm>
            <a:off x="0" y="6070600"/>
            <a:ext cx="12192000" cy="365125"/>
          </a:xfrm>
          <a:prstGeom prst="rect">
            <a:avLst/>
          </a:prstGeom>
        </p:spPr>
        <p:txBody>
          <a:bodyPr anchor="ct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sz="1800" b="1" dirty="0" smtClean="0">
                <a:solidFill>
                  <a:schemeClr val="bg1">
                    <a:lumMod val="50000"/>
                  </a:schemeClr>
                </a:solidFill>
                <a:latin typeface="Arial" panose="020B0604020202020204" pitchFamily="34" charset="0"/>
                <a:cs typeface="Arial" panose="020B0604020202020204" pitchFamily="34" charset="0"/>
              </a:rPr>
              <a:t>REGIONE MARCHE</a:t>
            </a:r>
            <a:r>
              <a:rPr lang="it-IT" sz="1300" b="1" dirty="0" smtClean="0">
                <a:solidFill>
                  <a:schemeClr val="bg1">
                    <a:lumMod val="50000"/>
                  </a:schemeClr>
                </a:solidFill>
              </a:rPr>
              <a:t>   </a:t>
            </a:r>
          </a:p>
          <a:p>
            <a:pPr algn="ctr"/>
            <a:r>
              <a:rPr lang="it-IT" sz="1500" b="1" dirty="0" smtClean="0">
                <a:solidFill>
                  <a:schemeClr val="bg1">
                    <a:lumMod val="50000"/>
                  </a:schemeClr>
                </a:solidFill>
                <a:latin typeface="Arial" panose="020B0604020202020204" pitchFamily="34" charset="0"/>
                <a:cs typeface="Arial" panose="020B0604020202020204" pitchFamily="34" charset="0"/>
              </a:rPr>
              <a:t>Servizio Stazione Unica Appaltante Marche </a:t>
            </a:r>
            <a:r>
              <a:rPr lang="it-IT" sz="1300" b="0" dirty="0" smtClean="0">
                <a:solidFill>
                  <a:schemeClr val="bg1">
                    <a:lumMod val="50000"/>
                  </a:schemeClr>
                </a:solidFill>
                <a:latin typeface="Arial" panose="020B0604020202020204" pitchFamily="34" charset="0"/>
                <a:cs typeface="Arial" panose="020B0604020202020204" pitchFamily="34" charset="0"/>
              </a:rPr>
              <a:t>- P.F. Appalto lavori pubblici per la giunta ed enti strumentali</a:t>
            </a:r>
            <a:endParaRPr lang="it-IT" sz="1300" b="0" dirty="0">
              <a:solidFill>
                <a:schemeClr val="bg1">
                  <a:lumMod val="50000"/>
                </a:schemeClr>
              </a:solidFill>
              <a:latin typeface="Arial" panose="020B0604020202020204" pitchFamily="34" charset="0"/>
              <a:cs typeface="Arial" panose="020B0604020202020204" pitchFamily="34" charset="0"/>
            </a:endParaRPr>
          </a:p>
        </p:txBody>
      </p:sp>
      <p:sp>
        <p:nvSpPr>
          <p:cNvPr id="11" name="Segnaposto piè di pagina 4"/>
          <p:cNvSpPr txBox="1">
            <a:spLocks/>
          </p:cNvSpPr>
          <p:nvPr userDrawn="1"/>
        </p:nvSpPr>
        <p:spPr>
          <a:xfrm>
            <a:off x="10667999" y="0"/>
            <a:ext cx="1514475"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t-IT" sz="1500" b="0" dirty="0" smtClean="0">
                <a:solidFill>
                  <a:schemeClr val="bg1">
                    <a:lumMod val="50000"/>
                  </a:schemeClr>
                </a:solidFill>
              </a:rPr>
              <a:t>01/07/2019</a:t>
            </a:r>
            <a:endParaRPr lang="it-IT" sz="1500" b="0" dirty="0">
              <a:solidFill>
                <a:schemeClr val="bg1">
                  <a:lumMod val="50000"/>
                </a:schemeClr>
              </a:solidFill>
            </a:endParaRPr>
          </a:p>
        </p:txBody>
      </p:sp>
    </p:spTree>
    <p:extLst>
      <p:ext uri="{BB962C8B-B14F-4D97-AF65-F5344CB8AC3E}">
        <p14:creationId xmlns:p14="http://schemas.microsoft.com/office/powerpoint/2010/main" val="27689496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941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E6E6D64-9719-4AC2-A6D8-277202144546}" type="datetime1">
              <a:rPr lang="it-IT" smtClean="0"/>
              <a:t>01/07/2019</a:t>
            </a:fld>
            <a:endParaRPr lang="it-IT"/>
          </a:p>
        </p:txBody>
      </p:sp>
      <p:sp>
        <p:nvSpPr>
          <p:cNvPr id="5" name="Footer Placeholder 4"/>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6" name="Slide Number Placeholder 5"/>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112516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0D3E3843-7F10-41AC-AD85-3F8636064A40}" type="datetime1">
              <a:rPr lang="it-IT" smtClean="0"/>
              <a:t>01/07/2019</a:t>
            </a:fld>
            <a:endParaRPr lang="it-IT"/>
          </a:p>
        </p:txBody>
      </p:sp>
      <p:sp>
        <p:nvSpPr>
          <p:cNvPr id="6" name="Footer Placeholder 5"/>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7" name="Slide Number Placeholder 6"/>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406364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A19325C0-A1A8-474F-B42C-814D889BE22B}" type="datetime1">
              <a:rPr lang="it-IT" smtClean="0"/>
              <a:t>01/07/2019</a:t>
            </a:fld>
            <a:endParaRPr lang="it-IT"/>
          </a:p>
        </p:txBody>
      </p:sp>
      <p:sp>
        <p:nvSpPr>
          <p:cNvPr id="8" name="Footer Placeholder 7"/>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9" name="Slide Number Placeholder 8"/>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296481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DE6FDCB-A315-4B11-9857-0773D9B2F662}" type="datetime1">
              <a:rPr lang="it-IT" smtClean="0"/>
              <a:t>01/07/2019</a:t>
            </a:fld>
            <a:endParaRPr lang="it-IT"/>
          </a:p>
        </p:txBody>
      </p:sp>
      <p:sp>
        <p:nvSpPr>
          <p:cNvPr id="4" name="Footer Placeholder 3"/>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5" name="Slide Number Placeholder 4"/>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37745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4FB15-11C6-4099-9276-7DF901C387B4}" type="datetime1">
              <a:rPr lang="it-IT" smtClean="0"/>
              <a:t>01/07/2019</a:t>
            </a:fld>
            <a:endParaRPr lang="it-IT"/>
          </a:p>
        </p:txBody>
      </p:sp>
      <p:sp>
        <p:nvSpPr>
          <p:cNvPr id="3" name="Footer Placeholder 2"/>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4" name="Slide Number Placeholder 3"/>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312597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3EFF12C1-6333-4905-A7C9-B58E4A4911C2}" type="datetime1">
              <a:rPr lang="it-IT" smtClean="0"/>
              <a:t>01/07/2019</a:t>
            </a:fld>
            <a:endParaRPr lang="it-IT"/>
          </a:p>
        </p:txBody>
      </p:sp>
      <p:sp>
        <p:nvSpPr>
          <p:cNvPr id="6" name="Footer Placeholder 5"/>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7" name="Slide Number Placeholder 6"/>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232493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3192297A-1C8E-4B85-9896-3B5E7EF3E70C}" type="datetime1">
              <a:rPr lang="it-IT" smtClean="0"/>
              <a:t>01/07/2019</a:t>
            </a:fld>
            <a:endParaRPr lang="it-IT"/>
          </a:p>
        </p:txBody>
      </p:sp>
      <p:sp>
        <p:nvSpPr>
          <p:cNvPr id="6" name="Footer Placeholder 5"/>
          <p:cNvSpPr>
            <a:spLocks noGrp="1"/>
          </p:cNvSpPr>
          <p:nvPr>
            <p:ph type="ftr" sz="quarter" idx="11"/>
          </p:nvPr>
        </p:nvSpPr>
        <p:spPr/>
        <p:txBody>
          <a:bodyPr/>
          <a:lstStyle/>
          <a:p>
            <a:r>
              <a:rPr lang="it-IT" smtClean="0"/>
              <a:t>REGIONE MARCHE - Servizio Stazione Unica Appaltante Marche P.F. Appalto lavori pubblici per la giunta ed enti strumentali</a:t>
            </a:r>
            <a:endParaRPr lang="it-IT"/>
          </a:p>
        </p:txBody>
      </p:sp>
      <p:sp>
        <p:nvSpPr>
          <p:cNvPr id="7" name="Slide Number Placeholder 6"/>
          <p:cNvSpPr>
            <a:spLocks noGrp="1"/>
          </p:cNvSpPr>
          <p:nvPr>
            <p:ph type="sldNum" sz="quarter" idx="12"/>
          </p:nvPr>
        </p:nvSpPr>
        <p:spPr/>
        <p:txBody>
          <a:bodyPr/>
          <a:lstStyle/>
          <a:p>
            <a:fld id="{B21091D2-5CFD-488E-B7AD-2EE52D3E0679}" type="slidenum">
              <a:rPr lang="it-IT" smtClean="0"/>
              <a:t>‹N›</a:t>
            </a:fld>
            <a:endParaRPr lang="it-IT"/>
          </a:p>
        </p:txBody>
      </p:sp>
    </p:spTree>
    <p:extLst>
      <p:ext uri="{BB962C8B-B14F-4D97-AF65-F5344CB8AC3E}">
        <p14:creationId xmlns:p14="http://schemas.microsoft.com/office/powerpoint/2010/main" val="3410151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
        <p:nvSpPr>
          <p:cNvPr id="18" name="Segnaposto numero diapositiva 5"/>
          <p:cNvSpPr txBox="1">
            <a:spLocks/>
          </p:cNvSpPr>
          <p:nvPr userDrawn="1"/>
        </p:nvSpPr>
        <p:spPr>
          <a:xfrm>
            <a:off x="11414870" y="6403974"/>
            <a:ext cx="685800" cy="365125"/>
          </a:xfrm>
          <a:prstGeom prst="rect">
            <a:avLst/>
          </a:prstGeom>
        </p:spPr>
        <p:txBody>
          <a:bodyPr anchor="ct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D741C4A-7E50-4ECE-ABB8-22C858A84E2C}" type="slidenum">
              <a:rPr lang="it-IT" sz="1300" smtClean="0">
                <a:solidFill>
                  <a:schemeClr val="bg1">
                    <a:lumMod val="50000"/>
                  </a:schemeClr>
                </a:solidFill>
              </a:rPr>
              <a:pPr algn="r"/>
              <a:t>‹N›</a:t>
            </a:fld>
            <a:endParaRPr lang="it-IT" sz="1300" dirty="0">
              <a:solidFill>
                <a:schemeClr val="bg1">
                  <a:lumMod val="50000"/>
                </a:schemeClr>
              </a:solidFill>
            </a:endParaRPr>
          </a:p>
        </p:txBody>
      </p:sp>
    </p:spTree>
    <p:extLst>
      <p:ext uri="{BB962C8B-B14F-4D97-AF65-F5344CB8AC3E}">
        <p14:creationId xmlns:p14="http://schemas.microsoft.com/office/powerpoint/2010/main" val="1331112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673" r:id="rId17"/>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Documento_di_Microsoft_Word.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057275"/>
            <a:ext cx="7855131" cy="3762375"/>
          </a:xfrm>
        </p:spPr>
        <p:txBody>
          <a:bodyPr anchor="ctr">
            <a:normAutofit fontScale="90000"/>
          </a:bodyPr>
          <a:lstStyle/>
          <a:p>
            <a:r>
              <a:rPr lang="it-IT" b="1" dirty="0" smtClean="0">
                <a:solidFill>
                  <a:schemeClr val="bg1">
                    <a:lumMod val="50000"/>
                  </a:schemeClr>
                </a:solidFill>
                <a:effectLst>
                  <a:outerShdw blurRad="50800" dist="38100" dir="2700000" algn="tl" rotWithShape="0">
                    <a:prstClr val="black">
                      <a:alpha val="40000"/>
                    </a:prstClr>
                  </a:outerShdw>
                </a:effectLst>
                <a:latin typeface="Calibri "/>
              </a:rPr>
              <a:t>RICOSTRUZIONE</a:t>
            </a:r>
            <a:br>
              <a:rPr lang="it-IT" b="1" dirty="0" smtClean="0">
                <a:solidFill>
                  <a:schemeClr val="bg1">
                    <a:lumMod val="50000"/>
                  </a:schemeClr>
                </a:solidFill>
                <a:effectLst>
                  <a:outerShdw blurRad="50800" dist="38100" dir="2700000" algn="tl" rotWithShape="0">
                    <a:prstClr val="black">
                      <a:alpha val="40000"/>
                    </a:prstClr>
                  </a:outerShdw>
                </a:effectLst>
                <a:latin typeface="Calibri "/>
              </a:rPr>
            </a:br>
            <a:r>
              <a:rPr lang="it-IT" b="1" dirty="0" smtClean="0">
                <a:solidFill>
                  <a:schemeClr val="bg1">
                    <a:lumMod val="50000"/>
                  </a:schemeClr>
                </a:solidFill>
                <a:effectLst>
                  <a:outerShdw blurRad="50800" dist="38100" dir="2700000" algn="tl" rotWithShape="0">
                    <a:prstClr val="black">
                      <a:alpha val="40000"/>
                    </a:prstClr>
                  </a:outerShdw>
                </a:effectLst>
                <a:latin typeface="Calibri "/>
              </a:rPr>
              <a:t>POST-SISMA 2016: </a:t>
            </a:r>
            <a:br>
              <a:rPr lang="it-IT" b="1" dirty="0" smtClean="0">
                <a:solidFill>
                  <a:schemeClr val="bg1">
                    <a:lumMod val="50000"/>
                  </a:schemeClr>
                </a:solidFill>
                <a:effectLst>
                  <a:outerShdw blurRad="50800" dist="38100" dir="2700000" algn="tl" rotWithShape="0">
                    <a:prstClr val="black">
                      <a:alpha val="40000"/>
                    </a:prstClr>
                  </a:outerShdw>
                </a:effectLst>
                <a:latin typeface="Calibri "/>
              </a:rPr>
            </a:br>
            <a:r>
              <a:rPr lang="it-IT" b="1" dirty="0" smtClean="0">
                <a:solidFill>
                  <a:schemeClr val="bg1">
                    <a:lumMod val="50000"/>
                  </a:schemeClr>
                </a:solidFill>
                <a:effectLst>
                  <a:outerShdw blurRad="50800" dist="38100" dir="2700000" algn="tl" rotWithShape="0">
                    <a:prstClr val="black">
                      <a:alpha val="40000"/>
                    </a:prstClr>
                  </a:outerShdw>
                </a:effectLst>
                <a:latin typeface="Calibri "/>
              </a:rPr>
              <a:t>CODICE DEI CONTRATTI PUBBLICI e «SBLOCCACANTIERI»</a:t>
            </a:r>
            <a:endParaRPr lang="it-IT" b="1" dirty="0">
              <a:solidFill>
                <a:schemeClr val="bg1">
                  <a:lumMod val="50000"/>
                </a:schemeClr>
              </a:solidFill>
              <a:effectLst>
                <a:outerShdw blurRad="50800" dist="38100" dir="2700000" algn="tl" rotWithShape="0">
                  <a:prstClr val="black">
                    <a:alpha val="40000"/>
                  </a:prstClr>
                </a:outerShdw>
              </a:effectLst>
              <a:latin typeface="Calibri "/>
            </a:endParaRPr>
          </a:p>
        </p:txBody>
      </p:sp>
    </p:spTree>
    <p:extLst>
      <p:ext uri="{BB962C8B-B14F-4D97-AF65-F5344CB8AC3E}">
        <p14:creationId xmlns:p14="http://schemas.microsoft.com/office/powerpoint/2010/main" val="3464416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33375" y="-2"/>
            <a:ext cx="5092065" cy="6863417"/>
          </a:xfrm>
          <a:prstGeom prst="rect">
            <a:avLst/>
          </a:prstGeom>
          <a:noFill/>
        </p:spPr>
        <p:txBody>
          <a:bodyPr wrap="square" rtlCol="0">
            <a:spAutoFit/>
          </a:bodyPr>
          <a:lstStyle/>
          <a:p>
            <a:pPr algn="ctr"/>
            <a:r>
              <a:rPr lang="it-IT" b="1" dirty="0" smtClean="0"/>
              <a:t>Legge 14 giugno 2019, n. 55</a:t>
            </a:r>
          </a:p>
          <a:p>
            <a:pPr algn="ctr"/>
            <a:r>
              <a:rPr lang="it-IT" sz="1600" dirty="0" smtClean="0"/>
              <a:t>In vigore dal 19 giugno 2019</a:t>
            </a:r>
          </a:p>
          <a:p>
            <a:pPr algn="ctr"/>
            <a:endParaRPr lang="it-IT" sz="1600" dirty="0" smtClean="0"/>
          </a:p>
          <a:p>
            <a:pPr algn="ctr"/>
            <a:r>
              <a:rPr lang="it-IT" sz="1600" dirty="0" smtClean="0"/>
              <a:t>Art. 23</a:t>
            </a:r>
          </a:p>
          <a:p>
            <a:pPr marL="228600" indent="-228600" algn="just">
              <a:buAutoNum type="arabicPeriod"/>
            </a:pPr>
            <a:r>
              <a:rPr lang="it-IT" sz="1300" i="1" dirty="0" smtClean="0">
                <a:solidFill>
                  <a:schemeClr val="bg1">
                    <a:lumMod val="75000"/>
                  </a:schemeClr>
                </a:solidFill>
              </a:rPr>
              <a:t>Identico</a:t>
            </a:r>
            <a:r>
              <a:rPr lang="it-IT" sz="1300" dirty="0" smtClean="0">
                <a:solidFill>
                  <a:schemeClr val="bg1">
                    <a:lumMod val="75000"/>
                  </a:schemeClr>
                </a:solidFill>
              </a:rPr>
              <a:t> </a:t>
            </a:r>
          </a:p>
          <a:p>
            <a:pPr algn="just"/>
            <a:endParaRPr lang="it-IT" sz="1300" dirty="0" smtClean="0">
              <a:solidFill>
                <a:schemeClr val="bg1">
                  <a:lumMod val="75000"/>
                </a:schemeClr>
              </a:solidFill>
            </a:endParaRPr>
          </a:p>
          <a:p>
            <a:pPr marL="228600" indent="-228600" algn="just">
              <a:buAutoNum type="alphaLcParenR"/>
            </a:pPr>
            <a:r>
              <a:rPr lang="it-IT" sz="1300" i="1" dirty="0" smtClean="0">
                <a:solidFill>
                  <a:schemeClr val="bg1">
                    <a:lumMod val="75000"/>
                  </a:schemeClr>
                </a:solidFill>
              </a:rPr>
              <a:t>Identico</a:t>
            </a:r>
          </a:p>
          <a:p>
            <a:pPr algn="just"/>
            <a:endParaRPr lang="it-IT" sz="1300" i="1" dirty="0" smtClean="0"/>
          </a:p>
          <a:p>
            <a:pPr algn="just"/>
            <a:r>
              <a:rPr lang="it-IT" sz="1400" dirty="0" smtClean="0"/>
              <a:t>2-bis. L’affidamento degli incarichi di progettazione e dei servizi di architettura e ingegneria ed altri servizi tecnici e per l’elaborazione degli atti di pianificazione e programmazione urbanistica in conformità agli indirizzi definiti dal Commissario straordinario per importi </a:t>
            </a:r>
            <a:r>
              <a:rPr lang="it-IT" sz="1400" b="1" dirty="0" smtClean="0"/>
              <a:t>fino a 40.000 euro avviene mediante affidamento diretto, per importi superiori a 40.000 euro e </a:t>
            </a:r>
            <a:r>
              <a:rPr lang="it-IT" sz="1400" dirty="0" smtClean="0"/>
              <a:t>inferiori a quelli di cui all’articolo 35 </a:t>
            </a:r>
            <a:r>
              <a:rPr lang="it-IT" sz="1400" b="1" dirty="0" smtClean="0"/>
              <a:t>del codice di cui al </a:t>
            </a:r>
            <a:r>
              <a:rPr lang="it-IT" sz="1400" dirty="0" smtClean="0"/>
              <a:t>decreto legislativo 18 aprile 2016, n. 50, avviene mediante procedure negoziate previa consultazione di </a:t>
            </a:r>
            <a:r>
              <a:rPr lang="it-IT" sz="1400" u="sng" dirty="0" smtClean="0"/>
              <a:t>almeno dieci </a:t>
            </a:r>
            <a:r>
              <a:rPr lang="it-IT" sz="1400" b="1" u="sng" dirty="0" smtClean="0"/>
              <a:t>soggetti </a:t>
            </a:r>
            <a:r>
              <a:rPr lang="it-IT" sz="1400" b="1" dirty="0" smtClean="0"/>
              <a:t>di cui all’articolo 46, comma 1, del medesimo decreto legislativo n. 50 del 2016, </a:t>
            </a:r>
            <a:r>
              <a:rPr lang="it-IT" sz="1400" dirty="0" smtClean="0"/>
              <a:t>iscritti nell’elenco speciale di cui all’articolo 34 del presente decreto. </a:t>
            </a:r>
            <a:r>
              <a:rPr lang="it-IT" sz="1400" b="1" dirty="0" smtClean="0">
                <a:solidFill>
                  <a:schemeClr val="bg1">
                    <a:lumMod val="75000"/>
                  </a:schemeClr>
                </a:solidFill>
              </a:rPr>
              <a:t>Fatta eccezione per particolari e comprovate ragioni connesse alla specifica tipologia e alla dimensione dell’intervento, le stazioni appaltanti, secondo quanto previsto dal comma 4 dell’articolo 23 del citato decreto legislativo n. 50 del 2016, affidano la redazione della progettazione al livello esecutivo. </a:t>
            </a:r>
            <a:r>
              <a:rPr lang="it-IT" sz="1400" dirty="0" smtClean="0">
                <a:solidFill>
                  <a:schemeClr val="bg1">
                    <a:lumMod val="75000"/>
                  </a:schemeClr>
                </a:solidFill>
              </a:rPr>
              <a:t>Agli oneri derivanti dall’affidamento degli incarichi di progettazione e di quelli previsti dall’articolo 23, comma 11, del decreto legislativo n. 50 </a:t>
            </a:r>
            <a:r>
              <a:rPr lang="it-IT" sz="1400" b="1" dirty="0" smtClean="0">
                <a:solidFill>
                  <a:schemeClr val="bg1">
                    <a:lumMod val="75000"/>
                  </a:schemeClr>
                </a:solidFill>
              </a:rPr>
              <a:t>del</a:t>
            </a:r>
            <a:r>
              <a:rPr lang="it-IT" sz="1400" dirty="0" smtClean="0">
                <a:solidFill>
                  <a:schemeClr val="bg1">
                    <a:lumMod val="75000"/>
                  </a:schemeClr>
                </a:solidFill>
              </a:rPr>
              <a:t> 2016 si provvede con le risorse di cui all’articolo 4, comma 3, del presente decreto.</a:t>
            </a:r>
            <a:endParaRPr lang="it-IT" sz="1400" dirty="0">
              <a:solidFill>
                <a:schemeClr val="bg1">
                  <a:lumMod val="75000"/>
                </a:schemeClr>
              </a:solidFill>
            </a:endParaRPr>
          </a:p>
        </p:txBody>
      </p:sp>
      <p:sp>
        <p:nvSpPr>
          <p:cNvPr id="6" name="CasellaDiTesto 5"/>
          <p:cNvSpPr txBox="1"/>
          <p:nvPr/>
        </p:nvSpPr>
        <p:spPr>
          <a:xfrm>
            <a:off x="5758815" y="-2"/>
            <a:ext cx="3681277" cy="5863144"/>
          </a:xfrm>
          <a:prstGeom prst="rect">
            <a:avLst/>
          </a:prstGeom>
          <a:noFill/>
        </p:spPr>
        <p:txBody>
          <a:bodyPr wrap="square" rtlCol="0">
            <a:spAutoFit/>
          </a:bodyPr>
          <a:lstStyle/>
          <a:p>
            <a:pPr algn="ctr"/>
            <a:endParaRPr lang="it-IT" sz="1600" dirty="0" smtClean="0"/>
          </a:p>
          <a:p>
            <a:pPr algn="ctr"/>
            <a:endParaRPr lang="it-IT" sz="1600" dirty="0"/>
          </a:p>
          <a:p>
            <a:pPr algn="ctr"/>
            <a:endParaRPr lang="it-IT" sz="1600" dirty="0" smtClean="0"/>
          </a:p>
          <a:p>
            <a:pPr algn="ctr"/>
            <a:endParaRPr lang="it-IT" sz="1600" dirty="0"/>
          </a:p>
          <a:p>
            <a:pPr algn="ctr"/>
            <a:endParaRPr lang="it-IT" sz="1600" dirty="0" smtClean="0"/>
          </a:p>
          <a:p>
            <a:pPr algn="ctr"/>
            <a:endParaRPr lang="it-IT" sz="1600" dirty="0" smtClean="0"/>
          </a:p>
          <a:p>
            <a:pPr algn="ctr"/>
            <a:endParaRPr lang="it-IT" sz="1600" dirty="0"/>
          </a:p>
          <a:p>
            <a:pPr algn="ctr"/>
            <a:r>
              <a:rPr lang="it-IT" sz="1600" dirty="0" smtClean="0"/>
              <a:t>Art. 95</a:t>
            </a:r>
          </a:p>
          <a:p>
            <a:pPr algn="ctr"/>
            <a:r>
              <a:rPr lang="it-IT" sz="1300" dirty="0" smtClean="0"/>
              <a:t>(Criteri di aggiudicazione dell’appalto)</a:t>
            </a:r>
          </a:p>
          <a:p>
            <a:pPr lvl="0" algn="just" eaLnBrk="0" fontAlgn="base" hangingPunct="0">
              <a:spcBef>
                <a:spcPct val="0"/>
              </a:spcBef>
              <a:spcAft>
                <a:spcPct val="0"/>
              </a:spcAft>
            </a:pPr>
            <a:endParaRPr lang="it-IT" altLang="it-IT" sz="1300" dirty="0" smtClean="0">
              <a:solidFill>
                <a:srgbClr val="000000"/>
              </a:solidFill>
              <a:latin typeface="Calibri" panose="020F0502020204030204" pitchFamily="34" charset="0"/>
              <a:cs typeface="Calibri" panose="020F0502020204030204" pitchFamily="34" charset="0"/>
            </a:endParaRPr>
          </a:p>
          <a:p>
            <a:pPr lvl="0" algn="just" eaLnBrk="0" fontAlgn="base" hangingPunct="0">
              <a:spcBef>
                <a:spcPct val="0"/>
              </a:spcBef>
              <a:spcAft>
                <a:spcPct val="0"/>
              </a:spcAft>
            </a:pPr>
            <a:endParaRPr lang="it-IT" altLang="it-IT" sz="1300" dirty="0">
              <a:solidFill>
                <a:srgbClr val="000000"/>
              </a:solidFill>
              <a:latin typeface="Calibri" panose="020F0502020204030204" pitchFamily="34" charset="0"/>
              <a:cs typeface="Calibri" panose="020F0502020204030204" pitchFamily="34" charset="0"/>
            </a:endParaRPr>
          </a:p>
          <a:p>
            <a:pPr lvl="0" algn="just" eaLnBrk="0" fontAlgn="base" hangingPunct="0">
              <a:spcBef>
                <a:spcPct val="0"/>
              </a:spcBef>
              <a:spcAft>
                <a:spcPct val="0"/>
              </a:spcAft>
            </a:pPr>
            <a:r>
              <a:rPr kumimoji="0" lang="it-IT" altLang="it-IT" sz="16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3. Sono aggiudicati </a:t>
            </a:r>
            <a:r>
              <a:rPr kumimoji="0" lang="it-IT" altLang="it-IT" sz="16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esclusivamente </a:t>
            </a:r>
            <a:r>
              <a:rPr kumimoji="0" lang="it-IT" altLang="it-IT" sz="1600" b="0" i="0" u="none" strike="noStrike" cap="none" normalizeH="0" baseline="0" dirty="0" smtClean="0">
                <a:ln>
                  <a:noFill/>
                </a:ln>
                <a:effectLst/>
                <a:latin typeface="Calibri" panose="020F0502020204030204" pitchFamily="34" charset="0"/>
                <a:cs typeface="Calibri" panose="020F0502020204030204" pitchFamily="34" charset="0"/>
              </a:rPr>
              <a:t>sulla base del </a:t>
            </a:r>
            <a:r>
              <a:rPr kumimoji="0" lang="it-IT" altLang="it-IT" sz="1600" b="0" i="0" u="none" strike="noStrike" cap="none" normalizeH="0" baseline="0" dirty="0" smtClean="0">
                <a:ln>
                  <a:noFill/>
                </a:ln>
                <a:solidFill>
                  <a:srgbClr val="FF0000"/>
                </a:solidFill>
                <a:effectLst/>
                <a:latin typeface="Calibri" panose="020F0502020204030204" pitchFamily="34" charset="0"/>
                <a:cs typeface="Calibri" panose="020F0502020204030204" pitchFamily="34" charset="0"/>
              </a:rPr>
              <a:t>criterio dell'offerta economicamente più vantaggiosa </a:t>
            </a:r>
            <a:r>
              <a:rPr kumimoji="0" lang="it-IT" altLang="it-IT" sz="16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individuata sulla base del miglior rapporto qualità/prezzo:</a:t>
            </a:r>
          </a:p>
          <a:p>
            <a:pPr lvl="0" algn="just" eaLnBrk="0" fontAlgn="base" hangingPunct="0">
              <a:spcBef>
                <a:spcPct val="0"/>
              </a:spcBef>
              <a:spcAft>
                <a:spcPct val="0"/>
              </a:spcAft>
            </a:pPr>
            <a:endParaRPr kumimoji="0" lang="it-IT" altLang="it-IT" sz="1600" b="0" i="0" u="none" strike="noStrike" cap="none" normalizeH="0" baseline="0" dirty="0" smtClean="0">
              <a:ln>
                <a:noFill/>
              </a:ln>
              <a:solidFill>
                <a:schemeClr val="tx1"/>
              </a:solidFill>
              <a:effectLst/>
            </a:endParaRPr>
          </a:p>
          <a:p>
            <a:pPr lvl="0" algn="just" eaLnBrk="0" fontAlgn="base" hangingPunct="0">
              <a:spcBef>
                <a:spcPct val="0"/>
              </a:spcBef>
              <a:spcAft>
                <a:spcPct val="0"/>
              </a:spcAft>
            </a:pPr>
            <a:r>
              <a:rPr kumimoji="0" lang="it-IT" altLang="it-IT" sz="16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 […];</a:t>
            </a:r>
          </a:p>
          <a:p>
            <a:pPr lvl="0" algn="just" eaLnBrk="0" fontAlgn="base" hangingPunct="0">
              <a:spcBef>
                <a:spcPct val="0"/>
              </a:spcBef>
              <a:spcAft>
                <a:spcPct val="0"/>
              </a:spcAft>
            </a:pPr>
            <a:r>
              <a:rPr kumimoji="0" lang="it-IT" altLang="it-IT"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b) i contratti relativi all'affidamento dei servizi di ingegneria e architettura e degli altri servizi di natura tecnica e intellettuale di importo pari o superiore a 40.000 euro; </a:t>
            </a:r>
          </a:p>
          <a:p>
            <a:pPr lvl="0" algn="just" eaLnBrk="0" fontAlgn="base" hangingPunct="0">
              <a:spcBef>
                <a:spcPct val="0"/>
              </a:spcBef>
              <a:spcAft>
                <a:spcPct val="0"/>
              </a:spcAft>
            </a:pPr>
            <a:r>
              <a:rPr kumimoji="0" lang="it-IT" altLang="it-IT" sz="160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b-bis) […].</a:t>
            </a:r>
            <a:r>
              <a:rPr kumimoji="0" lang="it-IT" altLang="it-IT"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lang="it-IT" sz="1600" dirty="0"/>
          </a:p>
        </p:txBody>
      </p:sp>
      <p:sp>
        <p:nvSpPr>
          <p:cNvPr id="10" name="Freccia a destra 9"/>
          <p:cNvSpPr/>
          <p:nvPr/>
        </p:nvSpPr>
        <p:spPr>
          <a:xfrm>
            <a:off x="5914845" y="112145"/>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6277153" y="-2"/>
            <a:ext cx="5600521" cy="615553"/>
          </a:xfrm>
          <a:prstGeom prst="rect">
            <a:avLst/>
          </a:prstGeom>
          <a:noFill/>
        </p:spPr>
        <p:txBody>
          <a:bodyPr wrap="square" rtlCol="0">
            <a:spAutoFit/>
          </a:bodyPr>
          <a:lstStyle/>
          <a:p>
            <a:pPr algn="ctr"/>
            <a:r>
              <a:rPr lang="it-IT" b="1" dirty="0" err="1" smtClean="0"/>
              <a:t>D.Lgs.</a:t>
            </a:r>
            <a:r>
              <a:rPr lang="it-IT" b="1" dirty="0" smtClean="0"/>
              <a:t> 18 aprile 2016, n. 50 e s.m.i.</a:t>
            </a:r>
          </a:p>
          <a:p>
            <a:pPr algn="ctr"/>
            <a:r>
              <a:rPr lang="it-IT" sz="1600" dirty="0" smtClean="0"/>
              <a:t>Codice dei contratti pubblici</a:t>
            </a:r>
          </a:p>
        </p:txBody>
      </p:sp>
      <p:sp>
        <p:nvSpPr>
          <p:cNvPr id="14" name="CasellaDiTesto 13"/>
          <p:cNvSpPr txBox="1"/>
          <p:nvPr/>
        </p:nvSpPr>
        <p:spPr>
          <a:xfrm>
            <a:off x="6277153" y="5863142"/>
            <a:ext cx="3162938" cy="800219"/>
          </a:xfrm>
          <a:prstGeom prst="rect">
            <a:avLst/>
          </a:prstGeom>
          <a:noFill/>
        </p:spPr>
        <p:txBody>
          <a:bodyPr wrap="square" rtlCol="0" anchor="ctr">
            <a:spAutoFit/>
          </a:bodyPr>
          <a:lstStyle/>
          <a:p>
            <a:pPr algn="ctr"/>
            <a:r>
              <a:rPr lang="it-IT" sz="2300" b="1" dirty="0" smtClean="0">
                <a:solidFill>
                  <a:schemeClr val="bg1">
                    <a:lumMod val="50000"/>
                  </a:schemeClr>
                </a:solidFill>
              </a:rPr>
              <a:t>10 oo.ee.</a:t>
            </a:r>
          </a:p>
          <a:p>
            <a:pPr algn="ctr"/>
            <a:r>
              <a:rPr lang="it-IT" sz="2300" b="1" dirty="0" smtClean="0">
                <a:solidFill>
                  <a:schemeClr val="bg1">
                    <a:lumMod val="50000"/>
                  </a:schemeClr>
                </a:solidFill>
              </a:rPr>
              <a:t>criterio O.E.P.V.</a:t>
            </a:r>
            <a:endParaRPr lang="it-IT" sz="2300" b="1" dirty="0">
              <a:solidFill>
                <a:schemeClr val="bg1">
                  <a:lumMod val="50000"/>
                </a:schemeClr>
              </a:solidFill>
            </a:endParaRPr>
          </a:p>
        </p:txBody>
      </p:sp>
      <p:sp>
        <p:nvSpPr>
          <p:cNvPr id="16" name="Freccia a destra 15"/>
          <p:cNvSpPr/>
          <p:nvPr/>
        </p:nvSpPr>
        <p:spPr>
          <a:xfrm rot="5400000">
            <a:off x="7604608" y="5490050"/>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507425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1" fill="hold" grpId="1"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ppt_x"/>
                                          </p:val>
                                        </p:tav>
                                        <p:tav tm="100000">
                                          <p:val>
                                            <p:strVal val="#ppt_x"/>
                                          </p:val>
                                        </p:tav>
                                      </p:tavLst>
                                    </p:anim>
                                    <p:anim calcmode="lin" valueType="num">
                                      <p:cBhvr additive="base">
                                        <p:cTn id="17" dur="500" fill="hold"/>
                                        <p:tgtEl>
                                          <p:spTgt spid="11"/>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10" presetClass="entr" presetSubtype="0" fill="hold" grpId="2"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1000"/>
                                        <p:tgtEl>
                                          <p:spTgt spid="16"/>
                                        </p:tgtEl>
                                      </p:cBhvr>
                                    </p:animEffect>
                                    <p:anim calcmode="lin" valueType="num">
                                      <p:cBhvr>
                                        <p:cTn id="27" dur="1000" fill="hold"/>
                                        <p:tgtEl>
                                          <p:spTgt spid="16"/>
                                        </p:tgtEl>
                                        <p:attrNameLst>
                                          <p:attrName>ppt_x</p:attrName>
                                        </p:attrNameLst>
                                      </p:cBhvr>
                                      <p:tavLst>
                                        <p:tav tm="0">
                                          <p:val>
                                            <p:strVal val="#ppt_x"/>
                                          </p:val>
                                        </p:tav>
                                        <p:tav tm="100000">
                                          <p:val>
                                            <p:strVal val="#ppt_x"/>
                                          </p:val>
                                        </p:tav>
                                      </p:tavLst>
                                    </p:anim>
                                    <p:anim calcmode="lin" valueType="num">
                                      <p:cBhvr>
                                        <p:cTn id="28" dur="1000" fill="hold"/>
                                        <p:tgtEl>
                                          <p:spTgt spid="16"/>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anim calcmode="lin" valueType="num">
                                      <p:cBhvr>
                                        <p:cTn id="32" dur="1000" fill="hold"/>
                                        <p:tgtEl>
                                          <p:spTgt spid="14"/>
                                        </p:tgtEl>
                                        <p:attrNameLst>
                                          <p:attrName>ppt_x</p:attrName>
                                        </p:attrNameLst>
                                      </p:cBhvr>
                                      <p:tavLst>
                                        <p:tav tm="0">
                                          <p:val>
                                            <p:strVal val="#ppt_x"/>
                                          </p:val>
                                        </p:tav>
                                        <p:tav tm="100000">
                                          <p:val>
                                            <p:strVal val="#ppt_x"/>
                                          </p:val>
                                        </p:tav>
                                      </p:tavLst>
                                    </p:anim>
                                    <p:anim calcmode="lin" valueType="num">
                                      <p:cBhvr>
                                        <p:cTn id="3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2"/>
      <p:bldP spid="10" grpId="0" animBg="1"/>
      <p:bldP spid="11" grpId="1"/>
      <p:bldP spid="14"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5914846" y="-2"/>
            <a:ext cx="3649032" cy="5755422"/>
          </a:xfrm>
          <a:prstGeom prst="rect">
            <a:avLst/>
          </a:prstGeom>
          <a:noFill/>
        </p:spPr>
        <p:txBody>
          <a:bodyPr wrap="square" rtlCol="0">
            <a:spAutoFit/>
          </a:bodyPr>
          <a:lstStyle/>
          <a:p>
            <a:pPr algn="ctr"/>
            <a:endParaRPr lang="it-IT" sz="1600" dirty="0" smtClean="0"/>
          </a:p>
          <a:p>
            <a:pPr algn="ctr"/>
            <a:endParaRPr lang="it-IT" sz="1600" dirty="0"/>
          </a:p>
          <a:p>
            <a:pPr algn="ctr"/>
            <a:endParaRPr lang="it-IT" sz="1600" dirty="0" smtClean="0"/>
          </a:p>
          <a:p>
            <a:pPr algn="ctr"/>
            <a:r>
              <a:rPr lang="it-IT" sz="1600" dirty="0" smtClean="0"/>
              <a:t>Art. 23</a:t>
            </a:r>
          </a:p>
          <a:p>
            <a:pPr algn="ctr"/>
            <a:r>
              <a:rPr lang="it-IT" sz="1600" dirty="0" smtClean="0"/>
              <a:t>(Livelli della progettazione per gli appalti, </a:t>
            </a:r>
          </a:p>
          <a:p>
            <a:pPr algn="ctr"/>
            <a:r>
              <a:rPr lang="it-IT" sz="1600" dirty="0" smtClean="0"/>
              <a:t>per le concessioni di lavori nonché per i servizi)</a:t>
            </a:r>
          </a:p>
          <a:p>
            <a:pPr lvl="0" algn="just" eaLnBrk="0" fontAlgn="base" hangingPunct="0">
              <a:spcBef>
                <a:spcPct val="0"/>
              </a:spcBef>
              <a:spcAft>
                <a:spcPct val="0"/>
              </a:spcAft>
            </a:pPr>
            <a:endParaRPr lang="it-IT" altLang="it-IT" sz="1600" dirty="0">
              <a:solidFill>
                <a:srgbClr val="000000"/>
              </a:solidFill>
              <a:latin typeface="Calibri" panose="020F0502020204030204" pitchFamily="34" charset="0"/>
              <a:cs typeface="Calibri" panose="020F0502020204030204" pitchFamily="34" charset="0"/>
            </a:endParaRPr>
          </a:p>
          <a:p>
            <a:pPr lvl="0" algn="just" eaLnBrk="0" fontAlgn="base" hangingPunct="0">
              <a:spcBef>
                <a:spcPct val="0"/>
              </a:spcBef>
              <a:spcAft>
                <a:spcPct val="0"/>
              </a:spcAft>
            </a:pPr>
            <a:r>
              <a:rPr lang="it-IT" sz="1600" dirty="0" smtClean="0"/>
              <a:t>4</a:t>
            </a:r>
            <a:r>
              <a:rPr lang="it-IT" sz="1600" dirty="0"/>
              <a:t>. La stazione appaltante, in rapporto alla specifica tipologia e alla dimensione dell’intervento indica le caratteristiche, i requisiti e gli elaborati progettuali necessari per la definizione di ogni fase della progettazione. </a:t>
            </a:r>
            <a:r>
              <a:rPr lang="it-IT" sz="1600" b="1" dirty="0" smtClean="0"/>
              <a:t>È consentita</a:t>
            </a:r>
            <a:r>
              <a:rPr lang="it-IT" sz="1600" b="1" dirty="0"/>
              <a:t>, altresì, l’omissione di uno o di entrambi i primi due livelli di progettazione, purché il livello successivo contenga tutti gli elementi previsti per il livello omesso, salvaguardando la qualità della progettazione.</a:t>
            </a:r>
            <a:r>
              <a:rPr kumimoji="0" lang="it-IT" altLang="it-IT" sz="1600" i="0" u="none" strike="noStrike" cap="none" normalizeH="0" baseline="0" dirty="0" smtClean="0">
                <a:ln>
                  <a:noFill/>
                </a:ln>
                <a:solidFill>
                  <a:schemeClr val="tx1"/>
                </a:solidFill>
                <a:effectLst/>
                <a:cs typeface="Calibri" panose="020F0502020204030204" pitchFamily="34" charset="0"/>
              </a:rPr>
              <a:t> </a:t>
            </a:r>
          </a:p>
        </p:txBody>
      </p:sp>
      <p:sp>
        <p:nvSpPr>
          <p:cNvPr id="7" name="Freccia a destra 6"/>
          <p:cNvSpPr/>
          <p:nvPr/>
        </p:nvSpPr>
        <p:spPr>
          <a:xfrm>
            <a:off x="5371383" y="115836"/>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333375" y="-2"/>
            <a:ext cx="5022396" cy="6863417"/>
          </a:xfrm>
          <a:prstGeom prst="rect">
            <a:avLst/>
          </a:prstGeom>
          <a:noFill/>
        </p:spPr>
        <p:txBody>
          <a:bodyPr wrap="square" rtlCol="0">
            <a:spAutoFit/>
          </a:bodyPr>
          <a:lstStyle/>
          <a:p>
            <a:pPr algn="ctr"/>
            <a:r>
              <a:rPr lang="it-IT" b="1" dirty="0" smtClean="0"/>
              <a:t>Legge 14 giugno 2019, n. 55</a:t>
            </a:r>
          </a:p>
          <a:p>
            <a:pPr algn="ctr"/>
            <a:r>
              <a:rPr lang="it-IT" sz="1600" dirty="0" smtClean="0"/>
              <a:t>In vigore dal 19 giugno 2019</a:t>
            </a:r>
          </a:p>
          <a:p>
            <a:pPr algn="ctr"/>
            <a:endParaRPr lang="it-IT" sz="1600" dirty="0" smtClean="0"/>
          </a:p>
          <a:p>
            <a:pPr algn="ctr"/>
            <a:r>
              <a:rPr lang="it-IT" sz="1600" dirty="0" smtClean="0"/>
              <a:t>Art. 23</a:t>
            </a:r>
          </a:p>
          <a:p>
            <a:pPr marL="228600" indent="-228600" algn="just">
              <a:buAutoNum type="arabicPeriod"/>
            </a:pPr>
            <a:r>
              <a:rPr lang="it-IT" sz="1300" i="1" dirty="0" smtClean="0">
                <a:solidFill>
                  <a:schemeClr val="bg1">
                    <a:lumMod val="75000"/>
                  </a:schemeClr>
                </a:solidFill>
              </a:rPr>
              <a:t>Identico</a:t>
            </a:r>
            <a:r>
              <a:rPr lang="it-IT" sz="1300" dirty="0" smtClean="0">
                <a:solidFill>
                  <a:schemeClr val="bg1">
                    <a:lumMod val="75000"/>
                  </a:schemeClr>
                </a:solidFill>
              </a:rPr>
              <a:t> </a:t>
            </a:r>
          </a:p>
          <a:p>
            <a:pPr algn="just"/>
            <a:endParaRPr lang="it-IT" sz="1300" dirty="0" smtClean="0">
              <a:solidFill>
                <a:schemeClr val="bg1">
                  <a:lumMod val="75000"/>
                </a:schemeClr>
              </a:solidFill>
            </a:endParaRPr>
          </a:p>
          <a:p>
            <a:pPr marL="228600" indent="-228600" algn="just">
              <a:buAutoNum type="alphaLcParenR"/>
            </a:pPr>
            <a:r>
              <a:rPr lang="it-IT" sz="1300" i="1" dirty="0" smtClean="0">
                <a:solidFill>
                  <a:schemeClr val="bg1">
                    <a:lumMod val="75000"/>
                  </a:schemeClr>
                </a:solidFill>
              </a:rPr>
              <a:t>Identico</a:t>
            </a:r>
          </a:p>
          <a:p>
            <a:pPr algn="just"/>
            <a:endParaRPr lang="it-IT" sz="1300" i="1" dirty="0" smtClean="0">
              <a:solidFill>
                <a:schemeClr val="bg1">
                  <a:lumMod val="75000"/>
                </a:schemeClr>
              </a:solidFill>
            </a:endParaRPr>
          </a:p>
          <a:p>
            <a:pPr algn="just"/>
            <a:r>
              <a:rPr lang="it-IT" sz="1400" dirty="0" smtClean="0">
                <a:solidFill>
                  <a:schemeClr val="bg1">
                    <a:lumMod val="75000"/>
                  </a:schemeClr>
                </a:solidFill>
              </a:rPr>
              <a:t>2-bis. L’affidamento degli incarichi di progettazione e dei servizi di architettura e ingegneria ed altri servizi tecnici e per l’elaborazione degli atti di pianificazione e programmazione urbanistica in conformità agli indirizzi definiti dal Commissario straordinario per importi </a:t>
            </a:r>
            <a:r>
              <a:rPr lang="it-IT" sz="1400" b="1" dirty="0" smtClean="0">
                <a:solidFill>
                  <a:schemeClr val="bg1">
                    <a:lumMod val="75000"/>
                  </a:schemeClr>
                </a:solidFill>
              </a:rPr>
              <a:t>fino a 40.000 euro avviene mediante affidamento diretto, per importi superiori a 40.000 euro e </a:t>
            </a:r>
            <a:r>
              <a:rPr lang="it-IT" sz="1400" dirty="0" smtClean="0">
                <a:solidFill>
                  <a:schemeClr val="bg1">
                    <a:lumMod val="75000"/>
                  </a:schemeClr>
                </a:solidFill>
              </a:rPr>
              <a:t>inferiori a quelli di cui all’articolo 35 </a:t>
            </a:r>
            <a:r>
              <a:rPr lang="it-IT" sz="1400" b="1" dirty="0" smtClean="0">
                <a:solidFill>
                  <a:schemeClr val="bg1">
                    <a:lumMod val="75000"/>
                  </a:schemeClr>
                </a:solidFill>
              </a:rPr>
              <a:t>del codice di cui al </a:t>
            </a:r>
            <a:r>
              <a:rPr lang="it-IT" sz="1400" dirty="0" smtClean="0">
                <a:solidFill>
                  <a:schemeClr val="bg1">
                    <a:lumMod val="75000"/>
                  </a:schemeClr>
                </a:solidFill>
              </a:rPr>
              <a:t>decreto legislativo 18 aprile 2016, n. 50, avviene mediante procedure negoziate previa consultazione di </a:t>
            </a:r>
            <a:r>
              <a:rPr lang="it-IT" sz="1400" u="sng" dirty="0" smtClean="0">
                <a:solidFill>
                  <a:schemeClr val="bg1">
                    <a:lumMod val="75000"/>
                  </a:schemeClr>
                </a:solidFill>
              </a:rPr>
              <a:t>almeno dieci </a:t>
            </a:r>
            <a:r>
              <a:rPr lang="it-IT" sz="1400" b="1" u="sng" dirty="0" smtClean="0">
                <a:solidFill>
                  <a:schemeClr val="bg1">
                    <a:lumMod val="75000"/>
                  </a:schemeClr>
                </a:solidFill>
              </a:rPr>
              <a:t>soggetti </a:t>
            </a:r>
            <a:r>
              <a:rPr lang="it-IT" sz="1400" b="1" dirty="0" smtClean="0">
                <a:solidFill>
                  <a:schemeClr val="bg1">
                    <a:lumMod val="75000"/>
                  </a:schemeClr>
                </a:solidFill>
              </a:rPr>
              <a:t>di cui all’articolo 46, comma 1, del medesimo decreto legislativo n. 50 del 2016, </a:t>
            </a:r>
            <a:r>
              <a:rPr lang="it-IT" sz="1400" dirty="0" smtClean="0">
                <a:solidFill>
                  <a:schemeClr val="bg1">
                    <a:lumMod val="75000"/>
                  </a:schemeClr>
                </a:solidFill>
              </a:rPr>
              <a:t>iscritti nell’elenco speciale di cui all’articolo 34 del presente decreto. </a:t>
            </a:r>
            <a:r>
              <a:rPr lang="it-IT" sz="1400" b="1" dirty="0" smtClean="0">
                <a:solidFill>
                  <a:srgbClr val="FF0000"/>
                </a:solidFill>
              </a:rPr>
              <a:t>Fatta eccezione per particolari e comprovate ragioni connesse alla specifica tipologia e alla dimensione dell’intervento, le stazioni appaltanti, secondo quanto previsto dal comma 4 dell’articolo 23 del citato decreto legislativo n. 50 del 2016, affidano la redazione della progettazione al livello esecutivo</a:t>
            </a:r>
            <a:r>
              <a:rPr lang="it-IT" sz="1400" b="1" dirty="0" smtClean="0"/>
              <a:t>. </a:t>
            </a:r>
            <a:r>
              <a:rPr lang="it-IT" sz="1400" dirty="0" smtClean="0">
                <a:solidFill>
                  <a:schemeClr val="bg1">
                    <a:lumMod val="75000"/>
                  </a:schemeClr>
                </a:solidFill>
              </a:rPr>
              <a:t>Agli oneri derivanti dall’affidamento degli incarichi di progettazione e di quelli previsti dall’articolo 23, comma 11, del decreto legislativo n. 50 </a:t>
            </a:r>
            <a:r>
              <a:rPr lang="it-IT" sz="1400" b="1" dirty="0" smtClean="0">
                <a:solidFill>
                  <a:schemeClr val="bg1">
                    <a:lumMod val="75000"/>
                  </a:schemeClr>
                </a:solidFill>
              </a:rPr>
              <a:t>del</a:t>
            </a:r>
            <a:r>
              <a:rPr lang="it-IT" sz="1400" dirty="0" smtClean="0">
                <a:solidFill>
                  <a:schemeClr val="bg1">
                    <a:lumMod val="75000"/>
                  </a:schemeClr>
                </a:solidFill>
              </a:rPr>
              <a:t> 2016 si provvede con le risorse di cui all’articolo 4, comma 3, del presente decreto.</a:t>
            </a:r>
            <a:endParaRPr lang="it-IT" sz="1400" dirty="0">
              <a:solidFill>
                <a:schemeClr val="bg1">
                  <a:lumMod val="75000"/>
                </a:schemeClr>
              </a:solidFill>
            </a:endParaRPr>
          </a:p>
        </p:txBody>
      </p:sp>
      <p:sp>
        <p:nvSpPr>
          <p:cNvPr id="10" name="CasellaDiTesto 9"/>
          <p:cNvSpPr txBox="1"/>
          <p:nvPr/>
        </p:nvSpPr>
        <p:spPr>
          <a:xfrm>
            <a:off x="6277154" y="-2"/>
            <a:ext cx="5581470" cy="615553"/>
          </a:xfrm>
          <a:prstGeom prst="rect">
            <a:avLst/>
          </a:prstGeom>
          <a:noFill/>
        </p:spPr>
        <p:txBody>
          <a:bodyPr wrap="square" rtlCol="0">
            <a:spAutoFit/>
          </a:bodyPr>
          <a:lstStyle/>
          <a:p>
            <a:pPr algn="ctr"/>
            <a:r>
              <a:rPr lang="it-IT" b="1" dirty="0" err="1" smtClean="0"/>
              <a:t>D.Lgs.</a:t>
            </a:r>
            <a:r>
              <a:rPr lang="it-IT" b="1" dirty="0" smtClean="0"/>
              <a:t> 18 aprile 2016, n. 50 e s.m.i.</a:t>
            </a:r>
          </a:p>
          <a:p>
            <a:pPr algn="ctr"/>
            <a:r>
              <a:rPr lang="it-IT" sz="1600" dirty="0" smtClean="0"/>
              <a:t>Codice dei contratti pubblici</a:t>
            </a:r>
          </a:p>
        </p:txBody>
      </p:sp>
      <p:sp>
        <p:nvSpPr>
          <p:cNvPr id="11" name="CasellaDiTesto 10"/>
          <p:cNvSpPr txBox="1"/>
          <p:nvPr/>
        </p:nvSpPr>
        <p:spPr>
          <a:xfrm>
            <a:off x="6148872" y="6218343"/>
            <a:ext cx="2967136" cy="446276"/>
          </a:xfrm>
          <a:prstGeom prst="rect">
            <a:avLst/>
          </a:prstGeom>
          <a:noFill/>
        </p:spPr>
        <p:txBody>
          <a:bodyPr wrap="square" rtlCol="0" anchor="ctr">
            <a:spAutoFit/>
          </a:bodyPr>
          <a:lstStyle/>
          <a:p>
            <a:pPr algn="ctr"/>
            <a:r>
              <a:rPr lang="it-IT" sz="2300" b="1" dirty="0">
                <a:solidFill>
                  <a:schemeClr val="bg1">
                    <a:lumMod val="50000"/>
                  </a:schemeClr>
                </a:solidFill>
              </a:rPr>
              <a:t>p</a:t>
            </a:r>
            <a:r>
              <a:rPr lang="it-IT" sz="2300" b="1" dirty="0" smtClean="0">
                <a:solidFill>
                  <a:schemeClr val="bg1">
                    <a:lumMod val="50000"/>
                  </a:schemeClr>
                </a:solidFill>
              </a:rPr>
              <a:t>rogetto esecutivo</a:t>
            </a:r>
            <a:endParaRPr lang="it-IT" sz="2300" b="1" dirty="0">
              <a:solidFill>
                <a:schemeClr val="bg1">
                  <a:lumMod val="50000"/>
                </a:schemeClr>
              </a:solidFill>
            </a:endParaRPr>
          </a:p>
        </p:txBody>
      </p:sp>
      <p:sp>
        <p:nvSpPr>
          <p:cNvPr id="12" name="Freccia a destra 11"/>
          <p:cNvSpPr/>
          <p:nvPr/>
        </p:nvSpPr>
        <p:spPr>
          <a:xfrm rot="5400000">
            <a:off x="7451285" y="5794944"/>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7282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p:bldP spid="11"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ccia a destra 11"/>
          <p:cNvSpPr/>
          <p:nvPr/>
        </p:nvSpPr>
        <p:spPr>
          <a:xfrm rot="5400000">
            <a:off x="4604121" y="846858"/>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205269" y="1312349"/>
            <a:ext cx="9545217" cy="1384995"/>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Art 1, comma 21,  L</a:t>
            </a:r>
            <a:r>
              <a:rPr lang="it-IT" sz="2000" b="1" dirty="0">
                <a:solidFill>
                  <a:prstClr val="black"/>
                </a:solidFill>
                <a:effectLst>
                  <a:outerShdw blurRad="38100" dist="38100" dir="2700000" algn="tl">
                    <a:srgbClr val="000000">
                      <a:alpha val="43137"/>
                    </a:srgbClr>
                  </a:outerShdw>
                </a:effectLst>
              </a:rPr>
              <a:t>. </a:t>
            </a:r>
            <a:r>
              <a:rPr lang="it-IT" sz="2000" b="1" dirty="0" smtClean="0">
                <a:solidFill>
                  <a:prstClr val="black"/>
                </a:solidFill>
                <a:effectLst>
                  <a:outerShdw blurRad="38100" dist="38100" dir="2700000" algn="tl">
                    <a:srgbClr val="000000">
                      <a:alpha val="43137"/>
                    </a:srgbClr>
                  </a:outerShdw>
                </a:effectLst>
              </a:rPr>
              <a:t>55/2019</a:t>
            </a:r>
            <a:endParaRPr lang="it-IT" sz="2000" b="1" dirty="0">
              <a:solidFill>
                <a:prstClr val="black"/>
              </a:solidFill>
              <a:effectLst>
                <a:outerShdw blurRad="38100" dist="38100" dir="2700000" algn="tl">
                  <a:srgbClr val="000000">
                    <a:alpha val="43137"/>
                  </a:srgbClr>
                </a:outerShdw>
              </a:effectLst>
            </a:endParaRPr>
          </a:p>
          <a:p>
            <a:pPr lvl="0" algn="ctr"/>
            <a:r>
              <a:rPr lang="it-IT" sz="1600" dirty="0" smtClean="0">
                <a:solidFill>
                  <a:srgbClr val="FF0000"/>
                </a:solidFill>
              </a:rPr>
              <a:t>Le disposizioni si applicano alle procedure </a:t>
            </a:r>
            <a:r>
              <a:rPr lang="it-IT" sz="1600" dirty="0" smtClean="0">
                <a:solidFill>
                  <a:prstClr val="black"/>
                </a:solidFill>
              </a:rPr>
              <a:t>i cui bandi o avvisi, con i quali si indice una gara, sono pubblicati successivamente </a:t>
            </a:r>
            <a:r>
              <a:rPr lang="it-IT" sz="1600" dirty="0" smtClean="0">
                <a:solidFill>
                  <a:srgbClr val="FF0000"/>
                </a:solidFill>
              </a:rPr>
              <a:t>alla data di entrata in vigore della legge di conversione </a:t>
            </a:r>
            <a:r>
              <a:rPr lang="it-IT" sz="1600" dirty="0" smtClean="0">
                <a:solidFill>
                  <a:prstClr val="black"/>
                </a:solidFill>
              </a:rPr>
              <a:t>del presente decreto, nonché, in caso di contratti  senza pubblicazione di bandi o avvisi, alle procedure  in cui, alla medesima data, </a:t>
            </a:r>
            <a:r>
              <a:rPr lang="it-IT" sz="1600" dirty="0" smtClean="0">
                <a:solidFill>
                  <a:srgbClr val="FF0000"/>
                </a:solidFill>
              </a:rPr>
              <a:t>non sono ancora stati invitati gli inviti a presentare le offerte </a:t>
            </a:r>
            <a:r>
              <a:rPr lang="it-IT" sz="1600" dirty="0" smtClean="0">
                <a:solidFill>
                  <a:prstClr val="black"/>
                </a:solidFill>
              </a:rPr>
              <a:t>o i preventivi</a:t>
            </a:r>
            <a:endParaRPr lang="it-IT" sz="2400" dirty="0" smtClean="0"/>
          </a:p>
        </p:txBody>
      </p:sp>
      <p:sp>
        <p:nvSpPr>
          <p:cNvPr id="21" name="Freccia a destra 20"/>
          <p:cNvSpPr/>
          <p:nvPr/>
        </p:nvSpPr>
        <p:spPr>
          <a:xfrm rot="5400000">
            <a:off x="4604121" y="2805471"/>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3144334" y="242022"/>
            <a:ext cx="3349690" cy="523220"/>
          </a:xfrm>
          <a:prstGeom prst="rect">
            <a:avLst/>
          </a:prstGeom>
          <a:solidFill>
            <a:schemeClr val="accent1">
              <a:lumMod val="60000"/>
              <a:lumOff val="40000"/>
            </a:schemeClr>
          </a:solidFill>
          <a:ln>
            <a:solidFill>
              <a:srgbClr val="00B0F0"/>
            </a:solidFill>
          </a:ln>
        </p:spPr>
        <p:txBody>
          <a:bodyPr wrap="square" rtlCol="0">
            <a:spAutoFit/>
          </a:bodyPr>
          <a:lstStyle/>
          <a:p>
            <a:pPr lvl="0" algn="ctr"/>
            <a:r>
              <a:rPr lang="it-IT" sz="2800" b="1" dirty="0" smtClean="0">
                <a:effectLst>
                  <a:outerShdw blurRad="38100" dist="38100" dir="2700000" algn="tl">
                    <a:srgbClr val="000000">
                      <a:alpha val="43137"/>
                    </a:srgbClr>
                  </a:outerShdw>
                </a:effectLst>
              </a:rPr>
              <a:t>EFFICACCIA </a:t>
            </a:r>
          </a:p>
        </p:txBody>
      </p:sp>
      <p:sp>
        <p:nvSpPr>
          <p:cNvPr id="9" name="CasellaDiTesto 8"/>
          <p:cNvSpPr txBox="1"/>
          <p:nvPr/>
        </p:nvSpPr>
        <p:spPr>
          <a:xfrm>
            <a:off x="205270" y="3244451"/>
            <a:ext cx="9545216" cy="1477328"/>
          </a:xfrm>
          <a:prstGeom prst="rect">
            <a:avLst/>
          </a:prstGeom>
          <a:solidFill>
            <a:schemeClr val="accent4">
              <a:lumMod val="20000"/>
              <a:lumOff val="80000"/>
            </a:schemeClr>
          </a:solidFill>
          <a:ln>
            <a:solidFill>
              <a:srgbClr val="00B0F0"/>
            </a:solidFill>
          </a:ln>
        </p:spPr>
        <p:txBody>
          <a:bodyPr wrap="square" rtlCol="0">
            <a:spAutoFit/>
          </a:bodyPr>
          <a:lstStyle/>
          <a:p>
            <a:pPr lvl="0" algn="just"/>
            <a:r>
              <a:rPr lang="it-IT" dirty="0">
                <a:latin typeface="Calibri" panose="020F0502020204030204" pitchFamily="34" charset="0"/>
                <a:ea typeface="Times New Roman" panose="02020603050405020304" pitchFamily="18" charset="0"/>
                <a:cs typeface="Calibri" panose="020F0502020204030204" pitchFamily="34" charset="0"/>
              </a:rPr>
              <a:t>alla luce delle indicazioni operative formulate in tema di diritto </a:t>
            </a:r>
            <a:r>
              <a:rPr lang="it-IT" dirty="0" err="1">
                <a:latin typeface="Calibri" panose="020F0502020204030204" pitchFamily="34" charset="0"/>
                <a:ea typeface="Times New Roman" panose="02020603050405020304" pitchFamily="18" charset="0"/>
                <a:cs typeface="Calibri" panose="020F0502020204030204" pitchFamily="34" charset="0"/>
              </a:rPr>
              <a:t>intertermporale</a:t>
            </a:r>
            <a:r>
              <a:rPr lang="it-IT" dirty="0">
                <a:latin typeface="Calibri" panose="020F0502020204030204" pitchFamily="34" charset="0"/>
                <a:ea typeface="Times New Roman" panose="02020603050405020304" pitchFamily="18" charset="0"/>
                <a:cs typeface="Calibri" panose="020F0502020204030204" pitchFamily="34" charset="0"/>
              </a:rPr>
              <a:t> dal Presidente dell’Autorità Nazionale Anticorruzione con comunicato dell’11/05/2016</a:t>
            </a:r>
            <a:r>
              <a:rPr lang="it-IT" i="1" dirty="0">
                <a:latin typeface="Calibri" panose="020F0502020204030204" pitchFamily="34" charset="0"/>
                <a:ea typeface="Times New Roman" panose="02020603050405020304" pitchFamily="18" charset="0"/>
                <a:cs typeface="Calibri" panose="020F0502020204030204" pitchFamily="34" charset="0"/>
              </a:rPr>
              <a:t>, le previgenti disposizioni continuano ad applicarsi anche alle procedure negoziate per le quali siano state pubblicate in vigenza del precedente regime normativo, </a:t>
            </a:r>
            <a:r>
              <a:rPr lang="it-IT" dirty="0">
                <a:latin typeface="Calibri" panose="020F0502020204030204" pitchFamily="34" charset="0"/>
                <a:ea typeface="Times New Roman" panose="02020603050405020304" pitchFamily="18" charset="0"/>
                <a:cs typeface="Calibri" panose="020F0502020204030204" pitchFamily="34" charset="0"/>
              </a:rPr>
              <a:t>come nel caso di specie</a:t>
            </a:r>
            <a:r>
              <a:rPr lang="it-IT" i="1" dirty="0">
                <a:latin typeface="Calibri" panose="020F0502020204030204" pitchFamily="34" charset="0"/>
                <a:ea typeface="Times New Roman" panose="02020603050405020304" pitchFamily="18" charset="0"/>
                <a:cs typeface="Calibri" panose="020F0502020204030204" pitchFamily="34" charset="0"/>
              </a:rPr>
              <a:t>, avvisi esplorativi (indagini di mercato)  finalizzati ad reperire operatori interessati ad essere invitati a presentare offerta</a:t>
            </a:r>
            <a:endParaRPr lang="it-IT" dirty="0" smtClean="0"/>
          </a:p>
        </p:txBody>
      </p:sp>
      <p:sp>
        <p:nvSpPr>
          <p:cNvPr id="7" name="CasellaDiTesto 6"/>
          <p:cNvSpPr txBox="1"/>
          <p:nvPr/>
        </p:nvSpPr>
        <p:spPr>
          <a:xfrm>
            <a:off x="625070" y="5027371"/>
            <a:ext cx="3853624" cy="646331"/>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Avviso di indagine di mercato</a:t>
            </a:r>
            <a:endParaRPr lang="it-IT" sz="2000" b="1" dirty="0">
              <a:solidFill>
                <a:prstClr val="black"/>
              </a:solidFill>
              <a:effectLst>
                <a:outerShdw blurRad="38100" dist="38100" dir="2700000" algn="tl">
                  <a:srgbClr val="000000">
                    <a:alpha val="43137"/>
                  </a:srgbClr>
                </a:outerShdw>
              </a:effectLst>
            </a:endParaRPr>
          </a:p>
          <a:p>
            <a:pPr lvl="0" algn="ctr"/>
            <a:r>
              <a:rPr lang="it-IT" sz="1600" dirty="0" smtClean="0">
                <a:solidFill>
                  <a:srgbClr val="FF0000"/>
                </a:solidFill>
              </a:rPr>
              <a:t>pubblicato tra il 19/04 e il 17/06/019</a:t>
            </a:r>
            <a:endParaRPr lang="it-IT" sz="2400" dirty="0" smtClean="0">
              <a:solidFill>
                <a:srgbClr val="FF0000"/>
              </a:solidFill>
            </a:endParaRPr>
          </a:p>
        </p:txBody>
      </p:sp>
      <p:sp>
        <p:nvSpPr>
          <p:cNvPr id="10" name="CasellaDiTesto 9"/>
          <p:cNvSpPr txBox="1"/>
          <p:nvPr/>
        </p:nvSpPr>
        <p:spPr>
          <a:xfrm>
            <a:off x="4977213" y="5027371"/>
            <a:ext cx="4401019" cy="646331"/>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Invito ad offrire </a:t>
            </a:r>
            <a:endParaRPr lang="it-IT" sz="2000" b="1" dirty="0">
              <a:solidFill>
                <a:prstClr val="black"/>
              </a:solidFill>
              <a:effectLst>
                <a:outerShdw blurRad="38100" dist="38100" dir="2700000" algn="tl">
                  <a:srgbClr val="000000">
                    <a:alpha val="43137"/>
                  </a:srgbClr>
                </a:outerShdw>
              </a:effectLst>
            </a:endParaRPr>
          </a:p>
          <a:p>
            <a:pPr lvl="0" algn="ctr"/>
            <a:r>
              <a:rPr lang="it-IT" sz="1600" dirty="0" smtClean="0">
                <a:solidFill>
                  <a:srgbClr val="FF0000"/>
                </a:solidFill>
              </a:rPr>
              <a:t>trasmesso in data successiva al  18/06/019</a:t>
            </a:r>
            <a:endParaRPr lang="it-IT" sz="2400" dirty="0" smtClean="0">
              <a:solidFill>
                <a:srgbClr val="FF0000"/>
              </a:solidFill>
            </a:endParaRPr>
          </a:p>
        </p:txBody>
      </p:sp>
      <p:sp>
        <p:nvSpPr>
          <p:cNvPr id="11" name="CasellaDiTesto 10"/>
          <p:cNvSpPr txBox="1"/>
          <p:nvPr/>
        </p:nvSpPr>
        <p:spPr>
          <a:xfrm>
            <a:off x="2858463" y="6055768"/>
            <a:ext cx="3853624" cy="400110"/>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Applicazione del DL 32</a:t>
            </a:r>
            <a:endParaRPr lang="it-IT" sz="2400" dirty="0" smtClean="0">
              <a:solidFill>
                <a:srgbClr val="FF0000"/>
              </a:solidFill>
            </a:endParaRPr>
          </a:p>
        </p:txBody>
      </p:sp>
      <p:sp>
        <p:nvSpPr>
          <p:cNvPr id="13" name="Freccia a destra 12"/>
          <p:cNvSpPr/>
          <p:nvPr/>
        </p:nvSpPr>
        <p:spPr>
          <a:xfrm rot="5400000">
            <a:off x="4532134" y="5579773"/>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7839914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0-#ppt_h/2"/>
                                          </p:val>
                                        </p:tav>
                                        <p:tav tm="100000">
                                          <p:val>
                                            <p:strVal val="#ppt_y"/>
                                          </p:val>
                                        </p:tav>
                                      </p:tavLst>
                                    </p:anim>
                                  </p:childTnLst>
                                </p:cTn>
                              </p:par>
                              <p:par>
                                <p:cTn id="35" presetID="2" presetClass="entr" presetSubtype="1"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1" grpId="0" animBg="1"/>
      <p:bldP spid="22" grpId="0" animBg="1"/>
      <p:bldP spid="9" grpId="0" animBg="1"/>
      <p:bldP spid="7" grpId="0" animBg="1"/>
      <p:bldP spid="10"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333375" y="676273"/>
            <a:ext cx="5581470" cy="4970591"/>
          </a:xfrm>
          <a:prstGeom prst="rect">
            <a:avLst/>
          </a:prstGeom>
          <a:noFill/>
        </p:spPr>
        <p:txBody>
          <a:bodyPr wrap="square" rtlCol="0">
            <a:spAutoFit/>
          </a:bodyPr>
          <a:lstStyle/>
          <a:p>
            <a:pPr algn="ctr"/>
            <a:endParaRPr lang="it-IT" sz="1600" b="1" dirty="0" smtClean="0"/>
          </a:p>
          <a:p>
            <a:pPr algn="ctr"/>
            <a:r>
              <a:rPr lang="it-IT" sz="1600" b="1" dirty="0" smtClean="0"/>
              <a:t>Legge 14 giugno 2019, n. 55</a:t>
            </a:r>
          </a:p>
          <a:p>
            <a:pPr algn="ctr"/>
            <a:endParaRPr lang="it-IT" sz="1600" dirty="0"/>
          </a:p>
          <a:p>
            <a:pPr algn="ctr"/>
            <a:endParaRPr lang="it-IT" sz="1600" dirty="0" smtClean="0"/>
          </a:p>
          <a:p>
            <a:pPr algn="ctr"/>
            <a:r>
              <a:rPr lang="it-IT" sz="1600" dirty="0" smtClean="0"/>
              <a:t>Art. 1</a:t>
            </a:r>
          </a:p>
          <a:p>
            <a:pPr algn="just"/>
            <a:endParaRPr lang="it-IT" sz="1300" i="1" dirty="0" smtClean="0"/>
          </a:p>
          <a:p>
            <a:pPr algn="just"/>
            <a:r>
              <a:rPr lang="it-IT" sz="1600" dirty="0" smtClean="0">
                <a:solidFill>
                  <a:srgbClr val="FF0000"/>
                </a:solidFill>
              </a:rPr>
              <a:t>18</a:t>
            </a:r>
            <a:r>
              <a:rPr lang="it-IT" sz="1600" dirty="0" smtClean="0"/>
              <a:t>. Nelle more di una complessiva revisione del codice dei contratti pubblici, di cui al decreto legislativo 18 aprile 2016, n. 50, </a:t>
            </a:r>
            <a:r>
              <a:rPr lang="it-IT" sz="1600" dirty="0" smtClean="0">
                <a:solidFill>
                  <a:srgbClr val="FF0000"/>
                </a:solidFill>
              </a:rPr>
              <a:t>fino al 31 dicembre 2020</a:t>
            </a:r>
            <a:r>
              <a:rPr lang="it-IT" sz="1600" dirty="0" smtClean="0"/>
              <a:t>, </a:t>
            </a:r>
            <a:r>
              <a:rPr lang="it-IT" sz="1600" u="sng" dirty="0" smtClean="0"/>
              <a:t>in deroga all’articolo 105, comma 2</a:t>
            </a:r>
            <a:r>
              <a:rPr lang="it-IT" sz="1600" dirty="0" smtClean="0"/>
              <a:t>, del medesimo codice, fatto salvo quanto previsto dal comma 5 del medesimo articolo 105, </a:t>
            </a:r>
            <a:r>
              <a:rPr lang="it-IT" sz="1600" b="1" dirty="0" smtClean="0">
                <a:solidFill>
                  <a:srgbClr val="FF0000"/>
                </a:solidFill>
              </a:rPr>
              <a:t>il subappalto </a:t>
            </a:r>
            <a:r>
              <a:rPr lang="it-IT" sz="1600" b="1" u="sng" dirty="0" smtClean="0">
                <a:solidFill>
                  <a:srgbClr val="FF0000"/>
                </a:solidFill>
              </a:rPr>
              <a:t>è indicato dalle stazioni appaltanti nel bando di gara</a:t>
            </a:r>
            <a:r>
              <a:rPr lang="it-IT" sz="1600" b="1" dirty="0" smtClean="0">
                <a:solidFill>
                  <a:srgbClr val="FF0000"/>
                </a:solidFill>
              </a:rPr>
              <a:t> e non può superare la quota del 40 per cento dell’importo complessivo del contratto </a:t>
            </a:r>
            <a:r>
              <a:rPr lang="it-IT" sz="1600" b="1" dirty="0" smtClean="0"/>
              <a:t>di lavori, servizi o forniture</a:t>
            </a:r>
            <a:r>
              <a:rPr lang="it-IT" sz="1600" dirty="0" smtClean="0"/>
              <a:t>. Fino alla medesima data di cui al periodo precedente, sono altresì sospese l’applicazione del comma 6 dell’articolo 105 e del terzo periodo del comma 2 dell’articolo 174, nonché le verifiche in sede di gara, di cui all’articolo 80 del medesimo codice, riferite al subappaltatore.</a:t>
            </a:r>
            <a:endParaRPr lang="it-IT" sz="1600" dirty="0">
              <a:solidFill>
                <a:schemeClr val="bg1">
                  <a:lumMod val="75000"/>
                </a:schemeClr>
              </a:solidFill>
            </a:endParaRPr>
          </a:p>
        </p:txBody>
      </p:sp>
      <p:sp>
        <p:nvSpPr>
          <p:cNvPr id="8" name="CasellaDiTesto 7"/>
          <p:cNvSpPr txBox="1"/>
          <p:nvPr/>
        </p:nvSpPr>
        <p:spPr>
          <a:xfrm>
            <a:off x="0" y="114298"/>
            <a:ext cx="12191999" cy="446276"/>
          </a:xfrm>
          <a:prstGeom prst="rect">
            <a:avLst/>
          </a:prstGeom>
          <a:noFill/>
        </p:spPr>
        <p:txBody>
          <a:bodyPr wrap="square" rtlCol="0">
            <a:spAutoFit/>
          </a:bodyPr>
          <a:lstStyle/>
          <a:p>
            <a:pPr algn="ctr"/>
            <a:r>
              <a:rPr lang="it-IT" sz="2300" b="1" dirty="0" smtClean="0"/>
              <a:t>Il subappalto</a:t>
            </a:r>
            <a:endParaRPr lang="it-IT" sz="2300" dirty="0" smtClean="0"/>
          </a:p>
        </p:txBody>
      </p:sp>
      <p:sp>
        <p:nvSpPr>
          <p:cNvPr id="9" name="Freccia a destra 8"/>
          <p:cNvSpPr/>
          <p:nvPr/>
        </p:nvSpPr>
        <p:spPr>
          <a:xfrm>
            <a:off x="6067245" y="3225902"/>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6326365" y="3086478"/>
            <a:ext cx="3650617" cy="1015663"/>
          </a:xfrm>
          <a:prstGeom prst="rect">
            <a:avLst/>
          </a:prstGeom>
          <a:noFill/>
        </p:spPr>
        <p:txBody>
          <a:bodyPr wrap="square" rtlCol="0" anchor="ctr">
            <a:spAutoFit/>
          </a:bodyPr>
          <a:lstStyle/>
          <a:p>
            <a:pPr algn="ctr"/>
            <a:r>
              <a:rPr lang="it-IT" sz="3000" dirty="0" smtClean="0">
                <a:solidFill>
                  <a:schemeClr val="bg1">
                    <a:lumMod val="50000"/>
                  </a:schemeClr>
                </a:solidFill>
              </a:rPr>
              <a:t>è una </a:t>
            </a:r>
            <a:r>
              <a:rPr lang="it-IT" sz="3000" b="1" dirty="0" smtClean="0">
                <a:solidFill>
                  <a:schemeClr val="bg1">
                    <a:lumMod val="50000"/>
                  </a:schemeClr>
                </a:solidFill>
              </a:rPr>
              <a:t>FACOLTÀ </a:t>
            </a:r>
            <a:r>
              <a:rPr lang="it-IT" sz="3000" dirty="0" smtClean="0">
                <a:solidFill>
                  <a:schemeClr val="bg1">
                    <a:lumMod val="50000"/>
                  </a:schemeClr>
                </a:solidFill>
              </a:rPr>
              <a:t>della s.a.</a:t>
            </a:r>
            <a:endParaRPr lang="it-IT" sz="3000" dirty="0">
              <a:solidFill>
                <a:schemeClr val="bg1">
                  <a:lumMod val="50000"/>
                </a:schemeClr>
              </a:solidFill>
            </a:endParaRPr>
          </a:p>
        </p:txBody>
      </p:sp>
      <p:sp>
        <p:nvSpPr>
          <p:cNvPr id="11" name="CasellaDiTesto 10"/>
          <p:cNvSpPr txBox="1"/>
          <p:nvPr/>
        </p:nvSpPr>
        <p:spPr>
          <a:xfrm>
            <a:off x="6326365" y="4815019"/>
            <a:ext cx="3389541" cy="553998"/>
          </a:xfrm>
          <a:prstGeom prst="rect">
            <a:avLst/>
          </a:prstGeom>
          <a:noFill/>
        </p:spPr>
        <p:txBody>
          <a:bodyPr wrap="square" rtlCol="0" anchor="ctr">
            <a:spAutoFit/>
          </a:bodyPr>
          <a:lstStyle/>
          <a:p>
            <a:pPr algn="ctr"/>
            <a:r>
              <a:rPr lang="it-IT" sz="3000" b="1" dirty="0" smtClean="0">
                <a:solidFill>
                  <a:schemeClr val="bg1">
                    <a:lumMod val="50000"/>
                  </a:schemeClr>
                </a:solidFill>
              </a:rPr>
              <a:t>MOTIVARE</a:t>
            </a:r>
          </a:p>
        </p:txBody>
      </p:sp>
      <p:sp>
        <p:nvSpPr>
          <p:cNvPr id="12" name="Freccia a destra 11"/>
          <p:cNvSpPr/>
          <p:nvPr/>
        </p:nvSpPr>
        <p:spPr>
          <a:xfrm rot="5400000">
            <a:off x="7839980" y="4375813"/>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6375577" y="1150232"/>
            <a:ext cx="3291118" cy="1754326"/>
          </a:xfrm>
          <a:prstGeom prst="rect">
            <a:avLst/>
          </a:prstGeom>
          <a:noFill/>
        </p:spPr>
        <p:txBody>
          <a:bodyPr wrap="square" rtlCol="0">
            <a:spAutoFit/>
          </a:bodyPr>
          <a:lstStyle/>
          <a:p>
            <a:pPr algn="ctr"/>
            <a:r>
              <a:rPr lang="it-IT" b="1" dirty="0" smtClean="0">
                <a:solidFill>
                  <a:schemeClr val="bg1">
                    <a:lumMod val="50000"/>
                  </a:schemeClr>
                </a:solidFill>
              </a:rPr>
              <a:t>Le stazioni appaltanti POSSONO indicare </a:t>
            </a:r>
          </a:p>
          <a:p>
            <a:pPr algn="ctr"/>
            <a:r>
              <a:rPr lang="it-IT" b="1" dirty="0" smtClean="0">
                <a:solidFill>
                  <a:schemeClr val="bg1">
                    <a:lumMod val="50000"/>
                  </a:schemeClr>
                </a:solidFill>
              </a:rPr>
              <a:t>una percentuale di subappalto</a:t>
            </a:r>
          </a:p>
          <a:p>
            <a:pPr algn="ctr"/>
            <a:r>
              <a:rPr lang="it-IT" b="1" dirty="0" smtClean="0">
                <a:solidFill>
                  <a:schemeClr val="bg1">
                    <a:lumMod val="50000"/>
                  </a:schemeClr>
                </a:solidFill>
              </a:rPr>
              <a:t> inferiore al 40% dell’importo complessivo</a:t>
            </a:r>
          </a:p>
        </p:txBody>
      </p:sp>
    </p:spTree>
    <p:extLst>
      <p:ext uri="{BB962C8B-B14F-4D97-AF65-F5344CB8AC3E}">
        <p14:creationId xmlns:p14="http://schemas.microsoft.com/office/powerpoint/2010/main" val="344463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47"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anim calcmode="lin" valueType="num">
                                      <p:cBhvr>
                                        <p:cTn id="24" dur="1000" fill="hold"/>
                                        <p:tgtEl>
                                          <p:spTgt spid="14"/>
                                        </p:tgtEl>
                                        <p:attrNameLst>
                                          <p:attrName>ppt_x</p:attrName>
                                        </p:attrNameLst>
                                      </p:cBhvr>
                                      <p:tavLst>
                                        <p:tav tm="0">
                                          <p:val>
                                            <p:strVal val="#ppt_x"/>
                                          </p:val>
                                        </p:tav>
                                        <p:tav tm="100000">
                                          <p:val>
                                            <p:strVal val="#ppt_x"/>
                                          </p:val>
                                        </p:tav>
                                      </p:tavLst>
                                    </p:anim>
                                    <p:anim calcmode="lin" valueType="num">
                                      <p:cBhvr>
                                        <p:cTn id="25" dur="1000" fill="hold"/>
                                        <p:tgtEl>
                                          <p:spTgt spid="14"/>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47"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7" presetClass="entr" presetSubtype="0" fill="hold" grpId="1"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par>
                                <p:cTn id="38" presetID="47" presetClass="entr" presetSubtype="0" fill="hold" grpId="1"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animBg="1"/>
      <p:bldP spid="10" grpId="0"/>
      <p:bldP spid="11" grpId="1"/>
      <p:bldP spid="12" grpId="1"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smtClean="0">
              <a:ln>
                <a:noFill/>
              </a:ln>
              <a:solidFill>
                <a:prstClr val="white"/>
              </a:solidFill>
              <a:effectLst/>
              <a:uLnTx/>
              <a:uFillTx/>
              <a:latin typeface="Calibri" panose="020F0502020204030204"/>
              <a:ea typeface="+mn-ea"/>
              <a:cs typeface="+mn-cs"/>
            </a:endParaRPr>
          </a:p>
        </p:txBody>
      </p:sp>
      <p:sp>
        <p:nvSpPr>
          <p:cNvPr id="13" name="CasellaDiTesto 12"/>
          <p:cNvSpPr txBox="1"/>
          <p:nvPr/>
        </p:nvSpPr>
        <p:spPr>
          <a:xfrm>
            <a:off x="0" y="114298"/>
            <a:ext cx="12191999" cy="446276"/>
          </a:xfrm>
          <a:prstGeom prst="rect">
            <a:avLst/>
          </a:prstGeom>
          <a:noFill/>
        </p:spPr>
        <p:txBody>
          <a:bodyPr wrap="square" rtlCol="0">
            <a:spAutoFit/>
          </a:bodyPr>
          <a:lstStyle/>
          <a:p>
            <a:pPr algn="ctr"/>
            <a:r>
              <a:rPr lang="it-IT" sz="2300" b="1" dirty="0" smtClean="0"/>
              <a:t>La c.d. «inversione procedimentale»</a:t>
            </a:r>
            <a:endParaRPr lang="it-IT" sz="2300" dirty="0" smtClean="0"/>
          </a:p>
        </p:txBody>
      </p:sp>
      <p:sp>
        <p:nvSpPr>
          <p:cNvPr id="14" name="CasellaDiTesto 13"/>
          <p:cNvSpPr txBox="1"/>
          <p:nvPr/>
        </p:nvSpPr>
        <p:spPr>
          <a:xfrm>
            <a:off x="333375" y="676273"/>
            <a:ext cx="5581470" cy="2015936"/>
          </a:xfrm>
          <a:prstGeom prst="rect">
            <a:avLst/>
          </a:prstGeom>
          <a:noFill/>
        </p:spPr>
        <p:txBody>
          <a:bodyPr wrap="square" rtlCol="0">
            <a:spAutoFit/>
          </a:bodyPr>
          <a:lstStyle/>
          <a:p>
            <a:pPr algn="ctr"/>
            <a:endParaRPr lang="it-IT" sz="1600" b="1" dirty="0" smtClean="0"/>
          </a:p>
          <a:p>
            <a:pPr algn="ctr"/>
            <a:r>
              <a:rPr lang="it-IT" sz="1600" b="1" dirty="0" smtClean="0"/>
              <a:t>Legge 14 giugno 2019, n. 55</a:t>
            </a:r>
          </a:p>
          <a:p>
            <a:pPr algn="ctr"/>
            <a:endParaRPr lang="it-IT" sz="1300" dirty="0" smtClean="0"/>
          </a:p>
          <a:p>
            <a:pPr algn="ctr"/>
            <a:r>
              <a:rPr lang="it-IT" sz="1600" dirty="0" smtClean="0"/>
              <a:t>Art. 1</a:t>
            </a:r>
          </a:p>
          <a:p>
            <a:pPr algn="just"/>
            <a:r>
              <a:rPr lang="it-IT" sz="1600" dirty="0" smtClean="0">
                <a:solidFill>
                  <a:srgbClr val="FF0000"/>
                </a:solidFill>
              </a:rPr>
              <a:t>3</a:t>
            </a:r>
            <a:r>
              <a:rPr lang="it-IT" sz="1600" dirty="0" smtClean="0"/>
              <a:t>. </a:t>
            </a:r>
            <a:r>
              <a:rPr lang="it-IT" sz="1600" dirty="0" smtClean="0">
                <a:solidFill>
                  <a:srgbClr val="FF0000"/>
                </a:solidFill>
              </a:rPr>
              <a:t>Fino al 31 dicembre 2020 </a:t>
            </a:r>
            <a:r>
              <a:rPr lang="it-IT" sz="1600" b="1" u="sng" dirty="0" smtClean="0"/>
              <a:t>si applica anche ai settori ordinari </a:t>
            </a:r>
            <a:r>
              <a:rPr lang="it-IT" sz="1600" u="sng" dirty="0" smtClean="0"/>
              <a:t>la norma prevista dall’articolo </a:t>
            </a:r>
            <a:r>
              <a:rPr lang="it-IT" sz="1600" dirty="0" smtClean="0">
                <a:solidFill>
                  <a:srgbClr val="FF0000"/>
                </a:solidFill>
              </a:rPr>
              <a:t>133, comma 8</a:t>
            </a:r>
            <a:r>
              <a:rPr lang="it-IT" sz="1600" dirty="0" smtClean="0"/>
              <a:t>, del decreto legislativo 18 aprile 2016, n. 50, per i settori speciali.</a:t>
            </a:r>
            <a:endParaRPr lang="it-IT" sz="1600" dirty="0">
              <a:solidFill>
                <a:schemeClr val="bg1">
                  <a:lumMod val="75000"/>
                </a:schemeClr>
              </a:solidFill>
            </a:endParaRPr>
          </a:p>
        </p:txBody>
      </p:sp>
      <p:sp>
        <p:nvSpPr>
          <p:cNvPr id="21" name="CasellaDiTesto 20"/>
          <p:cNvSpPr txBox="1"/>
          <p:nvPr/>
        </p:nvSpPr>
        <p:spPr>
          <a:xfrm>
            <a:off x="333375" y="2828923"/>
            <a:ext cx="5581470" cy="3985706"/>
          </a:xfrm>
          <a:prstGeom prst="rect">
            <a:avLst/>
          </a:prstGeom>
          <a:noFill/>
        </p:spPr>
        <p:txBody>
          <a:bodyPr wrap="square" rtlCol="0">
            <a:spAutoFit/>
          </a:bodyPr>
          <a:lstStyle/>
          <a:p>
            <a:pPr algn="ctr"/>
            <a:r>
              <a:rPr lang="it-IT" sz="1600" b="1" dirty="0" err="1" smtClean="0"/>
              <a:t>D.Lgs.</a:t>
            </a:r>
            <a:r>
              <a:rPr lang="it-IT" sz="1600" b="1" dirty="0" smtClean="0"/>
              <a:t> 18 aprile 2016, n. 50 e s.m.i.</a:t>
            </a:r>
          </a:p>
          <a:p>
            <a:pPr algn="ctr"/>
            <a:endParaRPr lang="it-IT" sz="1300" dirty="0" smtClean="0"/>
          </a:p>
          <a:p>
            <a:pPr algn="ctr"/>
            <a:r>
              <a:rPr lang="it-IT" sz="1600" dirty="0" smtClean="0"/>
              <a:t>Art. 133</a:t>
            </a:r>
          </a:p>
          <a:p>
            <a:pPr algn="just"/>
            <a:r>
              <a:rPr lang="it-IT" sz="1600" dirty="0" smtClean="0"/>
              <a:t>8. </a:t>
            </a:r>
            <a:r>
              <a:rPr lang="it-IT" sz="1600" dirty="0" smtClean="0">
                <a:solidFill>
                  <a:srgbClr val="FF0000"/>
                </a:solidFill>
              </a:rPr>
              <a:t>Nelle </a:t>
            </a:r>
            <a:r>
              <a:rPr lang="it-IT" sz="1600" dirty="0">
                <a:solidFill>
                  <a:srgbClr val="FF0000"/>
                </a:solidFill>
              </a:rPr>
              <a:t>procedure aperte</a:t>
            </a:r>
            <a:r>
              <a:rPr lang="it-IT" sz="1600" dirty="0"/>
              <a:t>, gli enti aggiudicatori </a:t>
            </a:r>
            <a:r>
              <a:rPr lang="it-IT" sz="1600" b="1" dirty="0">
                <a:solidFill>
                  <a:srgbClr val="FF0000"/>
                </a:solidFill>
              </a:rPr>
              <a:t>possono</a:t>
            </a:r>
            <a:r>
              <a:rPr lang="it-IT" sz="1600" b="1" dirty="0"/>
              <a:t> </a:t>
            </a:r>
            <a:r>
              <a:rPr lang="it-IT" sz="1600" b="1" u="sng" dirty="0"/>
              <a:t>decidere che le offerte saranno esaminate prima della verifica dell'idoneità degli offerenti</a:t>
            </a:r>
            <a:r>
              <a:rPr lang="it-IT" sz="1600" b="1" dirty="0"/>
              <a:t>.</a:t>
            </a:r>
            <a:r>
              <a:rPr lang="it-IT" sz="1600" dirty="0"/>
              <a:t> Tale facoltà può essere esercitata </a:t>
            </a:r>
            <a:r>
              <a:rPr lang="it-IT" sz="1600" b="1" dirty="0"/>
              <a:t>se specificamente prevista nel bando di gara</a:t>
            </a:r>
            <a:r>
              <a:rPr lang="it-IT" sz="1600" dirty="0"/>
              <a:t> o nell'avviso con cui si indice la gara. Se si avvalgono di tale possibilità, le amministrazioni aggiudicatrici garantiscono che la verifica dell'assenza di motivi di esclusione e del rispetto dei criteri di selezione sia effettuata in maniera imparziale e trasparente, in modo che nessun appalto sia aggiudicato a </a:t>
            </a:r>
            <a:r>
              <a:rPr lang="it-IT" sz="1600" dirty="0" smtClean="0"/>
              <a:t>un offerente che avrebbe dovuto essere escluso a norma dell’articolo 136 o che </a:t>
            </a:r>
            <a:r>
              <a:rPr lang="it-IT" sz="1600" dirty="0"/>
              <a:t>non soddisfa i criteri di selezione stabiliti </a:t>
            </a:r>
            <a:r>
              <a:rPr lang="it-IT" sz="1600" dirty="0" smtClean="0"/>
              <a:t>dall'amministrazione </a:t>
            </a:r>
            <a:r>
              <a:rPr lang="it-IT" sz="1600" dirty="0"/>
              <a:t>aggiudicatrice</a:t>
            </a:r>
            <a:r>
              <a:rPr lang="it-IT" sz="1600" dirty="0" smtClean="0"/>
              <a:t>.</a:t>
            </a:r>
            <a:endParaRPr lang="it-IT" sz="1600" dirty="0">
              <a:solidFill>
                <a:schemeClr val="bg1">
                  <a:lumMod val="75000"/>
                </a:schemeClr>
              </a:solidFill>
            </a:endParaRPr>
          </a:p>
        </p:txBody>
      </p:sp>
      <p:sp>
        <p:nvSpPr>
          <p:cNvPr id="22" name="Freccia a destra 21"/>
          <p:cNvSpPr/>
          <p:nvPr/>
        </p:nvSpPr>
        <p:spPr>
          <a:xfrm>
            <a:off x="6019788" y="4441040"/>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p:cNvSpPr txBox="1"/>
          <p:nvPr/>
        </p:nvSpPr>
        <p:spPr>
          <a:xfrm>
            <a:off x="6098164" y="3470419"/>
            <a:ext cx="3903447" cy="461665"/>
          </a:xfrm>
          <a:prstGeom prst="rect">
            <a:avLst/>
          </a:prstGeom>
          <a:noFill/>
        </p:spPr>
        <p:txBody>
          <a:bodyPr wrap="square" rtlCol="0" anchor="ctr">
            <a:spAutoFit/>
          </a:bodyPr>
          <a:lstStyle/>
          <a:p>
            <a:pPr algn="ctr"/>
            <a:r>
              <a:rPr lang="it-IT" sz="2400" dirty="0" smtClean="0">
                <a:solidFill>
                  <a:schemeClr val="bg1">
                    <a:lumMod val="50000"/>
                  </a:schemeClr>
                </a:solidFill>
              </a:rPr>
              <a:t>è una </a:t>
            </a:r>
            <a:r>
              <a:rPr lang="it-IT" sz="2400" b="1" dirty="0" smtClean="0">
                <a:solidFill>
                  <a:schemeClr val="bg1">
                    <a:lumMod val="50000"/>
                  </a:schemeClr>
                </a:solidFill>
              </a:rPr>
              <a:t>FACOLTÀ </a:t>
            </a:r>
            <a:r>
              <a:rPr lang="it-IT" sz="2400" dirty="0" smtClean="0">
                <a:solidFill>
                  <a:schemeClr val="bg1">
                    <a:lumMod val="50000"/>
                  </a:schemeClr>
                </a:solidFill>
              </a:rPr>
              <a:t>della s.a.</a:t>
            </a:r>
            <a:endParaRPr lang="it-IT" sz="2400" dirty="0">
              <a:solidFill>
                <a:schemeClr val="bg1">
                  <a:lumMod val="50000"/>
                </a:schemeClr>
              </a:solidFill>
            </a:endParaRPr>
          </a:p>
        </p:txBody>
      </p:sp>
      <p:sp>
        <p:nvSpPr>
          <p:cNvPr id="24" name="CasellaDiTesto 23"/>
          <p:cNvSpPr txBox="1"/>
          <p:nvPr/>
        </p:nvSpPr>
        <p:spPr>
          <a:xfrm>
            <a:off x="6372667" y="5964813"/>
            <a:ext cx="3215189" cy="553998"/>
          </a:xfrm>
          <a:prstGeom prst="rect">
            <a:avLst/>
          </a:prstGeom>
          <a:noFill/>
        </p:spPr>
        <p:txBody>
          <a:bodyPr wrap="square" rtlCol="0" anchor="ctr">
            <a:spAutoFit/>
          </a:bodyPr>
          <a:lstStyle/>
          <a:p>
            <a:pPr algn="ctr"/>
            <a:r>
              <a:rPr lang="it-IT" sz="3000" b="1" dirty="0" smtClean="0">
                <a:solidFill>
                  <a:schemeClr val="bg1">
                    <a:lumMod val="50000"/>
                  </a:schemeClr>
                </a:solidFill>
              </a:rPr>
              <a:t>MOTIVARE</a:t>
            </a:r>
          </a:p>
        </p:txBody>
      </p:sp>
      <p:sp>
        <p:nvSpPr>
          <p:cNvPr id="25" name="Freccia a destra 24"/>
          <p:cNvSpPr/>
          <p:nvPr/>
        </p:nvSpPr>
        <p:spPr>
          <a:xfrm rot="5400000">
            <a:off x="7799106" y="5591721"/>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p:cNvSpPr txBox="1"/>
          <p:nvPr/>
        </p:nvSpPr>
        <p:spPr>
          <a:xfrm>
            <a:off x="6417936" y="3978952"/>
            <a:ext cx="3017460" cy="1477328"/>
          </a:xfrm>
          <a:prstGeom prst="rect">
            <a:avLst/>
          </a:prstGeom>
          <a:noFill/>
        </p:spPr>
        <p:txBody>
          <a:bodyPr wrap="square" rtlCol="0">
            <a:spAutoFit/>
          </a:bodyPr>
          <a:lstStyle/>
          <a:p>
            <a:pPr algn="ctr"/>
            <a:r>
              <a:rPr lang="it-IT" b="1" dirty="0" smtClean="0">
                <a:solidFill>
                  <a:schemeClr val="bg1">
                    <a:lumMod val="50000"/>
                  </a:schemeClr>
                </a:solidFill>
              </a:rPr>
              <a:t>Le stazioni appaltanti POSSONO applicare </a:t>
            </a:r>
          </a:p>
          <a:p>
            <a:pPr algn="ctr"/>
            <a:r>
              <a:rPr lang="it-IT" b="1" dirty="0" smtClean="0">
                <a:solidFill>
                  <a:schemeClr val="bg1">
                    <a:lumMod val="50000"/>
                  </a:schemeClr>
                </a:solidFill>
              </a:rPr>
              <a:t>la c.d. «inversione procedimentale» </a:t>
            </a:r>
          </a:p>
          <a:p>
            <a:pPr algn="ctr"/>
            <a:r>
              <a:rPr lang="it-IT" b="1" dirty="0" smtClean="0">
                <a:solidFill>
                  <a:schemeClr val="bg1">
                    <a:lumMod val="50000"/>
                  </a:schemeClr>
                </a:solidFill>
              </a:rPr>
              <a:t>anche ai settori ordinari</a:t>
            </a:r>
          </a:p>
        </p:txBody>
      </p:sp>
      <p:sp>
        <p:nvSpPr>
          <p:cNvPr id="11" name="CasellaDiTesto 10"/>
          <p:cNvSpPr txBox="1"/>
          <p:nvPr/>
        </p:nvSpPr>
        <p:spPr>
          <a:xfrm>
            <a:off x="6077710" y="978626"/>
            <a:ext cx="3421225" cy="2308324"/>
          </a:xfrm>
          <a:prstGeom prst="rect">
            <a:avLst/>
          </a:prstGeom>
          <a:noFill/>
        </p:spPr>
        <p:txBody>
          <a:bodyPr wrap="square" rtlCol="0" anchor="ctr">
            <a:spAutoFit/>
          </a:bodyPr>
          <a:lstStyle/>
          <a:p>
            <a:pPr algn="just"/>
            <a:r>
              <a:rPr lang="it-IT" sz="1600" dirty="0" smtClean="0"/>
              <a:t>La norma non chiarisce se l’inversione procedimentale possa essere utilizzata solo in caso di gara da aggiudicare con il criterio del minor prezzo o anche in caso di OEPV poiché si parla genericamente di offerte senza precisare se economiche o anche tecniche   </a:t>
            </a:r>
            <a:endParaRPr lang="it-IT" sz="1600" dirty="0"/>
          </a:p>
        </p:txBody>
      </p:sp>
    </p:spTree>
    <p:extLst>
      <p:ext uri="{BB962C8B-B14F-4D97-AF65-F5344CB8AC3E}">
        <p14:creationId xmlns:p14="http://schemas.microsoft.com/office/powerpoint/2010/main" val="4198303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fill="hold"/>
                                        <p:tgtEl>
                                          <p:spTgt spid="22"/>
                                        </p:tgtEl>
                                        <p:attrNameLst>
                                          <p:attrName>ppt_x</p:attrName>
                                        </p:attrNameLst>
                                      </p:cBhvr>
                                      <p:tavLst>
                                        <p:tav tm="0">
                                          <p:val>
                                            <p:strVal val="0-#ppt_w/2"/>
                                          </p:val>
                                        </p:tav>
                                        <p:tav tm="100000">
                                          <p:val>
                                            <p:strVal val="#ppt_x"/>
                                          </p:val>
                                        </p:tav>
                                      </p:tavLst>
                                    </p:anim>
                                    <p:anim calcmode="lin" valueType="num">
                                      <p:cBhvr additive="base">
                                        <p:cTn id="24" dur="500" fill="hold"/>
                                        <p:tgtEl>
                                          <p:spTgt spid="22"/>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47"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anim calcmode="lin" valueType="num">
                                      <p:cBhvr>
                                        <p:cTn id="29" dur="1000" fill="hold"/>
                                        <p:tgtEl>
                                          <p:spTgt spid="26"/>
                                        </p:tgtEl>
                                        <p:attrNameLst>
                                          <p:attrName>ppt_x</p:attrName>
                                        </p:attrNameLst>
                                      </p:cBhvr>
                                      <p:tavLst>
                                        <p:tav tm="0">
                                          <p:val>
                                            <p:strVal val="#ppt_x"/>
                                          </p:val>
                                        </p:tav>
                                        <p:tav tm="100000">
                                          <p:val>
                                            <p:strVal val="#ppt_x"/>
                                          </p:val>
                                        </p:tav>
                                      </p:tavLst>
                                    </p:anim>
                                    <p:anim calcmode="lin" valueType="num">
                                      <p:cBhvr>
                                        <p:cTn id="30" dur="1000" fill="hold"/>
                                        <p:tgtEl>
                                          <p:spTgt spid="26"/>
                                        </p:tgtEl>
                                        <p:attrNameLst>
                                          <p:attrName>ppt_y</p:attrName>
                                        </p:attrNameLst>
                                      </p:cBhvr>
                                      <p:tavLst>
                                        <p:tav tm="0">
                                          <p:val>
                                            <p:strVal val="#ppt_y-.1"/>
                                          </p:val>
                                        </p:tav>
                                        <p:tav tm="100000">
                                          <p:val>
                                            <p:strVal val="#ppt_y"/>
                                          </p:val>
                                        </p:tav>
                                      </p:tavLst>
                                    </p:anim>
                                  </p:childTnLst>
                                </p:cTn>
                              </p:par>
                            </p:childTnLst>
                          </p:cTn>
                        </p:par>
                        <p:par>
                          <p:cTn id="31" fill="hold">
                            <p:stCondLst>
                              <p:cond delay="1500"/>
                            </p:stCondLst>
                            <p:childTnLst>
                              <p:par>
                                <p:cTn id="32" presetID="47"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47" presetClass="entr" presetSubtype="0"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1000"/>
                                        <p:tgtEl>
                                          <p:spTgt spid="25"/>
                                        </p:tgtEl>
                                      </p:cBhvr>
                                    </p:animEffect>
                                    <p:anim calcmode="lin" valueType="num">
                                      <p:cBhvr>
                                        <p:cTn id="41" dur="1000" fill="hold"/>
                                        <p:tgtEl>
                                          <p:spTgt spid="25"/>
                                        </p:tgtEl>
                                        <p:attrNameLst>
                                          <p:attrName>ppt_x</p:attrName>
                                        </p:attrNameLst>
                                      </p:cBhvr>
                                      <p:tavLst>
                                        <p:tav tm="0">
                                          <p:val>
                                            <p:strVal val="#ppt_x"/>
                                          </p:val>
                                        </p:tav>
                                        <p:tav tm="100000">
                                          <p:val>
                                            <p:strVal val="#ppt_x"/>
                                          </p:val>
                                        </p:tav>
                                      </p:tavLst>
                                    </p:anim>
                                    <p:anim calcmode="lin" valueType="num">
                                      <p:cBhvr>
                                        <p:cTn id="42" dur="1000" fill="hold"/>
                                        <p:tgtEl>
                                          <p:spTgt spid="25"/>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47" presetClass="entr" presetSubtype="0"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1" grpId="0"/>
      <p:bldP spid="22" grpId="0" animBg="1"/>
      <p:bldP spid="23" grpId="0"/>
      <p:bldP spid="24" grpId="0"/>
      <p:bldP spid="25" grpId="0" animBg="1"/>
      <p:bldP spid="26"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333375" y="1047902"/>
            <a:ext cx="9099874" cy="1523494"/>
          </a:xfrm>
          <a:prstGeom prst="rect">
            <a:avLst/>
          </a:prstGeom>
          <a:solidFill>
            <a:schemeClr val="accent1">
              <a:lumMod val="20000"/>
              <a:lumOff val="80000"/>
            </a:schemeClr>
          </a:solidFill>
          <a:ln>
            <a:solidFill>
              <a:srgbClr val="0070C0"/>
            </a:solidFill>
          </a:ln>
        </p:spPr>
        <p:txBody>
          <a:bodyPr wrap="square" rtlCol="0">
            <a:spAutoFit/>
          </a:bodyPr>
          <a:lstStyle/>
          <a:p>
            <a:pPr algn="ctr"/>
            <a:r>
              <a:rPr lang="it-IT" sz="1600" dirty="0" smtClean="0">
                <a:solidFill>
                  <a:srgbClr val="FF0000"/>
                </a:solidFill>
              </a:rPr>
              <a:t>OPZIONE DI AMPLIAMENTO ex art. 4, comma 4, </a:t>
            </a:r>
            <a:r>
              <a:rPr lang="it-IT" sz="1600" dirty="0" err="1" smtClean="0">
                <a:solidFill>
                  <a:srgbClr val="FF0000"/>
                </a:solidFill>
              </a:rPr>
              <a:t>Ord</a:t>
            </a:r>
            <a:r>
              <a:rPr lang="it-IT" sz="1600" dirty="0" smtClean="0">
                <a:solidFill>
                  <a:srgbClr val="FF0000"/>
                </a:solidFill>
              </a:rPr>
              <a:t>. 56/2018</a:t>
            </a:r>
          </a:p>
          <a:p>
            <a:pPr algn="just"/>
            <a:endParaRPr lang="it-IT" sz="1300" i="1" dirty="0" smtClean="0"/>
          </a:p>
          <a:p>
            <a:pPr algn="just"/>
            <a:r>
              <a:rPr lang="it-IT" sz="1600" dirty="0" smtClean="0"/>
              <a:t>In </a:t>
            </a:r>
            <a:r>
              <a:rPr lang="it-IT" sz="1600" dirty="0"/>
              <a:t>aggiunta all’affidamento dell’incarico di progettazione, i soggetti di cui al comma 3 possono prevedere, nel medesimo bando o lettera di invito, quale opzione di ampliamento dell’incarico, l’affidamento successivo degli incarichi di direzione dei lavori e/o di coordinamento in materia di salute e di sicurezza durante </a:t>
            </a:r>
            <a:r>
              <a:rPr lang="it-IT" sz="1600" dirty="0" smtClean="0"/>
              <a:t>l’esecuzione</a:t>
            </a:r>
            <a:endParaRPr lang="it-IT" sz="1600" u="sng" dirty="0">
              <a:solidFill>
                <a:schemeClr val="bg1">
                  <a:lumMod val="75000"/>
                </a:schemeClr>
              </a:solidFill>
            </a:endParaRPr>
          </a:p>
        </p:txBody>
      </p:sp>
      <p:sp>
        <p:nvSpPr>
          <p:cNvPr id="8" name="CasellaDiTesto 7"/>
          <p:cNvSpPr txBox="1"/>
          <p:nvPr/>
        </p:nvSpPr>
        <p:spPr>
          <a:xfrm>
            <a:off x="0" y="114298"/>
            <a:ext cx="12191999" cy="446276"/>
          </a:xfrm>
          <a:prstGeom prst="rect">
            <a:avLst/>
          </a:prstGeom>
          <a:noFill/>
        </p:spPr>
        <p:txBody>
          <a:bodyPr wrap="square" rtlCol="0">
            <a:spAutoFit/>
          </a:bodyPr>
          <a:lstStyle/>
          <a:p>
            <a:pPr algn="ctr"/>
            <a:r>
              <a:rPr lang="it-IT" sz="2300" b="1" dirty="0" smtClean="0"/>
              <a:t>Affidamento con riserva D.L. e CSE - Garanzia provvisoria</a:t>
            </a:r>
            <a:endParaRPr lang="it-IT" sz="2300" dirty="0" smtClean="0"/>
          </a:p>
        </p:txBody>
      </p:sp>
      <p:sp>
        <p:nvSpPr>
          <p:cNvPr id="12" name="Freccia a destra 11"/>
          <p:cNvSpPr/>
          <p:nvPr/>
        </p:nvSpPr>
        <p:spPr>
          <a:xfrm rot="5400000">
            <a:off x="2288930" y="2720250"/>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429207" y="3286897"/>
            <a:ext cx="4189445" cy="2923877"/>
          </a:xfrm>
          <a:prstGeom prst="rect">
            <a:avLst/>
          </a:prstGeom>
          <a:solidFill>
            <a:schemeClr val="accent1">
              <a:lumMod val="20000"/>
              <a:lumOff val="80000"/>
            </a:schemeClr>
          </a:solidFill>
          <a:ln>
            <a:solidFill>
              <a:srgbClr val="0070C0"/>
            </a:solidFill>
          </a:ln>
        </p:spPr>
        <p:txBody>
          <a:bodyPr wrap="square" rtlCol="0">
            <a:spAutoFit/>
          </a:bodyPr>
          <a:lstStyle/>
          <a:p>
            <a:pPr algn="ctr"/>
            <a:r>
              <a:rPr lang="it-IT" sz="2400" dirty="0" smtClean="0">
                <a:solidFill>
                  <a:srgbClr val="FF0000"/>
                </a:solidFill>
              </a:rPr>
              <a:t>ANAC </a:t>
            </a:r>
          </a:p>
          <a:p>
            <a:pPr algn="ctr"/>
            <a:endParaRPr lang="it-IT" sz="1600" b="1" dirty="0" smtClean="0"/>
          </a:p>
          <a:p>
            <a:pPr algn="ctr"/>
            <a:r>
              <a:rPr lang="it-IT" sz="1600" b="1" dirty="0" smtClean="0"/>
              <a:t>Non si applica l’esenzione ex </a:t>
            </a:r>
          </a:p>
          <a:p>
            <a:pPr algn="ctr"/>
            <a:r>
              <a:rPr lang="it-IT" sz="1600" dirty="0" smtClean="0">
                <a:solidFill>
                  <a:srgbClr val="FF0000"/>
                </a:solidFill>
              </a:rPr>
              <a:t>Art. 93, comma 10, D.lgs. 50/2016</a:t>
            </a:r>
          </a:p>
          <a:p>
            <a:pPr algn="just"/>
            <a:endParaRPr lang="it-IT" sz="1600" dirty="0" smtClean="0"/>
          </a:p>
          <a:p>
            <a:pPr algn="just"/>
            <a:r>
              <a:rPr lang="it-IT" sz="1600" dirty="0" smtClean="0"/>
              <a:t>trattandosi di servizi diversi da quelli ivi previsti consistenti nella </a:t>
            </a:r>
            <a:r>
              <a:rPr lang="it-IT" sz="1600" dirty="0" smtClean="0">
                <a:solidFill>
                  <a:srgbClr val="FF0000"/>
                </a:solidFill>
              </a:rPr>
              <a:t>redazione della progettazione e del piano di sicurezza e coordinamento </a:t>
            </a:r>
            <a:r>
              <a:rPr lang="it-IT" sz="1600" dirty="0" smtClean="0"/>
              <a:t>e nei compiti di </a:t>
            </a:r>
            <a:r>
              <a:rPr lang="it-IT" sz="1600" u="sng" dirty="0" smtClean="0"/>
              <a:t>supporto alle attività del responsabile unico del procedimento</a:t>
            </a:r>
            <a:endParaRPr lang="it-IT" sz="1600" u="sng" dirty="0">
              <a:solidFill>
                <a:schemeClr val="bg1">
                  <a:lumMod val="75000"/>
                </a:schemeClr>
              </a:solidFill>
            </a:endParaRPr>
          </a:p>
        </p:txBody>
      </p:sp>
      <p:sp>
        <p:nvSpPr>
          <p:cNvPr id="15" name="CasellaDiTesto 14"/>
          <p:cNvSpPr txBox="1"/>
          <p:nvPr/>
        </p:nvSpPr>
        <p:spPr>
          <a:xfrm>
            <a:off x="5449078" y="3286896"/>
            <a:ext cx="3984171" cy="2800767"/>
          </a:xfrm>
          <a:prstGeom prst="rect">
            <a:avLst/>
          </a:prstGeom>
          <a:solidFill>
            <a:schemeClr val="accent1">
              <a:lumMod val="20000"/>
              <a:lumOff val="80000"/>
            </a:schemeClr>
          </a:solidFill>
          <a:ln>
            <a:solidFill>
              <a:srgbClr val="0070C0"/>
            </a:solidFill>
          </a:ln>
        </p:spPr>
        <p:txBody>
          <a:bodyPr wrap="square" rtlCol="0">
            <a:spAutoFit/>
          </a:bodyPr>
          <a:lstStyle/>
          <a:p>
            <a:pPr algn="ctr"/>
            <a:r>
              <a:rPr lang="it-IT" sz="2400" dirty="0" smtClean="0">
                <a:solidFill>
                  <a:srgbClr val="FF0000"/>
                </a:solidFill>
              </a:rPr>
              <a:t>TAR Basilicata </a:t>
            </a:r>
          </a:p>
          <a:p>
            <a:pPr algn="ctr"/>
            <a:r>
              <a:rPr lang="it-IT" sz="2400" dirty="0" smtClean="0">
                <a:solidFill>
                  <a:srgbClr val="FF0000"/>
                </a:solidFill>
              </a:rPr>
              <a:t>01/12/2017, n. 508</a:t>
            </a:r>
          </a:p>
          <a:p>
            <a:pPr algn="ctr"/>
            <a:endParaRPr lang="it-IT" sz="1600" b="1" dirty="0" smtClean="0"/>
          </a:p>
          <a:p>
            <a:pPr algn="just"/>
            <a:r>
              <a:rPr lang="it-IT" sz="1600" dirty="0" smtClean="0"/>
              <a:t>«l’art. 93, comma 1, </a:t>
            </a:r>
            <a:r>
              <a:rPr lang="it-IT" sz="1600" dirty="0" err="1" smtClean="0"/>
              <a:t>D.Lgs.</a:t>
            </a:r>
            <a:r>
              <a:rPr lang="it-IT" sz="1600" dirty="0" smtClean="0"/>
              <a:t> 50/2016 statuisce che la garanzia provvisoria del 2% deve essere calcolata con riferimento all’importo a base di gara, soggetto a ribasso, e non sull’importo complessivo dell’appalto comprensivo dell’eventuale  proroga» </a:t>
            </a:r>
            <a:endParaRPr lang="it-IT" sz="1600" u="sng" dirty="0">
              <a:solidFill>
                <a:schemeClr val="bg1">
                  <a:lumMod val="75000"/>
                </a:schemeClr>
              </a:solidFill>
            </a:endParaRPr>
          </a:p>
        </p:txBody>
      </p:sp>
      <p:sp>
        <p:nvSpPr>
          <p:cNvPr id="16" name="Freccia a destra 15"/>
          <p:cNvSpPr/>
          <p:nvPr/>
        </p:nvSpPr>
        <p:spPr>
          <a:xfrm rot="5400000">
            <a:off x="7368864" y="2715427"/>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05419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500"/>
                            </p:stCondLst>
                            <p:childTnLst>
                              <p:par>
                                <p:cTn id="15" presetID="47"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par>
                          <p:cTn id="30" fill="hold">
                            <p:stCondLst>
                              <p:cond delay="500"/>
                            </p:stCondLst>
                            <p:childTnLst>
                              <p:par>
                                <p:cTn id="31" presetID="47" presetClass="entr" presetSubtype="0"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1000"/>
                                        <p:tgtEl>
                                          <p:spTgt spid="16"/>
                                        </p:tgtEl>
                                      </p:cBhvr>
                                    </p:animEffect>
                                    <p:anim calcmode="lin" valueType="num">
                                      <p:cBhvr>
                                        <p:cTn id="34" dur="1000" fill="hold"/>
                                        <p:tgtEl>
                                          <p:spTgt spid="16"/>
                                        </p:tgtEl>
                                        <p:attrNameLst>
                                          <p:attrName>ppt_x</p:attrName>
                                        </p:attrNameLst>
                                      </p:cBhvr>
                                      <p:tavLst>
                                        <p:tav tm="0">
                                          <p:val>
                                            <p:strVal val="#ppt_x"/>
                                          </p:val>
                                        </p:tav>
                                        <p:tav tm="100000">
                                          <p:val>
                                            <p:strVal val="#ppt_x"/>
                                          </p:val>
                                        </p:tav>
                                      </p:tavLst>
                                    </p:anim>
                                    <p:anim calcmode="lin" valueType="num">
                                      <p:cBhvr>
                                        <p:cTn id="3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2" grpId="0" animBg="1"/>
      <p:bldP spid="13"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396160" y="778534"/>
            <a:ext cx="9099874" cy="3539430"/>
          </a:xfrm>
          <a:prstGeom prst="rect">
            <a:avLst/>
          </a:prstGeom>
          <a:solidFill>
            <a:schemeClr val="accent1">
              <a:lumMod val="20000"/>
              <a:lumOff val="80000"/>
            </a:schemeClr>
          </a:solidFill>
          <a:ln>
            <a:solidFill>
              <a:srgbClr val="0070C0"/>
            </a:solidFill>
          </a:ln>
        </p:spPr>
        <p:txBody>
          <a:bodyPr wrap="square" rtlCol="0">
            <a:spAutoFit/>
          </a:bodyPr>
          <a:lstStyle/>
          <a:p>
            <a:pPr algn="just"/>
            <a:r>
              <a:rPr lang="it-IT" sz="1400" dirty="0" smtClean="0">
                <a:solidFill>
                  <a:srgbClr val="FF0000"/>
                </a:solidFill>
                <a:latin typeface="+mj-lt"/>
              </a:rPr>
              <a:t>Quando il criterio di aggiudicazione è quello del prezzo più basso e il numero delle offerte ammesse è pari o superiore  a 15</a:t>
            </a:r>
            <a:r>
              <a:rPr lang="it-IT" sz="1400" dirty="0" smtClean="0">
                <a:latin typeface="+mj-lt"/>
              </a:rPr>
              <a:t>, si procede come segue:</a:t>
            </a:r>
          </a:p>
          <a:p>
            <a:pPr lvl="0" algn="just"/>
            <a:r>
              <a:rPr lang="it-IT" sz="1400" dirty="0">
                <a:solidFill>
                  <a:prstClr val="black"/>
                </a:solidFill>
                <a:latin typeface="+mj-lt"/>
                <a:ea typeface="Times New Roman" panose="02020603050405020304" pitchFamily="18" charset="0"/>
              </a:rPr>
              <a:t>a) calcolo  della  somma  e  della  media  aritmetica  dei  ribassi  percentuali di  tutte le offerte ammesse,  con  esclusione  del  dieci  per  cento,  arrotondato  all'unità  superiore, rispettivamente delle offerte di maggior ribasso e quelle di minor ribasso; le offerte aventi un uguale valore di ribasso sono </a:t>
            </a:r>
            <a:r>
              <a:rPr lang="it-IT" sz="1400" dirty="0" smtClean="0">
                <a:solidFill>
                  <a:prstClr val="black"/>
                </a:solidFill>
                <a:latin typeface="+mj-lt"/>
                <a:ea typeface="Times New Roman" panose="02020603050405020304" pitchFamily="18" charset="0"/>
              </a:rPr>
              <a:t>prese </a:t>
            </a:r>
            <a:r>
              <a:rPr lang="it-IT" sz="1400" dirty="0">
                <a:solidFill>
                  <a:prstClr val="black"/>
                </a:solidFill>
                <a:latin typeface="+mj-lt"/>
                <a:ea typeface="Times New Roman" panose="02020603050405020304" pitchFamily="18" charset="0"/>
              </a:rPr>
              <a:t>in   considerazione   distintamente   nei loro   singoli </a:t>
            </a:r>
            <a:r>
              <a:rPr lang="it-IT" sz="1400" dirty="0" smtClean="0">
                <a:solidFill>
                  <a:prstClr val="black"/>
                </a:solidFill>
                <a:latin typeface="+mj-lt"/>
                <a:ea typeface="Times New Roman" panose="02020603050405020304" pitchFamily="18" charset="0"/>
              </a:rPr>
              <a:t>valori (</a:t>
            </a:r>
            <a:r>
              <a:rPr lang="it-IT" sz="1400" dirty="0" smtClean="0">
                <a:solidFill>
                  <a:srgbClr val="FF0000"/>
                </a:solidFill>
                <a:latin typeface="+mj-lt"/>
                <a:ea typeface="Times New Roman" panose="02020603050405020304" pitchFamily="18" charset="0"/>
              </a:rPr>
              <a:t>trattasi  delle offerte all’esterno delle ali</a:t>
            </a:r>
            <a:r>
              <a:rPr lang="it-IT" sz="1400" dirty="0" smtClean="0">
                <a:solidFill>
                  <a:prstClr val="black"/>
                </a:solidFill>
                <a:latin typeface="+mj-lt"/>
                <a:ea typeface="Times New Roman" panose="02020603050405020304" pitchFamily="18" charset="0"/>
              </a:rPr>
              <a:t>); </a:t>
            </a:r>
            <a:r>
              <a:rPr lang="it-IT" sz="1400" dirty="0">
                <a:solidFill>
                  <a:prstClr val="black"/>
                </a:solidFill>
                <a:latin typeface="+mj-lt"/>
                <a:ea typeface="Times New Roman" panose="02020603050405020304" pitchFamily="18" charset="0"/>
              </a:rPr>
              <a:t>qualora, nell’effettuare il calcolo del dieci per cento, siano presenti una o più offerte di eguale valore rispetto alle offerte da accantonare, dette offerte sono altresì da </a:t>
            </a:r>
            <a:r>
              <a:rPr lang="it-IT" sz="1400" dirty="0" smtClean="0">
                <a:solidFill>
                  <a:prstClr val="black"/>
                </a:solidFill>
                <a:latin typeface="+mj-lt"/>
                <a:ea typeface="Times New Roman" panose="02020603050405020304" pitchFamily="18" charset="0"/>
              </a:rPr>
              <a:t>accantonare (</a:t>
            </a:r>
            <a:r>
              <a:rPr lang="it-IT" sz="1400" dirty="0" smtClean="0">
                <a:solidFill>
                  <a:srgbClr val="FF0000"/>
                </a:solidFill>
                <a:latin typeface="+mj-lt"/>
                <a:ea typeface="Times New Roman" panose="02020603050405020304" pitchFamily="18" charset="0"/>
              </a:rPr>
              <a:t>trattasi  della cd regola del blocco unitario x le offerte  all’interno o cavallo delle ali</a:t>
            </a:r>
            <a:r>
              <a:rPr lang="it-IT" sz="1400" dirty="0" smtClean="0">
                <a:solidFill>
                  <a:prstClr val="black"/>
                </a:solidFill>
                <a:latin typeface="+mj-lt"/>
                <a:ea typeface="Times New Roman" panose="02020603050405020304" pitchFamily="18" charset="0"/>
              </a:rPr>
              <a:t>);</a:t>
            </a:r>
            <a:endParaRPr lang="it-IT" sz="1400" dirty="0">
              <a:solidFill>
                <a:prstClr val="black"/>
              </a:solidFill>
              <a:latin typeface="+mj-lt"/>
              <a:ea typeface="Times New Roman" panose="02020603050405020304" pitchFamily="18" charset="0"/>
            </a:endParaRPr>
          </a:p>
          <a:p>
            <a:pPr lvl="0" algn="just"/>
            <a:r>
              <a:rPr lang="it-IT" sz="1400" dirty="0">
                <a:solidFill>
                  <a:prstClr val="black"/>
                </a:solidFill>
                <a:latin typeface="+mj-lt"/>
                <a:ea typeface="Times New Roman" panose="02020603050405020304" pitchFamily="18" charset="0"/>
              </a:rPr>
              <a:t>b) calcolo dello scarto medio aritmetico dei ribassi percentuali che superano la media calcolata ai sensi della lettera a</a:t>
            </a:r>
            <a:r>
              <a:rPr lang="it-IT" sz="1400" dirty="0" smtClean="0">
                <a:solidFill>
                  <a:prstClr val="black"/>
                </a:solidFill>
                <a:latin typeface="+mj-lt"/>
                <a:ea typeface="Times New Roman" panose="02020603050405020304" pitchFamily="18" charset="0"/>
              </a:rPr>
              <a:t>) (</a:t>
            </a:r>
            <a:r>
              <a:rPr lang="it-IT" sz="1400" dirty="0" smtClean="0">
                <a:solidFill>
                  <a:srgbClr val="FF0000"/>
                </a:solidFill>
                <a:latin typeface="+mj-lt"/>
                <a:ea typeface="Times New Roman" panose="02020603050405020304" pitchFamily="18" charset="0"/>
              </a:rPr>
              <a:t>trattasi delle sole offerte che residuano dopo il taglio  delle ali</a:t>
            </a:r>
            <a:r>
              <a:rPr lang="it-IT" sz="1400" dirty="0" smtClean="0">
                <a:solidFill>
                  <a:prstClr val="black"/>
                </a:solidFill>
                <a:latin typeface="+mj-lt"/>
                <a:ea typeface="Times New Roman" panose="02020603050405020304" pitchFamily="18" charset="0"/>
              </a:rPr>
              <a:t>);  </a:t>
            </a:r>
            <a:endParaRPr lang="it-IT" sz="1400" dirty="0">
              <a:solidFill>
                <a:prstClr val="black"/>
              </a:solidFill>
              <a:latin typeface="+mj-lt"/>
              <a:ea typeface="Times New Roman" panose="02020603050405020304" pitchFamily="18" charset="0"/>
            </a:endParaRPr>
          </a:p>
          <a:p>
            <a:pPr lvl="0" algn="just"/>
            <a:r>
              <a:rPr lang="it-IT" sz="1400" dirty="0">
                <a:solidFill>
                  <a:prstClr val="black"/>
                </a:solidFill>
                <a:latin typeface="+mj-lt"/>
                <a:ea typeface="Times New Roman" panose="02020603050405020304" pitchFamily="18" charset="0"/>
              </a:rPr>
              <a:t>c) calcolo  della  soglia  come  somma  della  media  aritmetica  e  dello  scarto medio  aritmetico  dei ribassi di cui alla lettera b);</a:t>
            </a:r>
          </a:p>
          <a:p>
            <a:pPr lvl="0" algn="just"/>
            <a:r>
              <a:rPr lang="it-IT" sz="1400" dirty="0">
                <a:solidFill>
                  <a:prstClr val="black"/>
                </a:solidFill>
                <a:latin typeface="+mj-lt"/>
                <a:ea typeface="Times New Roman" panose="02020603050405020304" pitchFamily="18" charset="0"/>
              </a:rPr>
              <a:t>d) </a:t>
            </a:r>
            <a:r>
              <a:rPr lang="it-IT" sz="1400" dirty="0">
                <a:solidFill>
                  <a:srgbClr val="FF0000"/>
                </a:solidFill>
                <a:latin typeface="+mj-lt"/>
                <a:ea typeface="Times New Roman" panose="02020603050405020304" pitchFamily="18" charset="0"/>
              </a:rPr>
              <a:t>la  soglia  calcolata  </a:t>
            </a:r>
            <a:r>
              <a:rPr lang="it-IT" sz="1400" dirty="0" smtClean="0">
                <a:solidFill>
                  <a:srgbClr val="FF0000"/>
                </a:solidFill>
                <a:latin typeface="+mj-lt"/>
                <a:ea typeface="Times New Roman" panose="02020603050405020304" pitchFamily="18" charset="0"/>
              </a:rPr>
              <a:t>alla lettera c</a:t>
            </a:r>
            <a:r>
              <a:rPr lang="it-IT" sz="1400" dirty="0">
                <a:solidFill>
                  <a:srgbClr val="FF0000"/>
                </a:solidFill>
                <a:latin typeface="+mj-lt"/>
                <a:ea typeface="Times New Roman" panose="02020603050405020304" pitchFamily="18" charset="0"/>
              </a:rPr>
              <a:t>)  viene  decrementata di  un  valore  percentuale  pari  al  prodotto delle prime due cifre dopo la virgola  della somma dei ribassi di cui  alla lettera a) </a:t>
            </a:r>
            <a:r>
              <a:rPr lang="it-IT" sz="1400" dirty="0" smtClean="0">
                <a:latin typeface="+mj-lt"/>
                <a:ea typeface="Times New Roman" panose="02020603050405020304" pitchFamily="18" charset="0"/>
              </a:rPr>
              <a:t>(</a:t>
            </a:r>
            <a:r>
              <a:rPr lang="it-IT" sz="1400" u="sng" dirty="0" smtClean="0">
                <a:latin typeface="+mj-lt"/>
                <a:ea typeface="Times New Roman" panose="02020603050405020304" pitchFamily="18" charset="0"/>
              </a:rPr>
              <a:t>trattasi della somma dei ribassi che residuano dopo il taglio delle ali</a:t>
            </a:r>
            <a:r>
              <a:rPr lang="it-IT" sz="1400" dirty="0" smtClean="0">
                <a:latin typeface="+mj-lt"/>
                <a:ea typeface="Times New Roman" panose="02020603050405020304" pitchFamily="18" charset="0"/>
              </a:rPr>
              <a:t>)</a:t>
            </a:r>
            <a:r>
              <a:rPr lang="it-IT" sz="1400" dirty="0" smtClean="0">
                <a:solidFill>
                  <a:srgbClr val="FF0000"/>
                </a:solidFill>
                <a:latin typeface="+mj-lt"/>
                <a:ea typeface="Times New Roman" panose="02020603050405020304" pitchFamily="18" charset="0"/>
              </a:rPr>
              <a:t> applicato </a:t>
            </a:r>
            <a:r>
              <a:rPr lang="it-IT" sz="1400" dirty="0">
                <a:solidFill>
                  <a:srgbClr val="FF0000"/>
                </a:solidFill>
                <a:latin typeface="+mj-lt"/>
                <a:ea typeface="Times New Roman" panose="02020603050405020304" pitchFamily="18" charset="0"/>
              </a:rPr>
              <a:t>allo scarto medio aritmetico di cui alla lettera b</a:t>
            </a:r>
            <a:r>
              <a:rPr lang="it-IT" sz="1400" dirty="0" smtClean="0">
                <a:solidFill>
                  <a:prstClr val="black"/>
                </a:solidFill>
                <a:latin typeface="+mj-lt"/>
                <a:ea typeface="Times New Roman" panose="02020603050405020304" pitchFamily="18" charset="0"/>
              </a:rPr>
              <a:t>).</a:t>
            </a:r>
            <a:endParaRPr lang="it-IT" sz="1400" u="sng" dirty="0">
              <a:solidFill>
                <a:schemeClr val="bg1">
                  <a:lumMod val="75000"/>
                </a:schemeClr>
              </a:solidFill>
              <a:latin typeface="+mj-lt"/>
            </a:endParaRPr>
          </a:p>
        </p:txBody>
      </p:sp>
      <p:sp>
        <p:nvSpPr>
          <p:cNvPr id="8" name="CasellaDiTesto 7"/>
          <p:cNvSpPr txBox="1"/>
          <p:nvPr/>
        </p:nvSpPr>
        <p:spPr>
          <a:xfrm>
            <a:off x="0" y="114298"/>
            <a:ext cx="12191999" cy="446276"/>
          </a:xfrm>
          <a:prstGeom prst="rect">
            <a:avLst/>
          </a:prstGeom>
          <a:noFill/>
        </p:spPr>
        <p:txBody>
          <a:bodyPr wrap="square" rtlCol="0">
            <a:spAutoFit/>
          </a:bodyPr>
          <a:lstStyle/>
          <a:p>
            <a:pPr algn="ctr"/>
            <a:r>
              <a:rPr lang="it-IT" sz="2300" b="1" dirty="0" smtClean="0"/>
              <a:t>Calcolo soglia di anomalia – Art. 97, comma 2</a:t>
            </a:r>
            <a:endParaRPr lang="it-IT" sz="2300" dirty="0" smtClean="0"/>
          </a:p>
        </p:txBody>
      </p:sp>
      <p:sp>
        <p:nvSpPr>
          <p:cNvPr id="13" name="CasellaDiTesto 12"/>
          <p:cNvSpPr txBox="1"/>
          <p:nvPr/>
        </p:nvSpPr>
        <p:spPr>
          <a:xfrm>
            <a:off x="399280" y="4959243"/>
            <a:ext cx="9119690" cy="738664"/>
          </a:xfrm>
          <a:prstGeom prst="rect">
            <a:avLst/>
          </a:prstGeom>
          <a:solidFill>
            <a:schemeClr val="accent1">
              <a:lumMod val="20000"/>
              <a:lumOff val="80000"/>
            </a:schemeClr>
          </a:solidFill>
          <a:ln>
            <a:solidFill>
              <a:srgbClr val="0070C0"/>
            </a:solidFill>
          </a:ln>
        </p:spPr>
        <p:txBody>
          <a:bodyPr wrap="square" rtlCol="0">
            <a:spAutoFit/>
          </a:bodyPr>
          <a:lstStyle/>
          <a:p>
            <a:pPr algn="ctr"/>
            <a:r>
              <a:rPr lang="it-IT" sz="1400" dirty="0" smtClean="0">
                <a:solidFill>
                  <a:srgbClr val="FF0000"/>
                </a:solidFill>
              </a:rPr>
              <a:t>INTERPRETAZIONE: </a:t>
            </a:r>
          </a:p>
          <a:p>
            <a:pPr algn="just"/>
            <a:r>
              <a:rPr lang="it-IT" sz="1400" u="sng" dirty="0" smtClean="0"/>
              <a:t>come applicare il prodotto delle prime due cifre dopo la virgola della somma dei ribassi di cui alla lettera a) allo scarto medio aritmetico di cui alla lettera b)</a:t>
            </a:r>
            <a:r>
              <a:rPr lang="it-IT" sz="1400" dirty="0" smtClean="0"/>
              <a:t>? </a:t>
            </a:r>
          </a:p>
        </p:txBody>
      </p:sp>
    </p:spTree>
    <p:extLst>
      <p:ext uri="{BB962C8B-B14F-4D97-AF65-F5344CB8AC3E}">
        <p14:creationId xmlns:p14="http://schemas.microsoft.com/office/powerpoint/2010/main" val="976772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0" y="114298"/>
            <a:ext cx="12191999" cy="446276"/>
          </a:xfrm>
          <a:prstGeom prst="rect">
            <a:avLst/>
          </a:prstGeom>
          <a:noFill/>
        </p:spPr>
        <p:txBody>
          <a:bodyPr wrap="square" rtlCol="0">
            <a:spAutoFit/>
          </a:bodyPr>
          <a:lstStyle/>
          <a:p>
            <a:pPr algn="ctr"/>
            <a:r>
              <a:rPr lang="it-IT" sz="2300" b="1" dirty="0" smtClean="0"/>
              <a:t>Calcolo soglia di anomalia – Art. 97, comma 2</a:t>
            </a:r>
            <a:endParaRPr lang="it-IT" sz="2300" dirty="0" smtClean="0"/>
          </a:p>
        </p:txBody>
      </p:sp>
      <p:sp>
        <p:nvSpPr>
          <p:cNvPr id="13" name="CasellaDiTesto 12"/>
          <p:cNvSpPr txBox="1"/>
          <p:nvPr/>
        </p:nvSpPr>
        <p:spPr>
          <a:xfrm>
            <a:off x="273707" y="928418"/>
            <a:ext cx="9206195" cy="2677656"/>
          </a:xfrm>
          <a:prstGeom prst="rect">
            <a:avLst/>
          </a:prstGeom>
          <a:solidFill>
            <a:schemeClr val="accent1">
              <a:lumMod val="20000"/>
              <a:lumOff val="80000"/>
            </a:schemeClr>
          </a:solidFill>
          <a:ln>
            <a:solidFill>
              <a:srgbClr val="0070C0"/>
            </a:solidFill>
          </a:ln>
        </p:spPr>
        <p:txBody>
          <a:bodyPr wrap="square" rtlCol="0">
            <a:spAutoFit/>
          </a:bodyPr>
          <a:lstStyle/>
          <a:p>
            <a:pPr algn="ctr"/>
            <a:r>
              <a:rPr lang="it-IT" sz="1400" dirty="0" smtClean="0">
                <a:solidFill>
                  <a:srgbClr val="FF0000"/>
                </a:solidFill>
              </a:rPr>
              <a:t>Interpretazione: </a:t>
            </a:r>
          </a:p>
          <a:p>
            <a:pPr algn="just"/>
            <a:endParaRPr lang="it-IT" sz="1400" dirty="0" smtClean="0"/>
          </a:p>
          <a:p>
            <a:pPr algn="just"/>
            <a:r>
              <a:rPr lang="it-IT" sz="1400" dirty="0" smtClean="0"/>
              <a:t>Nell’ipotesi che tale prodotto è pari a 40 (5x8), ci si chiede:</a:t>
            </a:r>
          </a:p>
          <a:p>
            <a:pPr marL="285750" indent="-285750" algn="just">
              <a:buFont typeface="Wingdings" panose="05000000000000000000" pitchFamily="2" charset="2"/>
              <a:buChar char="Ø"/>
            </a:pPr>
            <a:r>
              <a:rPr lang="it-IT" sz="1400" dirty="0" smtClean="0"/>
              <a:t>se esso debba essere moltiplicato per lo scarto medio aritmetico decrementando di tale valore la soglia di cui alla lettera c) con effetti iperbolici potendosi trattare di valori percentuali superiori al 100% </a:t>
            </a:r>
          </a:p>
          <a:p>
            <a:pPr algn="ctr"/>
            <a:endParaRPr lang="it-IT" sz="1400" dirty="0" smtClean="0"/>
          </a:p>
          <a:p>
            <a:pPr algn="ctr"/>
            <a:r>
              <a:rPr lang="it-IT" sz="1400" dirty="0" smtClean="0"/>
              <a:t>oppure </a:t>
            </a:r>
          </a:p>
          <a:p>
            <a:pPr algn="just"/>
            <a:endParaRPr lang="it-IT" sz="1400" dirty="0" smtClean="0"/>
          </a:p>
          <a:p>
            <a:pPr marL="285750" indent="-285750" algn="just">
              <a:buFont typeface="Wingdings" panose="05000000000000000000" pitchFamily="2" charset="2"/>
              <a:buChar char="Ø"/>
            </a:pPr>
            <a:r>
              <a:rPr lang="it-IT" sz="1400" dirty="0" smtClean="0"/>
              <a:t>se il prodotto rappresenti la misura % dello  scarto medio aritmetico, dovendo nell’esempio  supposto fare  il 40% dello scarto medio aritmetico. </a:t>
            </a:r>
          </a:p>
          <a:p>
            <a:pPr algn="just"/>
            <a:endParaRPr lang="it-IT" sz="1400" dirty="0" smtClean="0">
              <a:solidFill>
                <a:srgbClr val="FF0000"/>
              </a:solidFill>
            </a:endParaRPr>
          </a:p>
          <a:p>
            <a:pPr algn="just"/>
            <a:r>
              <a:rPr lang="it-IT" sz="1400" dirty="0" smtClean="0">
                <a:solidFill>
                  <a:srgbClr val="FF0000"/>
                </a:solidFill>
              </a:rPr>
              <a:t>La dottrina propende x questa secondo ipotesi</a:t>
            </a:r>
            <a:r>
              <a:rPr lang="it-IT" sz="1400" u="sng" dirty="0" smtClean="0">
                <a:solidFill>
                  <a:schemeClr val="bg1">
                    <a:lumMod val="75000"/>
                  </a:schemeClr>
                </a:solidFill>
              </a:rPr>
              <a:t> </a:t>
            </a:r>
            <a:endParaRPr lang="it-IT" sz="1400" dirty="0" smtClean="0"/>
          </a:p>
        </p:txBody>
      </p:sp>
      <p:sp>
        <p:nvSpPr>
          <p:cNvPr id="10" name="CasellaDiTesto 9"/>
          <p:cNvSpPr txBox="1"/>
          <p:nvPr/>
        </p:nvSpPr>
        <p:spPr>
          <a:xfrm>
            <a:off x="589387" y="4057283"/>
            <a:ext cx="8574833" cy="2246769"/>
          </a:xfrm>
          <a:prstGeom prst="rect">
            <a:avLst/>
          </a:prstGeom>
          <a:solidFill>
            <a:schemeClr val="accent1">
              <a:lumMod val="20000"/>
              <a:lumOff val="80000"/>
            </a:schemeClr>
          </a:solidFill>
          <a:ln>
            <a:solidFill>
              <a:srgbClr val="0070C0"/>
            </a:solidFill>
          </a:ln>
        </p:spPr>
        <p:txBody>
          <a:bodyPr wrap="square" rtlCol="0">
            <a:spAutoFit/>
          </a:bodyPr>
          <a:lstStyle/>
          <a:p>
            <a:pPr algn="ctr"/>
            <a:r>
              <a:rPr lang="it-IT" sz="1400" dirty="0" smtClean="0">
                <a:solidFill>
                  <a:srgbClr val="FF0000"/>
                </a:solidFill>
              </a:rPr>
              <a:t>Interpretazione: </a:t>
            </a:r>
          </a:p>
          <a:p>
            <a:pPr algn="just"/>
            <a:endParaRPr lang="it-IT" sz="1400" dirty="0" smtClean="0"/>
          </a:p>
          <a:p>
            <a:pPr algn="just"/>
            <a:r>
              <a:rPr lang="it-IT" sz="1400" dirty="0" smtClean="0"/>
              <a:t>Ci si chiede cosa significhi decrementare:</a:t>
            </a:r>
          </a:p>
          <a:p>
            <a:pPr marL="285750" indent="-285750" algn="just">
              <a:buFont typeface="Wingdings" panose="05000000000000000000" pitchFamily="2" charset="2"/>
              <a:buChar char="Ø"/>
            </a:pPr>
            <a:r>
              <a:rPr lang="it-IT" sz="1400" dirty="0" smtClean="0"/>
              <a:t>effettuare una differenza semplice  </a:t>
            </a:r>
          </a:p>
          <a:p>
            <a:pPr algn="ctr"/>
            <a:endParaRPr lang="it-IT" sz="1400" dirty="0" smtClean="0"/>
          </a:p>
          <a:p>
            <a:pPr algn="ctr"/>
            <a:r>
              <a:rPr lang="it-IT" sz="1400" dirty="0" smtClean="0"/>
              <a:t>oppure </a:t>
            </a:r>
          </a:p>
          <a:p>
            <a:pPr algn="just"/>
            <a:endParaRPr lang="it-IT" sz="1400" dirty="0" smtClean="0"/>
          </a:p>
          <a:p>
            <a:pPr marL="285750" indent="-285750" algn="just">
              <a:buFont typeface="Wingdings" panose="05000000000000000000" pitchFamily="2" charset="2"/>
              <a:buChar char="Ø"/>
            </a:pPr>
            <a:r>
              <a:rPr lang="it-IT" sz="1400" dirty="0" smtClean="0"/>
              <a:t>effettuare un decremento percentuale. </a:t>
            </a:r>
          </a:p>
          <a:p>
            <a:pPr algn="just"/>
            <a:endParaRPr lang="it-IT" sz="1400" dirty="0" smtClean="0">
              <a:solidFill>
                <a:srgbClr val="FF0000"/>
              </a:solidFill>
            </a:endParaRPr>
          </a:p>
          <a:p>
            <a:pPr algn="just"/>
            <a:r>
              <a:rPr lang="it-IT" sz="1400" dirty="0" smtClean="0">
                <a:solidFill>
                  <a:srgbClr val="FF0000"/>
                </a:solidFill>
              </a:rPr>
              <a:t>La dottrina propende x la prima ipotesi</a:t>
            </a:r>
            <a:r>
              <a:rPr lang="it-IT" sz="1400" u="sng" dirty="0" smtClean="0">
                <a:solidFill>
                  <a:schemeClr val="bg1">
                    <a:lumMod val="75000"/>
                  </a:schemeClr>
                </a:solidFill>
              </a:rPr>
              <a:t> </a:t>
            </a:r>
            <a:endParaRPr lang="it-IT" sz="1400" dirty="0" smtClean="0"/>
          </a:p>
        </p:txBody>
      </p:sp>
    </p:spTree>
    <p:extLst>
      <p:ext uri="{BB962C8B-B14F-4D97-AF65-F5344CB8AC3E}">
        <p14:creationId xmlns:p14="http://schemas.microsoft.com/office/powerpoint/2010/main" val="369694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ctrTitle"/>
          </p:nvPr>
        </p:nvSpPr>
        <p:spPr>
          <a:xfrm>
            <a:off x="1524000" y="1057275"/>
            <a:ext cx="8133806" cy="3762375"/>
          </a:xfrm>
        </p:spPr>
        <p:txBody>
          <a:bodyPr anchor="ctr">
            <a:normAutofit/>
          </a:bodyPr>
          <a:lstStyle/>
          <a:p>
            <a:r>
              <a:rPr lang="it-IT" sz="5400" b="1" dirty="0" smtClean="0">
                <a:solidFill>
                  <a:schemeClr val="bg1">
                    <a:lumMod val="50000"/>
                  </a:schemeClr>
                </a:solidFill>
                <a:effectLst>
                  <a:outerShdw blurRad="50800" dist="38100" dir="2700000" algn="tl" rotWithShape="0">
                    <a:prstClr val="black">
                      <a:alpha val="40000"/>
                    </a:prstClr>
                  </a:outerShdw>
                </a:effectLst>
                <a:latin typeface="Calibri "/>
              </a:rPr>
              <a:t>CODICE DEI CONTRATTI PUBBLICI e «SBLOCCACANTIERI»</a:t>
            </a:r>
            <a:endParaRPr lang="it-IT" sz="5400" b="1" dirty="0">
              <a:solidFill>
                <a:schemeClr val="bg1">
                  <a:lumMod val="50000"/>
                </a:schemeClr>
              </a:solidFill>
              <a:effectLst>
                <a:outerShdw blurRad="50800" dist="38100" dir="2700000" algn="tl" rotWithShape="0">
                  <a:prstClr val="black">
                    <a:alpha val="40000"/>
                  </a:prstClr>
                </a:outerShdw>
              </a:effectLst>
              <a:latin typeface="Calibri "/>
            </a:endParaRPr>
          </a:p>
        </p:txBody>
      </p:sp>
    </p:spTree>
    <p:extLst>
      <p:ext uri="{BB962C8B-B14F-4D97-AF65-F5344CB8AC3E}">
        <p14:creationId xmlns:p14="http://schemas.microsoft.com/office/powerpoint/2010/main" val="1727285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AAFD9-DB10-4459-B10D-417FD91D3175}"/>
              </a:ext>
            </a:extLst>
          </p:cNvPr>
          <p:cNvSpPr>
            <a:spLocks noGrp="1"/>
          </p:cNvSpPr>
          <p:nvPr>
            <p:ph type="title"/>
          </p:nvPr>
        </p:nvSpPr>
        <p:spPr>
          <a:xfrm>
            <a:off x="576000" y="91127"/>
            <a:ext cx="10777800" cy="1219199"/>
          </a:xfrm>
        </p:spPr>
        <p:txBody>
          <a:bodyPr>
            <a:normAutofit/>
          </a:bodyPr>
          <a:lstStyle/>
          <a:p>
            <a:pPr marL="1074738"/>
            <a:r>
              <a:rPr lang="it-IT" sz="1600" b="1" dirty="0"/>
              <a:t/>
            </a:r>
            <a:br>
              <a:rPr lang="it-IT" sz="1600" b="1" dirty="0"/>
            </a:br>
            <a:r>
              <a:rPr lang="it-IT" sz="1600" b="1" dirty="0"/>
              <a:t/>
            </a:r>
            <a:br>
              <a:rPr lang="it-IT" sz="1600" b="1" dirty="0"/>
            </a:br>
            <a:endParaRPr lang="it-IT" sz="900" dirty="0"/>
          </a:p>
        </p:txBody>
      </p:sp>
      <p:graphicFrame>
        <p:nvGraphicFramePr>
          <p:cNvPr id="8" name="Oggetto 7">
            <a:extLst>
              <a:ext uri="{FF2B5EF4-FFF2-40B4-BE49-F238E27FC236}">
                <a16:creationId xmlns:a16="http://schemas.microsoft.com/office/drawing/2014/main" id="{92C7FCC5-FDB7-4C7B-B133-DAEA756A728D}"/>
              </a:ext>
            </a:extLst>
          </p:cNvPr>
          <p:cNvGraphicFramePr>
            <a:graphicFrameLocks noChangeAspect="1"/>
          </p:cNvGraphicFramePr>
          <p:nvPr>
            <p:extLst/>
          </p:nvPr>
        </p:nvGraphicFramePr>
        <p:xfrm>
          <a:off x="2024391" y="2828836"/>
          <a:ext cx="6818312" cy="1219200"/>
        </p:xfrm>
        <a:graphic>
          <a:graphicData uri="http://schemas.openxmlformats.org/presentationml/2006/ole">
            <mc:AlternateContent xmlns:mc="http://schemas.openxmlformats.org/markup-compatibility/2006">
              <mc:Choice xmlns:v="urn:schemas-microsoft-com:vml" Requires="v">
                <p:oleObj spid="_x0000_s1046" name="Document" r:id="rId3" imgW="6135427" imgH="1101915" progId="Word.Document.12">
                  <p:embed/>
                </p:oleObj>
              </mc:Choice>
              <mc:Fallback>
                <p:oleObj name="Document" r:id="rId3" imgW="6135427" imgH="1101915" progId="Word.Document.12">
                  <p:embed/>
                  <p:pic>
                    <p:nvPicPr>
                      <p:cNvPr id="8" name="Oggetto 7">
                        <a:extLst>
                          <a:ext uri="{FF2B5EF4-FFF2-40B4-BE49-F238E27FC236}">
                            <a16:creationId xmlns:a16="http://schemas.microsoft.com/office/drawing/2014/main" id="{92C7FCC5-FDB7-4C7B-B133-DAEA756A728D}"/>
                          </a:ext>
                        </a:extLst>
                      </p:cNvPr>
                      <p:cNvPicPr/>
                      <p:nvPr/>
                    </p:nvPicPr>
                    <p:blipFill>
                      <a:blip r:embed="rId4"/>
                      <a:stretch>
                        <a:fillRect/>
                      </a:stretch>
                    </p:blipFill>
                    <p:spPr>
                      <a:xfrm>
                        <a:off x="2024391" y="2828836"/>
                        <a:ext cx="6818312" cy="1219200"/>
                      </a:xfrm>
                      <a:prstGeom prst="rect">
                        <a:avLst/>
                      </a:prstGeom>
                    </p:spPr>
                  </p:pic>
                </p:oleObj>
              </mc:Fallback>
            </mc:AlternateContent>
          </a:graphicData>
        </a:graphic>
      </p:graphicFrame>
      <p:sp>
        <p:nvSpPr>
          <p:cNvPr id="4" name="Rettangolo 3">
            <a:extLst>
              <a:ext uri="{FF2B5EF4-FFF2-40B4-BE49-F238E27FC236}">
                <a16:creationId xmlns:a16="http://schemas.microsoft.com/office/drawing/2014/main" id="{32B9383C-5F4F-4B2E-9B26-071CB064DAFD}"/>
              </a:ext>
            </a:extLst>
          </p:cNvPr>
          <p:cNvSpPr/>
          <p:nvPr/>
        </p:nvSpPr>
        <p:spPr>
          <a:xfrm>
            <a:off x="361362" y="1234911"/>
            <a:ext cx="9461907" cy="5078313"/>
          </a:xfrm>
          <a:prstGeom prst="rect">
            <a:avLst/>
          </a:prstGeom>
        </p:spPr>
        <p:txBody>
          <a:bodyPr wrap="square">
            <a:spAutoFit/>
          </a:bodyPr>
          <a:lstStyle/>
          <a:p>
            <a:endParaRPr lang="it-IT" dirty="0"/>
          </a:p>
          <a:p>
            <a:pPr marL="285750" indent="-285750">
              <a:buFont typeface="Arial" panose="020B0604020202020204" pitchFamily="34" charset="0"/>
              <a:buChar char="•"/>
            </a:pPr>
            <a:r>
              <a:rPr lang="it-IT" b="1" dirty="0"/>
              <a:t>Sblocca cantieri: cosa cambia nella normativa dei contratti pubblici e in quella del Sisma </a:t>
            </a:r>
          </a:p>
          <a:p>
            <a:pPr marL="285750" indent="-285750">
              <a:buFont typeface="Arial" panose="020B0604020202020204" pitchFamily="34" charset="0"/>
              <a:buChar char="•"/>
            </a:pPr>
            <a:endParaRPr lang="it-IT" b="1" dirty="0"/>
          </a:p>
          <a:p>
            <a:pPr marL="285750" indent="-285750">
              <a:buFont typeface="Arial" panose="020B0604020202020204" pitchFamily="34" charset="0"/>
              <a:buChar char="•"/>
            </a:pPr>
            <a:r>
              <a:rPr lang="it-IT" b="1" dirty="0">
                <a:solidFill>
                  <a:schemeClr val="bg1">
                    <a:lumMod val="75000"/>
                  </a:schemeClr>
                </a:solidFill>
              </a:rPr>
              <a:t>Presentazione della pianificazione delle attività del Soggetto Aggregatore per il 2019 e il 2020: obiettivi e metodologie di collaborazione per la raccolta dei fabbisogni specifici delle gare </a:t>
            </a:r>
            <a:endParaRPr lang="it-IT" dirty="0">
              <a:solidFill>
                <a:schemeClr val="bg1">
                  <a:lumMod val="75000"/>
                </a:schemeClr>
              </a:solidFill>
            </a:endParaRPr>
          </a:p>
          <a:p>
            <a:pPr marL="285750" indent="-285750">
              <a:buFont typeface="Arial" panose="020B0604020202020204" pitchFamily="34" charset="0"/>
              <a:buChar char="•"/>
            </a:pPr>
            <a:endParaRPr lang="it-IT" b="1" dirty="0">
              <a:solidFill>
                <a:schemeClr val="bg1">
                  <a:lumMod val="75000"/>
                </a:schemeClr>
              </a:solidFill>
            </a:endParaRPr>
          </a:p>
          <a:p>
            <a:pPr marL="285750" indent="-285750">
              <a:buFont typeface="Arial" panose="020B0604020202020204" pitchFamily="34" charset="0"/>
              <a:buChar char="•"/>
            </a:pPr>
            <a:r>
              <a:rPr lang="it-IT" b="1" dirty="0">
                <a:solidFill>
                  <a:schemeClr val="bg1">
                    <a:lumMod val="75000"/>
                  </a:schemeClr>
                </a:solidFill>
              </a:rPr>
              <a:t>Cooperazione applicativa tra la piattaforma nazionale del MIT Servizio Contratti Pubblici (SCP) ed i sistemi informatizzati regionali per la pubblicazione di bandi, avvisi, esiti di contratti pubblici di lavori, servizi e forniture e dei programmi biennali di acquisti di beni e servizi e dei programmi triennali dei lavori pubblici, e per la rilevazione e la pubblicazione dell’elenco anagrafe delle opere incompiute. </a:t>
            </a:r>
            <a:r>
              <a:rPr lang="it-IT" dirty="0">
                <a:solidFill>
                  <a:schemeClr val="bg1">
                    <a:lumMod val="75000"/>
                  </a:schemeClr>
                </a:solidFill>
              </a:rPr>
              <a:t> </a:t>
            </a:r>
          </a:p>
          <a:p>
            <a:pPr marL="285750" indent="-285750">
              <a:buFont typeface="Arial" panose="020B0604020202020204" pitchFamily="34" charset="0"/>
              <a:buChar char="•"/>
            </a:pPr>
            <a:endParaRPr lang="it-IT" b="1" dirty="0">
              <a:solidFill>
                <a:schemeClr val="bg1">
                  <a:lumMod val="75000"/>
                </a:schemeClr>
              </a:solidFill>
            </a:endParaRPr>
          </a:p>
          <a:p>
            <a:pPr marL="285750" indent="-285750">
              <a:buFont typeface="Arial" panose="020B0604020202020204" pitchFamily="34" charset="0"/>
              <a:buChar char="•"/>
            </a:pPr>
            <a:r>
              <a:rPr lang="it-IT" b="1" dirty="0">
                <a:solidFill>
                  <a:schemeClr val="bg1">
                    <a:lumMod val="75000"/>
                  </a:schemeClr>
                </a:solidFill>
              </a:rPr>
              <a:t>Possibilità per gli Enti del territorio di fruire della piattaforma regionale denominata “GT SUAM” per la gestione telematica delle gare. </a:t>
            </a:r>
            <a:endParaRPr lang="it-IT" dirty="0">
              <a:solidFill>
                <a:schemeClr val="bg1">
                  <a:lumMod val="75000"/>
                </a:schemeClr>
              </a:solidFill>
            </a:endParaRPr>
          </a:p>
          <a:p>
            <a:pPr algn="ctr"/>
            <a:endParaRPr lang="it-IT" sz="3600" dirty="0"/>
          </a:p>
        </p:txBody>
      </p:sp>
      <p:sp>
        <p:nvSpPr>
          <p:cNvPr id="6" name="CasellaDiTesto 5">
            <a:extLst>
              <a:ext uri="{FF2B5EF4-FFF2-40B4-BE49-F238E27FC236}">
                <a16:creationId xmlns:a16="http://schemas.microsoft.com/office/drawing/2014/main" id="{C4DE45CF-B54C-4C92-898F-F3F9265B89AF}"/>
              </a:ext>
            </a:extLst>
          </p:cNvPr>
          <p:cNvSpPr txBox="1"/>
          <p:nvPr/>
        </p:nvSpPr>
        <p:spPr>
          <a:xfrm>
            <a:off x="301657" y="6042581"/>
            <a:ext cx="11528981" cy="369332"/>
          </a:xfrm>
          <a:prstGeom prst="rect">
            <a:avLst/>
          </a:prstGeom>
          <a:noFill/>
        </p:spPr>
        <p:txBody>
          <a:bodyPr wrap="square" rtlCol="0">
            <a:spAutoFit/>
          </a:bodyPr>
          <a:lstStyle/>
          <a:p>
            <a:pPr defTabSz="179388">
              <a:tabLst>
                <a:tab pos="11340000" algn="r"/>
              </a:tabLst>
            </a:pPr>
            <a:r>
              <a:rPr lang="it-IT" dirty="0"/>
              <a:t>	</a:t>
            </a:r>
          </a:p>
        </p:txBody>
      </p:sp>
    </p:spTree>
    <p:extLst>
      <p:ext uri="{BB962C8B-B14F-4D97-AF65-F5344CB8AC3E}">
        <p14:creationId xmlns:p14="http://schemas.microsoft.com/office/powerpoint/2010/main" val="336713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 y="431548"/>
            <a:ext cx="6105525" cy="1261884"/>
          </a:xfrm>
          <a:prstGeom prst="rect">
            <a:avLst/>
          </a:prstGeom>
          <a:noFill/>
        </p:spPr>
        <p:txBody>
          <a:bodyPr wrap="square" rtlCol="0">
            <a:spAutoFit/>
          </a:bodyPr>
          <a:lstStyle/>
          <a:p>
            <a:pPr algn="ctr"/>
            <a:r>
              <a:rPr lang="it-IT" sz="3000" b="1" dirty="0" smtClean="0">
                <a:effectLst>
                  <a:outerShdw blurRad="38100" dist="38100" dir="2700000" algn="tl">
                    <a:srgbClr val="000000">
                      <a:alpha val="43137"/>
                    </a:srgbClr>
                  </a:outerShdw>
                </a:effectLst>
              </a:rPr>
              <a:t>D.L. 189/2016</a:t>
            </a:r>
          </a:p>
          <a:p>
            <a:pPr algn="ctr"/>
            <a:r>
              <a:rPr lang="it-IT" sz="2300" dirty="0" smtClean="0"/>
              <a:t> convertito, con modificazioni, </a:t>
            </a:r>
          </a:p>
          <a:p>
            <a:pPr algn="ctr"/>
            <a:r>
              <a:rPr lang="it-IT" sz="2300" dirty="0" smtClean="0"/>
              <a:t>dalla legge 15 dicembre 2016, n. 229</a:t>
            </a:r>
          </a:p>
        </p:txBody>
      </p:sp>
      <p:sp>
        <p:nvSpPr>
          <p:cNvPr id="8" name="CasellaDiTesto 7"/>
          <p:cNvSpPr txBox="1"/>
          <p:nvPr/>
        </p:nvSpPr>
        <p:spPr>
          <a:xfrm>
            <a:off x="-1" y="2570983"/>
            <a:ext cx="6133516" cy="1723549"/>
          </a:xfrm>
          <a:prstGeom prst="rect">
            <a:avLst/>
          </a:prstGeom>
          <a:noFill/>
        </p:spPr>
        <p:txBody>
          <a:bodyPr wrap="square" rtlCol="0">
            <a:spAutoFit/>
          </a:bodyPr>
          <a:lstStyle/>
          <a:p>
            <a:pPr algn="ctr"/>
            <a:r>
              <a:rPr lang="it-IT" sz="3000" b="1" dirty="0" smtClean="0">
                <a:effectLst>
                  <a:outerShdw blurRad="38100" dist="38100" dir="2700000" algn="tl">
                    <a:srgbClr val="000000">
                      <a:alpha val="43137"/>
                    </a:srgbClr>
                  </a:outerShdw>
                </a:effectLst>
              </a:rPr>
              <a:t>Art. 23, comma 1, </a:t>
            </a:r>
            <a:r>
              <a:rPr lang="it-IT" sz="3000" b="1" dirty="0" err="1" smtClean="0">
                <a:effectLst>
                  <a:outerShdw blurRad="38100" dist="38100" dir="2700000" algn="tl">
                    <a:srgbClr val="000000">
                      <a:alpha val="43137"/>
                    </a:srgbClr>
                  </a:outerShdw>
                </a:effectLst>
              </a:rPr>
              <a:t>lett</a:t>
            </a:r>
            <a:r>
              <a:rPr lang="it-IT" sz="3000" b="1" dirty="0" smtClean="0">
                <a:effectLst>
                  <a:outerShdw blurRad="38100" dist="38100" dir="2700000" algn="tl">
                    <a:srgbClr val="000000">
                      <a:alpha val="43137"/>
                    </a:srgbClr>
                  </a:outerShdw>
                </a:effectLst>
              </a:rPr>
              <a:t>. a) </a:t>
            </a:r>
          </a:p>
          <a:p>
            <a:pPr algn="ctr"/>
            <a:r>
              <a:rPr lang="it-IT" sz="3000" b="1" dirty="0" smtClean="0">
                <a:effectLst>
                  <a:outerShdw blurRad="38100" dist="38100" dir="2700000" algn="tl">
                    <a:srgbClr val="000000">
                      <a:alpha val="43137"/>
                    </a:srgbClr>
                  </a:outerShdw>
                </a:effectLst>
              </a:rPr>
              <a:t>D.L. 18 aprile 2019, n. 32</a:t>
            </a:r>
          </a:p>
          <a:p>
            <a:pPr algn="ctr"/>
            <a:r>
              <a:rPr lang="it-IT" sz="2300" dirty="0" smtClean="0"/>
              <a:t>anteriore alla legge di conversione </a:t>
            </a:r>
          </a:p>
          <a:p>
            <a:pPr algn="ctr"/>
            <a:r>
              <a:rPr lang="it-IT" sz="2300" dirty="0" smtClean="0"/>
              <a:t>14 giugno 2019, n. 55</a:t>
            </a:r>
          </a:p>
        </p:txBody>
      </p:sp>
      <p:sp>
        <p:nvSpPr>
          <p:cNvPr id="9" name="CasellaDiTesto 8"/>
          <p:cNvSpPr txBox="1"/>
          <p:nvPr/>
        </p:nvSpPr>
        <p:spPr>
          <a:xfrm>
            <a:off x="-3" y="4962600"/>
            <a:ext cx="6105524" cy="1723549"/>
          </a:xfrm>
          <a:prstGeom prst="rect">
            <a:avLst/>
          </a:prstGeom>
          <a:noFill/>
        </p:spPr>
        <p:txBody>
          <a:bodyPr wrap="square" rtlCol="0">
            <a:spAutoFit/>
          </a:bodyPr>
          <a:lstStyle/>
          <a:p>
            <a:pPr algn="ctr"/>
            <a:r>
              <a:rPr lang="it-IT" sz="3000" b="1" dirty="0" smtClean="0">
                <a:effectLst>
                  <a:outerShdw blurRad="38100" dist="38100" dir="2700000" algn="tl">
                    <a:srgbClr val="000000">
                      <a:alpha val="43137"/>
                    </a:srgbClr>
                  </a:outerShdw>
                </a:effectLst>
              </a:rPr>
              <a:t>Art. 23, </a:t>
            </a:r>
            <a:r>
              <a:rPr lang="it-IT" sz="3000" b="1" dirty="0">
                <a:solidFill>
                  <a:prstClr val="black"/>
                </a:solidFill>
                <a:effectLst>
                  <a:outerShdw blurRad="38100" dist="38100" dir="2700000" algn="tl">
                    <a:srgbClr val="000000">
                      <a:alpha val="43137"/>
                    </a:srgbClr>
                  </a:outerShdw>
                </a:effectLst>
              </a:rPr>
              <a:t>comma 1, </a:t>
            </a:r>
            <a:r>
              <a:rPr lang="it-IT" sz="3000" b="1" dirty="0" err="1">
                <a:solidFill>
                  <a:prstClr val="black"/>
                </a:solidFill>
                <a:effectLst>
                  <a:outerShdw blurRad="38100" dist="38100" dir="2700000" algn="tl">
                    <a:srgbClr val="000000">
                      <a:alpha val="43137"/>
                    </a:srgbClr>
                  </a:outerShdw>
                </a:effectLst>
              </a:rPr>
              <a:t>lett</a:t>
            </a:r>
            <a:r>
              <a:rPr lang="it-IT" sz="3000" b="1" dirty="0">
                <a:solidFill>
                  <a:prstClr val="black"/>
                </a:solidFill>
                <a:effectLst>
                  <a:outerShdw blurRad="38100" dist="38100" dir="2700000" algn="tl">
                    <a:srgbClr val="000000">
                      <a:alpha val="43137"/>
                    </a:srgbClr>
                  </a:outerShdw>
                </a:effectLst>
              </a:rPr>
              <a:t>. a) </a:t>
            </a:r>
            <a:endParaRPr lang="it-IT" sz="3000" b="1" dirty="0" smtClean="0">
              <a:effectLst>
                <a:outerShdw blurRad="38100" dist="38100" dir="2700000" algn="tl">
                  <a:srgbClr val="000000">
                    <a:alpha val="43137"/>
                  </a:srgbClr>
                </a:outerShdw>
              </a:effectLst>
            </a:endParaRPr>
          </a:p>
          <a:p>
            <a:pPr algn="ctr"/>
            <a:r>
              <a:rPr lang="it-IT" sz="3000" b="1" dirty="0" smtClean="0">
                <a:effectLst>
                  <a:outerShdw blurRad="38100" dist="38100" dir="2700000" algn="tl">
                    <a:srgbClr val="000000">
                      <a:alpha val="43137"/>
                    </a:srgbClr>
                  </a:outerShdw>
                </a:effectLst>
              </a:rPr>
              <a:t>Legge 14 giugno 2019, n. 55</a:t>
            </a:r>
          </a:p>
          <a:p>
            <a:pPr algn="ctr"/>
            <a:r>
              <a:rPr lang="it-IT" sz="2300" dirty="0" smtClean="0"/>
              <a:t>di conversione, con modificazioni, </a:t>
            </a:r>
          </a:p>
          <a:p>
            <a:pPr algn="ctr"/>
            <a:r>
              <a:rPr lang="it-IT" sz="2300" dirty="0" smtClean="0"/>
              <a:t>del decreto-legge 18 aprile 2019, n. 32</a:t>
            </a:r>
          </a:p>
        </p:txBody>
      </p:sp>
      <p:sp>
        <p:nvSpPr>
          <p:cNvPr id="11" name="Freccia a destra 10"/>
          <p:cNvSpPr/>
          <p:nvPr/>
        </p:nvSpPr>
        <p:spPr>
          <a:xfrm rot="5400000">
            <a:off x="2871605" y="4360215"/>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rot="5400000">
            <a:off x="2871606" y="1940270"/>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6099491" y="482646"/>
            <a:ext cx="3082019" cy="800219"/>
          </a:xfrm>
          <a:prstGeom prst="rect">
            <a:avLst/>
          </a:prstGeom>
          <a:noFill/>
        </p:spPr>
        <p:txBody>
          <a:bodyPr wrap="square" rtlCol="0">
            <a:spAutoFit/>
          </a:bodyPr>
          <a:lstStyle/>
          <a:p>
            <a:pPr algn="ctr"/>
            <a:r>
              <a:rPr lang="it-IT" sz="2300" dirty="0" smtClean="0"/>
              <a:t>In vigore fino al 18 aprile 2019</a:t>
            </a:r>
          </a:p>
        </p:txBody>
      </p:sp>
      <p:sp>
        <p:nvSpPr>
          <p:cNvPr id="14" name="CasellaDiTesto 13"/>
          <p:cNvSpPr txBox="1"/>
          <p:nvPr/>
        </p:nvSpPr>
        <p:spPr>
          <a:xfrm>
            <a:off x="6099491" y="2632538"/>
            <a:ext cx="3325862" cy="800219"/>
          </a:xfrm>
          <a:prstGeom prst="rect">
            <a:avLst/>
          </a:prstGeom>
          <a:noFill/>
        </p:spPr>
        <p:txBody>
          <a:bodyPr wrap="square" rtlCol="0">
            <a:spAutoFit/>
          </a:bodyPr>
          <a:lstStyle/>
          <a:p>
            <a:pPr algn="ctr"/>
            <a:r>
              <a:rPr lang="it-IT" sz="2300" dirty="0" smtClean="0"/>
              <a:t>In vigore dal 19 aprile 2019 al 17 giugno 2019</a:t>
            </a:r>
          </a:p>
        </p:txBody>
      </p:sp>
      <p:sp>
        <p:nvSpPr>
          <p:cNvPr id="16" name="CasellaDiTesto 15"/>
          <p:cNvSpPr txBox="1"/>
          <p:nvPr/>
        </p:nvSpPr>
        <p:spPr>
          <a:xfrm>
            <a:off x="6133515" y="5024155"/>
            <a:ext cx="3430362" cy="800219"/>
          </a:xfrm>
          <a:prstGeom prst="rect">
            <a:avLst/>
          </a:prstGeom>
          <a:noFill/>
        </p:spPr>
        <p:txBody>
          <a:bodyPr wrap="square" rtlCol="0">
            <a:spAutoFit/>
          </a:bodyPr>
          <a:lstStyle/>
          <a:p>
            <a:pPr algn="ctr"/>
            <a:r>
              <a:rPr lang="it-IT" sz="2300" dirty="0" smtClean="0"/>
              <a:t>In vigore dal 18 giugno 2019</a:t>
            </a:r>
          </a:p>
        </p:txBody>
      </p:sp>
    </p:spTree>
    <p:extLst>
      <p:ext uri="{BB962C8B-B14F-4D97-AF65-F5344CB8AC3E}">
        <p14:creationId xmlns:p14="http://schemas.microsoft.com/office/powerpoint/2010/main" val="1687286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1"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0-#ppt_h/2"/>
                                          </p:val>
                                        </p:tav>
                                        <p:tav tm="100000">
                                          <p:val>
                                            <p:strVal val="#ppt_y"/>
                                          </p:val>
                                        </p:tav>
                                      </p:tavLst>
                                    </p:anim>
                                  </p:childTnLst>
                                </p:cTn>
                              </p:par>
                            </p:childTnLst>
                          </p:cTn>
                        </p:par>
                        <p:par>
                          <p:cTn id="23" fill="hold">
                            <p:stCondLst>
                              <p:cond delay="500"/>
                            </p:stCondLst>
                            <p:childTnLst>
                              <p:par>
                                <p:cTn id="24" presetID="10" presetClass="entr" presetSubtype="0" fill="hold" grpId="1"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0-#ppt_h/2"/>
                                          </p:val>
                                        </p:tav>
                                        <p:tav tm="100000">
                                          <p:val>
                                            <p:strVal val="#ppt_y"/>
                                          </p:val>
                                        </p:tav>
                                      </p:tavLst>
                                    </p:anim>
                                  </p:childTnLst>
                                </p:cTn>
                              </p:par>
                            </p:childTnLst>
                          </p:cTn>
                        </p:par>
                        <p:par>
                          <p:cTn id="37" fill="hold">
                            <p:stCondLst>
                              <p:cond delay="500"/>
                            </p:stCondLst>
                            <p:childTnLst>
                              <p:par>
                                <p:cTn id="38" presetID="10" presetClass="entr" presetSubtype="0" fill="hold" grpId="1"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animBg="1"/>
      <p:bldP spid="12" grpId="0" animBg="1"/>
      <p:bldP spid="13" grpId="1"/>
      <p:bldP spid="14" grpId="1"/>
      <p:bldP spid="1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ccia a destra 11"/>
          <p:cNvSpPr/>
          <p:nvPr/>
        </p:nvSpPr>
        <p:spPr>
          <a:xfrm rot="5400000">
            <a:off x="2214282" y="2220188"/>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377496" y="2714221"/>
            <a:ext cx="4035883" cy="1200329"/>
          </a:xfrm>
          <a:prstGeom prst="rect">
            <a:avLst/>
          </a:prstGeom>
          <a:solidFill>
            <a:schemeClr val="accent4">
              <a:lumMod val="20000"/>
              <a:lumOff val="80000"/>
            </a:schemeClr>
          </a:solidFill>
          <a:ln>
            <a:solidFill>
              <a:srgbClr val="00B0F0"/>
            </a:solidFill>
          </a:ln>
        </p:spPr>
        <p:txBody>
          <a:bodyPr wrap="square" rtlCol="0">
            <a:spAutoFit/>
          </a:bodyPr>
          <a:lstStyle/>
          <a:p>
            <a:pPr algn="ctr"/>
            <a:r>
              <a:rPr lang="it-IT" sz="2400" b="1" dirty="0" err="1" smtClean="0">
                <a:effectLst>
                  <a:outerShdw blurRad="38100" dist="38100" dir="2700000" algn="tl">
                    <a:srgbClr val="000000">
                      <a:alpha val="43137"/>
                    </a:srgbClr>
                  </a:outerShdw>
                </a:effectLst>
              </a:rPr>
              <a:t>Ord</a:t>
            </a:r>
            <a:r>
              <a:rPr lang="it-IT" sz="2400" b="1" dirty="0" smtClean="0">
                <a:effectLst>
                  <a:outerShdw blurRad="38100" dist="38100" dir="2700000" algn="tl">
                    <a:srgbClr val="000000">
                      <a:alpha val="43137"/>
                    </a:srgbClr>
                  </a:outerShdw>
                </a:effectLst>
              </a:rPr>
              <a:t>. 33/2017</a:t>
            </a:r>
          </a:p>
          <a:p>
            <a:pPr algn="ctr"/>
            <a:r>
              <a:rPr lang="it-IT" sz="2400" b="1" dirty="0" smtClean="0">
                <a:effectLst>
                  <a:outerShdw blurRad="38100" dist="38100" dir="2700000" algn="tl">
                    <a:srgbClr val="000000">
                      <a:alpha val="43137"/>
                    </a:srgbClr>
                  </a:outerShdw>
                </a:effectLst>
              </a:rPr>
              <a:t>Art. 2, comma 2, </a:t>
            </a:r>
            <a:r>
              <a:rPr lang="it-IT" sz="2400" b="1" dirty="0" err="1" smtClean="0">
                <a:effectLst>
                  <a:outerShdw blurRad="38100" dist="38100" dir="2700000" algn="tl">
                    <a:srgbClr val="000000">
                      <a:alpha val="43137"/>
                    </a:srgbClr>
                  </a:outerShdw>
                </a:effectLst>
              </a:rPr>
              <a:t>lett</a:t>
            </a:r>
            <a:r>
              <a:rPr lang="it-IT" sz="2400" b="1" dirty="0" smtClean="0">
                <a:effectLst>
                  <a:outerShdw blurRad="38100" dist="38100" dir="2700000" algn="tl">
                    <a:srgbClr val="000000">
                      <a:alpha val="43137"/>
                    </a:srgbClr>
                  </a:outerShdw>
                </a:effectLst>
              </a:rPr>
              <a:t>. a)</a:t>
            </a:r>
          </a:p>
          <a:p>
            <a:pPr algn="ctr"/>
            <a:r>
              <a:rPr lang="it-IT" sz="2400" b="1" dirty="0" smtClean="0">
                <a:effectLst>
                  <a:outerShdw blurRad="38100" dist="38100" dir="2700000" algn="tl">
                    <a:srgbClr val="000000">
                      <a:alpha val="43137"/>
                    </a:srgbClr>
                  </a:outerShdw>
                </a:effectLst>
              </a:rPr>
              <a:t> </a:t>
            </a:r>
            <a:endParaRPr lang="it-IT" sz="2400" dirty="0" smtClean="0"/>
          </a:p>
        </p:txBody>
      </p:sp>
      <p:sp>
        <p:nvSpPr>
          <p:cNvPr id="18" name="CasellaDiTesto 17"/>
          <p:cNvSpPr txBox="1"/>
          <p:nvPr/>
        </p:nvSpPr>
        <p:spPr>
          <a:xfrm>
            <a:off x="5549765" y="2714220"/>
            <a:ext cx="4035883" cy="1200329"/>
          </a:xfrm>
          <a:prstGeom prst="rect">
            <a:avLst/>
          </a:prstGeom>
          <a:solidFill>
            <a:schemeClr val="accent4">
              <a:lumMod val="20000"/>
              <a:lumOff val="80000"/>
            </a:schemeClr>
          </a:solidFill>
          <a:ln>
            <a:solidFill>
              <a:srgbClr val="00B0F0"/>
            </a:solidFill>
          </a:ln>
        </p:spPr>
        <p:txBody>
          <a:bodyPr wrap="square" rtlCol="0">
            <a:spAutoFit/>
          </a:bodyPr>
          <a:lstStyle/>
          <a:p>
            <a:pPr algn="ctr"/>
            <a:r>
              <a:rPr lang="it-IT" sz="2400" b="1" dirty="0" err="1" smtClean="0">
                <a:effectLst>
                  <a:outerShdw blurRad="38100" dist="38100" dir="2700000" algn="tl">
                    <a:srgbClr val="000000">
                      <a:alpha val="43137"/>
                    </a:srgbClr>
                  </a:outerShdw>
                </a:effectLst>
              </a:rPr>
              <a:t>Ord</a:t>
            </a:r>
            <a:r>
              <a:rPr lang="it-IT" sz="2400" b="1" dirty="0" smtClean="0">
                <a:effectLst>
                  <a:outerShdw blurRad="38100" dist="38100" dir="2700000" algn="tl">
                    <a:srgbClr val="000000">
                      <a:alpha val="43137"/>
                    </a:srgbClr>
                  </a:outerShdw>
                </a:effectLst>
              </a:rPr>
              <a:t>. 37/2017</a:t>
            </a:r>
          </a:p>
          <a:p>
            <a:pPr algn="ctr"/>
            <a:r>
              <a:rPr lang="it-IT" sz="2400" b="1" dirty="0" smtClean="0">
                <a:effectLst>
                  <a:outerShdw blurRad="38100" dist="38100" dir="2700000" algn="tl">
                    <a:srgbClr val="000000">
                      <a:alpha val="43137"/>
                    </a:srgbClr>
                  </a:outerShdw>
                </a:effectLst>
              </a:rPr>
              <a:t>Art. 2, comma 2, </a:t>
            </a:r>
            <a:r>
              <a:rPr lang="it-IT" sz="2400" b="1" dirty="0" err="1" smtClean="0">
                <a:effectLst>
                  <a:outerShdw blurRad="38100" dist="38100" dir="2700000" algn="tl">
                    <a:srgbClr val="000000">
                      <a:alpha val="43137"/>
                    </a:srgbClr>
                  </a:outerShdw>
                </a:effectLst>
              </a:rPr>
              <a:t>lett</a:t>
            </a:r>
            <a:r>
              <a:rPr lang="it-IT" sz="2400" b="1" dirty="0" smtClean="0">
                <a:effectLst>
                  <a:outerShdw blurRad="38100" dist="38100" dir="2700000" algn="tl">
                    <a:srgbClr val="000000">
                      <a:alpha val="43137"/>
                    </a:srgbClr>
                  </a:outerShdw>
                </a:effectLst>
              </a:rPr>
              <a:t>. a)</a:t>
            </a:r>
          </a:p>
          <a:p>
            <a:pPr algn="ctr"/>
            <a:r>
              <a:rPr lang="it-IT" sz="2400" b="1" dirty="0" smtClean="0">
                <a:effectLst>
                  <a:outerShdw blurRad="38100" dist="38100" dir="2700000" algn="tl">
                    <a:srgbClr val="000000">
                      <a:alpha val="43137"/>
                    </a:srgbClr>
                  </a:outerShdw>
                </a:effectLst>
              </a:rPr>
              <a:t> </a:t>
            </a:r>
            <a:endParaRPr lang="it-IT" sz="2400" dirty="0" smtClean="0"/>
          </a:p>
        </p:txBody>
      </p:sp>
      <p:sp>
        <p:nvSpPr>
          <p:cNvPr id="19" name="CasellaDiTesto 18"/>
          <p:cNvSpPr txBox="1"/>
          <p:nvPr/>
        </p:nvSpPr>
        <p:spPr>
          <a:xfrm>
            <a:off x="3105145" y="4805329"/>
            <a:ext cx="4035883" cy="1200329"/>
          </a:xfrm>
          <a:prstGeom prst="rect">
            <a:avLst/>
          </a:prstGeom>
          <a:solidFill>
            <a:schemeClr val="accent4">
              <a:lumMod val="20000"/>
              <a:lumOff val="80000"/>
            </a:schemeClr>
          </a:solidFill>
          <a:ln>
            <a:solidFill>
              <a:srgbClr val="00B0F0"/>
            </a:solidFill>
          </a:ln>
        </p:spPr>
        <p:txBody>
          <a:bodyPr wrap="square" rtlCol="0">
            <a:spAutoFit/>
          </a:bodyPr>
          <a:lstStyle/>
          <a:p>
            <a:pPr algn="ctr"/>
            <a:r>
              <a:rPr lang="it-IT" sz="2400" b="1" dirty="0" err="1" smtClean="0">
                <a:effectLst>
                  <a:outerShdw blurRad="38100" dist="38100" dir="2700000" algn="tl">
                    <a:srgbClr val="000000">
                      <a:alpha val="43137"/>
                    </a:srgbClr>
                  </a:outerShdw>
                </a:effectLst>
              </a:rPr>
              <a:t>Ord</a:t>
            </a:r>
            <a:r>
              <a:rPr lang="it-IT" sz="2400" b="1" dirty="0" smtClean="0">
                <a:effectLst>
                  <a:outerShdw blurRad="38100" dist="38100" dir="2700000" algn="tl">
                    <a:srgbClr val="000000">
                      <a:alpha val="43137"/>
                    </a:srgbClr>
                  </a:outerShdw>
                </a:effectLst>
              </a:rPr>
              <a:t>. 56/2018</a:t>
            </a:r>
          </a:p>
          <a:p>
            <a:pPr algn="ctr"/>
            <a:r>
              <a:rPr lang="it-IT" sz="2400" b="1" dirty="0" smtClean="0">
                <a:effectLst>
                  <a:outerShdw blurRad="38100" dist="38100" dir="2700000" algn="tl">
                    <a:srgbClr val="000000">
                      <a:alpha val="43137"/>
                    </a:srgbClr>
                  </a:outerShdw>
                </a:effectLst>
              </a:rPr>
              <a:t>Art. 4, comma 3, </a:t>
            </a:r>
            <a:r>
              <a:rPr lang="it-IT" sz="2400" b="1" dirty="0" err="1" smtClean="0">
                <a:effectLst>
                  <a:outerShdw blurRad="38100" dist="38100" dir="2700000" algn="tl">
                    <a:srgbClr val="000000">
                      <a:alpha val="43137"/>
                    </a:srgbClr>
                  </a:outerShdw>
                </a:effectLst>
              </a:rPr>
              <a:t>lett</a:t>
            </a:r>
            <a:r>
              <a:rPr lang="it-IT" sz="2400" b="1" dirty="0" smtClean="0">
                <a:effectLst>
                  <a:outerShdw blurRad="38100" dist="38100" dir="2700000" algn="tl">
                    <a:srgbClr val="000000">
                      <a:alpha val="43137"/>
                    </a:srgbClr>
                  </a:outerShdw>
                </a:effectLst>
              </a:rPr>
              <a:t>. a)</a:t>
            </a:r>
          </a:p>
          <a:p>
            <a:pPr algn="ctr"/>
            <a:r>
              <a:rPr lang="it-IT" sz="2400" b="1" dirty="0" smtClean="0">
                <a:effectLst>
                  <a:outerShdw blurRad="38100" dist="38100" dir="2700000" algn="tl">
                    <a:srgbClr val="000000">
                      <a:alpha val="43137"/>
                    </a:srgbClr>
                  </a:outerShdw>
                </a:effectLst>
              </a:rPr>
              <a:t> </a:t>
            </a:r>
            <a:endParaRPr lang="it-IT" sz="2400" dirty="0" smtClean="0"/>
          </a:p>
        </p:txBody>
      </p:sp>
      <p:sp>
        <p:nvSpPr>
          <p:cNvPr id="20" name="Freccia a destra 19"/>
          <p:cNvSpPr/>
          <p:nvPr/>
        </p:nvSpPr>
        <p:spPr>
          <a:xfrm rot="5400000">
            <a:off x="7274584" y="2220187"/>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Freccia a destra 20"/>
          <p:cNvSpPr/>
          <p:nvPr/>
        </p:nvSpPr>
        <p:spPr>
          <a:xfrm rot="5400000">
            <a:off x="4829964" y="4257371"/>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1474156" y="280055"/>
            <a:ext cx="6690049" cy="1246495"/>
          </a:xfrm>
          <a:prstGeom prst="rect">
            <a:avLst/>
          </a:prstGeom>
          <a:solidFill>
            <a:schemeClr val="accent1">
              <a:lumMod val="60000"/>
              <a:lumOff val="40000"/>
            </a:schemeClr>
          </a:solidFill>
          <a:ln>
            <a:solidFill>
              <a:srgbClr val="00B0F0"/>
            </a:solidFill>
          </a:ln>
        </p:spPr>
        <p:txBody>
          <a:bodyPr wrap="square" rtlCol="0">
            <a:spAutoFit/>
          </a:bodyPr>
          <a:lstStyle/>
          <a:p>
            <a:pPr lvl="0" algn="ctr"/>
            <a:r>
              <a:rPr lang="it-IT" sz="2800" b="1" dirty="0" smtClean="0">
                <a:effectLst>
                  <a:outerShdw blurRad="38100" dist="38100" dir="2700000" algn="tl">
                    <a:srgbClr val="000000">
                      <a:alpha val="43137"/>
                    </a:srgbClr>
                  </a:outerShdw>
                </a:effectLst>
              </a:rPr>
              <a:t>Art 2, comma 2 bis,  D.L. 189/2016</a:t>
            </a:r>
          </a:p>
          <a:p>
            <a:pPr lvl="0" algn="ctr"/>
            <a:r>
              <a:rPr lang="it-IT" sz="2300" dirty="0" smtClean="0">
                <a:solidFill>
                  <a:prstClr val="black"/>
                </a:solidFill>
              </a:rPr>
              <a:t>convertito</a:t>
            </a:r>
            <a:r>
              <a:rPr lang="it-IT" sz="2300" dirty="0">
                <a:solidFill>
                  <a:prstClr val="black"/>
                </a:solidFill>
              </a:rPr>
              <a:t>, con modificazioni, </a:t>
            </a:r>
          </a:p>
          <a:p>
            <a:pPr lvl="0" algn="ctr"/>
            <a:r>
              <a:rPr lang="it-IT" sz="2300" dirty="0">
                <a:solidFill>
                  <a:prstClr val="black"/>
                </a:solidFill>
              </a:rPr>
              <a:t>dalla legge 15 dicembre 2016, n. </a:t>
            </a:r>
            <a:r>
              <a:rPr lang="it-IT" sz="2300" dirty="0" smtClean="0">
                <a:solidFill>
                  <a:prstClr val="black"/>
                </a:solidFill>
              </a:rPr>
              <a:t>229</a:t>
            </a:r>
            <a:r>
              <a:rPr lang="it-IT" sz="2400" b="1" dirty="0" smtClean="0">
                <a:effectLst>
                  <a:outerShdw blurRad="38100" dist="38100" dir="2700000" algn="tl">
                    <a:srgbClr val="000000">
                      <a:alpha val="43137"/>
                    </a:srgbClr>
                  </a:outerShdw>
                </a:effectLst>
              </a:rPr>
              <a:t> </a:t>
            </a:r>
            <a:endParaRPr lang="it-IT" sz="2400" dirty="0" smtClean="0"/>
          </a:p>
        </p:txBody>
      </p:sp>
    </p:spTree>
    <p:extLst>
      <p:ext uri="{BB962C8B-B14F-4D97-AF65-F5344CB8AC3E}">
        <p14:creationId xmlns:p14="http://schemas.microsoft.com/office/powerpoint/2010/main" val="25828582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19" grpId="0" animBg="1"/>
      <p:bldP spid="2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0" y="-3"/>
            <a:ext cx="12192000" cy="8447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278674" y="0"/>
            <a:ext cx="2151016" cy="7340471"/>
          </a:xfrm>
          <a:prstGeom prst="rect">
            <a:avLst/>
          </a:prstGeom>
          <a:noFill/>
        </p:spPr>
        <p:txBody>
          <a:bodyPr wrap="square" rtlCol="0">
            <a:spAutoFit/>
          </a:bodyPr>
          <a:lstStyle/>
          <a:p>
            <a:pPr algn="ctr"/>
            <a:r>
              <a:rPr lang="it-IT" b="1" dirty="0" smtClean="0"/>
              <a:t>D.L. 189/2016</a:t>
            </a:r>
          </a:p>
          <a:p>
            <a:pPr algn="ctr"/>
            <a:r>
              <a:rPr lang="it-IT" sz="1600" dirty="0" smtClean="0"/>
              <a:t>In vigore fino al 18 aprile 2019</a:t>
            </a:r>
          </a:p>
          <a:p>
            <a:pPr algn="ctr"/>
            <a:endParaRPr lang="it-IT" sz="1600" dirty="0"/>
          </a:p>
          <a:p>
            <a:pPr algn="ctr"/>
            <a:r>
              <a:rPr lang="it-IT" sz="1600" dirty="0" smtClean="0"/>
              <a:t>Art. 2</a:t>
            </a:r>
          </a:p>
          <a:p>
            <a:pPr algn="ctr"/>
            <a:endParaRPr lang="it-IT" dirty="0" smtClean="0"/>
          </a:p>
          <a:p>
            <a:pPr algn="ctr"/>
            <a:endParaRPr lang="it-IT" dirty="0"/>
          </a:p>
          <a:p>
            <a:pPr algn="just"/>
            <a:r>
              <a:rPr lang="it-IT" sz="1300" dirty="0"/>
              <a:t>2-bis. L'affidamento degli incarichi di progettazione, per importi </a:t>
            </a:r>
            <a:r>
              <a:rPr lang="it-IT" sz="1300" dirty="0" smtClean="0"/>
              <a:t>inferiori a </a:t>
            </a:r>
            <a:r>
              <a:rPr lang="it-IT" sz="1300" dirty="0"/>
              <a:t>quelli di cui all'articolo </a:t>
            </a:r>
            <a:r>
              <a:rPr lang="it-IT" sz="1300" i="1" dirty="0"/>
              <a:t>35 </a:t>
            </a:r>
            <a:r>
              <a:rPr lang="it-IT" sz="1300" dirty="0"/>
              <a:t>del </a:t>
            </a:r>
            <a:r>
              <a:rPr lang="it-IT" sz="1300" i="1" dirty="0"/>
              <a:t>decreto legislativo 18 aprile 2016, n. </a:t>
            </a:r>
            <a:r>
              <a:rPr lang="it-IT" sz="1300" i="1" dirty="0" smtClean="0"/>
              <a:t>50</a:t>
            </a:r>
            <a:r>
              <a:rPr lang="it-IT" sz="1300" dirty="0" smtClean="0"/>
              <a:t>, avviene</a:t>
            </a:r>
            <a:r>
              <a:rPr lang="it-IT" sz="1300" dirty="0"/>
              <a:t>, </a:t>
            </a:r>
            <a:r>
              <a:rPr lang="it-IT" sz="1300" u="sng" dirty="0"/>
              <a:t>mediante procedure negoziate</a:t>
            </a:r>
            <a:r>
              <a:rPr lang="it-IT" sz="1300" dirty="0"/>
              <a:t> </a:t>
            </a:r>
            <a:r>
              <a:rPr lang="it-IT" sz="1300" dirty="0">
                <a:solidFill>
                  <a:srgbClr val="00B0F0"/>
                </a:solidFill>
              </a:rPr>
              <a:t>con almeno cinque </a:t>
            </a:r>
            <a:r>
              <a:rPr lang="it-IT" sz="1300" dirty="0" smtClean="0">
                <a:solidFill>
                  <a:srgbClr val="00B0F0"/>
                </a:solidFill>
              </a:rPr>
              <a:t>professionisti </a:t>
            </a:r>
            <a:r>
              <a:rPr lang="it-IT" sz="1300" dirty="0" smtClean="0">
                <a:solidFill>
                  <a:srgbClr val="FF0000"/>
                </a:solidFill>
              </a:rPr>
              <a:t>iscritti </a:t>
            </a:r>
            <a:r>
              <a:rPr lang="it-IT" sz="1300" dirty="0">
                <a:solidFill>
                  <a:srgbClr val="FF0000"/>
                </a:solidFill>
              </a:rPr>
              <a:t>nell'elenco speciale di cui all'articolo 34</a:t>
            </a:r>
            <a:r>
              <a:rPr lang="it-IT" sz="1300" dirty="0"/>
              <a:t> del presente decreto. </a:t>
            </a:r>
            <a:r>
              <a:rPr lang="it-IT" sz="1300" dirty="0" smtClean="0"/>
              <a:t>Agli oneri </a:t>
            </a:r>
            <a:r>
              <a:rPr lang="it-IT" sz="1300" dirty="0"/>
              <a:t>derivanti dall'affidamento degli incarichi di progettazione e di </a:t>
            </a:r>
            <a:r>
              <a:rPr lang="it-IT" sz="1300" dirty="0" smtClean="0"/>
              <a:t>quelli previsti </a:t>
            </a:r>
            <a:r>
              <a:rPr lang="it-IT" sz="1300" dirty="0"/>
              <a:t>dall'</a:t>
            </a:r>
            <a:r>
              <a:rPr lang="it-IT" sz="1300" i="1" dirty="0"/>
              <a:t>articolo 23, comma 11, del decreto legislativo 18 aprile </a:t>
            </a:r>
            <a:r>
              <a:rPr lang="it-IT" sz="1300" i="1" dirty="0" smtClean="0"/>
              <a:t>2016, n</a:t>
            </a:r>
            <a:r>
              <a:rPr lang="it-IT" sz="1300" i="1" dirty="0"/>
              <a:t>. 50</a:t>
            </a:r>
            <a:r>
              <a:rPr lang="it-IT" sz="1300" dirty="0"/>
              <a:t>, si provvede con le risorse di cui all'articolo 4, comma 3, </a:t>
            </a:r>
            <a:r>
              <a:rPr lang="it-IT" sz="1300" dirty="0" smtClean="0"/>
              <a:t>del presente </a:t>
            </a:r>
            <a:r>
              <a:rPr lang="it-IT" sz="1300" dirty="0"/>
              <a:t>decreto.</a:t>
            </a:r>
            <a:endParaRPr lang="it-IT" sz="1300" dirty="0" smtClean="0"/>
          </a:p>
          <a:p>
            <a:pPr algn="ctr"/>
            <a:endParaRPr lang="it-IT" dirty="0"/>
          </a:p>
          <a:p>
            <a:pPr algn="ctr"/>
            <a:endParaRPr lang="it-IT" dirty="0"/>
          </a:p>
        </p:txBody>
      </p:sp>
      <p:sp>
        <p:nvSpPr>
          <p:cNvPr id="8" name="CasellaDiTesto 7"/>
          <p:cNvSpPr txBox="1"/>
          <p:nvPr/>
        </p:nvSpPr>
        <p:spPr>
          <a:xfrm>
            <a:off x="2508070" y="-1"/>
            <a:ext cx="3426824" cy="6801862"/>
          </a:xfrm>
          <a:prstGeom prst="rect">
            <a:avLst/>
          </a:prstGeom>
          <a:noFill/>
        </p:spPr>
        <p:txBody>
          <a:bodyPr wrap="square" rtlCol="0">
            <a:spAutoFit/>
          </a:bodyPr>
          <a:lstStyle/>
          <a:p>
            <a:pPr algn="ctr"/>
            <a:r>
              <a:rPr lang="it-IT" b="1" dirty="0" smtClean="0"/>
              <a:t>D.L. 18 aprile 2019, n. 32</a:t>
            </a:r>
          </a:p>
          <a:p>
            <a:pPr algn="ctr"/>
            <a:r>
              <a:rPr lang="it-IT" sz="1600" dirty="0" smtClean="0"/>
              <a:t>In vigore dal 19 aprile al 17 giugno 2019</a:t>
            </a:r>
          </a:p>
          <a:p>
            <a:pPr algn="ctr"/>
            <a:r>
              <a:rPr lang="it-IT" sz="1600" dirty="0" smtClean="0"/>
              <a:t>Art. 23</a:t>
            </a:r>
          </a:p>
          <a:p>
            <a:pPr marL="228600" indent="-228600" algn="just">
              <a:buAutoNum type="arabicPeriod"/>
            </a:pPr>
            <a:r>
              <a:rPr lang="it-IT" sz="1100" dirty="0" smtClean="0"/>
              <a:t>Al decreto-legge 17 ottobre 2016, n. 189 […] sono apportate le seguenti modificazioni: </a:t>
            </a:r>
          </a:p>
          <a:p>
            <a:pPr marL="228600" indent="-228600" algn="just">
              <a:buAutoNum type="alphaLcParenR"/>
            </a:pPr>
            <a:r>
              <a:rPr lang="it-IT" sz="1100" dirty="0" smtClean="0"/>
              <a:t>all’ articolo 2, il comma 2 -bis è sostituito dal seguente: </a:t>
            </a:r>
          </a:p>
          <a:p>
            <a:pPr marL="228600" indent="-228600" algn="just">
              <a:buAutoNum type="alphaLcParenR"/>
            </a:pPr>
            <a:endParaRPr lang="it-IT" sz="1100" dirty="0" smtClean="0"/>
          </a:p>
          <a:p>
            <a:pPr algn="just"/>
            <a:r>
              <a:rPr lang="it-IT" sz="1300" dirty="0" smtClean="0"/>
              <a:t>2-bis. L'affidamento degli incarichi di progettazione </a:t>
            </a:r>
            <a:r>
              <a:rPr lang="it-IT" sz="1300" b="1" dirty="0" smtClean="0"/>
              <a:t>e dei servizi di architettura e ingegneria ed altri servizi tecnici e per l'elaborazione degli atti di pianificazione e programmazione urbanistica in conformità agli indirizzi definiti dal Commissario straordinario, </a:t>
            </a:r>
            <a:r>
              <a:rPr lang="it-IT" sz="1300" dirty="0" smtClean="0"/>
              <a:t>per importi inferiori a quelli di cui all'articolo 35 del decreto legislativo 18 aprile 2016, n. 50, avviene, </a:t>
            </a:r>
            <a:r>
              <a:rPr lang="it-IT" sz="1300" u="sng" dirty="0" smtClean="0"/>
              <a:t>mediante procedure negoziate </a:t>
            </a:r>
            <a:r>
              <a:rPr lang="it-IT" sz="1300" b="1" dirty="0" smtClean="0">
                <a:solidFill>
                  <a:srgbClr val="00B0F0"/>
                </a:solidFill>
              </a:rPr>
              <a:t>previa consultazione di </a:t>
            </a:r>
            <a:r>
              <a:rPr lang="it-IT" sz="1300" b="1" u="sng" dirty="0" smtClean="0">
                <a:solidFill>
                  <a:srgbClr val="00B0F0"/>
                </a:solidFill>
              </a:rPr>
              <a:t>almeno dieci </a:t>
            </a:r>
            <a:r>
              <a:rPr lang="it-IT" sz="1300" b="1" dirty="0" smtClean="0">
                <a:solidFill>
                  <a:srgbClr val="00B0F0"/>
                </a:solidFill>
              </a:rPr>
              <a:t>professionisti</a:t>
            </a:r>
            <a:r>
              <a:rPr lang="it-IT" sz="1300" dirty="0" smtClean="0">
                <a:solidFill>
                  <a:srgbClr val="00B0F0"/>
                </a:solidFill>
              </a:rPr>
              <a:t> </a:t>
            </a:r>
            <a:r>
              <a:rPr lang="it-IT" sz="1300" dirty="0" smtClean="0">
                <a:solidFill>
                  <a:srgbClr val="FF0000"/>
                </a:solidFill>
              </a:rPr>
              <a:t>iscritti nell'elenco speciale di cui all'articolo 34 </a:t>
            </a:r>
            <a:r>
              <a:rPr lang="it-IT" sz="1300" dirty="0" smtClean="0"/>
              <a:t>del presente decreto, </a:t>
            </a:r>
            <a:r>
              <a:rPr lang="it-IT" sz="1300" b="1" u="sng" dirty="0" smtClean="0"/>
              <a:t>utilizzando il criterio di aggiudicazione del minor prezzo</a:t>
            </a:r>
            <a:r>
              <a:rPr lang="it-IT" sz="1300" b="1" dirty="0" smtClean="0"/>
              <a:t> con le modalità previste dall'articolo 97, commi 2, 2-bis e 2-ter, del decreto legislativo 18 aprile 2016, n. 50</a:t>
            </a:r>
            <a:r>
              <a:rPr lang="it-IT" sz="1300" dirty="0" smtClean="0"/>
              <a:t>. Agli oneri derivanti dall'affidamento degli incarichi di progettazione e di quelli previsti dall'articolo 23, comma 11, del decreto legislativo 18 aprile 2016, n. 50, si provvede con le risorse di cui all'articolo 4, comma 3, del presente decreto.</a:t>
            </a:r>
            <a:endParaRPr lang="it-IT" sz="1300" dirty="0"/>
          </a:p>
        </p:txBody>
      </p:sp>
      <p:sp>
        <p:nvSpPr>
          <p:cNvPr id="9" name="CasellaDiTesto 8"/>
          <p:cNvSpPr txBox="1"/>
          <p:nvPr/>
        </p:nvSpPr>
        <p:spPr>
          <a:xfrm>
            <a:off x="6013275" y="-2"/>
            <a:ext cx="3696782" cy="6955750"/>
          </a:xfrm>
          <a:prstGeom prst="rect">
            <a:avLst/>
          </a:prstGeom>
          <a:noFill/>
        </p:spPr>
        <p:txBody>
          <a:bodyPr wrap="square" rtlCol="0">
            <a:spAutoFit/>
          </a:bodyPr>
          <a:lstStyle/>
          <a:p>
            <a:pPr algn="ctr"/>
            <a:r>
              <a:rPr lang="it-IT" b="1" dirty="0" smtClean="0"/>
              <a:t>Legge 14 giugno 2019, n. 55</a:t>
            </a:r>
          </a:p>
          <a:p>
            <a:pPr algn="ctr"/>
            <a:r>
              <a:rPr lang="it-IT" sz="1600" dirty="0" smtClean="0"/>
              <a:t>In vigore dal 18 giugno 2019</a:t>
            </a:r>
          </a:p>
          <a:p>
            <a:pPr algn="ctr"/>
            <a:endParaRPr lang="it-IT" sz="1600" dirty="0" smtClean="0"/>
          </a:p>
          <a:p>
            <a:pPr algn="ctr"/>
            <a:r>
              <a:rPr lang="it-IT" sz="1600" dirty="0" smtClean="0"/>
              <a:t>Art. 23</a:t>
            </a:r>
          </a:p>
          <a:p>
            <a:pPr marL="228600" indent="-228600" algn="just">
              <a:buAutoNum type="arabicPeriod"/>
            </a:pPr>
            <a:r>
              <a:rPr lang="it-IT" sz="1100" i="1" dirty="0" smtClean="0"/>
              <a:t>Identico</a:t>
            </a:r>
            <a:r>
              <a:rPr lang="it-IT" sz="1100" dirty="0" smtClean="0"/>
              <a:t> </a:t>
            </a:r>
          </a:p>
          <a:p>
            <a:pPr algn="just"/>
            <a:endParaRPr lang="it-IT" sz="1100" dirty="0" smtClean="0"/>
          </a:p>
          <a:p>
            <a:pPr marL="228600" indent="-228600" algn="just">
              <a:buAutoNum type="alphaLcParenR"/>
            </a:pPr>
            <a:r>
              <a:rPr lang="it-IT" sz="1100" i="1" dirty="0" smtClean="0"/>
              <a:t>Identico</a:t>
            </a:r>
          </a:p>
          <a:p>
            <a:pPr algn="just"/>
            <a:endParaRPr lang="it-IT" sz="1100" i="1" dirty="0" smtClean="0"/>
          </a:p>
          <a:p>
            <a:pPr algn="just"/>
            <a:r>
              <a:rPr lang="it-IT" sz="1200" dirty="0" smtClean="0"/>
              <a:t>2-bis. L’affidamento degli incarichi di progettazione e dei servizi di architettura e ingegneria ed altri servizi tecnici e per l’elaborazione degli atti di pianificazione e programmazione urbanistica in conformità agli indirizzi definiti dal Commissario straordinario per importi </a:t>
            </a:r>
            <a:r>
              <a:rPr lang="it-IT" sz="1200" b="1" dirty="0" smtClean="0">
                <a:solidFill>
                  <a:srgbClr val="FF0000"/>
                </a:solidFill>
              </a:rPr>
              <a:t>fino a 40.000 euro avviene mediante affidamento diretto, per importi superiori a 40.000 euro</a:t>
            </a:r>
            <a:r>
              <a:rPr lang="it-IT" sz="1200" b="1" dirty="0" smtClean="0"/>
              <a:t> e </a:t>
            </a:r>
            <a:r>
              <a:rPr lang="it-IT" sz="1200" dirty="0" smtClean="0"/>
              <a:t>inferiori a quelli di cui all’articolo 35 </a:t>
            </a:r>
            <a:r>
              <a:rPr lang="it-IT" sz="1200" b="1" dirty="0" smtClean="0">
                <a:solidFill>
                  <a:srgbClr val="FF0000"/>
                </a:solidFill>
              </a:rPr>
              <a:t>del codice di cui </a:t>
            </a:r>
            <a:r>
              <a:rPr lang="it-IT" sz="1200" b="1" dirty="0" smtClean="0"/>
              <a:t>al </a:t>
            </a:r>
            <a:r>
              <a:rPr lang="it-IT" sz="1200" dirty="0" smtClean="0"/>
              <a:t>decreto legislativo 18 aprile 2016, n. 50, avviene </a:t>
            </a:r>
            <a:r>
              <a:rPr lang="it-IT" sz="1200" u="sng" dirty="0" smtClean="0"/>
              <a:t>mediante procedure negoziate previa consultazione </a:t>
            </a:r>
            <a:r>
              <a:rPr lang="it-IT" sz="1200" dirty="0" smtClean="0"/>
              <a:t>di </a:t>
            </a:r>
            <a:r>
              <a:rPr lang="it-IT" sz="1200" b="1" u="sng" dirty="0" smtClean="0">
                <a:solidFill>
                  <a:srgbClr val="0070C0"/>
                </a:solidFill>
              </a:rPr>
              <a:t>almeno dieci </a:t>
            </a:r>
            <a:r>
              <a:rPr lang="it-IT" sz="1200" b="1" dirty="0" smtClean="0">
                <a:solidFill>
                  <a:srgbClr val="FF0000"/>
                </a:solidFill>
              </a:rPr>
              <a:t>soggetti di cui all’articolo 46, comma 1, del medesimo decreto legislativo n. 50 del 2016</a:t>
            </a:r>
            <a:r>
              <a:rPr lang="it-IT" sz="1200" b="1" dirty="0" smtClean="0"/>
              <a:t>, </a:t>
            </a:r>
            <a:r>
              <a:rPr lang="it-IT" sz="1200" b="1" u="sng" dirty="0" smtClean="0">
                <a:solidFill>
                  <a:srgbClr val="0070C0"/>
                </a:solidFill>
              </a:rPr>
              <a:t>iscritti nell’elenco speciale di cui all’articolo 34 </a:t>
            </a:r>
            <a:r>
              <a:rPr lang="it-IT" sz="1200" dirty="0" smtClean="0"/>
              <a:t>del presente decreto. </a:t>
            </a:r>
            <a:r>
              <a:rPr lang="it-IT" sz="1200" b="1" dirty="0" smtClean="0">
                <a:solidFill>
                  <a:srgbClr val="FF0000"/>
                </a:solidFill>
              </a:rPr>
              <a:t>Fatta eccezione per particolari e comprovate ragioni connesse alla specifica tipologia e alla dimensione dell’intervento, le stazioni appaltanti, secondo quanto previsto dal comma 4 dell’articolo 23 del citato decreto legislativo n. 50 del 2016, affidano la redazione della progettazione al livello esecutivo</a:t>
            </a:r>
            <a:r>
              <a:rPr lang="it-IT" sz="1200" b="1" dirty="0" smtClean="0"/>
              <a:t>. </a:t>
            </a:r>
            <a:r>
              <a:rPr lang="it-IT" sz="1200" dirty="0" smtClean="0"/>
              <a:t>Agli oneri derivanti dall’affidamento degli incarichi di progettazione e di quelli previsti dall’articolo 23, comma 11, del decreto legislativo n. 50 </a:t>
            </a:r>
            <a:r>
              <a:rPr lang="it-IT" sz="1200" b="1" dirty="0" smtClean="0"/>
              <a:t>del</a:t>
            </a:r>
            <a:r>
              <a:rPr lang="it-IT" sz="1200" dirty="0" smtClean="0"/>
              <a:t> 2016 si provvede con le risorse di cui all’articolo 4, comma 3, del presente decreto.</a:t>
            </a:r>
            <a:endParaRPr lang="it-IT" sz="1200" dirty="0"/>
          </a:p>
        </p:txBody>
      </p:sp>
      <p:sp>
        <p:nvSpPr>
          <p:cNvPr id="10" name="Freccia a destra 9"/>
          <p:cNvSpPr/>
          <p:nvPr/>
        </p:nvSpPr>
        <p:spPr>
          <a:xfrm>
            <a:off x="2377439" y="0"/>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5934894" y="0"/>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97514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ccia a destra 11"/>
          <p:cNvSpPr/>
          <p:nvPr/>
        </p:nvSpPr>
        <p:spPr>
          <a:xfrm rot="5400000">
            <a:off x="2157638" y="1569698"/>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185556" y="2104110"/>
            <a:ext cx="4451758" cy="1815882"/>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Art </a:t>
            </a:r>
            <a:r>
              <a:rPr lang="it-IT" sz="2000" b="1" dirty="0">
                <a:solidFill>
                  <a:prstClr val="black"/>
                </a:solidFill>
                <a:effectLst>
                  <a:outerShdw blurRad="38100" dist="38100" dir="2700000" algn="tl">
                    <a:srgbClr val="000000">
                      <a:alpha val="43137"/>
                    </a:srgbClr>
                  </a:outerShdw>
                </a:effectLst>
              </a:rPr>
              <a:t>2, </a:t>
            </a:r>
            <a:r>
              <a:rPr lang="it-IT" sz="2000" b="1" dirty="0" smtClean="0">
                <a:solidFill>
                  <a:prstClr val="black"/>
                </a:solidFill>
                <a:effectLst>
                  <a:outerShdw blurRad="38100" dist="38100" dir="2700000" algn="tl">
                    <a:srgbClr val="000000">
                      <a:alpha val="43137"/>
                    </a:srgbClr>
                  </a:outerShdw>
                </a:effectLst>
              </a:rPr>
              <a:t>co. 2 </a:t>
            </a:r>
            <a:r>
              <a:rPr lang="it-IT" sz="2000" b="1" dirty="0">
                <a:solidFill>
                  <a:prstClr val="black"/>
                </a:solidFill>
                <a:effectLst>
                  <a:outerShdw blurRad="38100" dist="38100" dir="2700000" algn="tl">
                    <a:srgbClr val="000000">
                      <a:alpha val="43137"/>
                    </a:srgbClr>
                  </a:outerShdw>
                </a:effectLst>
              </a:rPr>
              <a:t>bis,  D.L. 189/2016</a:t>
            </a:r>
          </a:p>
          <a:p>
            <a:pPr lvl="0" algn="ctr"/>
            <a:r>
              <a:rPr lang="it-IT" sz="1600" dirty="0" smtClean="0">
                <a:solidFill>
                  <a:prstClr val="black"/>
                </a:solidFill>
              </a:rPr>
              <a:t>(</a:t>
            </a:r>
            <a:r>
              <a:rPr lang="it-IT" sz="1600" u="sng" dirty="0" smtClean="0">
                <a:solidFill>
                  <a:prstClr val="black"/>
                </a:solidFill>
              </a:rPr>
              <a:t>in </a:t>
            </a:r>
            <a:r>
              <a:rPr lang="it-IT" sz="1600" u="sng" dirty="0">
                <a:solidFill>
                  <a:prstClr val="black"/>
                </a:solidFill>
              </a:rPr>
              <a:t>vigore fino al 18 aprile </a:t>
            </a:r>
            <a:r>
              <a:rPr lang="it-IT" sz="1600" u="sng" dirty="0" smtClean="0">
                <a:solidFill>
                  <a:prstClr val="black"/>
                </a:solidFill>
              </a:rPr>
              <a:t>2019</a:t>
            </a:r>
            <a:r>
              <a:rPr lang="it-IT" sz="1600" dirty="0" smtClean="0">
                <a:solidFill>
                  <a:prstClr val="black"/>
                </a:solidFill>
              </a:rPr>
              <a:t>)</a:t>
            </a:r>
          </a:p>
          <a:p>
            <a:pPr lvl="0" algn="ctr"/>
            <a:r>
              <a:rPr lang="it-IT" sz="1600" dirty="0" smtClean="0">
                <a:solidFill>
                  <a:prstClr val="black"/>
                </a:solidFill>
              </a:rPr>
              <a:t> </a:t>
            </a:r>
            <a:r>
              <a:rPr lang="it-IT" sz="1600" dirty="0" smtClean="0">
                <a:solidFill>
                  <a:srgbClr val="0070C0"/>
                </a:solidFill>
              </a:rPr>
              <a:t>x importi sotto soglia</a:t>
            </a:r>
            <a:endParaRPr lang="it-IT" sz="1600" dirty="0">
              <a:solidFill>
                <a:srgbClr val="0070C0"/>
              </a:solidFill>
            </a:endParaRPr>
          </a:p>
          <a:p>
            <a:pPr algn="ctr"/>
            <a:r>
              <a:rPr lang="it-IT" sz="2000" b="1" dirty="0" smtClean="0">
                <a:effectLst>
                  <a:outerShdw blurRad="38100" dist="38100" dir="2700000" algn="tl">
                    <a:srgbClr val="000000">
                      <a:alpha val="43137"/>
                    </a:srgbClr>
                  </a:outerShdw>
                </a:effectLst>
              </a:rPr>
              <a:t>Negoziata con </a:t>
            </a:r>
            <a:r>
              <a:rPr lang="it-IT" sz="2000" b="1" dirty="0" smtClean="0">
                <a:solidFill>
                  <a:srgbClr val="FF0000"/>
                </a:solidFill>
                <a:effectLst>
                  <a:outerShdw blurRad="38100" dist="38100" dir="2700000" algn="tl">
                    <a:srgbClr val="000000">
                      <a:alpha val="43137"/>
                    </a:srgbClr>
                  </a:outerShdw>
                </a:effectLst>
              </a:rPr>
              <a:t>5 </a:t>
            </a:r>
            <a:r>
              <a:rPr lang="it-IT" sz="2000" b="1" dirty="0" smtClean="0">
                <a:effectLst>
                  <a:outerShdw blurRad="38100" dist="38100" dir="2700000" algn="tl">
                    <a:srgbClr val="000000">
                      <a:alpha val="43137"/>
                    </a:srgbClr>
                  </a:outerShdw>
                </a:effectLst>
              </a:rPr>
              <a:t>professionisti iscritti nell’elenco  speciale art. 34 da aggiudicare con il criterio </a:t>
            </a:r>
            <a:r>
              <a:rPr lang="it-IT" sz="2000" b="1" dirty="0" smtClean="0">
                <a:solidFill>
                  <a:srgbClr val="FF0000"/>
                </a:solidFill>
                <a:effectLst>
                  <a:outerShdw blurRad="38100" dist="38100" dir="2700000" algn="tl">
                    <a:srgbClr val="000000">
                      <a:alpha val="43137"/>
                    </a:srgbClr>
                  </a:outerShdw>
                </a:effectLst>
              </a:rPr>
              <a:t>OEPV</a:t>
            </a:r>
            <a:endParaRPr lang="it-IT" sz="2400" dirty="0" smtClean="0">
              <a:solidFill>
                <a:srgbClr val="FF0000"/>
              </a:solidFill>
            </a:endParaRPr>
          </a:p>
        </p:txBody>
      </p:sp>
      <p:sp>
        <p:nvSpPr>
          <p:cNvPr id="18" name="CasellaDiTesto 17"/>
          <p:cNvSpPr txBox="1"/>
          <p:nvPr/>
        </p:nvSpPr>
        <p:spPr>
          <a:xfrm>
            <a:off x="5297839" y="2081407"/>
            <a:ext cx="4657924" cy="2062103"/>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Art </a:t>
            </a:r>
            <a:r>
              <a:rPr lang="it-IT" sz="2000" b="1" dirty="0">
                <a:solidFill>
                  <a:prstClr val="black"/>
                </a:solidFill>
                <a:effectLst>
                  <a:outerShdw blurRad="38100" dist="38100" dir="2700000" algn="tl">
                    <a:srgbClr val="000000">
                      <a:alpha val="43137"/>
                    </a:srgbClr>
                  </a:outerShdw>
                </a:effectLst>
              </a:rPr>
              <a:t>2, co. 2 bis,  D.L. 189/2016</a:t>
            </a:r>
          </a:p>
          <a:p>
            <a:pPr lvl="0" algn="ctr"/>
            <a:r>
              <a:rPr lang="it-IT" sz="1600" dirty="0">
                <a:solidFill>
                  <a:prstClr val="black"/>
                </a:solidFill>
              </a:rPr>
              <a:t>(</a:t>
            </a:r>
            <a:r>
              <a:rPr lang="it-IT" sz="1600" u="sng" dirty="0">
                <a:solidFill>
                  <a:prstClr val="black"/>
                </a:solidFill>
              </a:rPr>
              <a:t>in vigore </a:t>
            </a:r>
            <a:r>
              <a:rPr lang="it-IT" sz="1600" u="sng" dirty="0" smtClean="0">
                <a:solidFill>
                  <a:prstClr val="black"/>
                </a:solidFill>
              </a:rPr>
              <a:t>dal 19 aprile al 17 giugno  2019 </a:t>
            </a:r>
            <a:r>
              <a:rPr lang="it-IT" sz="1600" dirty="0" smtClean="0">
                <a:solidFill>
                  <a:prstClr val="black"/>
                </a:solidFill>
              </a:rPr>
              <a:t>ex art 23, co.1, </a:t>
            </a:r>
            <a:r>
              <a:rPr lang="it-IT" sz="1600" dirty="0" err="1" smtClean="0">
                <a:solidFill>
                  <a:prstClr val="black"/>
                </a:solidFill>
              </a:rPr>
              <a:t>lett</a:t>
            </a:r>
            <a:r>
              <a:rPr lang="it-IT" sz="1600" dirty="0" smtClean="0">
                <a:solidFill>
                  <a:prstClr val="black"/>
                </a:solidFill>
              </a:rPr>
              <a:t>. a), </a:t>
            </a:r>
            <a:r>
              <a:rPr lang="it-IT" sz="1600" b="1" dirty="0" smtClean="0">
                <a:solidFill>
                  <a:prstClr val="black"/>
                </a:solidFill>
              </a:rPr>
              <a:t>D.L</a:t>
            </a:r>
            <a:r>
              <a:rPr lang="it-IT" sz="1600" b="1" dirty="0">
                <a:solidFill>
                  <a:prstClr val="black"/>
                </a:solidFill>
              </a:rPr>
              <a:t>. </a:t>
            </a:r>
            <a:r>
              <a:rPr lang="it-IT" sz="1600" b="1" dirty="0" smtClean="0">
                <a:solidFill>
                  <a:prstClr val="black"/>
                </a:solidFill>
              </a:rPr>
              <a:t>18/04/019 n</a:t>
            </a:r>
            <a:r>
              <a:rPr lang="it-IT" sz="1600" b="1" dirty="0">
                <a:solidFill>
                  <a:prstClr val="black"/>
                </a:solidFill>
              </a:rPr>
              <a:t>. </a:t>
            </a:r>
            <a:r>
              <a:rPr lang="it-IT" sz="1600" b="1" dirty="0" smtClean="0">
                <a:solidFill>
                  <a:prstClr val="black"/>
                </a:solidFill>
              </a:rPr>
              <a:t>32)</a:t>
            </a:r>
            <a:endParaRPr lang="it-IT" sz="1600" b="1" dirty="0">
              <a:solidFill>
                <a:prstClr val="black"/>
              </a:solidFill>
            </a:endParaRPr>
          </a:p>
          <a:p>
            <a:pPr lvl="0" algn="ctr"/>
            <a:r>
              <a:rPr lang="it-IT" sz="1600" dirty="0" smtClean="0">
                <a:solidFill>
                  <a:prstClr val="black"/>
                </a:solidFill>
              </a:rPr>
              <a:t> </a:t>
            </a:r>
            <a:r>
              <a:rPr lang="it-IT" sz="1600" dirty="0">
                <a:solidFill>
                  <a:srgbClr val="0070C0"/>
                </a:solidFill>
              </a:rPr>
              <a:t>x importi </a:t>
            </a:r>
            <a:r>
              <a:rPr lang="it-IT" sz="1600">
                <a:solidFill>
                  <a:srgbClr val="0070C0"/>
                </a:solidFill>
              </a:rPr>
              <a:t>sotto </a:t>
            </a:r>
            <a:r>
              <a:rPr lang="it-IT" sz="1600" smtClean="0">
                <a:solidFill>
                  <a:srgbClr val="0070C0"/>
                </a:solidFill>
              </a:rPr>
              <a:t> soglia</a:t>
            </a:r>
            <a:endParaRPr lang="it-IT" sz="1600" dirty="0">
              <a:solidFill>
                <a:srgbClr val="0070C0"/>
              </a:solidFill>
            </a:endParaRPr>
          </a:p>
          <a:p>
            <a:pPr lvl="0" algn="ctr"/>
            <a:r>
              <a:rPr lang="it-IT" sz="2000" b="1" dirty="0">
                <a:solidFill>
                  <a:prstClr val="black"/>
                </a:solidFill>
                <a:effectLst>
                  <a:outerShdw blurRad="38100" dist="38100" dir="2700000" algn="tl">
                    <a:srgbClr val="000000">
                      <a:alpha val="43137"/>
                    </a:srgbClr>
                  </a:outerShdw>
                </a:effectLst>
              </a:rPr>
              <a:t>Negoziata con </a:t>
            </a:r>
            <a:r>
              <a:rPr lang="it-IT" sz="2000" b="1" dirty="0" smtClean="0">
                <a:solidFill>
                  <a:srgbClr val="FF0000"/>
                </a:solidFill>
                <a:effectLst>
                  <a:outerShdw blurRad="38100" dist="38100" dir="2700000" algn="tl">
                    <a:srgbClr val="000000">
                      <a:alpha val="43137"/>
                    </a:srgbClr>
                  </a:outerShdw>
                </a:effectLst>
              </a:rPr>
              <a:t>10</a:t>
            </a:r>
            <a:r>
              <a:rPr lang="it-IT" sz="2000" b="1" dirty="0" smtClean="0">
                <a:solidFill>
                  <a:prstClr val="black"/>
                </a:solidFill>
                <a:effectLst>
                  <a:outerShdw blurRad="38100" dist="38100" dir="2700000" algn="tl">
                    <a:srgbClr val="000000">
                      <a:alpha val="43137"/>
                    </a:srgbClr>
                  </a:outerShdw>
                </a:effectLst>
              </a:rPr>
              <a:t> </a:t>
            </a:r>
            <a:r>
              <a:rPr lang="it-IT" sz="2000" b="1" dirty="0">
                <a:solidFill>
                  <a:prstClr val="black"/>
                </a:solidFill>
                <a:effectLst>
                  <a:outerShdw blurRad="38100" dist="38100" dir="2700000" algn="tl">
                    <a:srgbClr val="000000">
                      <a:alpha val="43137"/>
                    </a:srgbClr>
                  </a:outerShdw>
                </a:effectLst>
              </a:rPr>
              <a:t>professionisti iscritti nell’elenco  speciale </a:t>
            </a:r>
            <a:r>
              <a:rPr lang="it-IT" sz="2000" b="1" dirty="0" smtClean="0">
                <a:solidFill>
                  <a:prstClr val="black"/>
                </a:solidFill>
                <a:effectLst>
                  <a:outerShdw blurRad="38100" dist="38100" dir="2700000" algn="tl">
                    <a:srgbClr val="000000">
                      <a:alpha val="43137"/>
                    </a:srgbClr>
                  </a:outerShdw>
                </a:effectLst>
              </a:rPr>
              <a:t>art. 34 da </a:t>
            </a:r>
            <a:r>
              <a:rPr lang="it-IT" sz="2000" b="1" dirty="0">
                <a:solidFill>
                  <a:prstClr val="black"/>
                </a:solidFill>
                <a:effectLst>
                  <a:outerShdw blurRad="38100" dist="38100" dir="2700000" algn="tl">
                    <a:srgbClr val="000000">
                      <a:alpha val="43137"/>
                    </a:srgbClr>
                  </a:outerShdw>
                </a:effectLst>
              </a:rPr>
              <a:t>aggiudicare con il criterio </a:t>
            </a:r>
            <a:r>
              <a:rPr lang="it-IT" sz="2000" b="1" dirty="0" smtClean="0">
                <a:solidFill>
                  <a:srgbClr val="FF0000"/>
                </a:solidFill>
                <a:effectLst>
                  <a:outerShdw blurRad="38100" dist="38100" dir="2700000" algn="tl">
                    <a:srgbClr val="000000">
                      <a:alpha val="43137"/>
                    </a:srgbClr>
                  </a:outerShdw>
                </a:effectLst>
              </a:rPr>
              <a:t>PPB</a:t>
            </a:r>
            <a:endParaRPr lang="it-IT" sz="2400" dirty="0" smtClean="0">
              <a:solidFill>
                <a:srgbClr val="FF0000"/>
              </a:solidFill>
            </a:endParaRPr>
          </a:p>
        </p:txBody>
      </p:sp>
      <p:sp>
        <p:nvSpPr>
          <p:cNvPr id="19" name="CasellaDiTesto 18"/>
          <p:cNvSpPr txBox="1"/>
          <p:nvPr/>
        </p:nvSpPr>
        <p:spPr>
          <a:xfrm>
            <a:off x="1474156" y="4668281"/>
            <a:ext cx="7455240" cy="1815882"/>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Art </a:t>
            </a:r>
            <a:r>
              <a:rPr lang="it-IT" sz="2000" b="1" dirty="0">
                <a:solidFill>
                  <a:prstClr val="black"/>
                </a:solidFill>
                <a:effectLst>
                  <a:outerShdw blurRad="38100" dist="38100" dir="2700000" algn="tl">
                    <a:srgbClr val="000000">
                      <a:alpha val="43137"/>
                    </a:srgbClr>
                  </a:outerShdw>
                </a:effectLst>
              </a:rPr>
              <a:t>2, co. 2 bis,  D.L. 189/2016</a:t>
            </a:r>
          </a:p>
          <a:p>
            <a:pPr lvl="0" algn="ctr"/>
            <a:r>
              <a:rPr lang="it-IT" sz="1600" dirty="0">
                <a:solidFill>
                  <a:prstClr val="black"/>
                </a:solidFill>
              </a:rPr>
              <a:t>(</a:t>
            </a:r>
            <a:r>
              <a:rPr lang="it-IT" sz="1600" u="sng" dirty="0">
                <a:solidFill>
                  <a:prstClr val="black"/>
                </a:solidFill>
              </a:rPr>
              <a:t>in vigore </a:t>
            </a:r>
            <a:r>
              <a:rPr lang="it-IT" sz="1600" u="sng" dirty="0" smtClean="0">
                <a:solidFill>
                  <a:prstClr val="black"/>
                </a:solidFill>
              </a:rPr>
              <a:t>dal 18 giugno  2019</a:t>
            </a:r>
            <a:r>
              <a:rPr lang="it-IT" sz="1600" dirty="0" smtClean="0">
                <a:solidFill>
                  <a:prstClr val="black"/>
                </a:solidFill>
              </a:rPr>
              <a:t>, </a:t>
            </a:r>
            <a:r>
              <a:rPr lang="it-IT" sz="1600" dirty="0">
                <a:solidFill>
                  <a:prstClr val="black"/>
                </a:solidFill>
              </a:rPr>
              <a:t>ex art 23, co.1, </a:t>
            </a:r>
            <a:r>
              <a:rPr lang="it-IT" sz="1600" dirty="0" err="1">
                <a:solidFill>
                  <a:prstClr val="black"/>
                </a:solidFill>
              </a:rPr>
              <a:t>lett</a:t>
            </a:r>
            <a:r>
              <a:rPr lang="it-IT" sz="1600" dirty="0">
                <a:solidFill>
                  <a:prstClr val="black"/>
                </a:solidFill>
              </a:rPr>
              <a:t>. a), </a:t>
            </a:r>
            <a:r>
              <a:rPr lang="it-IT" sz="1600" dirty="0" smtClean="0">
                <a:solidFill>
                  <a:prstClr val="black"/>
                </a:solidFill>
              </a:rPr>
              <a:t>L</a:t>
            </a:r>
            <a:r>
              <a:rPr lang="it-IT" sz="1600" b="1" dirty="0" smtClean="0">
                <a:solidFill>
                  <a:prstClr val="black"/>
                </a:solidFill>
              </a:rPr>
              <a:t>. 14/06/019 </a:t>
            </a:r>
            <a:r>
              <a:rPr lang="it-IT" sz="1600" b="1" dirty="0">
                <a:solidFill>
                  <a:prstClr val="black"/>
                </a:solidFill>
              </a:rPr>
              <a:t>n. </a:t>
            </a:r>
            <a:r>
              <a:rPr lang="it-IT" sz="1600" b="1" dirty="0" smtClean="0">
                <a:solidFill>
                  <a:prstClr val="black"/>
                </a:solidFill>
              </a:rPr>
              <a:t>55 «</a:t>
            </a:r>
            <a:r>
              <a:rPr lang="it-IT" sz="1600" b="1" i="1" dirty="0" smtClean="0">
                <a:solidFill>
                  <a:srgbClr val="FF0000"/>
                </a:solidFill>
              </a:rPr>
              <a:t>Accelerazione della ricostruzione pubblica</a:t>
            </a:r>
            <a:r>
              <a:rPr lang="it-IT" sz="1600" b="1" dirty="0" smtClean="0">
                <a:solidFill>
                  <a:prstClr val="black"/>
                </a:solidFill>
              </a:rPr>
              <a:t>»</a:t>
            </a:r>
            <a:r>
              <a:rPr lang="it-IT" sz="1600" dirty="0" smtClean="0">
                <a:solidFill>
                  <a:prstClr val="black"/>
                </a:solidFill>
              </a:rPr>
              <a:t>)</a:t>
            </a:r>
          </a:p>
          <a:p>
            <a:pPr lvl="0" algn="ctr"/>
            <a:r>
              <a:rPr lang="it-IT" sz="1600" dirty="0" smtClean="0">
                <a:solidFill>
                  <a:srgbClr val="0070C0"/>
                </a:solidFill>
              </a:rPr>
              <a:t> </a:t>
            </a:r>
            <a:r>
              <a:rPr lang="it-IT" sz="1600" dirty="0">
                <a:solidFill>
                  <a:srgbClr val="0070C0"/>
                </a:solidFill>
              </a:rPr>
              <a:t>x importi sotto soglia</a:t>
            </a:r>
          </a:p>
          <a:p>
            <a:pPr lvl="0" algn="ctr"/>
            <a:r>
              <a:rPr lang="it-IT" sz="2000" b="1" dirty="0">
                <a:solidFill>
                  <a:prstClr val="black"/>
                </a:solidFill>
                <a:effectLst>
                  <a:outerShdw blurRad="38100" dist="38100" dir="2700000" algn="tl">
                    <a:srgbClr val="000000">
                      <a:alpha val="43137"/>
                    </a:srgbClr>
                  </a:outerShdw>
                </a:effectLst>
              </a:rPr>
              <a:t>Negoziata con </a:t>
            </a:r>
            <a:r>
              <a:rPr lang="it-IT" sz="2000" b="1" dirty="0">
                <a:solidFill>
                  <a:srgbClr val="FF0000"/>
                </a:solidFill>
                <a:effectLst>
                  <a:outerShdw blurRad="38100" dist="38100" dir="2700000" algn="tl">
                    <a:srgbClr val="000000">
                      <a:alpha val="43137"/>
                    </a:srgbClr>
                  </a:outerShdw>
                </a:effectLst>
              </a:rPr>
              <a:t>10</a:t>
            </a:r>
            <a:r>
              <a:rPr lang="it-IT" sz="2000" b="1" dirty="0">
                <a:solidFill>
                  <a:prstClr val="black"/>
                </a:solidFill>
                <a:effectLst>
                  <a:outerShdw blurRad="38100" dist="38100" dir="2700000" algn="tl">
                    <a:srgbClr val="000000">
                      <a:alpha val="43137"/>
                    </a:srgbClr>
                  </a:outerShdw>
                </a:effectLst>
              </a:rPr>
              <a:t> </a:t>
            </a:r>
            <a:r>
              <a:rPr lang="it-IT" sz="2000" b="1" dirty="0" smtClean="0">
                <a:solidFill>
                  <a:prstClr val="black"/>
                </a:solidFill>
                <a:effectLst>
                  <a:outerShdw blurRad="38100" dist="38100" dir="2700000" algn="tl">
                    <a:srgbClr val="000000">
                      <a:alpha val="43137"/>
                    </a:srgbClr>
                  </a:outerShdw>
                </a:effectLst>
              </a:rPr>
              <a:t>oo.ee. </a:t>
            </a:r>
            <a:r>
              <a:rPr lang="it-IT" sz="2000" b="1" dirty="0">
                <a:solidFill>
                  <a:prstClr val="black"/>
                </a:solidFill>
                <a:effectLst>
                  <a:outerShdw blurRad="38100" dist="38100" dir="2700000" algn="tl">
                    <a:srgbClr val="000000">
                      <a:alpha val="43137"/>
                    </a:srgbClr>
                  </a:outerShdw>
                </a:effectLst>
              </a:rPr>
              <a:t>iscritti nell’elenco  speciale </a:t>
            </a:r>
            <a:r>
              <a:rPr lang="it-IT" sz="2000" b="1" dirty="0" smtClean="0">
                <a:solidFill>
                  <a:prstClr val="black"/>
                </a:solidFill>
                <a:effectLst>
                  <a:outerShdw blurRad="38100" dist="38100" dir="2700000" algn="tl">
                    <a:srgbClr val="000000">
                      <a:alpha val="43137"/>
                    </a:srgbClr>
                  </a:outerShdw>
                </a:effectLst>
              </a:rPr>
              <a:t>art. 34 da </a:t>
            </a:r>
            <a:r>
              <a:rPr lang="it-IT" sz="2000" b="1" dirty="0">
                <a:solidFill>
                  <a:prstClr val="black"/>
                </a:solidFill>
                <a:effectLst>
                  <a:outerShdw blurRad="38100" dist="38100" dir="2700000" algn="tl">
                    <a:srgbClr val="000000">
                      <a:alpha val="43137"/>
                    </a:srgbClr>
                  </a:outerShdw>
                </a:effectLst>
              </a:rPr>
              <a:t>aggiudicare con il criterio </a:t>
            </a:r>
            <a:r>
              <a:rPr lang="it-IT" sz="2000" b="1" dirty="0" smtClean="0">
                <a:solidFill>
                  <a:srgbClr val="FF0000"/>
                </a:solidFill>
                <a:effectLst>
                  <a:outerShdw blurRad="38100" dist="38100" dir="2700000" algn="tl">
                    <a:srgbClr val="000000">
                      <a:alpha val="43137"/>
                    </a:srgbClr>
                  </a:outerShdw>
                </a:effectLst>
              </a:rPr>
              <a:t>OEPV</a:t>
            </a:r>
            <a:r>
              <a:rPr lang="it-IT" sz="2400" b="1" dirty="0" smtClean="0">
                <a:effectLst>
                  <a:outerShdw blurRad="38100" dist="38100" dir="2700000" algn="tl">
                    <a:srgbClr val="000000">
                      <a:alpha val="43137"/>
                    </a:srgbClr>
                  </a:outerShdw>
                </a:effectLst>
              </a:rPr>
              <a:t> </a:t>
            </a:r>
            <a:endParaRPr lang="it-IT" sz="2400" dirty="0" smtClean="0"/>
          </a:p>
        </p:txBody>
      </p:sp>
      <p:sp>
        <p:nvSpPr>
          <p:cNvPr id="21" name="Freccia a destra 20"/>
          <p:cNvSpPr/>
          <p:nvPr/>
        </p:nvSpPr>
        <p:spPr>
          <a:xfrm rot="5400000">
            <a:off x="7109085" y="4213958"/>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1474156" y="195369"/>
            <a:ext cx="6690049" cy="1246495"/>
          </a:xfrm>
          <a:prstGeom prst="rect">
            <a:avLst/>
          </a:prstGeom>
          <a:solidFill>
            <a:schemeClr val="accent1">
              <a:lumMod val="60000"/>
              <a:lumOff val="40000"/>
            </a:schemeClr>
          </a:solidFill>
          <a:ln>
            <a:solidFill>
              <a:srgbClr val="00B0F0"/>
            </a:solidFill>
          </a:ln>
        </p:spPr>
        <p:txBody>
          <a:bodyPr wrap="square" rtlCol="0">
            <a:spAutoFit/>
          </a:bodyPr>
          <a:lstStyle/>
          <a:p>
            <a:pPr lvl="0" algn="ctr"/>
            <a:r>
              <a:rPr lang="it-IT" sz="2800" b="1" dirty="0" smtClean="0">
                <a:effectLst>
                  <a:outerShdw blurRad="38100" dist="38100" dir="2700000" algn="tl">
                    <a:srgbClr val="000000">
                      <a:alpha val="43137"/>
                    </a:srgbClr>
                  </a:outerShdw>
                </a:effectLst>
              </a:rPr>
              <a:t>MODALITA DI SELEZIONE</a:t>
            </a:r>
          </a:p>
          <a:p>
            <a:pPr lvl="0" algn="ctr"/>
            <a:r>
              <a:rPr lang="it-IT" sz="2300" dirty="0" smtClean="0">
                <a:solidFill>
                  <a:prstClr val="black"/>
                </a:solidFill>
              </a:rPr>
              <a:t>per l’affidamento degli incarichi di progettazione e dei servizi di architettura e ingegneria</a:t>
            </a:r>
            <a:r>
              <a:rPr lang="it-IT" sz="2400" b="1" dirty="0" smtClean="0">
                <a:effectLst>
                  <a:outerShdw blurRad="38100" dist="38100" dir="2700000" algn="tl">
                    <a:srgbClr val="000000">
                      <a:alpha val="43137"/>
                    </a:srgbClr>
                  </a:outerShdw>
                </a:effectLst>
              </a:rPr>
              <a:t> </a:t>
            </a:r>
            <a:endParaRPr lang="it-IT" sz="2400" dirty="0" smtClean="0"/>
          </a:p>
        </p:txBody>
      </p:sp>
      <p:sp>
        <p:nvSpPr>
          <p:cNvPr id="2" name="Freccia a destra 1"/>
          <p:cNvSpPr/>
          <p:nvPr/>
        </p:nvSpPr>
        <p:spPr>
          <a:xfrm>
            <a:off x="4766968" y="2833386"/>
            <a:ext cx="401216" cy="443373"/>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47986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7" grpId="0" animBg="1"/>
      <p:bldP spid="18" grpId="0" animBg="1"/>
      <p:bldP spid="19"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ccia a destra 11"/>
          <p:cNvSpPr/>
          <p:nvPr/>
        </p:nvSpPr>
        <p:spPr>
          <a:xfrm rot="5400000">
            <a:off x="4638025" y="1594037"/>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205273" y="2081407"/>
            <a:ext cx="9545217" cy="1815882"/>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Art </a:t>
            </a:r>
            <a:r>
              <a:rPr lang="it-IT" sz="2000" b="1" dirty="0">
                <a:solidFill>
                  <a:prstClr val="black"/>
                </a:solidFill>
                <a:effectLst>
                  <a:outerShdw blurRad="38100" dist="38100" dir="2700000" algn="tl">
                    <a:srgbClr val="000000">
                      <a:alpha val="43137"/>
                    </a:srgbClr>
                  </a:outerShdw>
                </a:effectLst>
              </a:rPr>
              <a:t>2, co. 2 bis,  D.L. 189/2016</a:t>
            </a:r>
          </a:p>
          <a:p>
            <a:pPr lvl="0" algn="ctr"/>
            <a:r>
              <a:rPr lang="it-IT" sz="1600" dirty="0">
                <a:solidFill>
                  <a:prstClr val="black"/>
                </a:solidFill>
              </a:rPr>
              <a:t>(</a:t>
            </a:r>
            <a:r>
              <a:rPr lang="it-IT" sz="1600" u="sng" dirty="0">
                <a:solidFill>
                  <a:prstClr val="black"/>
                </a:solidFill>
              </a:rPr>
              <a:t>in vigore </a:t>
            </a:r>
            <a:r>
              <a:rPr lang="it-IT" sz="1600" u="sng" dirty="0" smtClean="0">
                <a:solidFill>
                  <a:prstClr val="black"/>
                </a:solidFill>
              </a:rPr>
              <a:t>dal 19 giugno  2019</a:t>
            </a:r>
            <a:r>
              <a:rPr lang="it-IT" sz="1600" dirty="0" smtClean="0">
                <a:solidFill>
                  <a:prstClr val="black"/>
                </a:solidFill>
              </a:rPr>
              <a:t>, </a:t>
            </a:r>
            <a:r>
              <a:rPr lang="it-IT" sz="1600" dirty="0">
                <a:solidFill>
                  <a:prstClr val="black"/>
                </a:solidFill>
              </a:rPr>
              <a:t>ex art 23, co.1, </a:t>
            </a:r>
            <a:r>
              <a:rPr lang="it-IT" sz="1600" dirty="0" err="1">
                <a:solidFill>
                  <a:prstClr val="black"/>
                </a:solidFill>
              </a:rPr>
              <a:t>lett</a:t>
            </a:r>
            <a:r>
              <a:rPr lang="it-IT" sz="1600" dirty="0">
                <a:solidFill>
                  <a:prstClr val="black"/>
                </a:solidFill>
              </a:rPr>
              <a:t>. a), </a:t>
            </a:r>
            <a:r>
              <a:rPr lang="it-IT" sz="1600" dirty="0" smtClean="0">
                <a:solidFill>
                  <a:prstClr val="black"/>
                </a:solidFill>
              </a:rPr>
              <a:t>L</a:t>
            </a:r>
            <a:r>
              <a:rPr lang="it-IT" sz="1600" b="1" dirty="0" smtClean="0">
                <a:solidFill>
                  <a:prstClr val="black"/>
                </a:solidFill>
              </a:rPr>
              <a:t>. 14/06/019 </a:t>
            </a:r>
            <a:r>
              <a:rPr lang="it-IT" sz="1600" b="1" dirty="0">
                <a:solidFill>
                  <a:prstClr val="black"/>
                </a:solidFill>
              </a:rPr>
              <a:t>n. </a:t>
            </a:r>
            <a:r>
              <a:rPr lang="it-IT" sz="1600" b="1" dirty="0" smtClean="0">
                <a:solidFill>
                  <a:prstClr val="black"/>
                </a:solidFill>
              </a:rPr>
              <a:t>55 «</a:t>
            </a:r>
            <a:r>
              <a:rPr lang="it-IT" sz="1600" b="1" i="1" dirty="0" smtClean="0">
                <a:solidFill>
                  <a:srgbClr val="FF0000"/>
                </a:solidFill>
              </a:rPr>
              <a:t>Accelerazione della ricostruzione pubblica</a:t>
            </a:r>
            <a:r>
              <a:rPr lang="it-IT" sz="1600" b="1" dirty="0" smtClean="0">
                <a:solidFill>
                  <a:prstClr val="black"/>
                </a:solidFill>
              </a:rPr>
              <a:t>»</a:t>
            </a:r>
            <a:r>
              <a:rPr lang="it-IT" sz="1600" dirty="0" smtClean="0">
                <a:solidFill>
                  <a:prstClr val="black"/>
                </a:solidFill>
              </a:rPr>
              <a:t>)</a:t>
            </a:r>
          </a:p>
          <a:p>
            <a:pPr lvl="0" algn="ctr"/>
            <a:r>
              <a:rPr lang="it-IT" sz="1600" dirty="0" smtClean="0">
                <a:solidFill>
                  <a:srgbClr val="0070C0"/>
                </a:solidFill>
              </a:rPr>
              <a:t> </a:t>
            </a:r>
            <a:r>
              <a:rPr lang="it-IT" sz="1600" dirty="0">
                <a:solidFill>
                  <a:srgbClr val="0070C0"/>
                </a:solidFill>
              </a:rPr>
              <a:t>x importi sotto soglia</a:t>
            </a:r>
          </a:p>
          <a:p>
            <a:pPr lvl="0" algn="ctr"/>
            <a:r>
              <a:rPr lang="it-IT" sz="2000" b="1" dirty="0">
                <a:solidFill>
                  <a:prstClr val="black"/>
                </a:solidFill>
                <a:effectLst>
                  <a:outerShdw blurRad="38100" dist="38100" dir="2700000" algn="tl">
                    <a:srgbClr val="000000">
                      <a:alpha val="43137"/>
                    </a:srgbClr>
                  </a:outerShdw>
                </a:effectLst>
              </a:rPr>
              <a:t>Negoziata con </a:t>
            </a:r>
            <a:r>
              <a:rPr lang="it-IT" sz="2000" b="1" dirty="0">
                <a:solidFill>
                  <a:srgbClr val="FF0000"/>
                </a:solidFill>
                <a:effectLst>
                  <a:outerShdw blurRad="38100" dist="38100" dir="2700000" algn="tl">
                    <a:srgbClr val="000000">
                      <a:alpha val="43137"/>
                    </a:srgbClr>
                  </a:outerShdw>
                </a:effectLst>
              </a:rPr>
              <a:t>10</a:t>
            </a:r>
            <a:r>
              <a:rPr lang="it-IT" sz="2000" b="1" dirty="0">
                <a:solidFill>
                  <a:prstClr val="black"/>
                </a:solidFill>
                <a:effectLst>
                  <a:outerShdw blurRad="38100" dist="38100" dir="2700000" algn="tl">
                    <a:srgbClr val="000000">
                      <a:alpha val="43137"/>
                    </a:srgbClr>
                  </a:outerShdw>
                </a:effectLst>
              </a:rPr>
              <a:t> </a:t>
            </a:r>
            <a:r>
              <a:rPr lang="it-IT" sz="2000" b="1" dirty="0" smtClean="0">
                <a:solidFill>
                  <a:prstClr val="black"/>
                </a:solidFill>
                <a:effectLst>
                  <a:outerShdw blurRad="38100" dist="38100" dir="2700000" algn="tl">
                    <a:srgbClr val="000000">
                      <a:alpha val="43137"/>
                    </a:srgbClr>
                  </a:outerShdw>
                </a:effectLst>
              </a:rPr>
              <a:t>oo.ee. </a:t>
            </a:r>
            <a:r>
              <a:rPr lang="it-IT" sz="2000" b="1" dirty="0">
                <a:solidFill>
                  <a:prstClr val="black"/>
                </a:solidFill>
                <a:effectLst>
                  <a:outerShdw blurRad="38100" dist="38100" dir="2700000" algn="tl">
                    <a:srgbClr val="000000">
                      <a:alpha val="43137"/>
                    </a:srgbClr>
                  </a:outerShdw>
                </a:effectLst>
              </a:rPr>
              <a:t>iscritti nell’elenco  </a:t>
            </a:r>
            <a:r>
              <a:rPr lang="it-IT" sz="2000" b="1" dirty="0" smtClean="0">
                <a:solidFill>
                  <a:prstClr val="black"/>
                </a:solidFill>
                <a:effectLst>
                  <a:outerShdw blurRad="38100" dist="38100" dir="2700000" algn="tl">
                    <a:srgbClr val="000000">
                      <a:alpha val="43137"/>
                    </a:srgbClr>
                  </a:outerShdw>
                </a:effectLst>
              </a:rPr>
              <a:t>speciale art. 34 </a:t>
            </a:r>
          </a:p>
          <a:p>
            <a:pPr lvl="0" algn="ctr"/>
            <a:r>
              <a:rPr lang="it-IT" sz="2000" b="1" dirty="0" smtClean="0">
                <a:solidFill>
                  <a:prstClr val="black"/>
                </a:solidFill>
                <a:effectLst>
                  <a:outerShdw blurRad="38100" dist="38100" dir="2700000" algn="tl">
                    <a:srgbClr val="000000">
                      <a:alpha val="43137"/>
                    </a:srgbClr>
                  </a:outerShdw>
                </a:effectLst>
              </a:rPr>
              <a:t>da </a:t>
            </a:r>
            <a:r>
              <a:rPr lang="it-IT" sz="2000" b="1" dirty="0">
                <a:solidFill>
                  <a:prstClr val="black"/>
                </a:solidFill>
                <a:effectLst>
                  <a:outerShdw blurRad="38100" dist="38100" dir="2700000" algn="tl">
                    <a:srgbClr val="000000">
                      <a:alpha val="43137"/>
                    </a:srgbClr>
                  </a:outerShdw>
                </a:effectLst>
              </a:rPr>
              <a:t>aggiudicare con il criterio </a:t>
            </a:r>
            <a:r>
              <a:rPr lang="it-IT" sz="2000" b="1" dirty="0" smtClean="0">
                <a:solidFill>
                  <a:srgbClr val="FF0000"/>
                </a:solidFill>
                <a:effectLst>
                  <a:outerShdw blurRad="38100" dist="38100" dir="2700000" algn="tl">
                    <a:srgbClr val="000000">
                      <a:alpha val="43137"/>
                    </a:srgbClr>
                  </a:outerShdw>
                </a:effectLst>
              </a:rPr>
              <a:t>OEPV</a:t>
            </a:r>
            <a:r>
              <a:rPr lang="it-IT" sz="2400" b="1" dirty="0" smtClean="0">
                <a:effectLst>
                  <a:outerShdw blurRad="38100" dist="38100" dir="2700000" algn="tl">
                    <a:srgbClr val="000000">
                      <a:alpha val="43137"/>
                    </a:srgbClr>
                  </a:outerShdw>
                </a:effectLst>
              </a:rPr>
              <a:t> </a:t>
            </a:r>
            <a:endParaRPr lang="it-IT" sz="2400" dirty="0" smtClean="0"/>
          </a:p>
        </p:txBody>
      </p:sp>
      <p:sp>
        <p:nvSpPr>
          <p:cNvPr id="21" name="Freccia a destra 20"/>
          <p:cNvSpPr/>
          <p:nvPr/>
        </p:nvSpPr>
        <p:spPr>
          <a:xfrm rot="5400000">
            <a:off x="4604789" y="4117086"/>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CasellaDiTesto 21"/>
          <p:cNvSpPr txBox="1"/>
          <p:nvPr/>
        </p:nvSpPr>
        <p:spPr>
          <a:xfrm>
            <a:off x="1474156" y="195369"/>
            <a:ext cx="6690049" cy="1246495"/>
          </a:xfrm>
          <a:prstGeom prst="rect">
            <a:avLst/>
          </a:prstGeom>
          <a:solidFill>
            <a:schemeClr val="accent1">
              <a:lumMod val="60000"/>
              <a:lumOff val="40000"/>
            </a:schemeClr>
          </a:solidFill>
          <a:ln>
            <a:solidFill>
              <a:srgbClr val="00B0F0"/>
            </a:solidFill>
          </a:ln>
        </p:spPr>
        <p:txBody>
          <a:bodyPr wrap="square" rtlCol="0">
            <a:spAutoFit/>
          </a:bodyPr>
          <a:lstStyle/>
          <a:p>
            <a:pPr lvl="0" algn="ctr"/>
            <a:r>
              <a:rPr lang="it-IT" sz="2800" b="1" dirty="0" smtClean="0">
                <a:effectLst>
                  <a:outerShdw blurRad="38100" dist="38100" dir="2700000" algn="tl">
                    <a:srgbClr val="000000">
                      <a:alpha val="43137"/>
                    </a:srgbClr>
                  </a:outerShdw>
                </a:effectLst>
              </a:rPr>
              <a:t>MODALITA DI SELEZIONE</a:t>
            </a:r>
          </a:p>
          <a:p>
            <a:pPr lvl="0" algn="ctr"/>
            <a:r>
              <a:rPr lang="it-IT" sz="2300" dirty="0" smtClean="0">
                <a:solidFill>
                  <a:prstClr val="black"/>
                </a:solidFill>
              </a:rPr>
              <a:t>per l’affidamento degli incarichi di progettazione e dei servizi di architettura e ingegneria</a:t>
            </a:r>
            <a:r>
              <a:rPr lang="it-IT" sz="2400" b="1" dirty="0" smtClean="0">
                <a:effectLst>
                  <a:outerShdw blurRad="38100" dist="38100" dir="2700000" algn="tl">
                    <a:srgbClr val="000000">
                      <a:alpha val="43137"/>
                    </a:srgbClr>
                  </a:outerShdw>
                </a:effectLst>
              </a:rPr>
              <a:t> </a:t>
            </a:r>
            <a:endParaRPr lang="it-IT" sz="2400" dirty="0" smtClean="0"/>
          </a:p>
        </p:txBody>
      </p:sp>
      <p:sp>
        <p:nvSpPr>
          <p:cNvPr id="9" name="CasellaDiTesto 8"/>
          <p:cNvSpPr txBox="1"/>
          <p:nvPr/>
        </p:nvSpPr>
        <p:spPr>
          <a:xfrm>
            <a:off x="643812" y="4636783"/>
            <a:ext cx="8500188" cy="1877437"/>
          </a:xfrm>
          <a:prstGeom prst="rect">
            <a:avLst/>
          </a:prstGeom>
          <a:solidFill>
            <a:schemeClr val="accent4">
              <a:lumMod val="20000"/>
              <a:lumOff val="80000"/>
            </a:schemeClr>
          </a:solidFill>
          <a:ln>
            <a:solidFill>
              <a:srgbClr val="00B0F0"/>
            </a:solidFill>
          </a:ln>
        </p:spPr>
        <p:txBody>
          <a:bodyPr wrap="square" rtlCol="0">
            <a:spAutoFit/>
          </a:bodyPr>
          <a:lstStyle/>
          <a:p>
            <a:pPr lvl="0" algn="ctr"/>
            <a:r>
              <a:rPr lang="it-IT" sz="2000" b="1" dirty="0" smtClean="0">
                <a:solidFill>
                  <a:prstClr val="black"/>
                </a:solidFill>
                <a:effectLst>
                  <a:outerShdw blurRad="38100" dist="38100" dir="2700000" algn="tl">
                    <a:srgbClr val="000000">
                      <a:alpha val="43137"/>
                    </a:srgbClr>
                  </a:outerShdw>
                </a:effectLst>
              </a:rPr>
              <a:t>Art 157, </a:t>
            </a:r>
            <a:r>
              <a:rPr lang="it-IT" sz="2000" b="1" dirty="0">
                <a:solidFill>
                  <a:prstClr val="black"/>
                </a:solidFill>
                <a:effectLst>
                  <a:outerShdw blurRad="38100" dist="38100" dir="2700000" algn="tl">
                    <a:srgbClr val="000000">
                      <a:alpha val="43137"/>
                    </a:srgbClr>
                  </a:outerShdw>
                </a:effectLst>
              </a:rPr>
              <a:t>co. </a:t>
            </a:r>
            <a:r>
              <a:rPr lang="it-IT" sz="2000" b="1" dirty="0" smtClean="0">
                <a:solidFill>
                  <a:prstClr val="black"/>
                </a:solidFill>
                <a:effectLst>
                  <a:outerShdw blurRad="38100" dist="38100" dir="2700000" algn="tl">
                    <a:srgbClr val="000000">
                      <a:alpha val="43137"/>
                    </a:srgbClr>
                  </a:outerShdw>
                </a:effectLst>
              </a:rPr>
              <a:t>2, 1 periodo,  </a:t>
            </a:r>
            <a:r>
              <a:rPr lang="it-IT" sz="2000" b="1" dirty="0" err="1" smtClean="0">
                <a:solidFill>
                  <a:prstClr val="black"/>
                </a:solidFill>
                <a:effectLst>
                  <a:outerShdw blurRad="38100" dist="38100" dir="2700000" algn="tl">
                    <a:srgbClr val="000000">
                      <a:alpha val="43137"/>
                    </a:srgbClr>
                  </a:outerShdw>
                </a:effectLst>
              </a:rPr>
              <a:t>D.Lgs.</a:t>
            </a:r>
            <a:r>
              <a:rPr lang="it-IT" sz="2000" b="1" dirty="0" smtClean="0">
                <a:solidFill>
                  <a:prstClr val="black"/>
                </a:solidFill>
                <a:effectLst>
                  <a:outerShdw blurRad="38100" dist="38100" dir="2700000" algn="tl">
                    <a:srgbClr val="000000">
                      <a:alpha val="43137"/>
                    </a:srgbClr>
                  </a:outerShdw>
                </a:effectLst>
              </a:rPr>
              <a:t> 50/016</a:t>
            </a:r>
            <a:endParaRPr lang="it-IT" sz="2000" b="1" dirty="0">
              <a:solidFill>
                <a:prstClr val="black"/>
              </a:solidFill>
              <a:effectLst>
                <a:outerShdw blurRad="38100" dist="38100" dir="2700000" algn="tl">
                  <a:srgbClr val="000000">
                    <a:alpha val="43137"/>
                  </a:srgbClr>
                </a:outerShdw>
              </a:effectLst>
            </a:endParaRPr>
          </a:p>
          <a:p>
            <a:pPr lvl="0" algn="ctr"/>
            <a:r>
              <a:rPr lang="it-IT" sz="1600" dirty="0" smtClean="0">
                <a:solidFill>
                  <a:srgbClr val="0070C0"/>
                </a:solidFill>
              </a:rPr>
              <a:t>x </a:t>
            </a:r>
            <a:r>
              <a:rPr lang="it-IT" sz="1600" dirty="0">
                <a:solidFill>
                  <a:srgbClr val="0070C0"/>
                </a:solidFill>
              </a:rPr>
              <a:t>importi </a:t>
            </a:r>
            <a:r>
              <a:rPr lang="it-IT" sz="1600" dirty="0" smtClean="0">
                <a:solidFill>
                  <a:srgbClr val="0070C0"/>
                </a:solidFill>
              </a:rPr>
              <a:t>pari o superiore a 40.000 euro e inferiore a 100.000 euro</a:t>
            </a:r>
            <a:endParaRPr lang="it-IT" sz="1600" dirty="0">
              <a:solidFill>
                <a:srgbClr val="0070C0"/>
              </a:solidFill>
            </a:endParaRPr>
          </a:p>
          <a:p>
            <a:pPr lvl="0" algn="ctr"/>
            <a:r>
              <a:rPr lang="it-IT" sz="2000" u="sng" dirty="0" smtClean="0">
                <a:solidFill>
                  <a:prstClr val="black"/>
                </a:solidFill>
                <a:effectLst>
                  <a:outerShdw blurRad="38100" dist="38100" dir="2700000" algn="tl">
                    <a:srgbClr val="000000">
                      <a:alpha val="43137"/>
                    </a:srgbClr>
                  </a:outerShdw>
                </a:effectLst>
              </a:rPr>
              <a:t>secondo la procedura prevista dall’art. 36, co. 2, </a:t>
            </a:r>
            <a:r>
              <a:rPr lang="it-IT" sz="2000" u="sng" dirty="0" err="1" smtClean="0">
                <a:solidFill>
                  <a:prstClr val="black"/>
                </a:solidFill>
                <a:effectLst>
                  <a:outerShdw blurRad="38100" dist="38100" dir="2700000" algn="tl">
                    <a:srgbClr val="000000">
                      <a:alpha val="43137"/>
                    </a:srgbClr>
                  </a:outerShdw>
                </a:effectLst>
              </a:rPr>
              <a:t>lett</a:t>
            </a:r>
            <a:r>
              <a:rPr lang="it-IT" sz="2000" u="sng" dirty="0" smtClean="0">
                <a:solidFill>
                  <a:prstClr val="black"/>
                </a:solidFill>
                <a:effectLst>
                  <a:outerShdw blurRad="38100" dist="38100" dir="2700000" algn="tl">
                    <a:srgbClr val="000000">
                      <a:alpha val="43137"/>
                    </a:srgbClr>
                  </a:outerShdw>
                </a:effectLst>
              </a:rPr>
              <a:t>. b), come novellato dall’art. 1, co, 20, </a:t>
            </a:r>
            <a:r>
              <a:rPr lang="it-IT" sz="2000" u="sng" dirty="0" err="1" smtClean="0">
                <a:solidFill>
                  <a:prstClr val="black"/>
                </a:solidFill>
                <a:effectLst>
                  <a:outerShdw blurRad="38100" dist="38100" dir="2700000" algn="tl">
                    <a:srgbClr val="000000">
                      <a:alpha val="43137"/>
                    </a:srgbClr>
                  </a:outerShdw>
                </a:effectLst>
              </a:rPr>
              <a:t>lett</a:t>
            </a:r>
            <a:r>
              <a:rPr lang="it-IT" sz="2000" u="sng" dirty="0" smtClean="0">
                <a:solidFill>
                  <a:prstClr val="black"/>
                </a:solidFill>
                <a:effectLst>
                  <a:outerShdw blurRad="38100" dist="38100" dir="2700000" algn="tl">
                    <a:srgbClr val="000000">
                      <a:alpha val="43137"/>
                    </a:srgbClr>
                  </a:outerShdw>
                </a:effectLst>
              </a:rPr>
              <a:t>. h), L. 55 </a:t>
            </a:r>
          </a:p>
          <a:p>
            <a:pPr lvl="0" algn="ctr"/>
            <a:endParaRPr lang="it-IT" sz="2000" b="1" dirty="0" smtClean="0">
              <a:solidFill>
                <a:prstClr val="black"/>
              </a:solidFill>
              <a:effectLst>
                <a:outerShdw blurRad="38100" dist="38100" dir="2700000" algn="tl">
                  <a:srgbClr val="000000">
                    <a:alpha val="43137"/>
                  </a:srgbClr>
                </a:outerShdw>
              </a:effectLst>
            </a:endParaRPr>
          </a:p>
          <a:p>
            <a:pPr lvl="0" algn="ctr"/>
            <a:r>
              <a:rPr lang="it-IT" sz="2000" b="1" dirty="0" smtClean="0">
                <a:solidFill>
                  <a:prstClr val="black"/>
                </a:solidFill>
                <a:effectLst>
                  <a:outerShdw blurRad="38100" dist="38100" dir="2700000" algn="tl">
                    <a:srgbClr val="000000">
                      <a:alpha val="43137"/>
                    </a:srgbClr>
                  </a:outerShdw>
                </a:effectLst>
              </a:rPr>
              <a:t>Affidamento diretto con </a:t>
            </a:r>
            <a:r>
              <a:rPr lang="it-IT" sz="2000" b="1" dirty="0" smtClean="0">
                <a:solidFill>
                  <a:srgbClr val="FF0000"/>
                </a:solidFill>
                <a:effectLst>
                  <a:outerShdw blurRad="38100" dist="38100" dir="2700000" algn="tl">
                    <a:srgbClr val="000000">
                      <a:alpha val="43137"/>
                    </a:srgbClr>
                  </a:outerShdw>
                </a:effectLst>
              </a:rPr>
              <a:t>5</a:t>
            </a:r>
            <a:r>
              <a:rPr lang="it-IT" sz="2000" b="1" dirty="0" smtClean="0">
                <a:solidFill>
                  <a:prstClr val="black"/>
                </a:solidFill>
                <a:effectLst>
                  <a:outerShdw blurRad="38100" dist="38100" dir="2700000" algn="tl">
                    <a:srgbClr val="000000">
                      <a:alpha val="43137"/>
                    </a:srgbClr>
                  </a:outerShdw>
                </a:effectLst>
              </a:rPr>
              <a:t> oo.ee. </a:t>
            </a:r>
            <a:endParaRPr lang="it-IT" sz="2400" dirty="0" smtClean="0"/>
          </a:p>
        </p:txBody>
      </p:sp>
    </p:spTree>
    <p:extLst>
      <p:ext uri="{BB962C8B-B14F-4D97-AF65-F5344CB8AC3E}">
        <p14:creationId xmlns:p14="http://schemas.microsoft.com/office/powerpoint/2010/main" val="3840720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9" grpId="0" animBg="1"/>
      <p:bldP spid="21" grpId="0" animBg="1"/>
      <p:bldP spid="22"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p:cNvSpPr txBox="1"/>
          <p:nvPr/>
        </p:nvSpPr>
        <p:spPr>
          <a:xfrm>
            <a:off x="342899" y="0"/>
            <a:ext cx="3044735" cy="7109639"/>
          </a:xfrm>
          <a:prstGeom prst="rect">
            <a:avLst/>
          </a:prstGeom>
          <a:noFill/>
        </p:spPr>
        <p:txBody>
          <a:bodyPr wrap="square" rtlCol="0">
            <a:spAutoFit/>
          </a:bodyPr>
          <a:lstStyle/>
          <a:p>
            <a:pPr algn="ctr"/>
            <a:endParaRPr lang="it-IT" sz="1600" dirty="0" smtClean="0"/>
          </a:p>
          <a:p>
            <a:pPr algn="ctr"/>
            <a:endParaRPr lang="it-IT" sz="1600" dirty="0"/>
          </a:p>
          <a:p>
            <a:pPr algn="ctr"/>
            <a:endParaRPr lang="it-IT" sz="1600" dirty="0" smtClean="0"/>
          </a:p>
          <a:p>
            <a:pPr algn="ctr"/>
            <a:r>
              <a:rPr lang="it-IT" sz="1600" dirty="0" smtClean="0"/>
              <a:t>Art. 2</a:t>
            </a:r>
          </a:p>
          <a:p>
            <a:pPr algn="ctr"/>
            <a:endParaRPr lang="it-IT" sz="1300" dirty="0" smtClean="0"/>
          </a:p>
          <a:p>
            <a:pPr algn="ctr"/>
            <a:endParaRPr lang="it-IT" sz="1300" dirty="0"/>
          </a:p>
          <a:p>
            <a:pPr algn="ctr"/>
            <a:endParaRPr lang="it-IT" sz="1300" dirty="0" smtClean="0"/>
          </a:p>
          <a:p>
            <a:pPr algn="ctr"/>
            <a:endParaRPr lang="it-IT" sz="1300" dirty="0"/>
          </a:p>
          <a:p>
            <a:pPr algn="just"/>
            <a:r>
              <a:rPr lang="it-IT" sz="1600" dirty="0" smtClean="0"/>
              <a:t>2-bis</a:t>
            </a:r>
            <a:r>
              <a:rPr lang="it-IT" sz="1600" dirty="0"/>
              <a:t>. L'affidamento degli incarichi di progettazione, </a:t>
            </a:r>
            <a:r>
              <a:rPr lang="it-IT" sz="1600" u="sng" dirty="0">
                <a:solidFill>
                  <a:schemeClr val="accent2"/>
                </a:solidFill>
              </a:rPr>
              <a:t>per importi </a:t>
            </a:r>
            <a:r>
              <a:rPr lang="it-IT" sz="1600" u="sng" dirty="0" smtClean="0">
                <a:solidFill>
                  <a:schemeClr val="accent2"/>
                </a:solidFill>
              </a:rPr>
              <a:t>inferiori a </a:t>
            </a:r>
            <a:r>
              <a:rPr lang="it-IT" sz="1600" u="sng" dirty="0">
                <a:solidFill>
                  <a:schemeClr val="accent2"/>
                </a:solidFill>
              </a:rPr>
              <a:t>quelli di cui all'articolo </a:t>
            </a:r>
            <a:r>
              <a:rPr lang="it-IT" sz="1600" i="1" u="sng" dirty="0">
                <a:solidFill>
                  <a:schemeClr val="accent2"/>
                </a:solidFill>
              </a:rPr>
              <a:t>35</a:t>
            </a:r>
            <a:r>
              <a:rPr lang="it-IT" sz="1600" i="1" dirty="0"/>
              <a:t> </a:t>
            </a:r>
            <a:r>
              <a:rPr lang="it-IT" sz="1600" dirty="0"/>
              <a:t>del </a:t>
            </a:r>
            <a:r>
              <a:rPr lang="it-IT" sz="1600" i="1" dirty="0"/>
              <a:t>decreto legislativo 18 aprile 2016, n. </a:t>
            </a:r>
            <a:r>
              <a:rPr lang="it-IT" sz="1600" i="1" dirty="0" smtClean="0"/>
              <a:t>50</a:t>
            </a:r>
            <a:r>
              <a:rPr lang="it-IT" sz="1600" dirty="0" smtClean="0"/>
              <a:t>, avviene</a:t>
            </a:r>
            <a:r>
              <a:rPr lang="it-IT" sz="1600" dirty="0"/>
              <a:t>, </a:t>
            </a:r>
            <a:r>
              <a:rPr lang="it-IT" sz="1600" u="sng" dirty="0"/>
              <a:t>mediante procedure negoziate</a:t>
            </a:r>
            <a:r>
              <a:rPr lang="it-IT" sz="1600" dirty="0"/>
              <a:t> </a:t>
            </a:r>
            <a:r>
              <a:rPr lang="it-IT" sz="1600" dirty="0">
                <a:solidFill>
                  <a:srgbClr val="FF0000"/>
                </a:solidFill>
              </a:rPr>
              <a:t>con almeno cinque </a:t>
            </a:r>
            <a:r>
              <a:rPr lang="it-IT" sz="1600" dirty="0" smtClean="0">
                <a:solidFill>
                  <a:srgbClr val="FF0000"/>
                </a:solidFill>
              </a:rPr>
              <a:t>professionisti </a:t>
            </a:r>
            <a:r>
              <a:rPr lang="it-IT" sz="1600" dirty="0" smtClean="0">
                <a:solidFill>
                  <a:srgbClr val="00B0F0"/>
                </a:solidFill>
              </a:rPr>
              <a:t>iscritti </a:t>
            </a:r>
            <a:r>
              <a:rPr lang="it-IT" sz="1600" dirty="0">
                <a:solidFill>
                  <a:srgbClr val="00B0F0"/>
                </a:solidFill>
              </a:rPr>
              <a:t>nell'elenco speciale di cui all'articolo 34 </a:t>
            </a:r>
            <a:r>
              <a:rPr lang="it-IT" sz="1600" dirty="0"/>
              <a:t>del presente decreto. </a:t>
            </a:r>
            <a:r>
              <a:rPr lang="it-IT" sz="1600" dirty="0" smtClean="0"/>
              <a:t>Agli oneri </a:t>
            </a:r>
            <a:r>
              <a:rPr lang="it-IT" sz="1600" dirty="0"/>
              <a:t>derivanti dall'affidamento degli incarichi di progettazione e di </a:t>
            </a:r>
            <a:r>
              <a:rPr lang="it-IT" sz="1600" dirty="0" smtClean="0"/>
              <a:t>quelli previsti </a:t>
            </a:r>
            <a:r>
              <a:rPr lang="it-IT" sz="1600" dirty="0"/>
              <a:t>dall'</a:t>
            </a:r>
            <a:r>
              <a:rPr lang="it-IT" sz="1600" i="1" dirty="0"/>
              <a:t>articolo 23, comma 11, del decreto legislativo 18 aprile </a:t>
            </a:r>
            <a:r>
              <a:rPr lang="it-IT" sz="1600" i="1" dirty="0" smtClean="0"/>
              <a:t>2016, n</a:t>
            </a:r>
            <a:r>
              <a:rPr lang="it-IT" sz="1600" i="1" dirty="0"/>
              <a:t>. 50</a:t>
            </a:r>
            <a:r>
              <a:rPr lang="it-IT" sz="1600" dirty="0"/>
              <a:t>, si provvede con le risorse di cui all'articolo 4, comma 3, </a:t>
            </a:r>
            <a:r>
              <a:rPr lang="it-IT" sz="1600" dirty="0" smtClean="0"/>
              <a:t>del presente </a:t>
            </a:r>
            <a:r>
              <a:rPr lang="it-IT" sz="1600" dirty="0"/>
              <a:t>decreto.</a:t>
            </a:r>
            <a:endParaRPr lang="it-IT" sz="1600" dirty="0" smtClean="0"/>
          </a:p>
          <a:p>
            <a:pPr algn="ctr"/>
            <a:endParaRPr lang="it-IT" dirty="0"/>
          </a:p>
          <a:p>
            <a:pPr algn="ctr"/>
            <a:endParaRPr lang="it-IT" dirty="0"/>
          </a:p>
        </p:txBody>
      </p:sp>
      <p:sp>
        <p:nvSpPr>
          <p:cNvPr id="8" name="CasellaDiTesto 7"/>
          <p:cNvSpPr txBox="1"/>
          <p:nvPr/>
        </p:nvSpPr>
        <p:spPr>
          <a:xfrm>
            <a:off x="4005944" y="-1"/>
            <a:ext cx="5103222" cy="6555641"/>
          </a:xfrm>
          <a:prstGeom prst="rect">
            <a:avLst/>
          </a:prstGeom>
          <a:noFill/>
        </p:spPr>
        <p:txBody>
          <a:bodyPr wrap="square" rtlCol="0">
            <a:spAutoFit/>
          </a:bodyPr>
          <a:lstStyle/>
          <a:p>
            <a:pPr algn="ctr"/>
            <a:endParaRPr lang="it-IT" sz="1600" dirty="0" smtClean="0"/>
          </a:p>
          <a:p>
            <a:pPr algn="ctr"/>
            <a:endParaRPr lang="it-IT" sz="1600" dirty="0"/>
          </a:p>
          <a:p>
            <a:pPr algn="ctr"/>
            <a:endParaRPr lang="it-IT" sz="1600" dirty="0" smtClean="0"/>
          </a:p>
          <a:p>
            <a:pPr algn="ctr"/>
            <a:r>
              <a:rPr lang="it-IT" sz="1600" dirty="0" smtClean="0"/>
              <a:t>Art. 23</a:t>
            </a:r>
          </a:p>
          <a:p>
            <a:pPr marL="228600" indent="-228600" algn="just">
              <a:buAutoNum type="arabicPeriod"/>
            </a:pPr>
            <a:r>
              <a:rPr lang="it-IT" sz="1300" dirty="0" smtClean="0"/>
              <a:t>Al decreto-legge 17 ottobre 2016, n. 189 […] sono apportate le seguenti modificazioni: </a:t>
            </a:r>
          </a:p>
          <a:p>
            <a:pPr marL="228600" indent="-228600" algn="just">
              <a:buAutoNum type="alphaLcParenR"/>
            </a:pPr>
            <a:r>
              <a:rPr lang="it-IT" sz="1300" dirty="0" smtClean="0"/>
              <a:t>all’ articolo 2, il comma 2 -bis è sostituito dal seguente: </a:t>
            </a:r>
          </a:p>
          <a:p>
            <a:pPr marL="228600" indent="-228600" algn="just">
              <a:buAutoNum type="alphaLcParenR"/>
            </a:pPr>
            <a:endParaRPr lang="it-IT" sz="1300" dirty="0" smtClean="0"/>
          </a:p>
          <a:p>
            <a:pPr algn="just"/>
            <a:r>
              <a:rPr lang="it-IT" sz="1600" dirty="0" smtClean="0"/>
              <a:t>2-bis. L'affidamento degli incarichi di progettazione </a:t>
            </a:r>
            <a:r>
              <a:rPr lang="it-IT" sz="1600" b="1" dirty="0" smtClean="0"/>
              <a:t>e dei servizi di architettura e ingegneria ed altri servizi tecnici e per l'elaborazione degli atti di pianificazione e programmazione urbanistica in conformità agli indirizzi definiti dal Commissario straordinario, </a:t>
            </a:r>
            <a:r>
              <a:rPr lang="it-IT" sz="1600" dirty="0" smtClean="0">
                <a:solidFill>
                  <a:srgbClr val="FF0000"/>
                </a:solidFill>
              </a:rPr>
              <a:t>per importi inferiori a quelli di cui all'articolo 35</a:t>
            </a:r>
            <a:r>
              <a:rPr lang="it-IT" sz="1600" dirty="0" smtClean="0"/>
              <a:t> del decreto legislativo 18 aprile 2016, n. 50, avviene, </a:t>
            </a:r>
            <a:r>
              <a:rPr lang="it-IT" sz="1600" u="sng" dirty="0" smtClean="0"/>
              <a:t>mediante procedure negoziate</a:t>
            </a:r>
            <a:r>
              <a:rPr lang="it-IT" sz="1600" dirty="0" smtClean="0"/>
              <a:t> </a:t>
            </a:r>
            <a:r>
              <a:rPr lang="it-IT" sz="1600" b="1" dirty="0" smtClean="0"/>
              <a:t>previa consultazione di </a:t>
            </a:r>
            <a:r>
              <a:rPr lang="it-IT" sz="1600" b="1" u="sng" dirty="0" smtClean="0"/>
              <a:t>almeno dieci professionisti</a:t>
            </a:r>
            <a:r>
              <a:rPr lang="it-IT" sz="1600" dirty="0" smtClean="0"/>
              <a:t> iscritti nell'elenco speciale di cui all'articolo 34 del presente decreto, </a:t>
            </a:r>
            <a:r>
              <a:rPr lang="it-IT" sz="1600" b="1" dirty="0" smtClean="0"/>
              <a:t>utilizzando il </a:t>
            </a:r>
            <a:r>
              <a:rPr lang="it-IT" sz="1600" b="1" u="sng" dirty="0" smtClean="0"/>
              <a:t>criterio di aggiudicazione del minor prezzo</a:t>
            </a:r>
            <a:r>
              <a:rPr lang="it-IT" sz="1600" b="1" dirty="0" smtClean="0"/>
              <a:t> con le modalità previste dall'articolo 97, commi 2, 2-bis e 2-ter, del decreto legislativo 18 aprile 2016, n. 50</a:t>
            </a:r>
            <a:r>
              <a:rPr lang="it-IT" sz="1600" dirty="0" smtClean="0"/>
              <a:t>. Agli oneri derivanti dall'affidamento degli incarichi di progettazione e di quelli previsti dall'articolo 23, comma 11, del decreto legislativo 18 aprile 2016, n. 50, si provvede con le risorse di cui all'articolo 4, comma 3, del presente decreto.</a:t>
            </a:r>
            <a:endParaRPr lang="it-IT" sz="1600" dirty="0"/>
          </a:p>
        </p:txBody>
      </p:sp>
      <p:sp>
        <p:nvSpPr>
          <p:cNvPr id="10" name="Freccia a destra 9"/>
          <p:cNvSpPr/>
          <p:nvPr/>
        </p:nvSpPr>
        <p:spPr>
          <a:xfrm>
            <a:off x="3568788" y="115837"/>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342899" y="0"/>
            <a:ext cx="2983775" cy="892552"/>
          </a:xfrm>
          <a:prstGeom prst="rect">
            <a:avLst/>
          </a:prstGeom>
          <a:noFill/>
        </p:spPr>
        <p:txBody>
          <a:bodyPr wrap="square" rtlCol="0">
            <a:spAutoFit/>
          </a:bodyPr>
          <a:lstStyle/>
          <a:p>
            <a:pPr algn="ctr"/>
            <a:r>
              <a:rPr lang="it-IT" b="1" dirty="0" smtClean="0"/>
              <a:t>D.L. 189/2016</a:t>
            </a:r>
          </a:p>
          <a:p>
            <a:pPr algn="ctr"/>
            <a:r>
              <a:rPr lang="it-IT" sz="1600" dirty="0" smtClean="0"/>
              <a:t>In vigore fino al 18 aprile 2019</a:t>
            </a:r>
            <a:endParaRPr lang="it-IT" dirty="0"/>
          </a:p>
          <a:p>
            <a:pPr algn="ctr"/>
            <a:endParaRPr lang="it-IT" dirty="0"/>
          </a:p>
        </p:txBody>
      </p:sp>
      <p:sp>
        <p:nvSpPr>
          <p:cNvPr id="13" name="CasellaDiTesto 12"/>
          <p:cNvSpPr txBox="1"/>
          <p:nvPr/>
        </p:nvSpPr>
        <p:spPr>
          <a:xfrm>
            <a:off x="4187098" y="-1"/>
            <a:ext cx="4504057" cy="615553"/>
          </a:xfrm>
          <a:prstGeom prst="rect">
            <a:avLst/>
          </a:prstGeom>
          <a:noFill/>
        </p:spPr>
        <p:txBody>
          <a:bodyPr wrap="square" rtlCol="0">
            <a:spAutoFit/>
          </a:bodyPr>
          <a:lstStyle/>
          <a:p>
            <a:pPr algn="ctr"/>
            <a:r>
              <a:rPr lang="it-IT" b="1" dirty="0" smtClean="0"/>
              <a:t>D.L. 18 aprile 2019, n. 32</a:t>
            </a:r>
          </a:p>
          <a:p>
            <a:pPr algn="ctr"/>
            <a:r>
              <a:rPr lang="it-IT" sz="1600" dirty="0" smtClean="0"/>
              <a:t>In vigore dal 19 aprile 2019 al 18 giugno 2019</a:t>
            </a:r>
          </a:p>
        </p:txBody>
      </p:sp>
    </p:spTree>
    <p:extLst>
      <p:ext uri="{BB962C8B-B14F-4D97-AF65-F5344CB8AC3E}">
        <p14:creationId xmlns:p14="http://schemas.microsoft.com/office/powerpoint/2010/main" val="3102983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grpId="3"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1" fill="hold" grpId="1"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0-#ppt_h/2"/>
                                          </p:val>
                                        </p:tav>
                                        <p:tav tm="100000">
                                          <p:val>
                                            <p:strVal val="#ppt_y"/>
                                          </p:val>
                                        </p:tav>
                                      </p:tavLst>
                                    </p:anim>
                                  </p:childTnLst>
                                </p:cTn>
                              </p:par>
                            </p:childTnLst>
                          </p:cTn>
                        </p:par>
                        <p:par>
                          <p:cTn id="23" fill="hold">
                            <p:stCondLst>
                              <p:cond delay="500"/>
                            </p:stCondLst>
                            <p:childTnLst>
                              <p:par>
                                <p:cTn id="24" presetID="10" presetClass="entr" presetSubtype="0" fill="hold" grpId="2"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3"/>
      <p:bldP spid="8" grpId="2"/>
      <p:bldP spid="10" grpId="1" animBg="1"/>
      <p:bldP spid="12" grpId="0"/>
      <p:bldP spid="1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0" y="-2"/>
            <a:ext cx="12192000" cy="66423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5148493" y="-2"/>
            <a:ext cx="4848948" cy="7048083"/>
          </a:xfrm>
          <a:prstGeom prst="rect">
            <a:avLst/>
          </a:prstGeom>
          <a:noFill/>
        </p:spPr>
        <p:txBody>
          <a:bodyPr wrap="square" rtlCol="0">
            <a:spAutoFit/>
          </a:bodyPr>
          <a:lstStyle/>
          <a:p>
            <a:pPr algn="ctr"/>
            <a:endParaRPr lang="it-IT" sz="1600" dirty="0" smtClean="0"/>
          </a:p>
          <a:p>
            <a:pPr algn="ctr"/>
            <a:endParaRPr lang="it-IT" sz="1600" dirty="0"/>
          </a:p>
          <a:p>
            <a:pPr algn="ctr"/>
            <a:endParaRPr lang="it-IT" sz="1600" dirty="0" smtClean="0"/>
          </a:p>
          <a:p>
            <a:pPr algn="ctr"/>
            <a:r>
              <a:rPr lang="it-IT" sz="1600" dirty="0" smtClean="0"/>
              <a:t>Art. 23</a:t>
            </a:r>
          </a:p>
          <a:p>
            <a:pPr marL="228600" indent="-228600" algn="just">
              <a:buAutoNum type="arabicPeriod"/>
            </a:pPr>
            <a:r>
              <a:rPr lang="it-IT" sz="1300" i="1" dirty="0" smtClean="0"/>
              <a:t>Identico</a:t>
            </a:r>
            <a:r>
              <a:rPr lang="it-IT" sz="1300" dirty="0" smtClean="0"/>
              <a:t> </a:t>
            </a:r>
          </a:p>
          <a:p>
            <a:pPr algn="just"/>
            <a:endParaRPr lang="it-IT" sz="1300" dirty="0" smtClean="0"/>
          </a:p>
          <a:p>
            <a:pPr marL="228600" indent="-228600" algn="just">
              <a:buAutoNum type="alphaLcParenR"/>
            </a:pPr>
            <a:r>
              <a:rPr lang="it-IT" sz="1300" i="1" dirty="0" smtClean="0"/>
              <a:t>Identico</a:t>
            </a:r>
          </a:p>
          <a:p>
            <a:pPr algn="just"/>
            <a:endParaRPr lang="it-IT" sz="1300" i="1" dirty="0" smtClean="0"/>
          </a:p>
          <a:p>
            <a:pPr algn="just"/>
            <a:r>
              <a:rPr lang="it-IT" sz="1400" dirty="0" smtClean="0"/>
              <a:t>2-bis. L’affidamento degli incarichi di progettazione e dei servizi di architettura e ingegneria ed altri servizi tecnici e per l’elaborazione degli atti di pianificazione e programmazione urbanistica in conformità agli indirizzi definiti dal Commissario straordinario per importi </a:t>
            </a:r>
            <a:r>
              <a:rPr lang="it-IT" sz="1400" b="1" dirty="0" smtClean="0">
                <a:solidFill>
                  <a:srgbClr val="FF0000"/>
                </a:solidFill>
              </a:rPr>
              <a:t>fino a 40.000 euro avviene mediante affidamento diretto, per importi superiori a 40.000 euro</a:t>
            </a:r>
            <a:r>
              <a:rPr lang="it-IT" sz="1400" b="1" dirty="0" smtClean="0"/>
              <a:t> e </a:t>
            </a:r>
            <a:r>
              <a:rPr lang="it-IT" sz="1400" dirty="0" smtClean="0"/>
              <a:t>inferiori a quelli di cui all’articolo 35 </a:t>
            </a:r>
            <a:r>
              <a:rPr lang="it-IT" sz="1400" b="1" dirty="0" smtClean="0">
                <a:solidFill>
                  <a:srgbClr val="FF0000"/>
                </a:solidFill>
              </a:rPr>
              <a:t>del codice di cui al</a:t>
            </a:r>
            <a:r>
              <a:rPr lang="it-IT" sz="1400" b="1" dirty="0" smtClean="0"/>
              <a:t> </a:t>
            </a:r>
            <a:r>
              <a:rPr lang="it-IT" sz="1400" dirty="0" smtClean="0"/>
              <a:t>decreto legislativo 18 aprile 2016, n. 50, avviene </a:t>
            </a:r>
            <a:r>
              <a:rPr lang="it-IT" sz="1400" u="sng" dirty="0" smtClean="0"/>
              <a:t>mediante procedure negoziate</a:t>
            </a:r>
            <a:r>
              <a:rPr lang="it-IT" sz="1400" dirty="0" smtClean="0"/>
              <a:t> previa consultazione di </a:t>
            </a:r>
            <a:r>
              <a:rPr lang="it-IT" sz="1400" b="1" u="sng" dirty="0" smtClean="0"/>
              <a:t>almeno dieci</a:t>
            </a:r>
            <a:r>
              <a:rPr lang="it-IT" sz="1400" dirty="0" smtClean="0"/>
              <a:t> </a:t>
            </a:r>
            <a:r>
              <a:rPr lang="it-IT" sz="1400" b="1" dirty="0" smtClean="0">
                <a:solidFill>
                  <a:srgbClr val="FF0000"/>
                </a:solidFill>
              </a:rPr>
              <a:t>soggetti di cui all’articolo 46, comma 1, del medesimo decreto legislativo n. 50 del 2016</a:t>
            </a:r>
            <a:r>
              <a:rPr lang="it-IT" sz="1400" b="1" dirty="0" smtClean="0"/>
              <a:t>, </a:t>
            </a:r>
            <a:r>
              <a:rPr lang="it-IT" sz="1400" dirty="0" smtClean="0"/>
              <a:t>iscritti nell’elenco speciale di cui all’articolo 34 del presente decreto. </a:t>
            </a:r>
            <a:r>
              <a:rPr lang="it-IT" sz="1400" b="1" dirty="0" smtClean="0">
                <a:solidFill>
                  <a:srgbClr val="FF0000"/>
                </a:solidFill>
              </a:rPr>
              <a:t>Fatta eccezione per particolari e comprovate ragioni connesse alla specifica tipologia e alla dimensione dell’intervento, le stazioni appaltanti, secondo quanto previsto dal comma 4 dell’articolo 23 del citato decreto legislativo n. 50 del 2016, affidano la redazione della progettazione al livello esecutivo</a:t>
            </a:r>
            <a:r>
              <a:rPr lang="it-IT" sz="1400" b="1" dirty="0" smtClean="0"/>
              <a:t>. </a:t>
            </a:r>
            <a:r>
              <a:rPr lang="it-IT" sz="1400" dirty="0" smtClean="0"/>
              <a:t>Agli oneri derivanti dall’affidamento degli incarichi di progettazione e di quelli previsti dall’articolo 23, comma 11, del decreto legislativo n. 50 </a:t>
            </a:r>
            <a:r>
              <a:rPr lang="it-IT" sz="1400" b="1" dirty="0" smtClean="0"/>
              <a:t>del</a:t>
            </a:r>
            <a:r>
              <a:rPr lang="it-IT" sz="1400" dirty="0" smtClean="0"/>
              <a:t> 2016 si provvede con le risorse di cui all’articolo 4, comma 3, del presente decreto.</a:t>
            </a:r>
            <a:endParaRPr lang="it-IT" sz="1400" dirty="0"/>
          </a:p>
        </p:txBody>
      </p:sp>
      <p:sp>
        <p:nvSpPr>
          <p:cNvPr id="12" name="CasellaDiTesto 11"/>
          <p:cNvSpPr txBox="1"/>
          <p:nvPr/>
        </p:nvSpPr>
        <p:spPr>
          <a:xfrm>
            <a:off x="278675" y="-1"/>
            <a:ext cx="4781005" cy="6832640"/>
          </a:xfrm>
          <a:prstGeom prst="rect">
            <a:avLst/>
          </a:prstGeom>
          <a:noFill/>
        </p:spPr>
        <p:txBody>
          <a:bodyPr wrap="square" rtlCol="0">
            <a:spAutoFit/>
          </a:bodyPr>
          <a:lstStyle/>
          <a:p>
            <a:pPr algn="ctr"/>
            <a:r>
              <a:rPr lang="it-IT" b="1" dirty="0" smtClean="0"/>
              <a:t>D.L. 18 aprile 2019, n. 32</a:t>
            </a:r>
          </a:p>
          <a:p>
            <a:pPr algn="ctr"/>
            <a:r>
              <a:rPr lang="it-IT" sz="1600" dirty="0" smtClean="0"/>
              <a:t>In vigore dal 19 aprile 2019 al 18 giugno 2019</a:t>
            </a:r>
          </a:p>
          <a:p>
            <a:pPr algn="ctr"/>
            <a:endParaRPr lang="it-IT" sz="1600" dirty="0"/>
          </a:p>
          <a:p>
            <a:pPr algn="ctr"/>
            <a:r>
              <a:rPr lang="it-IT" sz="1600" dirty="0" smtClean="0"/>
              <a:t>Art. 23</a:t>
            </a:r>
          </a:p>
          <a:p>
            <a:pPr marL="228600" indent="-228600" algn="just">
              <a:buAutoNum type="arabicPeriod"/>
            </a:pPr>
            <a:r>
              <a:rPr lang="it-IT" sz="1300" dirty="0" smtClean="0"/>
              <a:t>Al decreto-legge 17 ottobre 2016, n. 189 […] sono apportate le seguenti modificazioni: </a:t>
            </a:r>
          </a:p>
          <a:p>
            <a:pPr marL="228600" indent="-228600" algn="just">
              <a:buAutoNum type="alphaLcParenR"/>
            </a:pPr>
            <a:r>
              <a:rPr lang="it-IT" sz="1300" dirty="0" smtClean="0"/>
              <a:t>all’ articolo 2, il comma 2 -bis è sostituito dal seguente: </a:t>
            </a:r>
          </a:p>
          <a:p>
            <a:pPr algn="just"/>
            <a:endParaRPr lang="it-IT" sz="1300" dirty="0" smtClean="0"/>
          </a:p>
          <a:p>
            <a:pPr algn="just"/>
            <a:r>
              <a:rPr lang="it-IT" sz="1600" dirty="0" smtClean="0"/>
              <a:t>2-bis. L'affidamento degli incarichi di progettazione </a:t>
            </a:r>
            <a:r>
              <a:rPr lang="it-IT" sz="1600" b="1" dirty="0" smtClean="0"/>
              <a:t>e dei servizi di architettura e ingegneria ed altri servizi tecnici e per l'elaborazione degli atti di pianificazione e programmazione urbanistica in conformità agli indirizzi definiti dal Commissario straordinario, </a:t>
            </a:r>
            <a:r>
              <a:rPr lang="it-IT" sz="1600" dirty="0" smtClean="0"/>
              <a:t>per importi inferiori a quelli di cui all'articolo 35 del decreto legislativo 18 aprile 2016, n. 50, avviene, mediante procedure negoziate </a:t>
            </a:r>
            <a:r>
              <a:rPr lang="it-IT" sz="1600" b="1" dirty="0" smtClean="0"/>
              <a:t>previa consultazione di </a:t>
            </a:r>
            <a:r>
              <a:rPr lang="it-IT" sz="1600" b="1" u="sng" dirty="0" smtClean="0"/>
              <a:t>almeno dieci professionisti</a:t>
            </a:r>
            <a:r>
              <a:rPr lang="it-IT" sz="1600" dirty="0" smtClean="0"/>
              <a:t> iscritti nell'elenco speciale di cui all'articolo 34 del presente decreto, </a:t>
            </a:r>
            <a:r>
              <a:rPr lang="it-IT" sz="1600" b="1" dirty="0" smtClean="0"/>
              <a:t>utilizzando il </a:t>
            </a:r>
            <a:r>
              <a:rPr lang="it-IT" sz="1600" b="1" u="sng" dirty="0" smtClean="0">
                <a:solidFill>
                  <a:srgbClr val="FF0000"/>
                </a:solidFill>
              </a:rPr>
              <a:t>criterio di aggiudicazione del minor prezzo</a:t>
            </a:r>
            <a:r>
              <a:rPr lang="it-IT" sz="1600" b="1" dirty="0" smtClean="0"/>
              <a:t> con le modalità previste dall'articolo 97, commi 2, 2-bis e 2-ter, del decreto legislativo 18 aprile 2016, n. 50</a:t>
            </a:r>
            <a:r>
              <a:rPr lang="it-IT" sz="1600" dirty="0" smtClean="0"/>
              <a:t>. Agli oneri derivanti dall'affidamento degli incarichi di progettazione e di quelli previsti dall'articolo 23, comma 11, del decreto legislativo 18 aprile 2016, n. 50, si provvede con le risorse di cui all'articolo 4, comma 3, del presente decreto.</a:t>
            </a:r>
            <a:endParaRPr lang="it-IT" sz="1600" dirty="0"/>
          </a:p>
        </p:txBody>
      </p:sp>
      <p:sp>
        <p:nvSpPr>
          <p:cNvPr id="13" name="Freccia a destra 12"/>
          <p:cNvSpPr/>
          <p:nvPr/>
        </p:nvSpPr>
        <p:spPr>
          <a:xfrm>
            <a:off x="4922932" y="115836"/>
            <a:ext cx="362309" cy="383875"/>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p:cNvSpPr txBox="1"/>
          <p:nvPr/>
        </p:nvSpPr>
        <p:spPr>
          <a:xfrm>
            <a:off x="5374054" y="-2"/>
            <a:ext cx="3909283" cy="615553"/>
          </a:xfrm>
          <a:prstGeom prst="rect">
            <a:avLst/>
          </a:prstGeom>
          <a:noFill/>
        </p:spPr>
        <p:txBody>
          <a:bodyPr wrap="square" rtlCol="0">
            <a:spAutoFit/>
          </a:bodyPr>
          <a:lstStyle/>
          <a:p>
            <a:pPr algn="ctr"/>
            <a:r>
              <a:rPr lang="it-IT" b="1" dirty="0" smtClean="0"/>
              <a:t>Legge 14 giugno 2019, n. 55</a:t>
            </a:r>
          </a:p>
          <a:p>
            <a:pPr algn="ctr"/>
            <a:r>
              <a:rPr lang="it-IT" sz="1600" dirty="0" smtClean="0"/>
              <a:t>In vigore dal 19 giugno 2019</a:t>
            </a:r>
          </a:p>
        </p:txBody>
      </p:sp>
    </p:spTree>
    <p:extLst>
      <p:ext uri="{BB962C8B-B14F-4D97-AF65-F5344CB8AC3E}">
        <p14:creationId xmlns:p14="http://schemas.microsoft.com/office/powerpoint/2010/main" val="226918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0-#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0-#ppt_h/2"/>
                                          </p:val>
                                        </p:tav>
                                        <p:tav tm="100000">
                                          <p:val>
                                            <p:strVal val="#ppt_y"/>
                                          </p:val>
                                        </p:tav>
                                      </p:tavLst>
                                    </p:anim>
                                  </p:childTnLst>
                                </p:cTn>
                              </p:par>
                            </p:childTnLst>
                          </p:cTn>
                        </p:par>
                        <p:par>
                          <p:cTn id="18" fill="hold">
                            <p:stCondLst>
                              <p:cond delay="500"/>
                            </p:stCondLst>
                            <p:childTnLst>
                              <p:par>
                                <p:cTn id="19" presetID="10" presetClass="entr" presetSubtype="0" fill="hold" grpId="2"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2"/>
      <p:bldP spid="12" grpId="2"/>
      <p:bldP spid="13" grpId="0" animBg="1"/>
      <p:bldP spid="14" grpId="0"/>
    </p:bld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812</TotalTime>
  <Words>3761</Words>
  <Application>Microsoft Office PowerPoint</Application>
  <PresentationFormat>Widescreen</PresentationFormat>
  <Paragraphs>258</Paragraphs>
  <Slides>18</Slides>
  <Notes>1</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18</vt:i4>
      </vt:variant>
    </vt:vector>
  </HeadingPairs>
  <TitlesOfParts>
    <vt:vector size="27" baseType="lpstr">
      <vt:lpstr>Arial</vt:lpstr>
      <vt:lpstr>Calibri</vt:lpstr>
      <vt:lpstr>Calibri </vt:lpstr>
      <vt:lpstr>Times New Roman</vt:lpstr>
      <vt:lpstr>Trebuchet MS</vt:lpstr>
      <vt:lpstr>Wingdings</vt:lpstr>
      <vt:lpstr>Wingdings 3</vt:lpstr>
      <vt:lpstr>Sfaccettatura</vt:lpstr>
      <vt:lpstr>Document</vt:lpstr>
      <vt:lpstr>RICOSTRUZIONE POST-SISMA 2016:  CODICE DEI CONTRATTI PUBBLICI e «SBLOCCACANTIERI»</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CODICE DEI CONTRATTI PUBBLICI e «SBLOCCACANTIERI»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Sonia Bossoletti</dc:creator>
  <cp:lastModifiedBy>Maurizio Conoscenti</cp:lastModifiedBy>
  <cp:revision>96</cp:revision>
  <dcterms:created xsi:type="dcterms:W3CDTF">2019-06-26T08:44:30Z</dcterms:created>
  <dcterms:modified xsi:type="dcterms:W3CDTF">2019-07-01T06:45:32Z</dcterms:modified>
</cp:coreProperties>
</file>