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Proxima Nova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roximaNova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roximaNova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ProximaNova-italic.fntdata"/><Relationship Id="rId6" Type="http://schemas.openxmlformats.org/officeDocument/2006/relationships/slide" Target="slides/slide1.xml"/><Relationship Id="rId18" Type="http://schemas.openxmlformats.org/officeDocument/2006/relationships/font" Target="fonts/ProximaNova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058072de43_0_9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058072de43_0_9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18f07d041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118f07d041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18f07d041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18f07d041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058072de43_0_9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058072de43_0_9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058072de43_0_10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058072de43_0_10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058072de43_0_9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058072de43_0_9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058072de43_0_9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058072de43_0_9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058072de43_0_9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058072de43_0_9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058072de43_0_10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058072de43_0_10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058072de43_0_10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058072de43_0_10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058072de43_0_10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058072de43_0_10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2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" name="Google Shape;16;p3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Progetto Ge.Co. - </a:t>
            </a:r>
            <a:r>
              <a:rPr lang="it" sz="3200"/>
              <a:t>Green Economy and CO2</a:t>
            </a:r>
            <a:endParaRPr sz="3200"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510450" y="3182341"/>
            <a:ext cx="8123100" cy="142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Acquisizione dati, rilievi in campo, calcolo emissioni CO2 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possibili pratiche migliorative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 txBox="1"/>
          <p:nvPr/>
        </p:nvSpPr>
        <p:spPr>
          <a:xfrm>
            <a:off x="281700" y="432300"/>
            <a:ext cx="85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Rilevazione dati aziende altri settori (debitrici)</a:t>
            </a:r>
            <a:endParaRPr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1" name="Google Shape;151;p22"/>
          <p:cNvSpPr txBox="1"/>
          <p:nvPr/>
        </p:nvSpPr>
        <p:spPr>
          <a:xfrm>
            <a:off x="644300" y="10626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2" name="Google Shape;152;p22"/>
          <p:cNvSpPr txBox="1"/>
          <p:nvPr/>
        </p:nvSpPr>
        <p:spPr>
          <a:xfrm>
            <a:off x="568100" y="11595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Valutare aziende di trasformazione prodotti agricoli 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3" name="Google Shape;153;p22"/>
          <p:cNvSpPr txBox="1"/>
          <p:nvPr/>
        </p:nvSpPr>
        <p:spPr>
          <a:xfrm>
            <a:off x="1558700" y="27591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4" name="Google Shape;154;p22"/>
          <p:cNvSpPr txBox="1"/>
          <p:nvPr/>
        </p:nvSpPr>
        <p:spPr>
          <a:xfrm>
            <a:off x="717000" y="231397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Rilievo modalità di lavorazione 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5" name="Google Shape;155;p22"/>
          <p:cNvSpPr txBox="1"/>
          <p:nvPr/>
        </p:nvSpPr>
        <p:spPr>
          <a:xfrm>
            <a:off x="1319600" y="29335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Tipologia di frantoio, tipologia di attività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6" name="Google Shape;156;p22"/>
          <p:cNvSpPr txBox="1"/>
          <p:nvPr/>
        </p:nvSpPr>
        <p:spPr>
          <a:xfrm>
            <a:off x="748000" y="355387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Acquisizione dati di consumo energetico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7" name="Google Shape;157;p22"/>
          <p:cNvSpPr txBox="1"/>
          <p:nvPr/>
        </p:nvSpPr>
        <p:spPr>
          <a:xfrm>
            <a:off x="1330100" y="17484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Frantoi in particolare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8" name="Google Shape;158;p22"/>
          <p:cNvSpPr txBox="1"/>
          <p:nvPr/>
        </p:nvSpPr>
        <p:spPr>
          <a:xfrm>
            <a:off x="1326600" y="41956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Energia elettrica, carburanti, fonti alternative, ecc.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/>
          <p:nvPr/>
        </p:nvSpPr>
        <p:spPr>
          <a:xfrm>
            <a:off x="281700" y="432300"/>
            <a:ext cx="85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Possibile creazione di un mercato di crediti di C</a:t>
            </a:r>
            <a:endParaRPr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4" name="Google Shape;164;p23"/>
          <p:cNvSpPr txBox="1"/>
          <p:nvPr/>
        </p:nvSpPr>
        <p:spPr>
          <a:xfrm>
            <a:off x="644300" y="10626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5" name="Google Shape;165;p23"/>
          <p:cNvSpPr txBox="1"/>
          <p:nvPr/>
        </p:nvSpPr>
        <p:spPr>
          <a:xfrm>
            <a:off x="415700" y="1159500"/>
            <a:ext cx="8580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Simulazione di un possibile processo di valutazione “energetica” di aziende (agricole e non)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6" name="Google Shape;166;p23"/>
          <p:cNvSpPr txBox="1"/>
          <p:nvPr/>
        </p:nvSpPr>
        <p:spPr>
          <a:xfrm>
            <a:off x="1558700" y="27591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7" name="Google Shape;167;p23"/>
          <p:cNvSpPr txBox="1"/>
          <p:nvPr/>
        </p:nvSpPr>
        <p:spPr>
          <a:xfrm>
            <a:off x="869400" y="208537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Comprensione della validità dello specifico modus operandi</a:t>
            </a: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8" name="Google Shape;168;p23"/>
          <p:cNvSpPr txBox="1"/>
          <p:nvPr/>
        </p:nvSpPr>
        <p:spPr>
          <a:xfrm>
            <a:off x="862400" y="26287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Possibile importanza futura con sviluppi della normativa 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9" name="Google Shape;169;p23"/>
          <p:cNvSpPr txBox="1"/>
          <p:nvPr/>
        </p:nvSpPr>
        <p:spPr>
          <a:xfrm>
            <a:off x="900400" y="317287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Interesse commerciale indiretto (es.: distributori vino) 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0" name="Google Shape;170;p23"/>
          <p:cNvSpPr txBox="1"/>
          <p:nvPr/>
        </p:nvSpPr>
        <p:spPr>
          <a:xfrm>
            <a:off x="869400" y="37384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Consapevolezza aziendale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/>
        </p:nvSpPr>
        <p:spPr>
          <a:xfrm>
            <a:off x="205500" y="356100"/>
            <a:ext cx="85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Finalità del progetto</a:t>
            </a:r>
            <a:endParaRPr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568100" y="1062600"/>
            <a:ext cx="8580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Iniziare a computare il bilancio del C all’interno delle aziende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del settore agricolo (creditori) e di altri settori (debitori)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1253900" y="26067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Utilizzo di un software dedicato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1280100" y="20184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Analisi delle pratiche agricole adottate 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2341225" y="31950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Efficienza nella gestione agricola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2344725" y="3749150"/>
            <a:ext cx="8580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Quantificare se si è veramente creditori e se si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quanto credito si ha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/>
        </p:nvSpPr>
        <p:spPr>
          <a:xfrm>
            <a:off x="1436925" y="370800"/>
            <a:ext cx="85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Finalità del progetto</a:t>
            </a:r>
            <a:endParaRPr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6" name="Google Shape;76;p15"/>
          <p:cNvSpPr txBox="1"/>
          <p:nvPr/>
        </p:nvSpPr>
        <p:spPr>
          <a:xfrm>
            <a:off x="568100" y="986400"/>
            <a:ext cx="8580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Porre le basi di un possibile futuro mercato di crediti di carbonio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7" name="Google Shape;77;p15"/>
          <p:cNvSpPr txBox="1"/>
          <p:nvPr/>
        </p:nvSpPr>
        <p:spPr>
          <a:xfrm>
            <a:off x="1253900" y="26067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Quantificazione del valore del carbonio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8" name="Google Shape;78;p15"/>
          <p:cNvSpPr txBox="1"/>
          <p:nvPr/>
        </p:nvSpPr>
        <p:spPr>
          <a:xfrm>
            <a:off x="1280100" y="20184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Incontro aziende creditrici/debitrici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2341225" y="3195050"/>
            <a:ext cx="8580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Consapevolezza dell’importanza del settore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agricolo nello stoccaggio del carbonio 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/>
        </p:nvSpPr>
        <p:spPr>
          <a:xfrm>
            <a:off x="281700" y="432300"/>
            <a:ext cx="85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Aziende agricole partecipanti al progetto</a:t>
            </a:r>
            <a:endParaRPr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5" name="Google Shape;85;p16"/>
          <p:cNvSpPr txBox="1"/>
          <p:nvPr/>
        </p:nvSpPr>
        <p:spPr>
          <a:xfrm>
            <a:off x="872900" y="10626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Dislocate su tutto il territorio regionale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" name="Google Shape;86;p16"/>
          <p:cNvSpPr txBox="1"/>
          <p:nvPr/>
        </p:nvSpPr>
        <p:spPr>
          <a:xfrm>
            <a:off x="872900" y="16167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11 vitivinicole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7" name="Google Shape;87;p16"/>
          <p:cNvSpPr txBox="1"/>
          <p:nvPr/>
        </p:nvSpPr>
        <p:spPr>
          <a:xfrm>
            <a:off x="872900" y="27591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10 frutticole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8" name="Google Shape;88;p16"/>
          <p:cNvSpPr txBox="1"/>
          <p:nvPr/>
        </p:nvSpPr>
        <p:spPr>
          <a:xfrm>
            <a:off x="1356300" y="21708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Rappresentate quasi tutte le DOC marchigiane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1356300" y="33474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Val d’Aso, Val Musone, Valle del Foglia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0" name="Google Shape;90;p16"/>
          <p:cNvSpPr txBox="1"/>
          <p:nvPr/>
        </p:nvSpPr>
        <p:spPr>
          <a:xfrm>
            <a:off x="872900" y="41101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Studio di un appezzamento per azienda 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46550" y="0"/>
            <a:ext cx="9390550" cy="5206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/>
        </p:nvSpPr>
        <p:spPr>
          <a:xfrm>
            <a:off x="281700" y="432300"/>
            <a:ext cx="85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Focus sulle attività agricole: settore vitivinicolo</a:t>
            </a:r>
            <a:endParaRPr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1" name="Google Shape;101;p18"/>
          <p:cNvSpPr txBox="1"/>
          <p:nvPr/>
        </p:nvSpPr>
        <p:spPr>
          <a:xfrm>
            <a:off x="644300" y="10626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Gestione biologica molto diffusa (9/11)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2" name="Google Shape;102;p18"/>
          <p:cNvSpPr txBox="1"/>
          <p:nvPr/>
        </p:nvSpPr>
        <p:spPr>
          <a:xfrm>
            <a:off x="644300" y="16167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Utilizzo di ammendanti/concimi organici su tutte le realtà (11/11)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1558700" y="27591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4" name="Google Shape;104;p18"/>
          <p:cNvSpPr txBox="1"/>
          <p:nvPr/>
        </p:nvSpPr>
        <p:spPr>
          <a:xfrm>
            <a:off x="640800" y="223777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Inerbimento temporaneo diffuso (8/11)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5" name="Google Shape;105;p18"/>
          <p:cNvSpPr txBox="1"/>
          <p:nvPr/>
        </p:nvSpPr>
        <p:spPr>
          <a:xfrm>
            <a:off x="1872025" y="28033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Principalmente lavorazione autunnale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644300" y="34129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Consumo medio di gasolio per ettaro pari a lt 180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7" name="Google Shape;107;p18"/>
          <p:cNvSpPr txBox="1"/>
          <p:nvPr/>
        </p:nvSpPr>
        <p:spPr>
          <a:xfrm>
            <a:off x="660900" y="40225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Trinciatura residui legnosi sul posto su tutte le realtà (11/11)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/>
          <p:nvPr/>
        </p:nvSpPr>
        <p:spPr>
          <a:xfrm>
            <a:off x="281700" y="432300"/>
            <a:ext cx="85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</a:t>
            </a: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ettore vitivinicolo: margini di miglioramento</a:t>
            </a:r>
            <a:endParaRPr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3" name="Google Shape;113;p19"/>
          <p:cNvSpPr txBox="1"/>
          <p:nvPr/>
        </p:nvSpPr>
        <p:spPr>
          <a:xfrm>
            <a:off x="644300" y="10626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4" name="Google Shape;114;p19"/>
          <p:cNvSpPr txBox="1"/>
          <p:nvPr/>
        </p:nvSpPr>
        <p:spPr>
          <a:xfrm>
            <a:off x="720500" y="11595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Superfici a siepe, arbusti, essenze arboree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5" name="Google Shape;115;p19"/>
          <p:cNvSpPr txBox="1"/>
          <p:nvPr/>
        </p:nvSpPr>
        <p:spPr>
          <a:xfrm>
            <a:off x="1558700" y="27591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717000" y="231397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Software previsionali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7" name="Google Shape;117;p19"/>
          <p:cNvSpPr txBox="1"/>
          <p:nvPr/>
        </p:nvSpPr>
        <p:spPr>
          <a:xfrm>
            <a:off x="701300" y="29557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Atomizzatori a recupero (riduzione deriva e quantità p.a.)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8" name="Google Shape;118;p19"/>
          <p:cNvSpPr txBox="1"/>
          <p:nvPr/>
        </p:nvSpPr>
        <p:spPr>
          <a:xfrm>
            <a:off x="720500" y="36415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Pratica del sovescio per chi pratica inerbimento temporaneo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9" name="Google Shape;119;p19"/>
          <p:cNvSpPr txBox="1"/>
          <p:nvPr/>
        </p:nvSpPr>
        <p:spPr>
          <a:xfrm>
            <a:off x="1331400" y="42718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Copertura in autunno/inverno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0" name="Google Shape;120;p19"/>
          <p:cNvSpPr txBox="1"/>
          <p:nvPr/>
        </p:nvSpPr>
        <p:spPr>
          <a:xfrm>
            <a:off x="1025300" y="17484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Incremento o piantumazione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/>
        </p:nvSpPr>
        <p:spPr>
          <a:xfrm>
            <a:off x="281700" y="356100"/>
            <a:ext cx="85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Focus sulle attività agricole: settore frutticolo</a:t>
            </a:r>
            <a:endParaRPr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6" name="Google Shape;126;p20"/>
          <p:cNvSpPr txBox="1"/>
          <p:nvPr/>
        </p:nvSpPr>
        <p:spPr>
          <a:xfrm>
            <a:off x="644300" y="10626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Gestione biologica poco diffusa (2/10)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7" name="Google Shape;127;p20"/>
          <p:cNvSpPr txBox="1"/>
          <p:nvPr/>
        </p:nvSpPr>
        <p:spPr>
          <a:xfrm>
            <a:off x="644300" y="16167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Frequente u</a:t>
            </a: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tilizzo di ammendanti/concimi organici (8/10)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8" name="Google Shape;128;p20"/>
          <p:cNvSpPr txBox="1"/>
          <p:nvPr/>
        </p:nvSpPr>
        <p:spPr>
          <a:xfrm>
            <a:off x="1558700" y="27591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9" name="Google Shape;129;p20"/>
          <p:cNvSpPr txBox="1"/>
          <p:nvPr/>
        </p:nvSpPr>
        <p:spPr>
          <a:xfrm>
            <a:off x="640800" y="223777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Inerbimento permanente diffuso (6/10)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0" name="Google Shape;130;p20"/>
          <p:cNvSpPr txBox="1"/>
          <p:nvPr/>
        </p:nvSpPr>
        <p:spPr>
          <a:xfrm>
            <a:off x="644300" y="41749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Consumo medio di gasolio per ettaro pari a lt 260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1" name="Google Shape;131;p20"/>
          <p:cNvSpPr txBox="1"/>
          <p:nvPr/>
        </p:nvSpPr>
        <p:spPr>
          <a:xfrm>
            <a:off x="644300" y="28588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Bruciatura</a:t>
            </a: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residui legnosi in alcune aziende (3/10)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2" name="Google Shape;132;p20"/>
          <p:cNvSpPr txBox="1"/>
          <p:nvPr/>
        </p:nvSpPr>
        <p:spPr>
          <a:xfrm>
            <a:off x="615700" y="3543238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Irrigazione per aspersione poco diffusa (2/10)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/>
          <p:nvPr/>
        </p:nvSpPr>
        <p:spPr>
          <a:xfrm>
            <a:off x="281700" y="432300"/>
            <a:ext cx="85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8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Settore frutticolo: margini di miglioramento</a:t>
            </a:r>
            <a:endParaRPr sz="28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8" name="Google Shape;138;p21"/>
          <p:cNvSpPr txBox="1"/>
          <p:nvPr/>
        </p:nvSpPr>
        <p:spPr>
          <a:xfrm>
            <a:off x="644300" y="10626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9" name="Google Shape;139;p21"/>
          <p:cNvSpPr txBox="1"/>
          <p:nvPr/>
        </p:nvSpPr>
        <p:spPr>
          <a:xfrm>
            <a:off x="720500" y="11595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Superfici a siepe, arbusti, essenze arboree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0" name="Google Shape;140;p21"/>
          <p:cNvSpPr txBox="1"/>
          <p:nvPr/>
        </p:nvSpPr>
        <p:spPr>
          <a:xfrm>
            <a:off x="1558700" y="27591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1" name="Google Shape;141;p21"/>
          <p:cNvSpPr txBox="1"/>
          <p:nvPr/>
        </p:nvSpPr>
        <p:spPr>
          <a:xfrm>
            <a:off x="717000" y="231397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Software previsionali (non ancora in commercio)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2" name="Google Shape;142;p21"/>
          <p:cNvSpPr txBox="1"/>
          <p:nvPr/>
        </p:nvSpPr>
        <p:spPr>
          <a:xfrm>
            <a:off x="720500" y="301012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Pratica del sovescio per chi pratica inerbimento temporaneo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3" name="Google Shape;143;p21"/>
          <p:cNvSpPr txBox="1"/>
          <p:nvPr/>
        </p:nvSpPr>
        <p:spPr>
          <a:xfrm>
            <a:off x="1357600" y="3706275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Copertura in autunno/inverno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4" name="Google Shape;144;p21"/>
          <p:cNvSpPr txBox="1"/>
          <p:nvPr/>
        </p:nvSpPr>
        <p:spPr>
          <a:xfrm>
            <a:off x="1025300" y="174840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Incremento o piantumazione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5" name="Google Shape;145;p21"/>
          <p:cNvSpPr txBox="1"/>
          <p:nvPr/>
        </p:nvSpPr>
        <p:spPr>
          <a:xfrm>
            <a:off x="717000" y="4271850"/>
            <a:ext cx="8580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4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Conversione al regime biologico</a:t>
            </a:r>
            <a:endParaRPr sz="24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