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0" r:id="rId4"/>
    <p:sldId id="273" r:id="rId5"/>
    <p:sldId id="291" r:id="rId6"/>
    <p:sldId id="258" r:id="rId7"/>
    <p:sldId id="276" r:id="rId8"/>
    <p:sldId id="275" r:id="rId9"/>
    <p:sldId id="294" r:id="rId10"/>
    <p:sldId id="292" r:id="rId11"/>
    <p:sldId id="295" r:id="rId12"/>
    <p:sldId id="293" r:id="rId13"/>
    <p:sldId id="272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10/03/2022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infosuoli@regione.marche.i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amb.it/" TargetMode="External"/><Relationship Id="rId5" Type="http://schemas.openxmlformats.org/officeDocument/2006/relationships/hyperlink" Target="http://geco2.iamb.it/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538481"/>
              </p:ext>
            </p:extLst>
          </p:nvPr>
        </p:nvGraphicFramePr>
        <p:xfrm>
          <a:off x="467544" y="2204864"/>
          <a:ext cx="7920880" cy="720080"/>
        </p:xfrm>
        <a:graphic>
          <a:graphicData uri="http://schemas.openxmlformats.org/drawingml/2006/table">
            <a:tbl>
              <a:tblPr/>
              <a:tblGrid>
                <a:gridCol w="7920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Regione marche, test del Carbon </a:t>
                      </a:r>
                      <a:r>
                        <a:rPr lang="it-IT" sz="18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calculator</a:t>
                      </a:r>
                      <a:r>
                        <a:rPr lang="it-IT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GECO2, piattaforma</a:t>
                      </a:r>
                      <a:r>
                        <a:rPr lang="it-IT" sz="1800" b="1" i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 mercato </a:t>
                      </a:r>
                      <a:r>
                        <a:rPr lang="it-IT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 gestione delle transazioni</a:t>
                      </a:r>
                      <a:endParaRPr lang="it-IT" sz="20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967337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600" b="0" i="0" u="none" strike="noStrike" cap="none" normalizeH="0" baseline="0" dirty="0" smtClean="0">
              <a:ln>
                <a:noFill/>
              </a:ln>
              <a:solidFill>
                <a:srgbClr val="548DD4"/>
              </a:solidFill>
              <a:effectLst/>
              <a:latin typeface="Calibri Light" pitchFamily="34" charset="0"/>
              <a:ea typeface="Calibri" pitchFamily="34" charset="0"/>
              <a:cs typeface="Calibri Light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it-IT" sz="26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PROGETTO GECO2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2600" dirty="0" smtClean="0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Fase </a:t>
            </a:r>
            <a:r>
              <a:rPr lang="it-IT" sz="2600" dirty="0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WP4.3 – </a:t>
            </a:r>
            <a:r>
              <a:rPr lang="it-IT" sz="2600" dirty="0" err="1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Pilot</a:t>
            </a:r>
            <a:r>
              <a:rPr lang="it-IT" sz="2600" dirty="0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 </a:t>
            </a:r>
            <a:r>
              <a:rPr lang="it-IT" sz="2600" dirty="0" err="1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project</a:t>
            </a:r>
            <a:r>
              <a:rPr lang="it-IT" sz="2600" dirty="0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 </a:t>
            </a:r>
            <a:r>
              <a:rPr lang="it-IT" sz="2600" dirty="0" err="1">
                <a:solidFill>
                  <a:srgbClr val="548DD4"/>
                </a:solidFill>
                <a:latin typeface="Calibri Light" pitchFamily="34" charset="0"/>
                <a:ea typeface="Calibri" pitchFamily="34" charset="0"/>
                <a:cs typeface="Calibri Light" pitchFamily="34" charset="0"/>
              </a:rPr>
              <a:t>implementation</a:t>
            </a:r>
            <a:endParaRPr lang="it-IT" sz="2600" dirty="0">
              <a:solidFill>
                <a:srgbClr val="548DD4"/>
              </a:solidFill>
              <a:latin typeface="Calibri Light" pitchFamily="34" charset="0"/>
              <a:ea typeface="Calibri" pitchFamily="34" charset="0"/>
              <a:cs typeface="Calibri Light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6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 </a:t>
            </a: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Giovedì 10 </a:t>
            </a:r>
            <a:r>
              <a:rPr kumimoji="0" lang="it-IT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dicembre </a:t>
            </a:r>
            <a:r>
              <a:rPr kumimoji="0" lang="it-IT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 Light" pitchFamily="34" charset="0"/>
                <a:ea typeface="Calibri" pitchFamily="34" charset="0"/>
                <a:cs typeface="Calibri Light" pitchFamily="34" charset="0"/>
              </a:rPr>
              <a:t>2022 </a:t>
            </a:r>
            <a:endParaRPr kumimoji="0" lang="it-IT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 Light" pitchFamily="34" charset="0"/>
              <a:ea typeface="Calibri" pitchFamily="34" charset="0"/>
              <a:cs typeface="Calibri Light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 Light" pitchFamily="34" charset="0"/>
              <a:ea typeface="Calibri" pitchFamily="34" charset="0"/>
              <a:cs typeface="Calibri Light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200" b="1" i="1" dirty="0" smtClean="0">
                <a:latin typeface="Calibri Light" pitchFamily="34" charset="0"/>
                <a:ea typeface="Calibri" pitchFamily="34" charset="0"/>
                <a:cs typeface="Calibri Light" pitchFamily="34" charset="0"/>
              </a:rPr>
              <a:t>Mauro TIBERI, Giovanni CIABOCCO e Cristina BERNACCONI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600" b="1" i="1" dirty="0" smtClean="0">
                <a:latin typeface="Calibri Light" pitchFamily="34" charset="0"/>
                <a:ea typeface="Calibri" pitchFamily="34" charset="0"/>
                <a:cs typeface="Calibri Light" pitchFamily="34" charset="0"/>
              </a:rPr>
              <a:t>PO Monitoraggio Suoli Servizio Politiche Agroalimentari Regione Marche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200" dirty="0" smtClean="0">
                <a:latin typeface="Calibri Light" pitchFamily="34" charset="0"/>
                <a:ea typeface="Calibri" pitchFamily="34" charset="0"/>
                <a:cs typeface="Calibri Light" pitchFamily="34" charset="0"/>
              </a:rPr>
              <a:t> </a:t>
            </a:r>
            <a:r>
              <a:rPr lang="it-IT" sz="1600" b="1" i="1" dirty="0" err="1" smtClean="0">
                <a:latin typeface="Calibri Light" pitchFamily="34" charset="0"/>
                <a:ea typeface="Calibri" pitchFamily="34" charset="0"/>
                <a:cs typeface="Calibri Light" pitchFamily="34" charset="0"/>
              </a:rPr>
              <a:t>Treia</a:t>
            </a:r>
            <a:r>
              <a:rPr lang="it-IT" sz="1600" b="1" i="1" dirty="0" smtClean="0">
                <a:latin typeface="Calibri Light" pitchFamily="34" charset="0"/>
                <a:ea typeface="Calibri" pitchFamily="34" charset="0"/>
                <a:cs typeface="Calibri Light" pitchFamily="34" charset="0"/>
              </a:rPr>
              <a:t> (MC)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23528" y="995002"/>
            <a:ext cx="7187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Test </a:t>
            </a:r>
            <a:r>
              <a:rPr lang="it-IT" b="1" i="1" u="sng" dirty="0"/>
              <a:t>della piattaforma di </a:t>
            </a:r>
            <a:r>
              <a:rPr lang="it-IT" b="1" i="1" u="sng" dirty="0" smtClean="0"/>
              <a:t>mercato: Il creditore (azienda agricola) «Seller» </a:t>
            </a:r>
            <a:endParaRPr lang="it-IT" b="1" i="1" u="sng" dirty="0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65412"/>
            <a:ext cx="9108504" cy="5261864"/>
          </a:xfrm>
          <a:prstGeom prst="rect">
            <a:avLst/>
          </a:prstGeom>
        </p:spPr>
      </p:pic>
      <p:sp>
        <p:nvSpPr>
          <p:cNvPr id="11" name="Ovale 10"/>
          <p:cNvSpPr/>
          <p:nvPr/>
        </p:nvSpPr>
        <p:spPr>
          <a:xfrm>
            <a:off x="5326968" y="2025159"/>
            <a:ext cx="2845432" cy="16309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55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23528" y="995002"/>
            <a:ext cx="7806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Test </a:t>
            </a:r>
            <a:r>
              <a:rPr lang="it-IT" b="1" i="1" u="sng" dirty="0"/>
              <a:t>della piattaforma di </a:t>
            </a:r>
            <a:r>
              <a:rPr lang="it-IT" b="1" i="1" u="sng" dirty="0" smtClean="0"/>
              <a:t>mercato: Il debitore (azienda agricola/altro) «buyers» </a:t>
            </a:r>
            <a:endParaRPr lang="it-IT" b="1" i="1" u="sng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34924"/>
          <a:stretch/>
        </p:blipFill>
        <p:spPr>
          <a:xfrm>
            <a:off x="0" y="1434301"/>
            <a:ext cx="9158940" cy="5163051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4855437" y="1954672"/>
            <a:ext cx="3806660" cy="26052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440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23528" y="995002"/>
            <a:ext cx="7806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Test </a:t>
            </a:r>
            <a:r>
              <a:rPr lang="it-IT" b="1" i="1" u="sng" dirty="0"/>
              <a:t>della piattaforma di </a:t>
            </a:r>
            <a:r>
              <a:rPr lang="it-IT" b="1" i="1" u="sng" dirty="0" smtClean="0"/>
              <a:t>mercato: Il debitore (azienda agricola/altro) «buyers» </a:t>
            </a:r>
            <a:endParaRPr lang="it-IT" b="1" i="1" u="sng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5" y="1508350"/>
            <a:ext cx="9082414" cy="5233018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4855437" y="2928976"/>
            <a:ext cx="3806660" cy="16309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25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11560" y="2780928"/>
            <a:ext cx="8101012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2800" b="1" dirty="0" smtClean="0">
                <a:latin typeface="Times New Roman" pitchFamily="18" charset="0"/>
              </a:rPr>
              <a:t>PO Monitoraggio Suoli </a:t>
            </a:r>
          </a:p>
          <a:p>
            <a:r>
              <a:rPr lang="it-IT" sz="2800" b="1" dirty="0" smtClean="0">
                <a:latin typeface="Times New Roman" pitchFamily="18" charset="0"/>
              </a:rPr>
              <a:t>Servizio Politiche Agroalimentari</a:t>
            </a:r>
            <a:endParaRPr lang="it-IT" sz="2800" b="1" dirty="0">
              <a:latin typeface="Times New Roman" pitchFamily="18" charset="0"/>
            </a:endParaRPr>
          </a:p>
          <a:p>
            <a:r>
              <a:rPr lang="it-IT" sz="2400" b="1" dirty="0" smtClean="0">
                <a:latin typeface="Times New Roman" pitchFamily="18" charset="0"/>
              </a:rPr>
              <a:t>Via Cavour 29– </a:t>
            </a:r>
            <a:r>
              <a:rPr lang="it-IT" sz="2400" b="1" dirty="0" err="1">
                <a:latin typeface="Times New Roman" pitchFamily="18" charset="0"/>
              </a:rPr>
              <a:t>Treia</a:t>
            </a:r>
            <a:endParaRPr lang="it-IT" sz="2400" b="1" dirty="0">
              <a:latin typeface="Times New Roman" pitchFamily="18" charset="0"/>
            </a:endParaRPr>
          </a:p>
          <a:p>
            <a:r>
              <a:rPr lang="it-IT" sz="2400" b="1" dirty="0">
                <a:latin typeface="Times New Roman" pitchFamily="18" charset="0"/>
              </a:rPr>
              <a:t>Tel./Fax. </a:t>
            </a:r>
            <a:r>
              <a:rPr lang="it-IT" sz="2400" b="1" dirty="0" smtClean="0">
                <a:latin typeface="Times New Roman" pitchFamily="18" charset="0"/>
              </a:rPr>
              <a:t>0733-217285</a:t>
            </a:r>
            <a:endParaRPr lang="it-IT" sz="2400" b="1" dirty="0">
              <a:latin typeface="Times New Roman" pitchFamily="18" charset="0"/>
            </a:endParaRPr>
          </a:p>
          <a:p>
            <a:r>
              <a:rPr lang="it-IT" sz="2400" b="1" dirty="0">
                <a:latin typeface="Times New Roman" pitchFamily="18" charset="0"/>
              </a:rPr>
              <a:t>Mail. </a:t>
            </a:r>
            <a:r>
              <a:rPr lang="it-IT" sz="2400" b="1" dirty="0">
                <a:latin typeface="Times New Roman" pitchFamily="18" charset="0"/>
                <a:hlinkClick r:id="rId4"/>
              </a:rPr>
              <a:t>infosuoli@regione.marche.it</a:t>
            </a:r>
            <a:endParaRPr lang="it-IT" sz="2400" b="1" dirty="0">
              <a:latin typeface="Times New Roman" pitchFamily="18" charset="0"/>
            </a:endParaRPr>
          </a:p>
          <a:p>
            <a:endParaRPr lang="it-IT" sz="2400" b="1" dirty="0">
              <a:latin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323528" y="2130425"/>
            <a:ext cx="5904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Test per il calcolatore di CO</a:t>
            </a:r>
            <a:r>
              <a:rPr lang="it-IT" sz="1100" dirty="0" smtClean="0"/>
              <a:t>2 </a:t>
            </a:r>
            <a:r>
              <a:rPr lang="it-IT" dirty="0" smtClean="0"/>
              <a:t>equivalente: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/>
              <a:t>Format inserimento dati aziende creditrici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/>
              <a:t>Format inserimento dati aziende debitrici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/>
              <a:t>Eseguibile di calcolo</a:t>
            </a:r>
          </a:p>
          <a:p>
            <a:pPr lvl="1" algn="just"/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Test della piattaforma di mercato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Il venditore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Il compratore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L’amministratore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it-IT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it-IT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it-IT" dirty="0" smtClean="0"/>
          </a:p>
        </p:txBody>
      </p:sp>
      <p:sp>
        <p:nvSpPr>
          <p:cNvPr id="11" name="Rettangolo 10"/>
          <p:cNvSpPr/>
          <p:nvPr/>
        </p:nvSpPr>
        <p:spPr>
          <a:xfrm>
            <a:off x="395536" y="1185675"/>
            <a:ext cx="1452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i="1" u="sng" dirty="0" smtClean="0"/>
              <a:t>Fasi di lavoro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-108520" y="1072371"/>
            <a:ext cx="4954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it-IT" b="1" i="1" u="sng" dirty="0" smtClean="0"/>
              <a:t>Test </a:t>
            </a:r>
            <a:r>
              <a:rPr lang="it-IT" b="1" i="1" u="sng" dirty="0"/>
              <a:t>per il calcolatore di CO2 equivalente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/>
          <a:srcRect l="-158" t="3742" r="36263" b="13906"/>
          <a:stretch/>
        </p:blipFill>
        <p:spPr>
          <a:xfrm>
            <a:off x="160140" y="1490061"/>
            <a:ext cx="5760640" cy="417646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/>
          <a:srcRect l="17552" t="37806" r="33120" b="5257"/>
          <a:stretch/>
        </p:blipFill>
        <p:spPr>
          <a:xfrm>
            <a:off x="3963443" y="3222038"/>
            <a:ext cx="5040560" cy="327275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6"/>
          <a:srcRect l="16597" t="30012" r="34616" b="17948"/>
          <a:stretch/>
        </p:blipFill>
        <p:spPr>
          <a:xfrm>
            <a:off x="175995" y="4586127"/>
            <a:ext cx="3600400" cy="2160240"/>
          </a:xfrm>
          <a:prstGeom prst="rect">
            <a:avLst/>
          </a:prstGeom>
        </p:spPr>
      </p:pic>
      <p:sp>
        <p:nvSpPr>
          <p:cNvPr id="12" name="Ovale 11"/>
          <p:cNvSpPr/>
          <p:nvPr/>
        </p:nvSpPr>
        <p:spPr>
          <a:xfrm>
            <a:off x="685800" y="1316682"/>
            <a:ext cx="21602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-32838" y="1901476"/>
            <a:ext cx="21602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-13488" y="5430690"/>
            <a:ext cx="1558717" cy="10047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1545229" y="4031900"/>
            <a:ext cx="21602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3718599" y="3146245"/>
            <a:ext cx="21602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989114" y="1316494"/>
            <a:ext cx="31877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/>
              <a:t>Arpae</a:t>
            </a:r>
            <a:r>
              <a:rPr lang="it-IT" sz="1600" b="1" dirty="0"/>
              <a:t> ER - Servizio Idro Meteo Clima</a:t>
            </a:r>
          </a:p>
          <a:p>
            <a:r>
              <a:rPr lang="it-IT" sz="1200" b="1" i="1" dirty="0"/>
              <a:t>Agenzia regionale per la prevenzione, l'ambiente e l'energia </a:t>
            </a:r>
            <a:r>
              <a:rPr lang="it-IT" sz="1200" b="1" i="1" dirty="0" smtClean="0"/>
              <a:t>dell'Emilia-Romagna</a:t>
            </a:r>
          </a:p>
          <a:p>
            <a:endParaRPr lang="it-IT" sz="1200" b="1" i="1" dirty="0"/>
          </a:p>
          <a:p>
            <a:r>
              <a:rPr lang="it-IT" sz="1400" b="1" i="1" u="sng" dirty="0" smtClean="0"/>
              <a:t>Autore Antonio Volta</a:t>
            </a:r>
            <a:endParaRPr lang="it-IT" sz="1400" b="1" i="1" u="sng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2765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7385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-108520" y="1072371"/>
            <a:ext cx="4954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it-IT" b="1" i="1" u="sng" dirty="0" smtClean="0"/>
              <a:t>Format </a:t>
            </a:r>
            <a:r>
              <a:rPr lang="it-IT" b="1" i="1" u="sng" dirty="0"/>
              <a:t>inserimento dati aziende creditrici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/>
          <a:srcRect l="432" r="30710"/>
          <a:stretch/>
        </p:blipFill>
        <p:spPr>
          <a:xfrm>
            <a:off x="323528" y="1628800"/>
            <a:ext cx="5112569" cy="417646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935" y="3901730"/>
            <a:ext cx="4736526" cy="2664296"/>
          </a:xfrm>
          <a:prstGeom prst="rect">
            <a:avLst/>
          </a:prstGeom>
        </p:spPr>
      </p:pic>
      <p:cxnSp>
        <p:nvCxnSpPr>
          <p:cNvPr id="18" name="Connettore 2 17"/>
          <p:cNvCxnSpPr/>
          <p:nvPr/>
        </p:nvCxnSpPr>
        <p:spPr>
          <a:xfrm>
            <a:off x="3203848" y="3501008"/>
            <a:ext cx="2880320" cy="194421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7385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-108520" y="980139"/>
            <a:ext cx="4954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it-IT" b="1" i="1" u="sng" dirty="0" smtClean="0"/>
              <a:t>Format </a:t>
            </a:r>
            <a:r>
              <a:rPr lang="it-IT" b="1" i="1" u="sng" dirty="0"/>
              <a:t>inserimento dati aziende </a:t>
            </a:r>
            <a:r>
              <a:rPr lang="it-IT" b="1" i="1" u="sng" dirty="0" smtClean="0"/>
              <a:t>debitrici</a:t>
            </a:r>
            <a:endParaRPr lang="it-IT" b="1" i="1" u="sng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/>
          <a:srcRect r="31136"/>
          <a:stretch/>
        </p:blipFill>
        <p:spPr>
          <a:xfrm>
            <a:off x="2368576" y="1357238"/>
            <a:ext cx="6611645" cy="54006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/>
          <a:srcRect l="-52" r="25603"/>
          <a:stretch/>
        </p:blipFill>
        <p:spPr>
          <a:xfrm>
            <a:off x="179358" y="2312221"/>
            <a:ext cx="4776135" cy="3608635"/>
          </a:xfrm>
          <a:prstGeom prst="rect">
            <a:avLst/>
          </a:prstGeom>
        </p:spPr>
      </p:pic>
      <p:cxnSp>
        <p:nvCxnSpPr>
          <p:cNvPr id="10" name="Connettore 2 9"/>
          <p:cNvCxnSpPr/>
          <p:nvPr/>
        </p:nvCxnSpPr>
        <p:spPr>
          <a:xfrm flipH="1">
            <a:off x="4499992" y="2130425"/>
            <a:ext cx="2016224" cy="93853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48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348546" y="1073641"/>
            <a:ext cx="2096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Eseguibile </a:t>
            </a:r>
            <a:r>
              <a:rPr lang="it-IT" b="1" i="1" u="sng" dirty="0"/>
              <a:t>di </a:t>
            </a:r>
            <a:r>
              <a:rPr lang="it-IT" b="1" i="1" u="sng" dirty="0" smtClean="0"/>
              <a:t>calcolo</a:t>
            </a:r>
            <a:endParaRPr lang="it-IT" b="1" i="1" u="sng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/>
          <a:srcRect l="28460" t="11852" r="28465" b="18409"/>
          <a:stretch/>
        </p:blipFill>
        <p:spPr>
          <a:xfrm>
            <a:off x="251520" y="1592796"/>
            <a:ext cx="4032449" cy="3672408"/>
          </a:xfrm>
          <a:prstGeom prst="rect">
            <a:avLst/>
          </a:prstGeom>
        </p:spPr>
      </p:pic>
      <p:sp>
        <p:nvSpPr>
          <p:cNvPr id="12" name="Ovale 11"/>
          <p:cNvSpPr/>
          <p:nvPr/>
        </p:nvSpPr>
        <p:spPr>
          <a:xfrm>
            <a:off x="251520" y="1700808"/>
            <a:ext cx="1005880" cy="5745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5"/>
          <a:srcRect l="29201" t="13456" r="29573" b="19463"/>
          <a:stretch/>
        </p:blipFill>
        <p:spPr>
          <a:xfrm>
            <a:off x="4718249" y="2079914"/>
            <a:ext cx="4248472" cy="3888432"/>
          </a:xfrm>
          <a:prstGeom prst="rect">
            <a:avLst/>
          </a:prstGeom>
        </p:spPr>
      </p:pic>
      <p:cxnSp>
        <p:nvCxnSpPr>
          <p:cNvPr id="13" name="Connettore 2 12"/>
          <p:cNvCxnSpPr>
            <a:stCxn id="12" idx="5"/>
          </p:cNvCxnSpPr>
          <p:nvPr/>
        </p:nvCxnSpPr>
        <p:spPr>
          <a:xfrm>
            <a:off x="1110092" y="2191210"/>
            <a:ext cx="3608157" cy="166705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348546" y="980728"/>
            <a:ext cx="2319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Output del calcolatore</a:t>
            </a:r>
            <a:endParaRPr lang="it-IT" u="sng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1420324"/>
            <a:ext cx="8819561" cy="4961003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5652120" y="1503501"/>
            <a:ext cx="1558717" cy="39417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323528" y="995002"/>
            <a:ext cx="3379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Test </a:t>
            </a:r>
            <a:r>
              <a:rPr lang="it-IT" b="1" i="1" u="sng" dirty="0"/>
              <a:t>della piattaforma di </a:t>
            </a:r>
            <a:r>
              <a:rPr lang="it-IT" b="1" i="1" u="sng" dirty="0" smtClean="0"/>
              <a:t>mercato</a:t>
            </a:r>
            <a:endParaRPr lang="it-IT" b="1" i="1" u="sng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628800"/>
            <a:ext cx="8535602" cy="4801276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6663490" y="1880753"/>
            <a:ext cx="2300998" cy="19693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85800" y="4102075"/>
            <a:ext cx="37981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http://geco2.iamb.it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 err="1" smtClean="0"/>
              <a:t>Sviluppato</a:t>
            </a:r>
            <a:r>
              <a:rPr lang="en-US" dirty="0" smtClean="0"/>
              <a:t> da </a:t>
            </a:r>
          </a:p>
          <a:p>
            <a:r>
              <a:rPr lang="it-IT" dirty="0">
                <a:hlinkClick r:id="rId6"/>
              </a:rPr>
              <a:t>CIHEAM Bari - </a:t>
            </a:r>
            <a:r>
              <a:rPr lang="it-IT" dirty="0" err="1">
                <a:hlinkClick r:id="rId6"/>
              </a:rPr>
              <a:t>Mediterranean</a:t>
            </a:r>
            <a:r>
              <a:rPr lang="it-IT" dirty="0">
                <a:hlinkClick r:id="rId6"/>
              </a:rPr>
              <a:t> </a:t>
            </a:r>
            <a:r>
              <a:rPr lang="it-IT" dirty="0" err="1">
                <a:hlinkClick r:id="rId6"/>
              </a:rPr>
              <a:t>Agronomic</a:t>
            </a:r>
            <a:r>
              <a:rPr lang="it-IT" dirty="0">
                <a:hlinkClick r:id="rId6"/>
              </a:rPr>
              <a:t> </a:t>
            </a:r>
            <a:r>
              <a:rPr lang="it-IT" dirty="0" err="1">
                <a:hlinkClick r:id="rId6"/>
              </a:rPr>
              <a:t>Institute</a:t>
            </a:r>
            <a:r>
              <a:rPr lang="it-IT" dirty="0">
                <a:hlinkClick r:id="rId6"/>
              </a:rPr>
              <a:t> of Bari</a:t>
            </a:r>
          </a:p>
          <a:p>
            <a:r>
              <a:rPr lang="en-US" dirty="0" err="1" smtClean="0"/>
              <a:t>Autori</a:t>
            </a:r>
            <a:r>
              <a:rPr lang="en-US" dirty="0" smtClean="0"/>
              <a:t> </a:t>
            </a:r>
            <a:endParaRPr lang="en-US" dirty="0"/>
          </a:p>
          <a:p>
            <a:r>
              <a:rPr lang="it-IT" dirty="0" smtClean="0"/>
              <a:t>Giorgio </a:t>
            </a:r>
            <a:r>
              <a:rPr lang="it-IT" dirty="0"/>
              <a:t>Marti</a:t>
            </a:r>
          </a:p>
          <a:p>
            <a:r>
              <a:rPr lang="it-IT" dirty="0"/>
              <a:t>Roberto Greco Marzano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Immagin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5" name="Immagine 4" descr="logo regio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476672"/>
            <a:ext cx="1569817" cy="573911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804248" y="127665"/>
            <a:ext cx="23042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Servizio Politiche Agroalimentari</a:t>
            </a:r>
            <a:endParaRPr kumimoji="0" lang="it-IT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23528" y="995002"/>
            <a:ext cx="7107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u="sng" dirty="0" smtClean="0"/>
              <a:t>Test </a:t>
            </a:r>
            <a:r>
              <a:rPr lang="it-IT" b="1" i="1" u="sng" dirty="0"/>
              <a:t>della piattaforma di </a:t>
            </a:r>
            <a:r>
              <a:rPr lang="it-IT" b="1" i="1" u="sng" dirty="0" smtClean="0"/>
              <a:t>mercato: partner &gt;  amministratore mercato </a:t>
            </a:r>
            <a:endParaRPr lang="it-IT" b="1" i="1" u="sng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34667"/>
          <a:stretch/>
        </p:blipFill>
        <p:spPr>
          <a:xfrm>
            <a:off x="67064" y="1410625"/>
            <a:ext cx="9041439" cy="5076782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8132498" y="2540516"/>
            <a:ext cx="993753" cy="2503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65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266</Words>
  <Application>Microsoft Office PowerPoint</Application>
  <PresentationFormat>Presentazione su schermo (4:3)</PresentationFormat>
  <Paragraphs>60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  <vt:lpstr>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Giovanni Ciabocco</cp:lastModifiedBy>
  <cp:revision>56</cp:revision>
  <dcterms:created xsi:type="dcterms:W3CDTF">2020-03-18T06:26:05Z</dcterms:created>
  <dcterms:modified xsi:type="dcterms:W3CDTF">2022-03-10T17:11:36Z</dcterms:modified>
</cp:coreProperties>
</file>