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81" r:id="rId16"/>
    <p:sldId id="270" r:id="rId17"/>
    <p:sldId id="271" r:id="rId18"/>
    <p:sldId id="272" r:id="rId19"/>
    <p:sldId id="274" r:id="rId20"/>
    <p:sldId id="276" r:id="rId21"/>
    <p:sldId id="277" r:id="rId22"/>
    <p:sldId id="278" r:id="rId23"/>
    <p:sldId id="279" r:id="rId24"/>
    <p:sldId id="280" r:id="rId25"/>
    <p:sldId id="282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/>
    <p:restoredTop sz="94694"/>
  </p:normalViewPr>
  <p:slideViewPr>
    <p:cSldViewPr snapToGrid="0">
      <p:cViewPr varScale="1">
        <p:scale>
          <a:sx n="132" d="100"/>
          <a:sy n="132" d="100"/>
        </p:scale>
        <p:origin x="1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5FCFE-4A59-B946-88E3-57266FA6AFBF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934E2-A920-5249-AAFD-B32985AC71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8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34E2-A920-5249-AAFD-B32985AC713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47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194 22 maggio</a:t>
            </a:r>
          </a:p>
          <a:p>
            <a:r>
              <a:rPr lang="it-IT" dirty="0"/>
              <a:t>SSN 23 dicembre 78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34E2-A920-5249-AAFD-B32985AC713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30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ALMA ATA </a:t>
            </a:r>
          </a:p>
          <a:p>
            <a:r>
              <a:rPr lang="it-IT" dirty="0"/>
              <a:t>CARTA DI OTTAWA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34E2-A920-5249-AAFD-B32985AC713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88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ALMA ATA </a:t>
            </a:r>
          </a:p>
          <a:p>
            <a:r>
              <a:rPr lang="it-IT" dirty="0"/>
              <a:t>CARTA DI OTTAWA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34E2-A920-5249-AAFD-B32985AC713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18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ALMA ATA </a:t>
            </a:r>
          </a:p>
          <a:p>
            <a:r>
              <a:rPr lang="it-IT" dirty="0"/>
              <a:t>CARTA DI OTTAWA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34E2-A920-5249-AAFD-B32985AC713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911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934E2-A920-5249-AAFD-B32985AC713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14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75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90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66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02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0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37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1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5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63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19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72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DC40-F677-FA40-8296-B726FD9AEE65}" type="datetimeFigureOut">
              <a:rPr lang="it-IT" smtClean="0"/>
              <a:t>20/07/23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A180-2C6F-464C-A79C-15EAB822C3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35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egione.marche.it/Entra-in-Regione/ODS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D4C194F-D974-3891-AB28-63BA3F384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761" y="678294"/>
            <a:ext cx="3028478" cy="30284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28FC54-17AC-635D-BFAD-58D79CC93CBB}"/>
              </a:ext>
            </a:extLst>
          </p:cNvPr>
          <p:cNvSpPr txBox="1"/>
          <p:nvPr/>
        </p:nvSpPr>
        <p:spPr>
          <a:xfrm>
            <a:off x="2885796" y="3724935"/>
            <a:ext cx="2807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L'albero della vita (Gustav Klimt, 1909 </a:t>
            </a:r>
            <a:endParaRPr lang="it-IT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70" y="251358"/>
            <a:ext cx="1978136" cy="85387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1008516" y="4020097"/>
            <a:ext cx="7531229" cy="981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t-IT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Aggiornamento anno 2023</a:t>
            </a:r>
            <a:endParaRPr lang="it-IT" sz="1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70738E-9EFB-94DA-801B-E04AD40A3880}"/>
              </a:ext>
            </a:extLst>
          </p:cNvPr>
          <p:cNvSpPr txBox="1"/>
          <p:nvPr/>
        </p:nvSpPr>
        <p:spPr>
          <a:xfrm>
            <a:off x="1595318" y="5619044"/>
            <a:ext cx="6515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Settore Territorio e Integrazione Socio Sanitaria / ARS Marche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5A940B-1BE6-9F73-9CE9-9528C08928AD}"/>
              </a:ext>
            </a:extLst>
          </p:cNvPr>
          <p:cNvSpPr txBox="1"/>
          <p:nvPr/>
        </p:nvSpPr>
        <p:spPr>
          <a:xfrm>
            <a:off x="3840478" y="641881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20 luglio 2023</a:t>
            </a:r>
          </a:p>
        </p:txBody>
      </p:sp>
    </p:spTree>
    <p:extLst>
      <p:ext uri="{BB962C8B-B14F-4D97-AF65-F5344CB8AC3E}">
        <p14:creationId xmlns:p14="http://schemas.microsoft.com/office/powerpoint/2010/main" val="408254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7B0460-B003-F122-DD58-4D5F076DD5FB}"/>
              </a:ext>
            </a:extLst>
          </p:cNvPr>
          <p:cNvSpPr txBox="1"/>
          <p:nvPr/>
        </p:nvSpPr>
        <p:spPr>
          <a:xfrm>
            <a:off x="1178967" y="2925752"/>
            <a:ext cx="702976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110000"/>
              <a:buFont typeface="Symbol" pitchFamily="2" charset="2"/>
              <a:buChar char=""/>
              <a:tabLst>
                <a:tab pos="457200" algn="l"/>
                <a:tab pos="5490845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assistente sociale per 18 ore settimanali</a:t>
            </a:r>
            <a:endParaRPr lang="it-IT" sz="1800" dirty="0">
              <a:effectLst/>
              <a:latin typeface="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110000"/>
              <a:buFont typeface="Symbol" pitchFamily="2" charset="2"/>
              <a:buChar char=""/>
              <a:tabLst>
                <a:tab pos="457200" algn="l"/>
                <a:tab pos="5490845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ginecologo per 9 ore settimanali</a:t>
            </a:r>
            <a:endParaRPr lang="it-IT" sz="1800" dirty="0">
              <a:effectLst/>
              <a:latin typeface="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110000"/>
              <a:buFont typeface="Symbol" pitchFamily="2" charset="2"/>
              <a:buChar char=""/>
              <a:tabLst>
                <a:tab pos="457200" algn="l"/>
                <a:tab pos="5490845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ostetrica per 18 ore settimanali</a:t>
            </a:r>
            <a:endParaRPr lang="it-IT" sz="1800" dirty="0">
              <a:effectLst/>
              <a:latin typeface="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110000"/>
              <a:buFont typeface="Symbol" pitchFamily="2" charset="2"/>
              <a:buChar char=""/>
              <a:tabLst>
                <a:tab pos="457200" algn="l"/>
                <a:tab pos="5490845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pediatra per 9 ore settimanali</a:t>
            </a:r>
            <a:endParaRPr lang="it-IT" sz="1800" dirty="0">
              <a:effectLst/>
              <a:latin typeface="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110000"/>
              <a:buFont typeface="Symbol" pitchFamily="2" charset="2"/>
              <a:buChar char=""/>
              <a:tabLst>
                <a:tab pos="457200" algn="l"/>
                <a:tab pos="5490845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psicologo per 9 ore settimanali</a:t>
            </a:r>
            <a:endParaRPr lang="it-IT" sz="1800" dirty="0">
              <a:effectLst/>
              <a:latin typeface="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5490845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C54FB8-79DB-2B3D-3620-50E1613F6FF4}"/>
              </a:ext>
            </a:extLst>
          </p:cNvPr>
          <p:cNvSpPr txBox="1"/>
          <p:nvPr/>
        </p:nvSpPr>
        <p:spPr>
          <a:xfrm>
            <a:off x="0" y="864091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MARCHE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023B13F-AACC-E4D2-4277-B681BA7313F1}"/>
              </a:ext>
            </a:extLst>
          </p:cNvPr>
          <p:cNvSpPr txBox="1"/>
          <p:nvPr/>
        </p:nvSpPr>
        <p:spPr>
          <a:xfrm>
            <a:off x="1178967" y="2308727"/>
            <a:ext cx="7848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Figure professionali -  disponibilità ogni 10.000 abitanti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E1C858B-BC76-99B7-2337-1E8B5655345B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4" name="Immagine 3" descr="Agenzia-Regionale-Sanitaria-Ars.png">
            <a:extLst>
              <a:ext uri="{FF2B5EF4-FFF2-40B4-BE49-F238E27FC236}">
                <a16:creationId xmlns:a16="http://schemas.microsoft.com/office/drawing/2014/main" id="{F779153D-334E-A987-108D-314CA54A6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15" y="379551"/>
            <a:ext cx="1978136" cy="85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4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D4C194F-D974-3891-AB28-63BA3F384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761" y="678294"/>
            <a:ext cx="3028478" cy="30284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28FC54-17AC-635D-BFAD-58D79CC93CBB}"/>
              </a:ext>
            </a:extLst>
          </p:cNvPr>
          <p:cNvSpPr txBox="1"/>
          <p:nvPr/>
        </p:nvSpPr>
        <p:spPr>
          <a:xfrm>
            <a:off x="2860148" y="3724935"/>
            <a:ext cx="2858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L'albero della vita (Gustav Klimt, 1909) </a:t>
            </a:r>
            <a:endParaRPr lang="it-IT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70" y="251358"/>
            <a:ext cx="1978136" cy="85387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1008516" y="4020097"/>
            <a:ext cx="7531229" cy="15214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t-IT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 2006</a:t>
            </a:r>
          </a:p>
          <a:p>
            <a:pPr algn="ctr"/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 2016</a:t>
            </a:r>
          </a:p>
          <a:p>
            <a:pPr algn="ctr"/>
            <a:r>
              <a:rPr lang="it-IT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 2023</a:t>
            </a:r>
            <a:endParaRPr lang="it-IT" sz="1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70738E-9EFB-94DA-801B-E04AD40A3880}"/>
              </a:ext>
            </a:extLst>
          </p:cNvPr>
          <p:cNvSpPr txBox="1"/>
          <p:nvPr/>
        </p:nvSpPr>
        <p:spPr>
          <a:xfrm>
            <a:off x="208827" y="5359755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Patrizia Carletti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Giorgiana Giacconi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Simonetta Silenzi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B98248-8C43-E521-8E00-7627AF961B20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7239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70" y="251358"/>
            <a:ext cx="1978136" cy="85387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336305" y="1444914"/>
            <a:ext cx="8080208" cy="770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Indagine: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questionario ad hoc condiviso con gli operatori compilato dai responsabili dei CF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5E5ED03-E803-0C6C-3644-3849ECDC0D8B}"/>
              </a:ext>
            </a:extLst>
          </p:cNvPr>
          <p:cNvSpPr txBox="1"/>
          <p:nvPr/>
        </p:nvSpPr>
        <p:spPr>
          <a:xfrm>
            <a:off x="336305" y="2578801"/>
            <a:ext cx="86549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dirty="0"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sede</a:t>
            </a:r>
          </a:p>
          <a:p>
            <a:pPr marL="285750" lvl="0" indent="-285750" algn="just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popolazione residente per sede consultoriale</a:t>
            </a:r>
            <a:endParaRPr lang="it-IT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caratteristiche dell’équipe consultoriale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n. di ore di assistenza erogate dalle singole figure professionali x 10.000 abitanti</a:t>
            </a:r>
            <a:endParaRPr lang="it-IT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n. di ore di apertura settimanale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n. di figure professionali presenti nei CF della regione e per AST</a:t>
            </a:r>
            <a:endParaRPr lang="it-IT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583BB29-C7F3-7D7F-4777-399CD8AAC93F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401265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70" y="251358"/>
            <a:ext cx="1978136" cy="853872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5E5ED03-E803-0C6C-3644-3849ECDC0D8B}"/>
              </a:ext>
            </a:extLst>
          </p:cNvPr>
          <p:cNvSpPr txBox="1"/>
          <p:nvPr/>
        </p:nvSpPr>
        <p:spPr>
          <a:xfrm>
            <a:off x="584741" y="1105230"/>
            <a:ext cx="755957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Ambulatorio gravidanza fisiologica 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Cartella ostetrica gravidanza 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Ecografo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Certificazioni IVG 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Percorso IVG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IVG Farmacologica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Effettuazione del PAP TEST (anche con accesso spontaneo)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Numero di obiettori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mbulatorio e attività per adolescenti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Educazione sanitaria nelle scuole 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Figure che effettuano educazione sanitaria nelle scuole con relativa frequenza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Utilizzo del DVD plurilingue “Per la vostra salute donne del mondo”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Attività di comunicazione specifiche per le donne straniere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Uso della Mediazione linguistico culturale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ü"/>
            </a:pP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Corsi di Accompagnamento alla Nascita (CAN).</a:t>
            </a:r>
            <a:endParaRPr lang="it-IT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4878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2976183"/>
            <a:ext cx="9144000" cy="90563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Alcune 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Conclusioni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4" y="375998"/>
            <a:ext cx="2335720" cy="1008225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FE451F2-0BBA-5D13-C599-AB27ABABBBA3}"/>
              </a:ext>
            </a:extLst>
          </p:cNvPr>
          <p:cNvSpPr txBox="1"/>
          <p:nvPr/>
        </p:nvSpPr>
        <p:spPr>
          <a:xfrm>
            <a:off x="2674583" y="6482001"/>
            <a:ext cx="426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3247959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51734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Conclusioni CF / abitanti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972" y="517344"/>
            <a:ext cx="2335720" cy="10082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F578C7D-0B0B-4E80-6650-DEA2F71EC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775" y="2452560"/>
            <a:ext cx="7129491" cy="187945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17E38D-CB48-CA8B-60C4-0EE0EF5B8630}"/>
              </a:ext>
            </a:extLst>
          </p:cNvPr>
          <p:cNvSpPr txBox="1"/>
          <p:nvPr/>
        </p:nvSpPr>
        <p:spPr>
          <a:xfrm>
            <a:off x="2783072" y="4573579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Grande variabilità territoriale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A09CADE-A4E4-05EC-7B50-9D66A0BB8269}"/>
              </a:ext>
            </a:extLst>
          </p:cNvPr>
          <p:cNvSpPr txBox="1"/>
          <p:nvPr/>
        </p:nvSpPr>
        <p:spPr>
          <a:xfrm rot="20735829">
            <a:off x="1812455" y="5558568"/>
            <a:ext cx="5024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Stencil" pitchFamily="82" charset="77"/>
              </a:rPr>
              <a:t>INDICATORE  SCONNESSO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FE451F2-0BBA-5D13-C599-AB27ABABBBA3}"/>
              </a:ext>
            </a:extLst>
          </p:cNvPr>
          <p:cNvSpPr txBox="1"/>
          <p:nvPr/>
        </p:nvSpPr>
        <p:spPr>
          <a:xfrm>
            <a:off x="2674583" y="6482001"/>
            <a:ext cx="426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654444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51734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Conclusioni équipe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972" y="517344"/>
            <a:ext cx="2335720" cy="10082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5F07CAA7-0889-D41A-8246-17B7E75F9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602" y="3155653"/>
            <a:ext cx="6032817" cy="354285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AF07A9F-CC4E-233B-34A5-CFD9733BE29A}"/>
              </a:ext>
            </a:extLst>
          </p:cNvPr>
          <p:cNvSpPr txBox="1"/>
          <p:nvPr/>
        </p:nvSpPr>
        <p:spPr>
          <a:xfrm>
            <a:off x="325384" y="1967022"/>
            <a:ext cx="8489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il 36,4% delle sedi ha una équipe </a:t>
            </a:r>
          </a:p>
          <a:p>
            <a:pPr algn="ctr"/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4 figure professionali </a:t>
            </a:r>
            <a:r>
              <a:rPr 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(45% nel 2016)</a:t>
            </a:r>
          </a:p>
        </p:txBody>
      </p:sp>
    </p:spTree>
    <p:extLst>
      <p:ext uri="{BB962C8B-B14F-4D97-AF65-F5344CB8AC3E}">
        <p14:creationId xmlns:p14="http://schemas.microsoft.com/office/powerpoint/2010/main" val="3408880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34868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Conclusioni équipe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339" y="349415"/>
            <a:ext cx="2335720" cy="100822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3BC8519C-3FCD-A8F7-AFF3-AD0DD66ED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21" y="1542169"/>
            <a:ext cx="8860938" cy="526972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EB1182B-3A47-DDA7-BEE9-C21176AFA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433" y="4189228"/>
            <a:ext cx="2443541" cy="156298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0EC64B9-7452-1B3C-F797-F918B66A324E}"/>
              </a:ext>
            </a:extLst>
          </p:cNvPr>
          <p:cNvSpPr txBox="1"/>
          <p:nvPr/>
        </p:nvSpPr>
        <p:spPr>
          <a:xfrm>
            <a:off x="2493831" y="6550279"/>
            <a:ext cx="39501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4190686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34868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Conclusioni équipe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339" y="349415"/>
            <a:ext cx="2335720" cy="10082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85543A6-1167-1D5A-A69C-BF5E53967E97}"/>
              </a:ext>
            </a:extLst>
          </p:cNvPr>
          <p:cNvSpPr txBox="1"/>
          <p:nvPr/>
        </p:nvSpPr>
        <p:spPr>
          <a:xfrm>
            <a:off x="767197" y="1691432"/>
            <a:ext cx="77461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L’équipe multidisciplinare composta da Ginecologo/a, Ostetrica, Psicologo/a, Assistente sociale, prevista dalle norme nazionali e regionale, è indispensabile per la realizzazione della </a:t>
            </a:r>
            <a:r>
              <a:rPr lang="it-IT" sz="30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mission</a:t>
            </a:r>
            <a:r>
              <a:rPr lang="it-IT" sz="3000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 del Consultorio Familiare </a:t>
            </a:r>
            <a:endParaRPr lang="it-IT" sz="3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C3D7A4-84C2-54AE-9C54-6C3DD3E8CA1C}"/>
              </a:ext>
            </a:extLst>
          </p:cNvPr>
          <p:cNvSpPr txBox="1"/>
          <p:nvPr/>
        </p:nvSpPr>
        <p:spPr>
          <a:xfrm rot="218060">
            <a:off x="1748230" y="4791310"/>
            <a:ext cx="5784112" cy="1754326"/>
          </a:xfrm>
          <a:prstGeom prst="rect">
            <a:avLst/>
          </a:prstGeom>
          <a:solidFill>
            <a:srgbClr val="DCF1C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Cingoli 1 ostetrica,  Arcevia 1 ginecologo, Corinaldo 1 ostetrica, Serra dei Conti 1 ginecologo, Castelfidardo 1 ostetrica, Amandola 1 psicologo, Roccafluvione 1 ostetrica…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figura professionale 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di che servizio si tratta 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6DF33D-64E6-4491-040E-57543CFCBB0E}"/>
              </a:ext>
            </a:extLst>
          </p:cNvPr>
          <p:cNvSpPr txBox="1"/>
          <p:nvPr/>
        </p:nvSpPr>
        <p:spPr>
          <a:xfrm>
            <a:off x="2490530" y="6596390"/>
            <a:ext cx="39501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4229778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34868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Conclusioni ore erogate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339" y="349415"/>
            <a:ext cx="2335720" cy="10082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6DF33D-64E6-4491-040E-57543CFCBB0E}"/>
              </a:ext>
            </a:extLst>
          </p:cNvPr>
          <p:cNvSpPr txBox="1"/>
          <p:nvPr/>
        </p:nvSpPr>
        <p:spPr>
          <a:xfrm>
            <a:off x="2206751" y="645275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30DEFEB-DD32-67F2-9381-42A150AF7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84" y="2073348"/>
            <a:ext cx="7222849" cy="366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6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0614A2B-F456-1186-3891-FAFA546DD7FD}"/>
              </a:ext>
            </a:extLst>
          </p:cNvPr>
          <p:cNvSpPr txBox="1"/>
          <p:nvPr/>
        </p:nvSpPr>
        <p:spPr>
          <a:xfrm>
            <a:off x="742095" y="1657045"/>
            <a:ext cx="7885862" cy="3901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Legge 405/1975</a:t>
            </a:r>
          </a:p>
          <a:p>
            <a:r>
              <a:rPr lang="it-IT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Istituzione dei consultori familiari </a:t>
            </a:r>
          </a:p>
          <a:p>
            <a:endParaRPr lang="it-IT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servizi a “forte qualificazione sociale”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facile accesso 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caratterizzati dal lavoro in équipe, multidisciplinarietà 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orientamento alla prevenzione e alla promozione della salute</a:t>
            </a:r>
            <a:r>
              <a:rPr lang="it-IT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8F7D89-3A67-9A76-37C8-97519D9097ED}"/>
              </a:ext>
            </a:extLst>
          </p:cNvPr>
          <p:cNvSpPr txBox="1"/>
          <p:nvPr/>
        </p:nvSpPr>
        <p:spPr>
          <a:xfrm>
            <a:off x="2206751" y="645275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6" name="Immagine 5" descr="Agenzia-Regionale-Sanitaria-Ars.png">
            <a:extLst>
              <a:ext uri="{FF2B5EF4-FFF2-40B4-BE49-F238E27FC236}">
                <a16:creationId xmlns:a16="http://schemas.microsoft.com/office/drawing/2014/main" id="{3072B19D-06E5-E14B-5F34-04322CEB4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70" y="251358"/>
            <a:ext cx="1978136" cy="85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8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34868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Conclusioni personale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339" y="349415"/>
            <a:ext cx="2335720" cy="10082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6DF33D-64E6-4491-040E-57543CFCBB0E}"/>
              </a:ext>
            </a:extLst>
          </p:cNvPr>
          <p:cNvSpPr txBox="1"/>
          <p:nvPr/>
        </p:nvSpPr>
        <p:spPr>
          <a:xfrm>
            <a:off x="2338483" y="6544258"/>
            <a:ext cx="426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52ECC17-04E7-6299-D0D3-8FB2D6133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67" y="1625568"/>
            <a:ext cx="6571453" cy="47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72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34868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Conclusioni «accessibilità»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339" y="349415"/>
            <a:ext cx="2335720" cy="10082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6DF33D-64E6-4491-040E-57543CFCBB0E}"/>
              </a:ext>
            </a:extLst>
          </p:cNvPr>
          <p:cNvSpPr txBox="1"/>
          <p:nvPr/>
        </p:nvSpPr>
        <p:spPr>
          <a:xfrm>
            <a:off x="2725464" y="6581001"/>
            <a:ext cx="426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3E0EDB5-55A2-4062-C9A7-93DB18FD2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6910"/>
            <a:ext cx="9116396" cy="52692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91A4D96-EA48-0B76-0523-AB9DC244D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39" y="4253389"/>
            <a:ext cx="2359289" cy="124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45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34868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 Suggerimenti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339" y="349415"/>
            <a:ext cx="2335720" cy="10082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6DF33D-64E6-4491-040E-57543CFCBB0E}"/>
              </a:ext>
            </a:extLst>
          </p:cNvPr>
          <p:cNvSpPr txBox="1"/>
          <p:nvPr/>
        </p:nvSpPr>
        <p:spPr>
          <a:xfrm>
            <a:off x="2725464" y="6581001"/>
            <a:ext cx="426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00DB66-76A3-CF2B-60F6-722E14EA7076}"/>
              </a:ext>
            </a:extLst>
          </p:cNvPr>
          <p:cNvSpPr txBox="1"/>
          <p:nvPr/>
        </p:nvSpPr>
        <p:spPr>
          <a:xfrm>
            <a:off x="955780" y="2446225"/>
            <a:ext cx="74920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« I dati della presente indagine suggeriscono che è necessario ed urgente un </a:t>
            </a:r>
            <a:r>
              <a:rPr lang="it-IT" sz="20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cambio di passo</a:t>
            </a:r>
            <a:r>
              <a:rPr lang="it-IT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per restituire ai Consultori Familiari la loro connotazione e metterli in condizione di svolgere la </a:t>
            </a:r>
            <a:r>
              <a:rPr lang="it-IT" sz="20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mission</a:t>
            </a:r>
            <a:r>
              <a:rPr lang="it-IT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per cui sono stati istituiti, ovvero servizi territoriali di bassa soglia per la promozione della salute, la prevenzione e la presa in carico anche sociale delle problematiche femminili, adolescenziali e genitoriali affidate al lavoro multidisciplinare delle équipe »</a:t>
            </a:r>
            <a:endParaRPr lang="it-IT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56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34868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 Suggerimenti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339" y="349415"/>
            <a:ext cx="2335720" cy="10082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6DF33D-64E6-4491-040E-57543CFCBB0E}"/>
              </a:ext>
            </a:extLst>
          </p:cNvPr>
          <p:cNvSpPr txBox="1"/>
          <p:nvPr/>
        </p:nvSpPr>
        <p:spPr>
          <a:xfrm>
            <a:off x="2725464" y="6581001"/>
            <a:ext cx="426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00DB66-76A3-CF2B-60F6-722E14EA7076}"/>
              </a:ext>
            </a:extLst>
          </p:cNvPr>
          <p:cNvSpPr txBox="1"/>
          <p:nvPr/>
        </p:nvSpPr>
        <p:spPr>
          <a:xfrm>
            <a:off x="955780" y="2446225"/>
            <a:ext cx="74920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Consultorio Familiare: servizio con almeno 4 figure professionali (équipe) – </a:t>
            </a:r>
            <a:r>
              <a:rPr lang="it-IT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usare un lessico comune !</a:t>
            </a:r>
          </a:p>
          <a:p>
            <a:endParaRPr lang="it-IT" sz="2000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it-IT" sz="2000" dirty="0"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Razionalizzare: superare la frammentazione e riorganizzare l’offerta</a:t>
            </a:r>
          </a:p>
          <a:p>
            <a:endParaRPr lang="it-IT" sz="2000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it-IT" sz="2000" dirty="0"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Organizzare servizi </a:t>
            </a:r>
            <a:r>
              <a:rPr lang="it-IT" sz="1800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prossimi alla vita quotidiana delle persone </a:t>
            </a:r>
          </a:p>
          <a:p>
            <a:endParaRPr lang="it-IT" sz="1800" dirty="0">
              <a:effectLst/>
              <a:latin typeface="Arial" panose="020B0604020202020204" pitchFamily="34" charset="0"/>
              <a:ea typeface="Cambria" panose="02040503050406030204" pitchFamily="18" charset="0"/>
            </a:endParaRPr>
          </a:p>
          <a:p>
            <a:r>
              <a:rPr lang="it-IT" sz="1800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Organizzare</a:t>
            </a:r>
            <a:r>
              <a:rPr lang="it-IT" dirty="0">
                <a:latin typeface="Arial" panose="020B0604020202020204" pitchFamily="34" charset="0"/>
                <a:ea typeface="Cambria" panose="02040503050406030204" pitchFamily="18" charset="0"/>
              </a:rPr>
              <a:t> una offerta adeguata ad una società multiculturale</a:t>
            </a:r>
            <a:endParaRPr lang="it-IT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01896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0" y="348685"/>
            <a:ext cx="9144000" cy="100822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 2023) –  Suggerimenti</a:t>
            </a: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339" y="349415"/>
            <a:ext cx="2335720" cy="10082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6DF33D-64E6-4491-040E-57543CFCBB0E}"/>
              </a:ext>
            </a:extLst>
          </p:cNvPr>
          <p:cNvSpPr txBox="1"/>
          <p:nvPr/>
        </p:nvSpPr>
        <p:spPr>
          <a:xfrm>
            <a:off x="2725464" y="6581001"/>
            <a:ext cx="426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00DB66-76A3-CF2B-60F6-722E14EA7076}"/>
              </a:ext>
            </a:extLst>
          </p:cNvPr>
          <p:cNvSpPr txBox="1"/>
          <p:nvPr/>
        </p:nvSpPr>
        <p:spPr>
          <a:xfrm>
            <a:off x="955780" y="2446225"/>
            <a:ext cx="7492009" cy="234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Un’offerta basata sui Sistemi Locali del Lavoro consentirebbe un impiego appropriato dell’attuale personale e garantirebbe una offerta accessibile alla popolazione che insiste in un determinato raggruppamento di comuni,  garantendo una omogenea distribuzione territoriale in rapporto alla popolazione del territorio</a:t>
            </a:r>
            <a:endParaRPr lang="it-IT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48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D4C194F-D974-3891-AB28-63BA3F384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761" y="678294"/>
            <a:ext cx="3028478" cy="30284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28FC54-17AC-635D-BFAD-58D79CC93CBB}"/>
              </a:ext>
            </a:extLst>
          </p:cNvPr>
          <p:cNvSpPr txBox="1"/>
          <p:nvPr/>
        </p:nvSpPr>
        <p:spPr>
          <a:xfrm>
            <a:off x="2885796" y="3724935"/>
            <a:ext cx="2807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L'albero della vita (Gustav Klimt, 1909 </a:t>
            </a:r>
            <a:endParaRPr lang="it-IT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79940134-78EC-C4C5-63D2-EEA4A002B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70" y="251358"/>
            <a:ext cx="1978136" cy="85387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CFB38A-9913-1E6E-5A18-3150B69E7D69}"/>
              </a:ext>
            </a:extLst>
          </p:cNvPr>
          <p:cNvSpPr txBox="1"/>
          <p:nvPr/>
        </p:nvSpPr>
        <p:spPr>
          <a:xfrm>
            <a:off x="1008516" y="4020097"/>
            <a:ext cx="7531229" cy="981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Consultori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amiliari nella regione Marche</a:t>
            </a:r>
            <a:r>
              <a:rPr lang="it-I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t-IT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Aggiornamento anno 2023</a:t>
            </a:r>
            <a:endParaRPr lang="it-IT" sz="1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70738E-9EFB-94DA-801B-E04AD40A3880}"/>
              </a:ext>
            </a:extLst>
          </p:cNvPr>
          <p:cNvSpPr txBox="1"/>
          <p:nvPr/>
        </p:nvSpPr>
        <p:spPr>
          <a:xfrm>
            <a:off x="1078727" y="5388037"/>
            <a:ext cx="7390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https://www.regione.marche.it/Entra-in-Regione/ODS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69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4BA63C-2469-51D1-0E3B-49DF5A4D8738}"/>
              </a:ext>
            </a:extLst>
          </p:cNvPr>
          <p:cNvSpPr txBox="1"/>
          <p:nvPr/>
        </p:nvSpPr>
        <p:spPr>
          <a:xfrm>
            <a:off x="3180700" y="874397"/>
            <a:ext cx="2371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Comunicazioni</a:t>
            </a:r>
          </a:p>
        </p:txBody>
      </p:sp>
      <p:pic>
        <p:nvPicPr>
          <p:cNvPr id="3" name="Immagine 2" descr="Agenzia-Regionale-Sanitaria-Ars.png">
            <a:extLst>
              <a:ext uri="{FF2B5EF4-FFF2-40B4-BE49-F238E27FC236}">
                <a16:creationId xmlns:a16="http://schemas.microsoft.com/office/drawing/2014/main" id="{D0F4DB2F-C6C5-5376-093E-7106FA027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70" y="251358"/>
            <a:ext cx="1978136" cy="85387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7C87B-B5EC-0D06-D7DB-13E05E7D62FB}"/>
              </a:ext>
            </a:extLst>
          </p:cNvPr>
          <p:cNvSpPr txBox="1"/>
          <p:nvPr/>
        </p:nvSpPr>
        <p:spPr>
          <a:xfrm>
            <a:off x="596767" y="1963553"/>
            <a:ext cx="821997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Istituito Gruppo di Lavoro «Percorso IVG» </a:t>
            </a:r>
          </a:p>
          <a:p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(coordinamento regione dott.ssa Simonetta Silenzi in collaborazione con </a:t>
            </a:r>
            <a:r>
              <a:rPr lang="it-IT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OdS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it-I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«implementare a livello regionale un percorso omogeneo per l’accesso e la pratica dell’IVG ai sensi della L. 194/78, ivi compresa l’IVG farmacologica, dando attuazione anche a quanto previsto dalle Linee Guida del Ministero della Salute approvate dal Consiglio Superiore di Sanità “Linee di indirizzo sulla Interruzione Volontaria di Gravidanza con </a:t>
            </a:r>
            <a:r>
              <a:rPr lang="it-IT" i="1" dirty="0" err="1">
                <a:latin typeface="Arial" panose="020B0604020202020204" pitchFamily="34" charset="0"/>
                <a:cs typeface="Arial" panose="020B0604020202020204" pitchFamily="34" charset="0"/>
              </a:rPr>
              <a:t>Mefiprostone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 e Prostaglandine” del 4 agosto 2020»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Collaborazione con Settore Controllo di Gestione e Sistemi statistici Regione Marche </a:t>
            </a:r>
          </a:p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Flussi informativi IVG e CEDAP - Elaborazione e restituzione dei risultati</a:t>
            </a:r>
          </a:p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Aggiornamento della scheda IVG (Modello D12)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30B2007-4B1D-720E-9C7F-399235898552}"/>
              </a:ext>
            </a:extLst>
          </p:cNvPr>
          <p:cNvSpPr txBox="1"/>
          <p:nvPr/>
        </p:nvSpPr>
        <p:spPr>
          <a:xfrm>
            <a:off x="2725464" y="6581001"/>
            <a:ext cx="4269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108861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12B2A34-BEED-3475-2FB1-9B71CA68761B}"/>
              </a:ext>
            </a:extLst>
          </p:cNvPr>
          <p:cNvSpPr txBox="1"/>
          <p:nvPr/>
        </p:nvSpPr>
        <p:spPr>
          <a:xfrm>
            <a:off x="180754" y="335845"/>
            <a:ext cx="886755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Legge 405/1975 -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passaggi chiavi</a:t>
            </a:r>
          </a:p>
          <a:p>
            <a:endParaRPr lang="it-IT" dirty="0">
              <a:effectLst/>
              <a:latin typeface="Arial" panose="020B0604020202020204" pitchFamily="34" charset="0"/>
            </a:endParaRPr>
          </a:p>
          <a:p>
            <a:pPr marL="285750" indent="-28575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it-IT" sz="1600" dirty="0">
                <a:effectLst/>
                <a:latin typeface="Arial" panose="020B0604020202020204" pitchFamily="34" charset="0"/>
              </a:rPr>
              <a:t>assistenza psicologica e sociale </a:t>
            </a:r>
          </a:p>
          <a:p>
            <a:pPr marL="285750" indent="-28575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it-IT" sz="1600" dirty="0">
                <a:effectLst/>
                <a:latin typeface="Arial" panose="020B0604020202020204" pitchFamily="34" charset="0"/>
              </a:rPr>
              <a:t>maternità e paternità responsabile</a:t>
            </a:r>
          </a:p>
          <a:p>
            <a:pPr marL="285750" indent="-28575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it-IT" sz="1600" dirty="0">
                <a:effectLst/>
                <a:latin typeface="Arial" panose="020B0604020202020204" pitchFamily="34" charset="0"/>
              </a:rPr>
              <a:t>somministrazione dei mezzi necessari per conseguire le finalità liberamente scelte dalla coppia e dal singolo in ordine alla procreazione responsabile, nel rispetto delle convinzioni etiche e dell'integrità fisica degli utenti </a:t>
            </a:r>
          </a:p>
          <a:p>
            <a:pPr marL="285750" indent="-28575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it-IT" sz="1600" dirty="0">
                <a:effectLst/>
                <a:latin typeface="Arial" panose="020B0604020202020204" pitchFamily="34" charset="0"/>
              </a:rPr>
              <a:t>divulgazione delle informazioni idonee a promuovere ovvero a prevenire la gravidanza consigliando i metodi ed i farmaci adatti a ciascun caso </a:t>
            </a:r>
          </a:p>
          <a:p>
            <a:pPr lvl="0" algn="just"/>
            <a:endParaRPr lang="it-IT" sz="160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it-IT" sz="1600" b="1" dirty="0">
                <a:solidFill>
                  <a:srgbClr val="C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Legge 40/2004 </a:t>
            </a:r>
            <a:r>
              <a:rPr lang="it-IT" sz="1600" dirty="0"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informazione e l’assistenza riguardo ai problemi della sterilità e della infertilità umana, nonché alle tecniche di procreazione medicalmente assistita;</a:t>
            </a:r>
            <a:r>
              <a:rPr lang="it-IT" sz="1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informazione sulle procedure per l’adozione e l’affidamento familiare</a:t>
            </a:r>
            <a:r>
              <a:rPr lang="it-IT" sz="1600" dirty="0">
                <a:effectLst/>
              </a:rPr>
              <a:t> </a:t>
            </a:r>
            <a:endParaRPr lang="it-IT" sz="1600" dirty="0">
              <a:effectLst/>
              <a:latin typeface="Arial" panose="020B0604020202020204" pitchFamily="34" charset="0"/>
            </a:endParaRPr>
          </a:p>
          <a:p>
            <a:r>
              <a:rPr lang="it-IT" sz="1600" dirty="0">
                <a:effectLst/>
                <a:latin typeface="Arial" panose="020B0604020202020204" pitchFamily="34" charset="0"/>
              </a:rPr>
              <a:t> </a:t>
            </a:r>
          </a:p>
          <a:p>
            <a:pPr marL="285750" indent="-28575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it-IT" sz="1600" dirty="0">
                <a:effectLst/>
                <a:latin typeface="Arial" panose="020B0604020202020204" pitchFamily="34" charset="0"/>
              </a:rPr>
              <a:t>Il </a:t>
            </a:r>
            <a:r>
              <a:rPr lang="it-IT" sz="1600" b="1" dirty="0">
                <a:effectLst/>
                <a:latin typeface="Arial" panose="020B0604020202020204" pitchFamily="34" charset="0"/>
              </a:rPr>
              <a:t>personale</a:t>
            </a:r>
            <a:r>
              <a:rPr lang="it-IT" sz="1600" dirty="0">
                <a:effectLst/>
                <a:latin typeface="Arial" panose="020B0604020202020204" pitchFamily="34" charset="0"/>
              </a:rPr>
              <a:t> deve essere in possesso di titoli specifici in una delle seguenti discipline: medicina, psicologia, pedagogia ed assistenza sociale, nonché dell’abilitazione, ove prescritta, all'esercizio professionale </a:t>
            </a:r>
          </a:p>
          <a:p>
            <a:pPr marL="285750" indent="-285750" algn="just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endParaRPr lang="it-IT" sz="1600" dirty="0">
              <a:effectLst/>
              <a:latin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it-IT" sz="1600" dirty="0">
                <a:effectLst/>
                <a:latin typeface="Helvetica" pitchFamily="2" charset="0"/>
              </a:rPr>
              <a:t>L</a:t>
            </a:r>
            <a:r>
              <a:rPr lang="it-IT" sz="1600" b="1" dirty="0">
                <a:effectLst/>
                <a:latin typeface="Helvetica" pitchFamily="2" charset="0"/>
              </a:rPr>
              <a:t>'onere delle prescrizioni </a:t>
            </a:r>
            <a:r>
              <a:rPr lang="it-IT" sz="1600" dirty="0">
                <a:effectLst/>
                <a:latin typeface="Helvetica" pitchFamily="2" charset="0"/>
              </a:rPr>
              <a:t>di prodotti farmaceutici va a carico dell'ente o del servizio cui compete l'assistenza sanitaria</a:t>
            </a:r>
          </a:p>
          <a:p>
            <a:pPr marL="285750" indent="-285750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endParaRPr lang="it-IT" sz="1600" dirty="0">
              <a:effectLst/>
              <a:latin typeface="Helvetica" pitchFamily="2" charset="0"/>
            </a:endParaRPr>
          </a:p>
          <a:p>
            <a:pPr marL="285750" indent="-285750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it-IT" sz="1600" dirty="0">
                <a:effectLst/>
                <a:latin typeface="Helvetica" pitchFamily="2" charset="0"/>
              </a:rPr>
              <a:t>Le altre prestazioni previste dal servizio istituito con la presente legge sono gratuite per tutti i cittadini italiani e per gli </a:t>
            </a:r>
            <a:r>
              <a:rPr lang="it-IT" sz="1600" b="1" dirty="0">
                <a:effectLst/>
                <a:latin typeface="Helvetica" pitchFamily="2" charset="0"/>
              </a:rPr>
              <a:t>stranieri residenti o che soggiornino, anche temporaneamente, su territorio italiano</a:t>
            </a:r>
            <a:endParaRPr lang="it-IT" sz="1600" dirty="0">
              <a:effectLst/>
              <a:latin typeface="Helvetica" pitchFamily="2" charset="0"/>
            </a:endParaRPr>
          </a:p>
          <a:p>
            <a:pPr marL="285750" indent="-285750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SzPct val="110000"/>
              <a:buFont typeface="Wingdings" pitchFamily="2" charset="2"/>
              <a:buChar char="q"/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Finanziamento statale ad hoc</a:t>
            </a:r>
          </a:p>
        </p:txBody>
      </p:sp>
      <p:pic>
        <p:nvPicPr>
          <p:cNvPr id="5" name="Immagine 4" descr="Agenzia-Regionale-Sanitaria-Ars.png">
            <a:extLst>
              <a:ext uri="{FF2B5EF4-FFF2-40B4-BE49-F238E27FC236}">
                <a16:creationId xmlns:a16="http://schemas.microsoft.com/office/drawing/2014/main" id="{505EC6FD-D0D9-643E-9455-A81AEEBEA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381" y="335845"/>
            <a:ext cx="1978136" cy="85387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A3FBD1-FE0C-32A6-A81F-49F9BF9CFE68}"/>
              </a:ext>
            </a:extLst>
          </p:cNvPr>
          <p:cNvSpPr txBox="1"/>
          <p:nvPr/>
        </p:nvSpPr>
        <p:spPr>
          <a:xfrm>
            <a:off x="4187450" y="6576353"/>
            <a:ext cx="39501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44606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724206D-C8EE-726F-5F6B-F0FDE9C73851}"/>
              </a:ext>
            </a:extLst>
          </p:cNvPr>
          <p:cNvSpPr txBox="1"/>
          <p:nvPr/>
        </p:nvSpPr>
        <p:spPr>
          <a:xfrm>
            <a:off x="979299" y="1275953"/>
            <a:ext cx="7411452" cy="2349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Legge 194/1978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Nel 1978 la legge 194 affida ai Consultori l’assistenza alla donna non solo nel caso dell’interruzione volontaria della gravidanza, ma anche per la presa in carico complessiva durante la gravidanza e dopo il parto e nell’informazione relativa ai suoi diritti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9D9A37-72EA-C6F3-9DED-020B463DC881}"/>
              </a:ext>
            </a:extLst>
          </p:cNvPr>
          <p:cNvSpPr txBox="1"/>
          <p:nvPr/>
        </p:nvSpPr>
        <p:spPr>
          <a:xfrm>
            <a:off x="2808434" y="4099305"/>
            <a:ext cx="3753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luci, ombre, ambiguità….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F57776C-BF59-26E2-7807-3CA7FC5E8905}"/>
              </a:ext>
            </a:extLst>
          </p:cNvPr>
          <p:cNvSpPr txBox="1"/>
          <p:nvPr/>
        </p:nvSpPr>
        <p:spPr>
          <a:xfrm>
            <a:off x="1993673" y="5029129"/>
            <a:ext cx="568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l'aborto non sarebbe più stato reato</a:t>
            </a:r>
            <a:r>
              <a:rPr lang="it-IT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281AB0C-B05F-A071-3A07-1778A2B65D8B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8" name="Immagine 7" descr="Agenzia-Regionale-Sanitaria-Ars.png">
            <a:extLst>
              <a:ext uri="{FF2B5EF4-FFF2-40B4-BE49-F238E27FC236}">
                <a16:creationId xmlns:a16="http://schemas.microsoft.com/office/drawing/2014/main" id="{3A9E8331-9330-2BB6-4B90-F62479AC4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70" y="251358"/>
            <a:ext cx="1978136" cy="85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3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BF50B6-0EBE-F34E-D67C-BD3BB424200F}"/>
              </a:ext>
            </a:extLst>
          </p:cNvPr>
          <p:cNvSpPr txBox="1"/>
          <p:nvPr/>
        </p:nvSpPr>
        <p:spPr>
          <a:xfrm>
            <a:off x="0" y="933650"/>
            <a:ext cx="914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del Ministero della Salute del 24 aprile 2000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 Obiettivo Materno Infantile - POMI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4201EED-46EE-CA1E-7E54-9A90F0404B61}"/>
              </a:ext>
            </a:extLst>
          </p:cNvPr>
          <p:cNvSpPr txBox="1"/>
          <p:nvPr/>
        </p:nvSpPr>
        <p:spPr>
          <a:xfrm>
            <a:off x="962526" y="1859339"/>
            <a:ext cx="72189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ruolo strategico centrale ai CF nella 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promozione e tutela della salute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della donna e dell’età evolutiva; indica in dettaglio modalità e campi operativi prioritari, con un esauriente corredo di indicatori di processo, di risultato e di esito</a:t>
            </a:r>
          </a:p>
          <a:p>
            <a:pPr algn="just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tutela della salute in senso globale garantita dalla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peculiarità del </a:t>
            </a:r>
            <a:r>
              <a:rPr lang="it-IT" sz="1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lavoro in équipe </a:t>
            </a:r>
            <a:r>
              <a:rPr lang="it-IT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ginecologo, pediatra, psicologo, ostetrica, assistente sociale, assistente sanitaria, infermiere pediatrico, infermiere professionale e altre figure consulenti quali il sociologo, il legale, il mediatore linguistico-culturale, il neuropsichiatra infantile, l’andrologo, il genetista)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83C0C1-6C69-5E2E-A3F4-B4417A44FD56}"/>
              </a:ext>
            </a:extLst>
          </p:cNvPr>
          <p:cNvSpPr txBox="1"/>
          <p:nvPr/>
        </p:nvSpPr>
        <p:spPr>
          <a:xfrm>
            <a:off x="880711" y="5626893"/>
            <a:ext cx="7382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Definizione e aggiornamento dei livelli essenziali di assistenza, di cui all’articolo 1, comma 7, del decreto legislativo 30 dicembre 1992, n. 502</a:t>
            </a:r>
            <a:r>
              <a:rPr lang="it-IT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(Artt. 24 e 59)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 descr="Agenzia-Regionale-Sanitaria-Ars.png">
            <a:extLst>
              <a:ext uri="{FF2B5EF4-FFF2-40B4-BE49-F238E27FC236}">
                <a16:creationId xmlns:a16="http://schemas.microsoft.com/office/drawing/2014/main" id="{32E05AB8-3441-9337-8685-3FC8B65B9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42" y="50044"/>
            <a:ext cx="1978136" cy="85387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B29CC7-86A8-77D0-78F6-06B7834AF1BC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5FA42C8-9A09-ABB7-8BA1-84833D851A23}"/>
              </a:ext>
            </a:extLst>
          </p:cNvPr>
          <p:cNvSpPr txBox="1"/>
          <p:nvPr/>
        </p:nvSpPr>
        <p:spPr>
          <a:xfrm>
            <a:off x="0" y="5135540"/>
            <a:ext cx="9038897" cy="36715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Presidente Consiglio dei Ministri 12 gennaio 2017</a:t>
            </a:r>
          </a:p>
        </p:txBody>
      </p:sp>
    </p:spTree>
    <p:extLst>
      <p:ext uri="{BB962C8B-B14F-4D97-AF65-F5344CB8AC3E}">
        <p14:creationId xmlns:p14="http://schemas.microsoft.com/office/powerpoint/2010/main" val="12614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BF50B6-0EBE-F34E-D67C-BD3BB424200F}"/>
              </a:ext>
            </a:extLst>
          </p:cNvPr>
          <p:cNvSpPr txBox="1"/>
          <p:nvPr/>
        </p:nvSpPr>
        <p:spPr>
          <a:xfrm>
            <a:off x="0" y="457751"/>
            <a:ext cx="9144000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NAZIONALE DI RIPRESA E RESILIENZA</a:t>
            </a:r>
          </a:p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23 maggio 2022, n. 77</a:t>
            </a:r>
          </a:p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Regolamento recante la definizione di modelli e standard per lo</a:t>
            </a:r>
          </a:p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sviluppo dell'assistenza territoriale nel Servizio sanitario nazionale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CEB180-5FA6-0C89-A9CA-D7B79706E319}"/>
              </a:ext>
            </a:extLst>
          </p:cNvPr>
          <p:cNvSpPr txBox="1"/>
          <p:nvPr/>
        </p:nvSpPr>
        <p:spPr>
          <a:xfrm>
            <a:off x="372139" y="2295898"/>
            <a:ext cx="83997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All’interno del distretto possono essere presenti i Consultori familiari e le attività rivolte ai minori, ove esistenti, funzionalmente collegati con la Casa della Comunità hub (possibile nella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Consultorio Familiare e l’attività rivolta ai minori, ove presenti, rappresenta la struttura aziendale a libero accesso e gratuita, deputato alla protezione, prevenzione, promozione della salute, consulenza e cura rivolte alla donna in tutto il suo ciclo di vita (comprese quelle in gravidanza), minori, famiglie all’interno del contesto comunitario di riferimento.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i="1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ambiti di attività dei CF</a:t>
            </a:r>
            <a:r>
              <a:rPr lang="it-IT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i="1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quelli previsti nei Livelli Essenziali di Assistenza 2017.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AEC3993-36EB-D373-C789-6EDD32636E19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BEDBD1F-BE95-E9B1-130C-5741EBB2E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530" y="145068"/>
            <a:ext cx="1492469" cy="8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2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BF50B6-0EBE-F34E-D67C-BD3BB424200F}"/>
              </a:ext>
            </a:extLst>
          </p:cNvPr>
          <p:cNvSpPr txBox="1"/>
          <p:nvPr/>
        </p:nvSpPr>
        <p:spPr>
          <a:xfrm>
            <a:off x="0" y="394689"/>
            <a:ext cx="9144000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NAZIONALE DI RIPRESA E RESILIENZA</a:t>
            </a:r>
          </a:p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23 maggio 2022, n. 77</a:t>
            </a:r>
          </a:p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Regolamento recante la definizione di modelli e standard per lo</a:t>
            </a:r>
          </a:p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sviluppo dell'assistenza territoriale nel Servizio sanitario nazionale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CEB180-5FA6-0C89-A9CA-D7B79706E319}"/>
              </a:ext>
            </a:extLst>
          </p:cNvPr>
          <p:cNvSpPr txBox="1"/>
          <p:nvPr/>
        </p:nvSpPr>
        <p:spPr>
          <a:xfrm>
            <a:off x="372139" y="1833443"/>
            <a:ext cx="83997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Standard: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 consultorio ogni 20.000 abitanti con la possibilità di 1 ogni 10.000 nelle aree interne e rurali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L’attività consultoriale può svolgersi all’interno delle Case della Comunità, privilegiando soluzioni logistiche che tutelino la riservatezza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rgbClr val="0C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Possibili figure professionali</a:t>
            </a:r>
          </a:p>
          <a:p>
            <a:r>
              <a:rPr lang="it-IT" dirty="0">
                <a:solidFill>
                  <a:srgbClr val="0C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ostetrica, medico ginecologo, psicologo, assistente sociale, ostetrica, l’infermiere, l’assistente sanitario e altro personale</a:t>
            </a:r>
            <a:r>
              <a:rPr lang="it-IT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solidFill>
                  <a:srgbClr val="0C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sanitario, quale ad esempio l’educatore professionale con funzioni sociosanitarie, il personale amministrativo, ed altre figure come il mediatore linguistico culturale, il mediatore familiare, il</a:t>
            </a:r>
          </a:p>
          <a:p>
            <a:r>
              <a:rPr lang="it-IT" dirty="0">
                <a:solidFill>
                  <a:srgbClr val="0C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terapista della neuro e psicomotricità dell’età evolutiva (</a:t>
            </a:r>
            <a:r>
              <a:rPr lang="it-IT" dirty="0" err="1">
                <a:solidFill>
                  <a:srgbClr val="0C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tnpee</a:t>
            </a:r>
            <a:r>
              <a:rPr lang="it-IT" dirty="0">
                <a:solidFill>
                  <a:srgbClr val="0C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il tecnico della riabilitazione psichiatrica (</a:t>
            </a:r>
            <a:r>
              <a:rPr lang="it-IT" dirty="0" err="1">
                <a:solidFill>
                  <a:srgbClr val="0C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terp</a:t>
            </a:r>
            <a:r>
              <a:rPr lang="it-IT" dirty="0">
                <a:solidFill>
                  <a:srgbClr val="0C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l’avvocato.</a:t>
            </a:r>
          </a:p>
          <a:p>
            <a:endParaRPr lang="it-IT" dirty="0">
              <a:solidFill>
                <a:srgbClr val="0C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«rete» e con locali adeguati</a:t>
            </a:r>
            <a:endParaRPr lang="it-IT" dirty="0">
              <a:solidFill>
                <a:srgbClr val="0C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12F332E-9DE7-6290-BE7A-134F7A494CE8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A35B7CD-0085-A1BB-1EF8-BC498BEEE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530" y="145068"/>
            <a:ext cx="1492469" cy="8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45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BF50B6-0EBE-F34E-D67C-BD3BB424200F}"/>
              </a:ext>
            </a:extLst>
          </p:cNvPr>
          <p:cNvSpPr txBox="1"/>
          <p:nvPr/>
        </p:nvSpPr>
        <p:spPr>
          <a:xfrm>
            <a:off x="0" y="678468"/>
            <a:ext cx="9144000" cy="126188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NAZIONALE DI RIPRESA E RESILIENZA</a:t>
            </a:r>
          </a:p>
          <a:p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23 maggio 2022, n. 77</a:t>
            </a:r>
          </a:p>
          <a:p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Regolamento recante la definizione di modelli e standard per lo</a:t>
            </a:r>
          </a:p>
          <a:p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sviluppo dell'assistenza territoriale nel Servizio sanitario nazionale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1087E1-DCBA-D7EE-AC9E-595A91C47549}"/>
              </a:ext>
            </a:extLst>
          </p:cNvPr>
          <p:cNvSpPr txBox="1"/>
          <p:nvPr/>
        </p:nvSpPr>
        <p:spPr>
          <a:xfrm>
            <a:off x="909083" y="2998382"/>
            <a:ext cx="75202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C0C0C"/>
                </a:solidFill>
                <a:effectLst/>
                <a:latin typeface="Helvetica" pitchFamily="2" charset="0"/>
              </a:rPr>
              <a:t>«Il complesso degli interventi previsti nel presente documento dovrà avvenire nell’ambito delle risorse</a:t>
            </a:r>
          </a:p>
          <a:p>
            <a:r>
              <a:rPr lang="it-IT" sz="2400" dirty="0">
                <a:solidFill>
                  <a:srgbClr val="0C0C0C"/>
                </a:solidFill>
                <a:effectLst/>
                <a:latin typeface="Helvetica" pitchFamily="2" charset="0"/>
              </a:rPr>
              <a:t>umane e finanziarie disponibili a legislazione vigente anche attraverso interventi di riorganizzazione</a:t>
            </a:r>
            <a:r>
              <a:rPr lang="it-IT" sz="2400" dirty="0">
                <a:solidFill>
                  <a:srgbClr val="0C0C0C"/>
                </a:solidFill>
                <a:latin typeface="Helvetica" pitchFamily="2" charset="0"/>
              </a:rPr>
              <a:t> </a:t>
            </a:r>
            <a:r>
              <a:rPr lang="it-IT" sz="2400" dirty="0">
                <a:solidFill>
                  <a:srgbClr val="0C0C0C"/>
                </a:solidFill>
                <a:effectLst/>
                <a:latin typeface="Helvetica" pitchFamily="2" charset="0"/>
              </a:rPr>
              <a:t>aziendale»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F27B40B-0665-D08F-E945-D73B47663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428" y="145068"/>
            <a:ext cx="1597572" cy="90673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6EB687B-A784-F4C8-8B67-680E9D1BE574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</p:spTree>
    <p:extLst>
      <p:ext uri="{BB962C8B-B14F-4D97-AF65-F5344CB8AC3E}">
        <p14:creationId xmlns:p14="http://schemas.microsoft.com/office/powerpoint/2010/main" val="281869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B2943E2-E39E-EC55-7F96-6838C7969F56}"/>
              </a:ext>
            </a:extLst>
          </p:cNvPr>
          <p:cNvSpPr txBox="1"/>
          <p:nvPr/>
        </p:nvSpPr>
        <p:spPr>
          <a:xfrm>
            <a:off x="452387" y="1228548"/>
            <a:ext cx="8239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</a:t>
            </a: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iberazione</a:t>
            </a:r>
            <a:r>
              <a:rPr lang="it-IT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Amm</a:t>
            </a: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inistrativa</a:t>
            </a:r>
            <a:r>
              <a:rPr lang="it-IT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n. 202/1998</a:t>
            </a:r>
          </a:p>
          <a:p>
            <a:r>
              <a:rPr lang="it-IT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«Indirizzi per l'organizzazione del servizio e delle attività consultoriali pubbliche e private»</a:t>
            </a: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7B0460-B003-F122-DD58-4D5F076DD5FB}"/>
              </a:ext>
            </a:extLst>
          </p:cNvPr>
          <p:cNvSpPr txBox="1"/>
          <p:nvPr/>
        </p:nvSpPr>
        <p:spPr>
          <a:xfrm>
            <a:off x="852168" y="2484481"/>
            <a:ext cx="70297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il Servizio Consultoriale deve essere assicurato nel Distretto,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le Attività Consultoriali ad alta specializzazione sono assicurate 	nel Distretto per ambiti territoriali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pluridistrettuali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è necessario salvaguardare l’unitarietà funzionale e strutturale 	del consultorio.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Figure professionali previste nel Consultorio: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assistente sociale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ginecologo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ostetrica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pediatra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psicologo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•	figure consulenti quali sessuologo, sociologo, legale, 	andrologo, neuropsichiatria infantile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C54FB8-79DB-2B3D-3620-50E1613F6FF4}"/>
              </a:ext>
            </a:extLst>
          </p:cNvPr>
          <p:cNvSpPr txBox="1"/>
          <p:nvPr/>
        </p:nvSpPr>
        <p:spPr>
          <a:xfrm>
            <a:off x="0" y="692915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MARCHE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3BBF340-850F-20C5-AF7C-5EC00BB61848}"/>
              </a:ext>
            </a:extLst>
          </p:cNvPr>
          <p:cNvSpPr txBox="1"/>
          <p:nvPr/>
        </p:nvSpPr>
        <p:spPr>
          <a:xfrm>
            <a:off x="2206751" y="6550223"/>
            <a:ext cx="4956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Osservatorio sulle Diseguaglianze nella salute, ARS Marche</a:t>
            </a:r>
          </a:p>
        </p:txBody>
      </p:sp>
      <p:pic>
        <p:nvPicPr>
          <p:cNvPr id="3" name="Immagine 2" descr="Agenzia-Regionale-Sanitaria-Ars.png">
            <a:extLst>
              <a:ext uri="{FF2B5EF4-FFF2-40B4-BE49-F238E27FC236}">
                <a16:creationId xmlns:a16="http://schemas.microsoft.com/office/drawing/2014/main" id="{4EAE17FF-21FE-2BB1-987C-3D8F53F41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15" y="208375"/>
            <a:ext cx="1978136" cy="85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01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5810</TotalTime>
  <Words>1853</Words>
  <Application>Microsoft Macintosh PowerPoint</Application>
  <PresentationFormat>Presentazione su schermo (4:3)</PresentationFormat>
  <Paragraphs>209</Paragraphs>
  <Slides>26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Cambria</vt:lpstr>
      <vt:lpstr>Helvetica</vt:lpstr>
      <vt:lpstr>Stencil</vt:lpstr>
      <vt:lpstr>Symbol</vt:lpstr>
      <vt:lpstr>Times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23</cp:revision>
  <dcterms:created xsi:type="dcterms:W3CDTF">2023-07-10T14:16:32Z</dcterms:created>
  <dcterms:modified xsi:type="dcterms:W3CDTF">2023-07-20T13:27:20Z</dcterms:modified>
</cp:coreProperties>
</file>