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2" r:id="rId7"/>
    <p:sldId id="263" r:id="rId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D78C"/>
    <a:srgbClr val="FDE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E06A69-8E1D-5146-B2CC-62A9E5A25A01}" type="datetimeFigureOut">
              <a:rPr lang="en-US" smtClean="0"/>
              <a:t>9/22/22</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478CFE-5494-2747-8B5F-7F7D7C2E414E}" type="slidenum">
              <a:rPr lang="en-US" smtClean="0"/>
              <a:t>‹N›</a:t>
            </a:fld>
            <a:endParaRPr lang="en-US"/>
          </a:p>
        </p:txBody>
      </p:sp>
    </p:spTree>
    <p:extLst>
      <p:ext uri="{BB962C8B-B14F-4D97-AF65-F5344CB8AC3E}">
        <p14:creationId xmlns:p14="http://schemas.microsoft.com/office/powerpoint/2010/main" val="636489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F7478CFE-5494-2747-8B5F-7F7D7C2E414E}" type="slidenum">
              <a:rPr lang="en-US" smtClean="0"/>
              <a:t>2</a:t>
            </a:fld>
            <a:endParaRPr lang="en-US"/>
          </a:p>
        </p:txBody>
      </p:sp>
    </p:spTree>
    <p:extLst>
      <p:ext uri="{BB962C8B-B14F-4D97-AF65-F5344CB8AC3E}">
        <p14:creationId xmlns:p14="http://schemas.microsoft.com/office/powerpoint/2010/main" val="1553177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A48E1B-C40B-6972-7BF9-82009159AFB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endParaRPr lang="en-US"/>
          </a:p>
        </p:txBody>
      </p:sp>
      <p:sp>
        <p:nvSpPr>
          <p:cNvPr id="3" name="Sottotitolo 2">
            <a:extLst>
              <a:ext uri="{FF2B5EF4-FFF2-40B4-BE49-F238E27FC236}">
                <a16:creationId xmlns:a16="http://schemas.microsoft.com/office/drawing/2014/main" id="{A4D1C9EF-CEA9-EED5-CE51-60DDE72EFE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a:extLst>
              <a:ext uri="{FF2B5EF4-FFF2-40B4-BE49-F238E27FC236}">
                <a16:creationId xmlns:a16="http://schemas.microsoft.com/office/drawing/2014/main" id="{A556FC89-59EA-1D24-E9BC-0E3DA2FB67B8}"/>
              </a:ext>
            </a:extLst>
          </p:cNvPr>
          <p:cNvSpPr>
            <a:spLocks noGrp="1"/>
          </p:cNvSpPr>
          <p:nvPr>
            <p:ph type="dt" sz="half" idx="10"/>
          </p:nvPr>
        </p:nvSpPr>
        <p:spPr/>
        <p:txBody>
          <a:bodyPr/>
          <a:lstStyle/>
          <a:p>
            <a:fld id="{E0636033-EB96-8D4C-B9AC-FE6EB50E0AA7}" type="datetimeFigureOut">
              <a:rPr lang="en-US" smtClean="0"/>
              <a:t>9/22/22</a:t>
            </a:fld>
            <a:endParaRPr lang="en-US"/>
          </a:p>
        </p:txBody>
      </p:sp>
      <p:sp>
        <p:nvSpPr>
          <p:cNvPr id="5" name="Segnaposto piè di pagina 4">
            <a:extLst>
              <a:ext uri="{FF2B5EF4-FFF2-40B4-BE49-F238E27FC236}">
                <a16:creationId xmlns:a16="http://schemas.microsoft.com/office/drawing/2014/main" id="{8A882F47-25F8-8023-F2EA-CA28A15F1A62}"/>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16CFDDC2-4D8E-21B1-38B6-B32CCC257197}"/>
              </a:ext>
            </a:extLst>
          </p:cNvPr>
          <p:cNvSpPr>
            <a:spLocks noGrp="1"/>
          </p:cNvSpPr>
          <p:nvPr>
            <p:ph type="sldNum" sz="quarter" idx="12"/>
          </p:nvPr>
        </p:nvSpPr>
        <p:spPr/>
        <p:txBody>
          <a:bodyPr/>
          <a:lstStyle/>
          <a:p>
            <a:fld id="{75F7F3BD-FD78-DE48-9E75-923E6FA99348}" type="slidenum">
              <a:rPr lang="en-US" smtClean="0"/>
              <a:t>‹N›</a:t>
            </a:fld>
            <a:endParaRPr lang="en-US"/>
          </a:p>
        </p:txBody>
      </p:sp>
    </p:spTree>
    <p:extLst>
      <p:ext uri="{BB962C8B-B14F-4D97-AF65-F5344CB8AC3E}">
        <p14:creationId xmlns:p14="http://schemas.microsoft.com/office/powerpoint/2010/main" val="311772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F7DAFD-57E7-5D63-80E3-4172509E9580}"/>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0EE591E0-B182-5B27-E5B1-3945AA28ACA9}"/>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76FE94DD-D8C3-9B60-D3AD-1532257161B3}"/>
              </a:ext>
            </a:extLst>
          </p:cNvPr>
          <p:cNvSpPr>
            <a:spLocks noGrp="1"/>
          </p:cNvSpPr>
          <p:nvPr>
            <p:ph type="dt" sz="half" idx="10"/>
          </p:nvPr>
        </p:nvSpPr>
        <p:spPr/>
        <p:txBody>
          <a:bodyPr/>
          <a:lstStyle/>
          <a:p>
            <a:fld id="{E0636033-EB96-8D4C-B9AC-FE6EB50E0AA7}" type="datetimeFigureOut">
              <a:rPr lang="en-US" smtClean="0"/>
              <a:t>9/22/22</a:t>
            </a:fld>
            <a:endParaRPr lang="en-US"/>
          </a:p>
        </p:txBody>
      </p:sp>
      <p:sp>
        <p:nvSpPr>
          <p:cNvPr id="5" name="Segnaposto piè di pagina 4">
            <a:extLst>
              <a:ext uri="{FF2B5EF4-FFF2-40B4-BE49-F238E27FC236}">
                <a16:creationId xmlns:a16="http://schemas.microsoft.com/office/drawing/2014/main" id="{08746059-6789-DA05-FE52-E0565AA7F1C6}"/>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9B17EBE2-6F43-1233-D26D-EE729D0CF2D3}"/>
              </a:ext>
            </a:extLst>
          </p:cNvPr>
          <p:cNvSpPr>
            <a:spLocks noGrp="1"/>
          </p:cNvSpPr>
          <p:nvPr>
            <p:ph type="sldNum" sz="quarter" idx="12"/>
          </p:nvPr>
        </p:nvSpPr>
        <p:spPr/>
        <p:txBody>
          <a:bodyPr/>
          <a:lstStyle/>
          <a:p>
            <a:fld id="{75F7F3BD-FD78-DE48-9E75-923E6FA99348}" type="slidenum">
              <a:rPr lang="en-US" smtClean="0"/>
              <a:t>‹N›</a:t>
            </a:fld>
            <a:endParaRPr lang="en-US"/>
          </a:p>
        </p:txBody>
      </p:sp>
    </p:spTree>
    <p:extLst>
      <p:ext uri="{BB962C8B-B14F-4D97-AF65-F5344CB8AC3E}">
        <p14:creationId xmlns:p14="http://schemas.microsoft.com/office/powerpoint/2010/main" val="17309963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85AD0E8B-7220-F5B4-6BAD-015D42E9157C}"/>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endParaRPr lang="en-US"/>
          </a:p>
        </p:txBody>
      </p:sp>
      <p:sp>
        <p:nvSpPr>
          <p:cNvPr id="3" name="Segnaposto testo verticale 2">
            <a:extLst>
              <a:ext uri="{FF2B5EF4-FFF2-40B4-BE49-F238E27FC236}">
                <a16:creationId xmlns:a16="http://schemas.microsoft.com/office/drawing/2014/main" id="{A4C23CE4-7F72-D681-B6CD-8CD63BF9DD0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C5CEDB25-869B-D199-6481-2F9C3465C44E}"/>
              </a:ext>
            </a:extLst>
          </p:cNvPr>
          <p:cNvSpPr>
            <a:spLocks noGrp="1"/>
          </p:cNvSpPr>
          <p:nvPr>
            <p:ph type="dt" sz="half" idx="10"/>
          </p:nvPr>
        </p:nvSpPr>
        <p:spPr/>
        <p:txBody>
          <a:bodyPr/>
          <a:lstStyle/>
          <a:p>
            <a:fld id="{E0636033-EB96-8D4C-B9AC-FE6EB50E0AA7}" type="datetimeFigureOut">
              <a:rPr lang="en-US" smtClean="0"/>
              <a:t>9/22/22</a:t>
            </a:fld>
            <a:endParaRPr lang="en-US"/>
          </a:p>
        </p:txBody>
      </p:sp>
      <p:sp>
        <p:nvSpPr>
          <p:cNvPr id="5" name="Segnaposto piè di pagina 4">
            <a:extLst>
              <a:ext uri="{FF2B5EF4-FFF2-40B4-BE49-F238E27FC236}">
                <a16:creationId xmlns:a16="http://schemas.microsoft.com/office/drawing/2014/main" id="{BB52386C-5D5C-EF2F-1CA8-CFCADF22CE2F}"/>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150C058E-BABF-B8B3-91E1-4DEF24F692BA}"/>
              </a:ext>
            </a:extLst>
          </p:cNvPr>
          <p:cNvSpPr>
            <a:spLocks noGrp="1"/>
          </p:cNvSpPr>
          <p:nvPr>
            <p:ph type="sldNum" sz="quarter" idx="12"/>
          </p:nvPr>
        </p:nvSpPr>
        <p:spPr/>
        <p:txBody>
          <a:bodyPr/>
          <a:lstStyle/>
          <a:p>
            <a:fld id="{75F7F3BD-FD78-DE48-9E75-923E6FA99348}" type="slidenum">
              <a:rPr lang="en-US" smtClean="0"/>
              <a:t>‹N›</a:t>
            </a:fld>
            <a:endParaRPr lang="en-US"/>
          </a:p>
        </p:txBody>
      </p:sp>
    </p:spTree>
    <p:extLst>
      <p:ext uri="{BB962C8B-B14F-4D97-AF65-F5344CB8AC3E}">
        <p14:creationId xmlns:p14="http://schemas.microsoft.com/office/powerpoint/2010/main" val="280626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95DD318-8E55-0837-B6F4-27B4409850D1}"/>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947A14E6-C4C9-B022-FE03-698A44D4979B}"/>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6ACB4326-BB0A-8C8B-63C1-CCC81D6F2269}"/>
              </a:ext>
            </a:extLst>
          </p:cNvPr>
          <p:cNvSpPr>
            <a:spLocks noGrp="1"/>
          </p:cNvSpPr>
          <p:nvPr>
            <p:ph type="dt" sz="half" idx="10"/>
          </p:nvPr>
        </p:nvSpPr>
        <p:spPr/>
        <p:txBody>
          <a:bodyPr/>
          <a:lstStyle/>
          <a:p>
            <a:fld id="{E0636033-EB96-8D4C-B9AC-FE6EB50E0AA7}" type="datetimeFigureOut">
              <a:rPr lang="en-US" smtClean="0"/>
              <a:t>9/22/22</a:t>
            </a:fld>
            <a:endParaRPr lang="en-US"/>
          </a:p>
        </p:txBody>
      </p:sp>
      <p:sp>
        <p:nvSpPr>
          <p:cNvPr id="5" name="Segnaposto piè di pagina 4">
            <a:extLst>
              <a:ext uri="{FF2B5EF4-FFF2-40B4-BE49-F238E27FC236}">
                <a16:creationId xmlns:a16="http://schemas.microsoft.com/office/drawing/2014/main" id="{94EA463A-0465-767B-C138-C66219B1BDFC}"/>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D8B663C4-4121-EB17-220A-6CDFDAA2A25B}"/>
              </a:ext>
            </a:extLst>
          </p:cNvPr>
          <p:cNvSpPr>
            <a:spLocks noGrp="1"/>
          </p:cNvSpPr>
          <p:nvPr>
            <p:ph type="sldNum" sz="quarter" idx="12"/>
          </p:nvPr>
        </p:nvSpPr>
        <p:spPr/>
        <p:txBody>
          <a:bodyPr/>
          <a:lstStyle/>
          <a:p>
            <a:fld id="{75F7F3BD-FD78-DE48-9E75-923E6FA99348}" type="slidenum">
              <a:rPr lang="en-US" smtClean="0"/>
              <a:t>‹N›</a:t>
            </a:fld>
            <a:endParaRPr lang="en-US"/>
          </a:p>
        </p:txBody>
      </p:sp>
    </p:spTree>
    <p:extLst>
      <p:ext uri="{BB962C8B-B14F-4D97-AF65-F5344CB8AC3E}">
        <p14:creationId xmlns:p14="http://schemas.microsoft.com/office/powerpoint/2010/main" val="2333832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EE1AC1-93A9-E413-24C0-8F9F8209A244}"/>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3A8FD78E-6912-C683-46C6-31BA6C802E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68471568-09D0-5D80-8889-E9CBCCE8FEAB}"/>
              </a:ext>
            </a:extLst>
          </p:cNvPr>
          <p:cNvSpPr>
            <a:spLocks noGrp="1"/>
          </p:cNvSpPr>
          <p:nvPr>
            <p:ph type="dt" sz="half" idx="10"/>
          </p:nvPr>
        </p:nvSpPr>
        <p:spPr/>
        <p:txBody>
          <a:bodyPr/>
          <a:lstStyle/>
          <a:p>
            <a:fld id="{E0636033-EB96-8D4C-B9AC-FE6EB50E0AA7}" type="datetimeFigureOut">
              <a:rPr lang="en-US" smtClean="0"/>
              <a:t>9/22/22</a:t>
            </a:fld>
            <a:endParaRPr lang="en-US"/>
          </a:p>
        </p:txBody>
      </p:sp>
      <p:sp>
        <p:nvSpPr>
          <p:cNvPr id="5" name="Segnaposto piè di pagina 4">
            <a:extLst>
              <a:ext uri="{FF2B5EF4-FFF2-40B4-BE49-F238E27FC236}">
                <a16:creationId xmlns:a16="http://schemas.microsoft.com/office/drawing/2014/main" id="{7C148B17-53FD-9139-DBCD-CA20CE76AECE}"/>
              </a:ext>
            </a:extLst>
          </p:cNvPr>
          <p:cNvSpPr>
            <a:spLocks noGrp="1"/>
          </p:cNvSpPr>
          <p:nvPr>
            <p:ph type="ftr" sz="quarter" idx="11"/>
          </p:nvPr>
        </p:nvSpPr>
        <p:spPr/>
        <p:txBody>
          <a:bodyPr/>
          <a:lstStyle/>
          <a:p>
            <a:endParaRPr lang="en-US"/>
          </a:p>
        </p:txBody>
      </p:sp>
      <p:sp>
        <p:nvSpPr>
          <p:cNvPr id="6" name="Segnaposto numero diapositiva 5">
            <a:extLst>
              <a:ext uri="{FF2B5EF4-FFF2-40B4-BE49-F238E27FC236}">
                <a16:creationId xmlns:a16="http://schemas.microsoft.com/office/drawing/2014/main" id="{08A79270-0AEC-AD23-A320-279A971200DF}"/>
              </a:ext>
            </a:extLst>
          </p:cNvPr>
          <p:cNvSpPr>
            <a:spLocks noGrp="1"/>
          </p:cNvSpPr>
          <p:nvPr>
            <p:ph type="sldNum" sz="quarter" idx="12"/>
          </p:nvPr>
        </p:nvSpPr>
        <p:spPr/>
        <p:txBody>
          <a:bodyPr/>
          <a:lstStyle/>
          <a:p>
            <a:fld id="{75F7F3BD-FD78-DE48-9E75-923E6FA99348}" type="slidenum">
              <a:rPr lang="en-US" smtClean="0"/>
              <a:t>‹N›</a:t>
            </a:fld>
            <a:endParaRPr lang="en-US"/>
          </a:p>
        </p:txBody>
      </p:sp>
    </p:spTree>
    <p:extLst>
      <p:ext uri="{BB962C8B-B14F-4D97-AF65-F5344CB8AC3E}">
        <p14:creationId xmlns:p14="http://schemas.microsoft.com/office/powerpoint/2010/main" val="3881516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BB0388-EA6D-4571-CC30-4B4844717B06}"/>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8EBFECB5-5B17-FE49-CA7C-CAC376FB162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a:extLst>
              <a:ext uri="{FF2B5EF4-FFF2-40B4-BE49-F238E27FC236}">
                <a16:creationId xmlns:a16="http://schemas.microsoft.com/office/drawing/2014/main" id="{6052B6F4-CE75-2548-0548-5A9D52F38BC8}"/>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a:extLst>
              <a:ext uri="{FF2B5EF4-FFF2-40B4-BE49-F238E27FC236}">
                <a16:creationId xmlns:a16="http://schemas.microsoft.com/office/drawing/2014/main" id="{866EF4AB-F381-E21A-C49C-8A086CE81C36}"/>
              </a:ext>
            </a:extLst>
          </p:cNvPr>
          <p:cNvSpPr>
            <a:spLocks noGrp="1"/>
          </p:cNvSpPr>
          <p:nvPr>
            <p:ph type="dt" sz="half" idx="10"/>
          </p:nvPr>
        </p:nvSpPr>
        <p:spPr/>
        <p:txBody>
          <a:bodyPr/>
          <a:lstStyle/>
          <a:p>
            <a:fld id="{E0636033-EB96-8D4C-B9AC-FE6EB50E0AA7}" type="datetimeFigureOut">
              <a:rPr lang="en-US" smtClean="0"/>
              <a:t>9/22/22</a:t>
            </a:fld>
            <a:endParaRPr lang="en-US"/>
          </a:p>
        </p:txBody>
      </p:sp>
      <p:sp>
        <p:nvSpPr>
          <p:cNvPr id="6" name="Segnaposto piè di pagina 5">
            <a:extLst>
              <a:ext uri="{FF2B5EF4-FFF2-40B4-BE49-F238E27FC236}">
                <a16:creationId xmlns:a16="http://schemas.microsoft.com/office/drawing/2014/main" id="{2BB11736-C00F-B3F4-D80C-D78E6402BBFC}"/>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60206345-B3D5-F80F-1DEC-8EBE3F2AE9D1}"/>
              </a:ext>
            </a:extLst>
          </p:cNvPr>
          <p:cNvSpPr>
            <a:spLocks noGrp="1"/>
          </p:cNvSpPr>
          <p:nvPr>
            <p:ph type="sldNum" sz="quarter" idx="12"/>
          </p:nvPr>
        </p:nvSpPr>
        <p:spPr/>
        <p:txBody>
          <a:bodyPr/>
          <a:lstStyle/>
          <a:p>
            <a:fld id="{75F7F3BD-FD78-DE48-9E75-923E6FA99348}" type="slidenum">
              <a:rPr lang="en-US" smtClean="0"/>
              <a:t>‹N›</a:t>
            </a:fld>
            <a:endParaRPr lang="en-US"/>
          </a:p>
        </p:txBody>
      </p:sp>
    </p:spTree>
    <p:extLst>
      <p:ext uri="{BB962C8B-B14F-4D97-AF65-F5344CB8AC3E}">
        <p14:creationId xmlns:p14="http://schemas.microsoft.com/office/powerpoint/2010/main" val="87310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C7E26B-C5D8-3103-8265-BE35584F1FE0}"/>
              </a:ext>
            </a:extLst>
          </p:cNvPr>
          <p:cNvSpPr>
            <a:spLocks noGrp="1"/>
          </p:cNvSpPr>
          <p:nvPr>
            <p:ph type="title"/>
          </p:nvPr>
        </p:nvSpPr>
        <p:spPr>
          <a:xfrm>
            <a:off x="839788" y="365125"/>
            <a:ext cx="10515600" cy="1325563"/>
          </a:xfrm>
        </p:spPr>
        <p:txBody>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B91D1BC7-2832-7007-D997-51AC693CC1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46A64DBF-E377-DDCB-493B-8826BCF2D595}"/>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a:extLst>
              <a:ext uri="{FF2B5EF4-FFF2-40B4-BE49-F238E27FC236}">
                <a16:creationId xmlns:a16="http://schemas.microsoft.com/office/drawing/2014/main" id="{7C6ED07B-6C14-0189-6D04-D9453A45F8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11CD98BC-62D9-85A2-F858-ABE15DC5E66C}"/>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a:extLst>
              <a:ext uri="{FF2B5EF4-FFF2-40B4-BE49-F238E27FC236}">
                <a16:creationId xmlns:a16="http://schemas.microsoft.com/office/drawing/2014/main" id="{5F003EA5-77C6-AE0F-2BCA-FF63BD178CE2}"/>
              </a:ext>
            </a:extLst>
          </p:cNvPr>
          <p:cNvSpPr>
            <a:spLocks noGrp="1"/>
          </p:cNvSpPr>
          <p:nvPr>
            <p:ph type="dt" sz="half" idx="10"/>
          </p:nvPr>
        </p:nvSpPr>
        <p:spPr/>
        <p:txBody>
          <a:bodyPr/>
          <a:lstStyle/>
          <a:p>
            <a:fld id="{E0636033-EB96-8D4C-B9AC-FE6EB50E0AA7}" type="datetimeFigureOut">
              <a:rPr lang="en-US" smtClean="0"/>
              <a:t>9/22/22</a:t>
            </a:fld>
            <a:endParaRPr lang="en-US"/>
          </a:p>
        </p:txBody>
      </p:sp>
      <p:sp>
        <p:nvSpPr>
          <p:cNvPr id="8" name="Segnaposto piè di pagina 7">
            <a:extLst>
              <a:ext uri="{FF2B5EF4-FFF2-40B4-BE49-F238E27FC236}">
                <a16:creationId xmlns:a16="http://schemas.microsoft.com/office/drawing/2014/main" id="{C1EAD9CF-1776-BFC6-6943-77A871280E52}"/>
              </a:ext>
            </a:extLst>
          </p:cNvPr>
          <p:cNvSpPr>
            <a:spLocks noGrp="1"/>
          </p:cNvSpPr>
          <p:nvPr>
            <p:ph type="ftr" sz="quarter" idx="11"/>
          </p:nvPr>
        </p:nvSpPr>
        <p:spPr/>
        <p:txBody>
          <a:bodyPr/>
          <a:lstStyle/>
          <a:p>
            <a:endParaRPr lang="en-US"/>
          </a:p>
        </p:txBody>
      </p:sp>
      <p:sp>
        <p:nvSpPr>
          <p:cNvPr id="9" name="Segnaposto numero diapositiva 8">
            <a:extLst>
              <a:ext uri="{FF2B5EF4-FFF2-40B4-BE49-F238E27FC236}">
                <a16:creationId xmlns:a16="http://schemas.microsoft.com/office/drawing/2014/main" id="{FED878F6-A76C-64AD-8871-C47B270C8403}"/>
              </a:ext>
            </a:extLst>
          </p:cNvPr>
          <p:cNvSpPr>
            <a:spLocks noGrp="1"/>
          </p:cNvSpPr>
          <p:nvPr>
            <p:ph type="sldNum" sz="quarter" idx="12"/>
          </p:nvPr>
        </p:nvSpPr>
        <p:spPr/>
        <p:txBody>
          <a:bodyPr/>
          <a:lstStyle/>
          <a:p>
            <a:fld id="{75F7F3BD-FD78-DE48-9E75-923E6FA99348}" type="slidenum">
              <a:rPr lang="en-US" smtClean="0"/>
              <a:t>‹N›</a:t>
            </a:fld>
            <a:endParaRPr lang="en-US"/>
          </a:p>
        </p:txBody>
      </p:sp>
    </p:spTree>
    <p:extLst>
      <p:ext uri="{BB962C8B-B14F-4D97-AF65-F5344CB8AC3E}">
        <p14:creationId xmlns:p14="http://schemas.microsoft.com/office/powerpoint/2010/main" val="388708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7A4EF4-4106-AE4D-A4A2-46EF9CB9C240}"/>
              </a:ext>
            </a:extLst>
          </p:cNvPr>
          <p:cNvSpPr>
            <a:spLocks noGrp="1"/>
          </p:cNvSpPr>
          <p:nvPr>
            <p:ph type="title"/>
          </p:nvPr>
        </p:nvSpPr>
        <p:spPr/>
        <p:txBody>
          <a:bodyPr/>
          <a:lstStyle/>
          <a:p>
            <a:r>
              <a:rPr lang="it-IT"/>
              <a:t>Fare clic per modificare lo stile del titolo dello schema</a:t>
            </a:r>
            <a:endParaRPr lang="en-US"/>
          </a:p>
        </p:txBody>
      </p:sp>
      <p:sp>
        <p:nvSpPr>
          <p:cNvPr id="3" name="Segnaposto data 2">
            <a:extLst>
              <a:ext uri="{FF2B5EF4-FFF2-40B4-BE49-F238E27FC236}">
                <a16:creationId xmlns:a16="http://schemas.microsoft.com/office/drawing/2014/main" id="{9783F108-C63C-BFF4-14E2-8200981195FF}"/>
              </a:ext>
            </a:extLst>
          </p:cNvPr>
          <p:cNvSpPr>
            <a:spLocks noGrp="1"/>
          </p:cNvSpPr>
          <p:nvPr>
            <p:ph type="dt" sz="half" idx="10"/>
          </p:nvPr>
        </p:nvSpPr>
        <p:spPr/>
        <p:txBody>
          <a:bodyPr/>
          <a:lstStyle/>
          <a:p>
            <a:fld id="{E0636033-EB96-8D4C-B9AC-FE6EB50E0AA7}" type="datetimeFigureOut">
              <a:rPr lang="en-US" smtClean="0"/>
              <a:t>9/22/22</a:t>
            </a:fld>
            <a:endParaRPr lang="en-US"/>
          </a:p>
        </p:txBody>
      </p:sp>
      <p:sp>
        <p:nvSpPr>
          <p:cNvPr id="4" name="Segnaposto piè di pagina 3">
            <a:extLst>
              <a:ext uri="{FF2B5EF4-FFF2-40B4-BE49-F238E27FC236}">
                <a16:creationId xmlns:a16="http://schemas.microsoft.com/office/drawing/2014/main" id="{ECAF76FF-F31E-C7A5-3029-6DBD6E4B36BD}"/>
              </a:ext>
            </a:extLst>
          </p:cNvPr>
          <p:cNvSpPr>
            <a:spLocks noGrp="1"/>
          </p:cNvSpPr>
          <p:nvPr>
            <p:ph type="ftr" sz="quarter" idx="11"/>
          </p:nvPr>
        </p:nvSpPr>
        <p:spPr/>
        <p:txBody>
          <a:bodyPr/>
          <a:lstStyle/>
          <a:p>
            <a:endParaRPr lang="en-US"/>
          </a:p>
        </p:txBody>
      </p:sp>
      <p:sp>
        <p:nvSpPr>
          <p:cNvPr id="5" name="Segnaposto numero diapositiva 4">
            <a:extLst>
              <a:ext uri="{FF2B5EF4-FFF2-40B4-BE49-F238E27FC236}">
                <a16:creationId xmlns:a16="http://schemas.microsoft.com/office/drawing/2014/main" id="{5B50E702-EFB8-6147-520E-115984A3EDEB}"/>
              </a:ext>
            </a:extLst>
          </p:cNvPr>
          <p:cNvSpPr>
            <a:spLocks noGrp="1"/>
          </p:cNvSpPr>
          <p:nvPr>
            <p:ph type="sldNum" sz="quarter" idx="12"/>
          </p:nvPr>
        </p:nvSpPr>
        <p:spPr/>
        <p:txBody>
          <a:bodyPr/>
          <a:lstStyle/>
          <a:p>
            <a:fld id="{75F7F3BD-FD78-DE48-9E75-923E6FA99348}" type="slidenum">
              <a:rPr lang="en-US" smtClean="0"/>
              <a:t>‹N›</a:t>
            </a:fld>
            <a:endParaRPr lang="en-US"/>
          </a:p>
        </p:txBody>
      </p:sp>
    </p:spTree>
    <p:extLst>
      <p:ext uri="{BB962C8B-B14F-4D97-AF65-F5344CB8AC3E}">
        <p14:creationId xmlns:p14="http://schemas.microsoft.com/office/powerpoint/2010/main" val="289422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597804BC-9B0F-06F0-DE4C-16229A7FDAFA}"/>
              </a:ext>
            </a:extLst>
          </p:cNvPr>
          <p:cNvSpPr>
            <a:spLocks noGrp="1"/>
          </p:cNvSpPr>
          <p:nvPr>
            <p:ph type="dt" sz="half" idx="10"/>
          </p:nvPr>
        </p:nvSpPr>
        <p:spPr/>
        <p:txBody>
          <a:bodyPr/>
          <a:lstStyle/>
          <a:p>
            <a:fld id="{E0636033-EB96-8D4C-B9AC-FE6EB50E0AA7}" type="datetimeFigureOut">
              <a:rPr lang="en-US" smtClean="0"/>
              <a:t>9/22/22</a:t>
            </a:fld>
            <a:endParaRPr lang="en-US"/>
          </a:p>
        </p:txBody>
      </p:sp>
      <p:sp>
        <p:nvSpPr>
          <p:cNvPr id="3" name="Segnaposto piè di pagina 2">
            <a:extLst>
              <a:ext uri="{FF2B5EF4-FFF2-40B4-BE49-F238E27FC236}">
                <a16:creationId xmlns:a16="http://schemas.microsoft.com/office/drawing/2014/main" id="{5F77EC17-5112-DBF0-020E-69AFD5985D96}"/>
              </a:ext>
            </a:extLst>
          </p:cNvPr>
          <p:cNvSpPr>
            <a:spLocks noGrp="1"/>
          </p:cNvSpPr>
          <p:nvPr>
            <p:ph type="ftr" sz="quarter" idx="11"/>
          </p:nvPr>
        </p:nvSpPr>
        <p:spPr/>
        <p:txBody>
          <a:bodyPr/>
          <a:lstStyle/>
          <a:p>
            <a:endParaRPr lang="en-US"/>
          </a:p>
        </p:txBody>
      </p:sp>
      <p:sp>
        <p:nvSpPr>
          <p:cNvPr id="4" name="Segnaposto numero diapositiva 3">
            <a:extLst>
              <a:ext uri="{FF2B5EF4-FFF2-40B4-BE49-F238E27FC236}">
                <a16:creationId xmlns:a16="http://schemas.microsoft.com/office/drawing/2014/main" id="{DE76CFB7-5166-8776-9A94-A7501BCC72BA}"/>
              </a:ext>
            </a:extLst>
          </p:cNvPr>
          <p:cNvSpPr>
            <a:spLocks noGrp="1"/>
          </p:cNvSpPr>
          <p:nvPr>
            <p:ph type="sldNum" sz="quarter" idx="12"/>
          </p:nvPr>
        </p:nvSpPr>
        <p:spPr/>
        <p:txBody>
          <a:bodyPr/>
          <a:lstStyle/>
          <a:p>
            <a:fld id="{75F7F3BD-FD78-DE48-9E75-923E6FA99348}" type="slidenum">
              <a:rPr lang="en-US" smtClean="0"/>
              <a:t>‹N›</a:t>
            </a:fld>
            <a:endParaRPr lang="en-US"/>
          </a:p>
        </p:txBody>
      </p:sp>
    </p:spTree>
    <p:extLst>
      <p:ext uri="{BB962C8B-B14F-4D97-AF65-F5344CB8AC3E}">
        <p14:creationId xmlns:p14="http://schemas.microsoft.com/office/powerpoint/2010/main" val="1269413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26C2E68-33D4-B77D-2327-30E12DA6DCB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contenuto 2">
            <a:extLst>
              <a:ext uri="{FF2B5EF4-FFF2-40B4-BE49-F238E27FC236}">
                <a16:creationId xmlns:a16="http://schemas.microsoft.com/office/drawing/2014/main" id="{B9A169F2-0DB1-9AE2-0415-DECF3E05FF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a:extLst>
              <a:ext uri="{FF2B5EF4-FFF2-40B4-BE49-F238E27FC236}">
                <a16:creationId xmlns:a16="http://schemas.microsoft.com/office/drawing/2014/main" id="{7C5BA24C-AD09-2EF2-4D27-B2274415B9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B1061B08-B5E6-D8F1-DBF4-0712997F4FD8}"/>
              </a:ext>
            </a:extLst>
          </p:cNvPr>
          <p:cNvSpPr>
            <a:spLocks noGrp="1"/>
          </p:cNvSpPr>
          <p:nvPr>
            <p:ph type="dt" sz="half" idx="10"/>
          </p:nvPr>
        </p:nvSpPr>
        <p:spPr/>
        <p:txBody>
          <a:bodyPr/>
          <a:lstStyle/>
          <a:p>
            <a:fld id="{E0636033-EB96-8D4C-B9AC-FE6EB50E0AA7}" type="datetimeFigureOut">
              <a:rPr lang="en-US" smtClean="0"/>
              <a:t>9/22/22</a:t>
            </a:fld>
            <a:endParaRPr lang="en-US"/>
          </a:p>
        </p:txBody>
      </p:sp>
      <p:sp>
        <p:nvSpPr>
          <p:cNvPr id="6" name="Segnaposto piè di pagina 5">
            <a:extLst>
              <a:ext uri="{FF2B5EF4-FFF2-40B4-BE49-F238E27FC236}">
                <a16:creationId xmlns:a16="http://schemas.microsoft.com/office/drawing/2014/main" id="{90593A57-AEB9-CCF5-47C0-7AD14D32058C}"/>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E95E5570-FFE6-696B-8F88-8679B070B491}"/>
              </a:ext>
            </a:extLst>
          </p:cNvPr>
          <p:cNvSpPr>
            <a:spLocks noGrp="1"/>
          </p:cNvSpPr>
          <p:nvPr>
            <p:ph type="sldNum" sz="quarter" idx="12"/>
          </p:nvPr>
        </p:nvSpPr>
        <p:spPr/>
        <p:txBody>
          <a:bodyPr/>
          <a:lstStyle/>
          <a:p>
            <a:fld id="{75F7F3BD-FD78-DE48-9E75-923E6FA99348}" type="slidenum">
              <a:rPr lang="en-US" smtClean="0"/>
              <a:t>‹N›</a:t>
            </a:fld>
            <a:endParaRPr lang="en-US"/>
          </a:p>
        </p:txBody>
      </p:sp>
    </p:spTree>
    <p:extLst>
      <p:ext uri="{BB962C8B-B14F-4D97-AF65-F5344CB8AC3E}">
        <p14:creationId xmlns:p14="http://schemas.microsoft.com/office/powerpoint/2010/main" val="3597898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DFDEAFA-1215-621C-29BF-0922EFF24DA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endParaRPr lang="en-US"/>
          </a:p>
        </p:txBody>
      </p:sp>
      <p:sp>
        <p:nvSpPr>
          <p:cNvPr id="3" name="Segnaposto immagine 2">
            <a:extLst>
              <a:ext uri="{FF2B5EF4-FFF2-40B4-BE49-F238E27FC236}">
                <a16:creationId xmlns:a16="http://schemas.microsoft.com/office/drawing/2014/main" id="{367AED36-1D4A-8BDE-69CC-7B807A385E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a:extLst>
              <a:ext uri="{FF2B5EF4-FFF2-40B4-BE49-F238E27FC236}">
                <a16:creationId xmlns:a16="http://schemas.microsoft.com/office/drawing/2014/main" id="{EBDAA1F7-6024-5350-43C5-749A7F8812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747729FB-F4F3-24D2-E1EF-8882E95D2657}"/>
              </a:ext>
            </a:extLst>
          </p:cNvPr>
          <p:cNvSpPr>
            <a:spLocks noGrp="1"/>
          </p:cNvSpPr>
          <p:nvPr>
            <p:ph type="dt" sz="half" idx="10"/>
          </p:nvPr>
        </p:nvSpPr>
        <p:spPr/>
        <p:txBody>
          <a:bodyPr/>
          <a:lstStyle/>
          <a:p>
            <a:fld id="{E0636033-EB96-8D4C-B9AC-FE6EB50E0AA7}" type="datetimeFigureOut">
              <a:rPr lang="en-US" smtClean="0"/>
              <a:t>9/22/22</a:t>
            </a:fld>
            <a:endParaRPr lang="en-US"/>
          </a:p>
        </p:txBody>
      </p:sp>
      <p:sp>
        <p:nvSpPr>
          <p:cNvPr id="6" name="Segnaposto piè di pagina 5">
            <a:extLst>
              <a:ext uri="{FF2B5EF4-FFF2-40B4-BE49-F238E27FC236}">
                <a16:creationId xmlns:a16="http://schemas.microsoft.com/office/drawing/2014/main" id="{73D95B4A-441A-4011-70EC-4071BC1E63BF}"/>
              </a:ext>
            </a:extLst>
          </p:cNvPr>
          <p:cNvSpPr>
            <a:spLocks noGrp="1"/>
          </p:cNvSpPr>
          <p:nvPr>
            <p:ph type="ftr" sz="quarter" idx="11"/>
          </p:nvPr>
        </p:nvSpPr>
        <p:spPr/>
        <p:txBody>
          <a:bodyPr/>
          <a:lstStyle/>
          <a:p>
            <a:endParaRPr lang="en-US"/>
          </a:p>
        </p:txBody>
      </p:sp>
      <p:sp>
        <p:nvSpPr>
          <p:cNvPr id="7" name="Segnaposto numero diapositiva 6">
            <a:extLst>
              <a:ext uri="{FF2B5EF4-FFF2-40B4-BE49-F238E27FC236}">
                <a16:creationId xmlns:a16="http://schemas.microsoft.com/office/drawing/2014/main" id="{2C99C9B1-3043-001F-D0EC-43122CE2A1CD}"/>
              </a:ext>
            </a:extLst>
          </p:cNvPr>
          <p:cNvSpPr>
            <a:spLocks noGrp="1"/>
          </p:cNvSpPr>
          <p:nvPr>
            <p:ph type="sldNum" sz="quarter" idx="12"/>
          </p:nvPr>
        </p:nvSpPr>
        <p:spPr/>
        <p:txBody>
          <a:bodyPr/>
          <a:lstStyle/>
          <a:p>
            <a:fld id="{75F7F3BD-FD78-DE48-9E75-923E6FA99348}" type="slidenum">
              <a:rPr lang="en-US" smtClean="0"/>
              <a:t>‹N›</a:t>
            </a:fld>
            <a:endParaRPr lang="en-US"/>
          </a:p>
        </p:txBody>
      </p:sp>
    </p:spTree>
    <p:extLst>
      <p:ext uri="{BB962C8B-B14F-4D97-AF65-F5344CB8AC3E}">
        <p14:creationId xmlns:p14="http://schemas.microsoft.com/office/powerpoint/2010/main" val="3965531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5C36C593-0BD0-F943-CD6C-BB4096D124D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endParaRPr lang="en-US"/>
          </a:p>
        </p:txBody>
      </p:sp>
      <p:sp>
        <p:nvSpPr>
          <p:cNvPr id="3" name="Segnaposto testo 2">
            <a:extLst>
              <a:ext uri="{FF2B5EF4-FFF2-40B4-BE49-F238E27FC236}">
                <a16:creationId xmlns:a16="http://schemas.microsoft.com/office/drawing/2014/main" id="{C13C434C-7F8A-D45D-CF4A-AB9E93264B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a:extLst>
              <a:ext uri="{FF2B5EF4-FFF2-40B4-BE49-F238E27FC236}">
                <a16:creationId xmlns:a16="http://schemas.microsoft.com/office/drawing/2014/main" id="{75E4437F-05BF-14D2-8369-4C0BF09BD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636033-EB96-8D4C-B9AC-FE6EB50E0AA7}" type="datetimeFigureOut">
              <a:rPr lang="en-US" smtClean="0"/>
              <a:t>9/22/22</a:t>
            </a:fld>
            <a:endParaRPr lang="en-US"/>
          </a:p>
        </p:txBody>
      </p:sp>
      <p:sp>
        <p:nvSpPr>
          <p:cNvPr id="5" name="Segnaposto piè di pagina 4">
            <a:extLst>
              <a:ext uri="{FF2B5EF4-FFF2-40B4-BE49-F238E27FC236}">
                <a16:creationId xmlns:a16="http://schemas.microsoft.com/office/drawing/2014/main" id="{48932611-9F21-D3FA-EAB7-BFA2B176F8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a:extLst>
              <a:ext uri="{FF2B5EF4-FFF2-40B4-BE49-F238E27FC236}">
                <a16:creationId xmlns:a16="http://schemas.microsoft.com/office/drawing/2014/main" id="{424AED42-7BE2-D637-FA28-FF011B6BCC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F7F3BD-FD78-DE48-9E75-923E6FA99348}" type="slidenum">
              <a:rPr lang="en-US" smtClean="0"/>
              <a:t>‹N›</a:t>
            </a:fld>
            <a:endParaRPr lang="en-US"/>
          </a:p>
        </p:txBody>
      </p:sp>
    </p:spTree>
    <p:extLst>
      <p:ext uri="{BB962C8B-B14F-4D97-AF65-F5344CB8AC3E}">
        <p14:creationId xmlns:p14="http://schemas.microsoft.com/office/powerpoint/2010/main" val="3117658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immagine 3">
            <a:extLst>
              <a:ext uri="{FF2B5EF4-FFF2-40B4-BE49-F238E27FC236}">
                <a16:creationId xmlns:a16="http://schemas.microsoft.com/office/drawing/2014/main" id="{48EAB949-01F9-CD46-E79C-A1C3EFF20F54}"/>
              </a:ext>
            </a:extLst>
          </p:cNvPr>
          <p:cNvPicPr>
            <a:picLocks noChangeAspect="1"/>
          </p:cNvPicPr>
          <p:nvPr/>
        </p:nvPicPr>
        <p:blipFill rotWithShape="1">
          <a:blip r:embed="rId2"/>
          <a:srcRect l="6677" r="-1" b="-1"/>
          <a:stretch/>
        </p:blipFill>
        <p:spPr>
          <a:xfrm>
            <a:off x="3584193" y="0"/>
            <a:ext cx="8607807" cy="6871647"/>
          </a:xfrm>
          <a:custGeom>
            <a:avLst/>
            <a:gdLst/>
            <a:ahLst/>
            <a:cxnLst/>
            <a:rect l="l" t="t" r="r" b="b"/>
            <a:pathLst>
              <a:path w="8607807" h="6858000">
                <a:moveTo>
                  <a:pt x="8607807" y="0"/>
                </a:moveTo>
                <a:lnTo>
                  <a:pt x="8607807" y="6858000"/>
                </a:lnTo>
                <a:lnTo>
                  <a:pt x="2049693" y="6858000"/>
                </a:lnTo>
                <a:lnTo>
                  <a:pt x="1546051" y="6858000"/>
                </a:lnTo>
                <a:lnTo>
                  <a:pt x="1535751" y="6815348"/>
                </a:lnTo>
                <a:cubicBezTo>
                  <a:pt x="1530460" y="6761684"/>
                  <a:pt x="1515370" y="6604898"/>
                  <a:pt x="1514301" y="6536022"/>
                </a:cubicBezTo>
                <a:cubicBezTo>
                  <a:pt x="1518045" y="6478504"/>
                  <a:pt x="1528503" y="6437797"/>
                  <a:pt x="1529339" y="6402088"/>
                </a:cubicBezTo>
                <a:cubicBezTo>
                  <a:pt x="1525062" y="6346650"/>
                  <a:pt x="1502062" y="6294623"/>
                  <a:pt x="1493941" y="6256398"/>
                </a:cubicBezTo>
                <a:cubicBezTo>
                  <a:pt x="1502669" y="6241770"/>
                  <a:pt x="1469920" y="6187857"/>
                  <a:pt x="1480613" y="6172741"/>
                </a:cubicBezTo>
                <a:cubicBezTo>
                  <a:pt x="1481020" y="6152279"/>
                  <a:pt x="1458164" y="6048753"/>
                  <a:pt x="1443364" y="6006407"/>
                </a:cubicBezTo>
                <a:cubicBezTo>
                  <a:pt x="1426694" y="5958900"/>
                  <a:pt x="1390307" y="5908317"/>
                  <a:pt x="1380584" y="5887691"/>
                </a:cubicBezTo>
                <a:cubicBezTo>
                  <a:pt x="1370860" y="5867065"/>
                  <a:pt x="1392244" y="5909118"/>
                  <a:pt x="1385023" y="5882650"/>
                </a:cubicBezTo>
                <a:cubicBezTo>
                  <a:pt x="1377800" y="5856181"/>
                  <a:pt x="1345702" y="5759038"/>
                  <a:pt x="1337254" y="5728879"/>
                </a:cubicBezTo>
                <a:cubicBezTo>
                  <a:pt x="1353956" y="5727462"/>
                  <a:pt x="1323673" y="5710676"/>
                  <a:pt x="1334321" y="5701696"/>
                </a:cubicBezTo>
                <a:cubicBezTo>
                  <a:pt x="1343675" y="5695367"/>
                  <a:pt x="1336672" y="5688797"/>
                  <a:pt x="1335877" y="5681564"/>
                </a:cubicBezTo>
                <a:cubicBezTo>
                  <a:pt x="1343201" y="5672524"/>
                  <a:pt x="1329617" y="5640839"/>
                  <a:pt x="1319978" y="5632219"/>
                </a:cubicBezTo>
                <a:cubicBezTo>
                  <a:pt x="1286551" y="5611011"/>
                  <a:pt x="1310947" y="5568721"/>
                  <a:pt x="1285321" y="5551224"/>
                </a:cubicBezTo>
                <a:cubicBezTo>
                  <a:pt x="1281540" y="5545203"/>
                  <a:pt x="1279983" y="5539432"/>
                  <a:pt x="1279815" y="5533855"/>
                </a:cubicBezTo>
                <a:lnTo>
                  <a:pt x="1282507" y="5518422"/>
                </a:lnTo>
                <a:lnTo>
                  <a:pt x="1289604" y="5514404"/>
                </a:lnTo>
                <a:lnTo>
                  <a:pt x="1287766" y="5504772"/>
                </a:lnTo>
                <a:lnTo>
                  <a:pt x="1288829" y="5502102"/>
                </a:lnTo>
                <a:cubicBezTo>
                  <a:pt x="1290896" y="5497007"/>
                  <a:pt x="1292688" y="5491968"/>
                  <a:pt x="1293373" y="5486914"/>
                </a:cubicBezTo>
                <a:cubicBezTo>
                  <a:pt x="1288690" y="5472938"/>
                  <a:pt x="1272696" y="5448436"/>
                  <a:pt x="1260736" y="5418245"/>
                </a:cubicBezTo>
                <a:cubicBezTo>
                  <a:pt x="1238579" y="5385699"/>
                  <a:pt x="1238884" y="5340972"/>
                  <a:pt x="1221610" y="5305770"/>
                </a:cubicBezTo>
                <a:lnTo>
                  <a:pt x="1216099" y="5298785"/>
                </a:lnTo>
                <a:lnTo>
                  <a:pt x="1217278" y="5268992"/>
                </a:lnTo>
                <a:cubicBezTo>
                  <a:pt x="1221588" y="5263843"/>
                  <a:pt x="1222716" y="5256480"/>
                  <a:pt x="1218469" y="5250149"/>
                </a:cubicBezTo>
                <a:lnTo>
                  <a:pt x="1206220" y="5142322"/>
                </a:lnTo>
                <a:cubicBezTo>
                  <a:pt x="1205294" y="5106716"/>
                  <a:pt x="1196908" y="5091595"/>
                  <a:pt x="1212921" y="5036513"/>
                </a:cubicBezTo>
                <a:cubicBezTo>
                  <a:pt x="1234138" y="4978012"/>
                  <a:pt x="1204801" y="4893378"/>
                  <a:pt x="1212183" y="4827738"/>
                </a:cubicBezTo>
                <a:cubicBezTo>
                  <a:pt x="1183151" y="4792886"/>
                  <a:pt x="1209228" y="4811487"/>
                  <a:pt x="1202048" y="4774693"/>
                </a:cubicBezTo>
                <a:cubicBezTo>
                  <a:pt x="1202483" y="4751423"/>
                  <a:pt x="1202919" y="4728152"/>
                  <a:pt x="1203354" y="4704882"/>
                </a:cubicBezTo>
                <a:lnTo>
                  <a:pt x="1201502" y="4691500"/>
                </a:lnTo>
                <a:lnTo>
                  <a:pt x="1194919" y="4687895"/>
                </a:lnTo>
                <a:lnTo>
                  <a:pt x="1187792" y="4667873"/>
                </a:lnTo>
                <a:cubicBezTo>
                  <a:pt x="1186060" y="4660351"/>
                  <a:pt x="1185291" y="4652220"/>
                  <a:pt x="1186080" y="4643189"/>
                </a:cubicBezTo>
                <a:cubicBezTo>
                  <a:pt x="1199189" y="4613276"/>
                  <a:pt x="1167081" y="4562691"/>
                  <a:pt x="1184722" y="4525834"/>
                </a:cubicBezTo>
                <a:cubicBezTo>
                  <a:pt x="1182407" y="4490142"/>
                  <a:pt x="1175424" y="4451369"/>
                  <a:pt x="1172188" y="4429037"/>
                </a:cubicBezTo>
                <a:cubicBezTo>
                  <a:pt x="1161331" y="4419671"/>
                  <a:pt x="1178123" y="4389539"/>
                  <a:pt x="1165306" y="4391841"/>
                </a:cubicBezTo>
                <a:cubicBezTo>
                  <a:pt x="1171061" y="4381101"/>
                  <a:pt x="1173552" y="4338138"/>
                  <a:pt x="1168602" y="4327040"/>
                </a:cubicBezTo>
                <a:lnTo>
                  <a:pt x="1178384" y="4271714"/>
                </a:lnTo>
                <a:lnTo>
                  <a:pt x="1177294" y="4266170"/>
                </a:lnTo>
                <a:cubicBezTo>
                  <a:pt x="1177138" y="4260404"/>
                  <a:pt x="1177520" y="4242660"/>
                  <a:pt x="1177448" y="4237120"/>
                </a:cubicBezTo>
                <a:cubicBezTo>
                  <a:pt x="1177252" y="4235726"/>
                  <a:pt x="1177058" y="4234331"/>
                  <a:pt x="1176863" y="4232937"/>
                </a:cubicBezTo>
                <a:lnTo>
                  <a:pt x="1162386" y="4198811"/>
                </a:lnTo>
                <a:cubicBezTo>
                  <a:pt x="1162950" y="4194190"/>
                  <a:pt x="1174655" y="4191224"/>
                  <a:pt x="1174343" y="4184054"/>
                </a:cubicBezTo>
                <a:lnTo>
                  <a:pt x="1160516" y="4155792"/>
                </a:lnTo>
                <a:lnTo>
                  <a:pt x="1161365" y="4150364"/>
                </a:lnTo>
                <a:lnTo>
                  <a:pt x="1144878" y="4068165"/>
                </a:lnTo>
                <a:lnTo>
                  <a:pt x="1123687" y="3997737"/>
                </a:lnTo>
                <a:lnTo>
                  <a:pt x="1096720" y="3746801"/>
                </a:lnTo>
                <a:cubicBezTo>
                  <a:pt x="1083618" y="3632695"/>
                  <a:pt x="1064313" y="3629437"/>
                  <a:pt x="1047682" y="3510652"/>
                </a:cubicBezTo>
                <a:cubicBezTo>
                  <a:pt x="1048550" y="3470281"/>
                  <a:pt x="1049418" y="3429910"/>
                  <a:pt x="1050285" y="3389539"/>
                </a:cubicBezTo>
                <a:lnTo>
                  <a:pt x="1030166" y="3314219"/>
                </a:lnTo>
                <a:lnTo>
                  <a:pt x="1034128" y="3253967"/>
                </a:lnTo>
                <a:lnTo>
                  <a:pt x="1007751" y="3192563"/>
                </a:lnTo>
                <a:cubicBezTo>
                  <a:pt x="1003323" y="3186732"/>
                  <a:pt x="1001150" y="3181063"/>
                  <a:pt x="1000384" y="3175520"/>
                </a:cubicBezTo>
                <a:cubicBezTo>
                  <a:pt x="1000734" y="3170366"/>
                  <a:pt x="1001085" y="3165212"/>
                  <a:pt x="1001435" y="3160058"/>
                </a:cubicBezTo>
                <a:lnTo>
                  <a:pt x="968918" y="3106456"/>
                </a:lnTo>
                <a:cubicBezTo>
                  <a:pt x="957125" y="3086347"/>
                  <a:pt x="955617" y="3059144"/>
                  <a:pt x="934483" y="3025607"/>
                </a:cubicBezTo>
                <a:cubicBezTo>
                  <a:pt x="914631" y="2991085"/>
                  <a:pt x="908933" y="2999692"/>
                  <a:pt x="879229" y="2942341"/>
                </a:cubicBezTo>
                <a:cubicBezTo>
                  <a:pt x="850845" y="2891400"/>
                  <a:pt x="820829" y="2801223"/>
                  <a:pt x="798666" y="2755714"/>
                </a:cubicBezTo>
                <a:cubicBezTo>
                  <a:pt x="773970" y="2709171"/>
                  <a:pt x="758278" y="2710053"/>
                  <a:pt x="746962" y="2689587"/>
                </a:cubicBezTo>
                <a:lnTo>
                  <a:pt x="712796" y="2609586"/>
                </a:lnTo>
                <a:lnTo>
                  <a:pt x="697701" y="2594856"/>
                </a:lnTo>
                <a:cubicBezTo>
                  <a:pt x="697743" y="2593626"/>
                  <a:pt x="697784" y="2592396"/>
                  <a:pt x="697823" y="2591165"/>
                </a:cubicBezTo>
                <a:lnTo>
                  <a:pt x="679645" y="2567493"/>
                </a:lnTo>
                <a:lnTo>
                  <a:pt x="680789" y="2566723"/>
                </a:lnTo>
                <a:cubicBezTo>
                  <a:pt x="682946" y="2564457"/>
                  <a:pt x="683757" y="2561765"/>
                  <a:pt x="681771" y="2558109"/>
                </a:cubicBezTo>
                <a:cubicBezTo>
                  <a:pt x="705290" y="2557210"/>
                  <a:pt x="688388" y="2553357"/>
                  <a:pt x="680456" y="2542663"/>
                </a:cubicBezTo>
                <a:cubicBezTo>
                  <a:pt x="679482" y="2529115"/>
                  <a:pt x="677183" y="2488664"/>
                  <a:pt x="675922" y="2476820"/>
                </a:cubicBezTo>
                <a:lnTo>
                  <a:pt x="672894" y="2471591"/>
                </a:lnTo>
                <a:lnTo>
                  <a:pt x="673143" y="2471379"/>
                </a:lnTo>
                <a:cubicBezTo>
                  <a:pt x="673152" y="2470017"/>
                  <a:pt x="672405" y="2468214"/>
                  <a:pt x="670567" y="2465654"/>
                </a:cubicBezTo>
                <a:lnTo>
                  <a:pt x="667369" y="2462052"/>
                </a:lnTo>
                <a:lnTo>
                  <a:pt x="661495" y="2451906"/>
                </a:lnTo>
                <a:cubicBezTo>
                  <a:pt x="661510" y="2450510"/>
                  <a:pt x="661525" y="2449113"/>
                  <a:pt x="661540" y="2447717"/>
                </a:cubicBezTo>
                <a:lnTo>
                  <a:pt x="664540" y="2445047"/>
                </a:lnTo>
                <a:lnTo>
                  <a:pt x="663581" y="2444265"/>
                </a:lnTo>
                <a:cubicBezTo>
                  <a:pt x="653014" y="2439598"/>
                  <a:pt x="642406" y="2441014"/>
                  <a:pt x="663129" y="2421760"/>
                </a:cubicBezTo>
                <a:cubicBezTo>
                  <a:pt x="643271" y="2409372"/>
                  <a:pt x="657229" y="2399993"/>
                  <a:pt x="650205" y="2375201"/>
                </a:cubicBezTo>
                <a:cubicBezTo>
                  <a:pt x="634911" y="2369643"/>
                  <a:pt x="634260" y="2360648"/>
                  <a:pt x="638008" y="2350147"/>
                </a:cubicBezTo>
                <a:cubicBezTo>
                  <a:pt x="621083" y="2329939"/>
                  <a:pt x="620949" y="2305558"/>
                  <a:pt x="609851" y="2279762"/>
                </a:cubicBezTo>
                <a:lnTo>
                  <a:pt x="585585" y="2151458"/>
                </a:lnTo>
                <a:lnTo>
                  <a:pt x="581391" y="2148616"/>
                </a:lnTo>
                <a:cubicBezTo>
                  <a:pt x="578821" y="2146496"/>
                  <a:pt x="577525" y="2144881"/>
                  <a:pt x="577083" y="2143541"/>
                </a:cubicBezTo>
                <a:lnTo>
                  <a:pt x="577251" y="2143279"/>
                </a:lnTo>
                <a:lnTo>
                  <a:pt x="546845" y="2081459"/>
                </a:lnTo>
                <a:cubicBezTo>
                  <a:pt x="538270" y="2069798"/>
                  <a:pt x="486356" y="1952009"/>
                  <a:pt x="470837" y="1927526"/>
                </a:cubicBezTo>
                <a:lnTo>
                  <a:pt x="428154" y="1653876"/>
                </a:lnTo>
                <a:lnTo>
                  <a:pt x="392797" y="1507176"/>
                </a:lnTo>
                <a:cubicBezTo>
                  <a:pt x="380165" y="1501458"/>
                  <a:pt x="369910" y="1448213"/>
                  <a:pt x="372847" y="1437646"/>
                </a:cubicBezTo>
                <a:cubicBezTo>
                  <a:pt x="369015" y="1430935"/>
                  <a:pt x="338503" y="1373479"/>
                  <a:pt x="344479" y="1364974"/>
                </a:cubicBezTo>
                <a:cubicBezTo>
                  <a:pt x="332264" y="1339484"/>
                  <a:pt x="321736" y="1307918"/>
                  <a:pt x="299558" y="1284709"/>
                </a:cubicBezTo>
                <a:cubicBezTo>
                  <a:pt x="277380" y="1261500"/>
                  <a:pt x="259203" y="1267387"/>
                  <a:pt x="243216" y="1246922"/>
                </a:cubicBezTo>
                <a:cubicBezTo>
                  <a:pt x="227230" y="1226457"/>
                  <a:pt x="218454" y="1164523"/>
                  <a:pt x="203639" y="1161920"/>
                </a:cubicBezTo>
                <a:cubicBezTo>
                  <a:pt x="192352" y="1142649"/>
                  <a:pt x="198158" y="1131546"/>
                  <a:pt x="169195" y="1085737"/>
                </a:cubicBezTo>
                <a:cubicBezTo>
                  <a:pt x="139228" y="1000958"/>
                  <a:pt x="140891" y="967704"/>
                  <a:pt x="98775" y="908263"/>
                </a:cubicBezTo>
                <a:cubicBezTo>
                  <a:pt x="45025" y="829417"/>
                  <a:pt x="34038" y="815844"/>
                  <a:pt x="43820" y="711217"/>
                </a:cubicBezTo>
                <a:cubicBezTo>
                  <a:pt x="34816" y="658186"/>
                  <a:pt x="43273" y="612368"/>
                  <a:pt x="44748" y="590072"/>
                </a:cubicBezTo>
                <a:lnTo>
                  <a:pt x="36767" y="545639"/>
                </a:lnTo>
                <a:cubicBezTo>
                  <a:pt x="36093" y="527311"/>
                  <a:pt x="35418" y="508983"/>
                  <a:pt x="34744" y="490655"/>
                </a:cubicBezTo>
                <a:cubicBezTo>
                  <a:pt x="34670" y="457530"/>
                  <a:pt x="29296" y="472114"/>
                  <a:pt x="29222" y="438989"/>
                </a:cubicBezTo>
                <a:cubicBezTo>
                  <a:pt x="29152" y="438889"/>
                  <a:pt x="2578" y="396379"/>
                  <a:pt x="2507" y="396276"/>
                </a:cubicBezTo>
                <a:cubicBezTo>
                  <a:pt x="-7796" y="384713"/>
                  <a:pt x="17492" y="336163"/>
                  <a:pt x="9810" y="316602"/>
                </a:cubicBezTo>
                <a:lnTo>
                  <a:pt x="25323" y="268307"/>
                </a:lnTo>
                <a:cubicBezTo>
                  <a:pt x="20582" y="240926"/>
                  <a:pt x="55391" y="238035"/>
                  <a:pt x="50278" y="194719"/>
                </a:cubicBezTo>
                <a:cubicBezTo>
                  <a:pt x="49891" y="157325"/>
                  <a:pt x="41873" y="124589"/>
                  <a:pt x="47653" y="93227"/>
                </a:cubicBezTo>
                <a:cubicBezTo>
                  <a:pt x="41389" y="80085"/>
                  <a:pt x="38874" y="67855"/>
                  <a:pt x="48323" y="56555"/>
                </a:cubicBezTo>
                <a:cubicBezTo>
                  <a:pt x="46028" y="30289"/>
                  <a:pt x="37896" y="18621"/>
                  <a:pt x="38423" y="5312"/>
                </a:cubicBezTo>
                <a:lnTo>
                  <a:pt x="39875" y="1"/>
                </a:lnTo>
                <a:close/>
              </a:path>
            </a:pathLst>
          </a:custGeom>
        </p:spPr>
      </p:pic>
      <p:pic>
        <p:nvPicPr>
          <p:cNvPr id="5" name="Immagine 4">
            <a:extLst>
              <a:ext uri="{FF2B5EF4-FFF2-40B4-BE49-F238E27FC236}">
                <a16:creationId xmlns:a16="http://schemas.microsoft.com/office/drawing/2014/main" id="{9933C3ED-BF21-2B9B-45A7-33DD3AD1E7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328" y="6063229"/>
            <a:ext cx="2737485" cy="554990"/>
          </a:xfrm>
          <a:prstGeom prst="rect">
            <a:avLst/>
          </a:prstGeom>
          <a:noFill/>
        </p:spPr>
      </p:pic>
      <p:sp>
        <p:nvSpPr>
          <p:cNvPr id="7" name="CasellaDiTesto 6">
            <a:extLst>
              <a:ext uri="{FF2B5EF4-FFF2-40B4-BE49-F238E27FC236}">
                <a16:creationId xmlns:a16="http://schemas.microsoft.com/office/drawing/2014/main" id="{92038F5B-0404-6162-E57E-071C24C96150}"/>
              </a:ext>
            </a:extLst>
          </p:cNvPr>
          <p:cNvSpPr txBox="1"/>
          <p:nvPr/>
        </p:nvSpPr>
        <p:spPr>
          <a:xfrm>
            <a:off x="273268" y="337122"/>
            <a:ext cx="3773215" cy="3693319"/>
          </a:xfrm>
          <a:prstGeom prst="rect">
            <a:avLst/>
          </a:prstGeom>
          <a:noFill/>
        </p:spPr>
        <p:txBody>
          <a:bodyPr wrap="square">
            <a:spAutoFit/>
          </a:bodyPr>
          <a:lstStyle/>
          <a:p>
            <a:pPr algn="ctr"/>
            <a:r>
              <a:rPr lang="it-IT" sz="2400" b="1" dirty="0">
                <a:effectLst/>
                <a:latin typeface="Arial" panose="020B0604020202020204" pitchFamily="34" charset="0"/>
                <a:cs typeface="Arial" panose="020B0604020202020204" pitchFamily="34" charset="0"/>
              </a:rPr>
              <a:t>LC Districts project </a:t>
            </a:r>
          </a:p>
          <a:p>
            <a:pPr algn="ctr"/>
            <a:r>
              <a:rPr lang="it-IT" sz="2400" b="1" dirty="0" err="1">
                <a:effectLst/>
                <a:latin typeface="Arial" panose="020B0604020202020204" pitchFamily="34" charset="0"/>
                <a:cs typeface="Arial" panose="020B0604020202020204" pitchFamily="34" charset="0"/>
              </a:rPr>
              <a:t>final</a:t>
            </a:r>
            <a:r>
              <a:rPr lang="it-IT" sz="2400" b="1" dirty="0">
                <a:effectLst/>
                <a:latin typeface="Arial" panose="020B0604020202020204" pitchFamily="34" charset="0"/>
                <a:cs typeface="Arial" panose="020B0604020202020204" pitchFamily="34" charset="0"/>
              </a:rPr>
              <a:t> event:</a:t>
            </a:r>
          </a:p>
          <a:p>
            <a:pPr algn="ctr"/>
            <a:endParaRPr lang="it-IT" sz="2400" b="1" dirty="0">
              <a:effectLst/>
              <a:latin typeface="Arial" panose="020B0604020202020204" pitchFamily="34" charset="0"/>
              <a:cs typeface="Arial" panose="020B0604020202020204" pitchFamily="34" charset="0"/>
            </a:endParaRPr>
          </a:p>
          <a:p>
            <a:pPr algn="ctr"/>
            <a:r>
              <a:rPr lang="it-IT" sz="2400" b="1" dirty="0">
                <a:effectLst/>
                <a:latin typeface="Arial Black" panose="020B0604020202020204" pitchFamily="34" charset="0"/>
                <a:cs typeface="Arial Black" panose="020B0604020202020204" pitchFamily="34" charset="0"/>
              </a:rPr>
              <a:t>“</a:t>
            </a:r>
            <a:r>
              <a:rPr lang="it-IT" sz="2400" b="1" dirty="0" err="1">
                <a:effectLst/>
                <a:latin typeface="Arial Black" panose="020B0604020202020204" pitchFamily="34" charset="0"/>
                <a:cs typeface="Arial Black" panose="020B0604020202020204" pitchFamily="34" charset="0"/>
              </a:rPr>
              <a:t>Transforming</a:t>
            </a:r>
            <a:r>
              <a:rPr lang="it-IT" sz="2400" b="1" dirty="0">
                <a:effectLst/>
                <a:latin typeface="Arial Black" panose="020B0604020202020204" pitchFamily="34" charset="0"/>
                <a:cs typeface="Arial Black" panose="020B0604020202020204" pitchFamily="34" charset="0"/>
              </a:rPr>
              <a:t> the </a:t>
            </a:r>
            <a:r>
              <a:rPr lang="it-IT" sz="2400" b="1" dirty="0" err="1">
                <a:effectLst/>
                <a:latin typeface="Arial Black" panose="020B0604020202020204" pitchFamily="34" charset="0"/>
                <a:cs typeface="Arial Black" panose="020B0604020202020204" pitchFamily="34" charset="0"/>
              </a:rPr>
              <a:t>Built</a:t>
            </a:r>
            <a:r>
              <a:rPr lang="it-IT" sz="2400" b="1" dirty="0">
                <a:effectLst/>
                <a:latin typeface="Arial Black" panose="020B0604020202020204" pitchFamily="34" charset="0"/>
                <a:cs typeface="Arial Black" panose="020B0604020202020204" pitchFamily="34" charset="0"/>
              </a:rPr>
              <a:t> Environment of </a:t>
            </a:r>
            <a:r>
              <a:rPr lang="it-IT" sz="2400" b="1" dirty="0" err="1">
                <a:effectLst/>
                <a:latin typeface="Arial Black" panose="020B0604020202020204" pitchFamily="34" charset="0"/>
                <a:cs typeface="Arial Black" panose="020B0604020202020204" pitchFamily="34" charset="0"/>
              </a:rPr>
              <a:t>our</a:t>
            </a:r>
            <a:r>
              <a:rPr lang="it-IT" sz="2400" b="1" dirty="0">
                <a:effectLst/>
                <a:latin typeface="Arial Black" panose="020B0604020202020204" pitchFamily="34" charset="0"/>
                <a:cs typeface="Arial Black" panose="020B0604020202020204" pitchFamily="34" charset="0"/>
              </a:rPr>
              <a:t> Cities” </a:t>
            </a:r>
          </a:p>
          <a:p>
            <a:pPr algn="ctr"/>
            <a:endParaRPr lang="it-IT" sz="2400" b="1" dirty="0">
              <a:effectLst/>
              <a:latin typeface="Arial Black" panose="020B0604020202020204" pitchFamily="34" charset="0"/>
              <a:cs typeface="Arial Black" panose="020B0604020202020204" pitchFamily="34" charset="0"/>
            </a:endParaRPr>
          </a:p>
          <a:p>
            <a:pPr algn="ctr"/>
            <a:r>
              <a:rPr lang="it-IT" sz="2200" dirty="0" err="1">
                <a:effectLst/>
                <a:latin typeface="Arial Narrow" panose="020B0604020202020204" pitchFamily="34" charset="0"/>
                <a:cs typeface="Arial Narrow" panose="020B0604020202020204" pitchFamily="34" charset="0"/>
              </a:rPr>
              <a:t>Brussels</a:t>
            </a:r>
            <a:r>
              <a:rPr lang="it-IT" sz="2200" dirty="0">
                <a:effectLst/>
                <a:latin typeface="Arial Narrow" panose="020B0604020202020204" pitchFamily="34" charset="0"/>
                <a:cs typeface="Arial Narrow" panose="020B0604020202020204" pitchFamily="34" charset="0"/>
              </a:rPr>
              <a:t> 11th October 2022 side event in the frame of the </a:t>
            </a:r>
            <a:r>
              <a:rPr lang="it-IT" sz="2200" dirty="0" err="1">
                <a:effectLst/>
                <a:latin typeface="Arial Narrow" panose="020B0604020202020204" pitchFamily="34" charset="0"/>
                <a:cs typeface="Arial Narrow" panose="020B0604020202020204" pitchFamily="34" charset="0"/>
              </a:rPr>
              <a:t>European</a:t>
            </a:r>
            <a:r>
              <a:rPr lang="it-IT" sz="2200" dirty="0">
                <a:effectLst/>
                <a:latin typeface="Arial Narrow" panose="020B0604020202020204" pitchFamily="34" charset="0"/>
                <a:cs typeface="Arial Narrow" panose="020B0604020202020204" pitchFamily="34" charset="0"/>
              </a:rPr>
              <a:t> Week of </a:t>
            </a:r>
            <a:r>
              <a:rPr lang="it-IT" sz="2200" dirty="0" err="1">
                <a:effectLst/>
                <a:latin typeface="Arial Narrow" panose="020B0604020202020204" pitchFamily="34" charset="0"/>
                <a:cs typeface="Arial Narrow" panose="020B0604020202020204" pitchFamily="34" charset="0"/>
              </a:rPr>
              <a:t>Regions</a:t>
            </a:r>
            <a:r>
              <a:rPr lang="it-IT" sz="2200" dirty="0">
                <a:effectLst/>
                <a:latin typeface="Arial Narrow" panose="020B0604020202020204" pitchFamily="34" charset="0"/>
                <a:cs typeface="Arial Narrow" panose="020B0604020202020204" pitchFamily="34" charset="0"/>
              </a:rPr>
              <a:t> and Cities </a:t>
            </a:r>
            <a:endParaRPr lang="it-IT" sz="22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0102625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86D686F5-C4C2-850E-15BF-953C7826E518}"/>
              </a:ext>
            </a:extLst>
          </p:cNvPr>
          <p:cNvSpPr>
            <a:spLocks noGrp="1"/>
          </p:cNvSpPr>
          <p:nvPr>
            <p:ph type="title"/>
          </p:nvPr>
        </p:nvSpPr>
        <p:spPr>
          <a:xfrm>
            <a:off x="6513788" y="365125"/>
            <a:ext cx="4840010" cy="1807305"/>
          </a:xfrm>
        </p:spPr>
        <p:txBody>
          <a:bodyPr>
            <a:normAutofit/>
          </a:bodyPr>
          <a:lstStyle/>
          <a:p>
            <a:r>
              <a:rPr lang="en-US" dirty="0">
                <a:latin typeface="Arial" panose="020B0604020202020204" pitchFamily="34" charset="0"/>
                <a:cs typeface="Arial" panose="020B0604020202020204" pitchFamily="34" charset="0"/>
              </a:rPr>
              <a:t>LOW CARBON DISTRICTS</a:t>
            </a:r>
            <a:endParaRPr lang="en-US" sz="4000" dirty="0"/>
          </a:p>
        </p:txBody>
      </p:sp>
      <p:pic>
        <p:nvPicPr>
          <p:cNvPr id="5" name="Immagine 4" descr="Immagine che contiene persona&#10;&#10;Descrizione generata automaticamente">
            <a:extLst>
              <a:ext uri="{FF2B5EF4-FFF2-40B4-BE49-F238E27FC236}">
                <a16:creationId xmlns:a16="http://schemas.microsoft.com/office/drawing/2014/main" id="{1423479C-52BC-A6AC-8CFC-D066FF919A4C}"/>
              </a:ext>
            </a:extLst>
          </p:cNvPr>
          <p:cNvPicPr>
            <a:picLocks noChangeAspect="1"/>
          </p:cNvPicPr>
          <p:nvPr/>
        </p:nvPicPr>
        <p:blipFill rotWithShape="1">
          <a:blip r:embed="rId3"/>
          <a:srcRect l="36659" r="11611"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Segnaposto contenuto 2">
            <a:extLst>
              <a:ext uri="{FF2B5EF4-FFF2-40B4-BE49-F238E27FC236}">
                <a16:creationId xmlns:a16="http://schemas.microsoft.com/office/drawing/2014/main" id="{0CE94928-8CE4-8F69-D15D-D644A1B144D9}"/>
              </a:ext>
            </a:extLst>
          </p:cNvPr>
          <p:cNvSpPr>
            <a:spLocks noGrp="1"/>
          </p:cNvSpPr>
          <p:nvPr>
            <p:ph idx="1"/>
          </p:nvPr>
        </p:nvSpPr>
        <p:spPr>
          <a:xfrm>
            <a:off x="6513788" y="2333297"/>
            <a:ext cx="4840010" cy="3843666"/>
          </a:xfrm>
        </p:spPr>
        <p:txBody>
          <a:bodyPr>
            <a:normAutofit/>
          </a:bodyPr>
          <a:lstStyle/>
          <a:p>
            <a:pPr marL="0" indent="0" algn="just">
              <a:buNone/>
            </a:pPr>
            <a:r>
              <a:rPr lang="en-US" sz="1900" dirty="0">
                <a:latin typeface="Arial" panose="020B0604020202020204" pitchFamily="34" charset="0"/>
                <a:cs typeface="Arial" panose="020B0604020202020204" pitchFamily="34" charset="0"/>
              </a:rPr>
              <a:t>The Low Carbon Districts (LCDs) are areas with homogeneous characteristics for which public and private entities propose integrated management interventions in the common interest of social, cultural and economic development and energy-enhancing environmental of the urban and territorial context of reference. To achieve Low Carbon Districts, intelligent energy management and the use of renewable energy in public infrastructure, including public buildings, and in the housing, sector is required. An evaluation tool is needed to measure the scope of these strategies. </a:t>
            </a:r>
          </a:p>
          <a:p>
            <a:endParaRPr lang="en-US" sz="1900" dirty="0"/>
          </a:p>
        </p:txBody>
      </p:sp>
      <p:pic>
        <p:nvPicPr>
          <p:cNvPr id="6" name="Immagine 5">
            <a:extLst>
              <a:ext uri="{FF2B5EF4-FFF2-40B4-BE49-F238E27FC236}">
                <a16:creationId xmlns:a16="http://schemas.microsoft.com/office/drawing/2014/main" id="{85E51932-6ADC-737B-D089-666CC617274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7042" y="230840"/>
            <a:ext cx="2737485" cy="554990"/>
          </a:xfrm>
          <a:prstGeom prst="rect">
            <a:avLst/>
          </a:prstGeom>
          <a:noFill/>
        </p:spPr>
      </p:pic>
    </p:spTree>
    <p:extLst>
      <p:ext uri="{BB962C8B-B14F-4D97-AF65-F5344CB8AC3E}">
        <p14:creationId xmlns:p14="http://schemas.microsoft.com/office/powerpoint/2010/main" val="120216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A69EE08-A9C3-93DC-FFB7-39C765F86ED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ACTION OBJECTS</a:t>
            </a:r>
          </a:p>
        </p:txBody>
      </p:sp>
      <p:sp>
        <p:nvSpPr>
          <p:cNvPr id="3" name="Segnaposto contenuto 2">
            <a:extLst>
              <a:ext uri="{FF2B5EF4-FFF2-40B4-BE49-F238E27FC236}">
                <a16:creationId xmlns:a16="http://schemas.microsoft.com/office/drawing/2014/main" id="{0675BF33-AFBD-F29D-FFB5-EB843DEEFBB9}"/>
              </a:ext>
            </a:extLst>
          </p:cNvPr>
          <p:cNvSpPr>
            <a:spLocks noGrp="1"/>
          </p:cNvSpPr>
          <p:nvPr>
            <p:ph idx="1"/>
          </p:nvPr>
        </p:nvSpPr>
        <p:spPr>
          <a:xfrm>
            <a:off x="838200" y="1489294"/>
            <a:ext cx="10515600" cy="4351338"/>
          </a:xfrm>
        </p:spPr>
        <p:txBody>
          <a:bodyPr>
            <a:normAutofit/>
          </a:bodyPr>
          <a:lstStyle/>
          <a:p>
            <a:pPr marL="0" indent="0" algn="just">
              <a:lnSpc>
                <a:spcPct val="120000"/>
              </a:lnSpc>
              <a:buNone/>
            </a:pPr>
            <a:r>
              <a:rPr lang="en-GB" sz="2300" dirty="0">
                <a:effectLst/>
                <a:latin typeface="Arial" panose="020B0604020202020204" pitchFamily="34" charset="0"/>
                <a:ea typeface="Calibri" panose="020F0502020204030204" pitchFamily="34" charset="0"/>
                <a:cs typeface="Arial" panose="020B0604020202020204" pitchFamily="34" charset="0"/>
              </a:rPr>
              <a:t>The Marche Region's action plan is aimed to design a Low Carbon District by applying in a combined way the </a:t>
            </a:r>
            <a:r>
              <a:rPr lang="en-GB" sz="2300" u="sng" dirty="0">
                <a:effectLst/>
                <a:latin typeface="Arial" panose="020B0604020202020204" pitchFamily="34" charset="0"/>
                <a:ea typeface="Calibri" panose="020F0502020204030204" pitchFamily="34" charset="0"/>
                <a:cs typeface="Arial" panose="020B0604020202020204" pitchFamily="34" charset="0"/>
              </a:rPr>
              <a:t>ITACA Protocols </a:t>
            </a:r>
            <a:r>
              <a:rPr lang="en-GB" sz="2300" dirty="0">
                <a:effectLst/>
                <a:latin typeface="Arial" panose="020B0604020202020204" pitchFamily="34" charset="0"/>
                <a:ea typeface="Calibri" panose="020F0502020204030204" pitchFamily="34" charset="0"/>
                <a:cs typeface="Arial" panose="020B0604020202020204" pitchFamily="34" charset="0"/>
              </a:rPr>
              <a:t>(</a:t>
            </a:r>
            <a:r>
              <a:rPr lang="en-GB" sz="2300" b="1" dirty="0">
                <a:effectLst/>
                <a:latin typeface="Arial" panose="020B0604020202020204" pitchFamily="34" charset="0"/>
                <a:ea typeface="Calibri" panose="020F0502020204030204" pitchFamily="34" charset="0"/>
                <a:cs typeface="Arial" panose="020B0604020202020204" pitchFamily="34" charset="0"/>
              </a:rPr>
              <a:t>UNI PdR 13:2019 Practice) </a:t>
            </a:r>
            <a:r>
              <a:rPr lang="en-GB" sz="2300" dirty="0">
                <a:effectLst/>
                <a:latin typeface="Arial" panose="020B0604020202020204" pitchFamily="34" charset="0"/>
                <a:ea typeface="Calibri" panose="020F0502020204030204" pitchFamily="34" charset="0"/>
                <a:cs typeface="Arial" panose="020B0604020202020204" pitchFamily="34" charset="0"/>
              </a:rPr>
              <a:t>for buildings and at </a:t>
            </a:r>
            <a:r>
              <a:rPr lang="en-GB" sz="2300" u="sng" dirty="0">
                <a:effectLst/>
                <a:latin typeface="Arial" panose="020B0604020202020204" pitchFamily="34" charset="0"/>
                <a:ea typeface="Calibri" panose="020F0502020204030204" pitchFamily="34" charset="0"/>
                <a:cs typeface="Arial" panose="020B0604020202020204" pitchFamily="34" charset="0"/>
              </a:rPr>
              <a:t>URBAN SCALE </a:t>
            </a:r>
            <a:r>
              <a:rPr lang="en-GB" sz="2300" dirty="0">
                <a:effectLst/>
                <a:latin typeface="Arial" panose="020B0604020202020204" pitchFamily="34" charset="0"/>
                <a:ea typeface="Calibri" panose="020F0502020204030204" pitchFamily="34" charset="0"/>
                <a:cs typeface="Arial" panose="020B0604020202020204" pitchFamily="34" charset="0"/>
              </a:rPr>
              <a:t>that certifies the territorial area pertaining to the building.</a:t>
            </a:r>
            <a:endParaRPr lang="it-IT" sz="23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dirty="0"/>
          </a:p>
        </p:txBody>
      </p:sp>
      <p:pic>
        <p:nvPicPr>
          <p:cNvPr id="4" name="Immagine 2">
            <a:extLst>
              <a:ext uri="{FF2B5EF4-FFF2-40B4-BE49-F238E27FC236}">
                <a16:creationId xmlns:a16="http://schemas.microsoft.com/office/drawing/2014/main" id="{FEEC7C75-8A06-CB24-2951-2E780DB10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6158" y="3539652"/>
            <a:ext cx="2154238"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magine 11">
            <a:extLst>
              <a:ext uri="{FF2B5EF4-FFF2-40B4-BE49-F238E27FC236}">
                <a16:creationId xmlns:a16="http://schemas.microsoft.com/office/drawing/2014/main" id="{B67E4F53-D3CD-7314-40A6-07A51F7433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8713" y="3539652"/>
            <a:ext cx="5437445" cy="313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magine 15">
            <a:extLst>
              <a:ext uri="{FF2B5EF4-FFF2-40B4-BE49-F238E27FC236}">
                <a16:creationId xmlns:a16="http://schemas.microsoft.com/office/drawing/2014/main" id="{869E008A-1733-651D-5E3F-5426BB74703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0396" y="3429000"/>
            <a:ext cx="2206204" cy="296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20157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CasellaDiTesto 22">
            <a:extLst>
              <a:ext uri="{FF2B5EF4-FFF2-40B4-BE49-F238E27FC236}">
                <a16:creationId xmlns:a16="http://schemas.microsoft.com/office/drawing/2014/main" id="{82E7BCC6-D1D2-063F-3945-D3F7AD420293}"/>
              </a:ext>
            </a:extLst>
          </p:cNvPr>
          <p:cNvSpPr txBox="1"/>
          <p:nvPr/>
        </p:nvSpPr>
        <p:spPr>
          <a:xfrm rot="368205">
            <a:off x="3346893" y="843405"/>
            <a:ext cx="1205610" cy="625645"/>
          </a:xfrm>
          <a:prstGeom prst="rect">
            <a:avLst/>
          </a:prstGeom>
          <a:solidFill>
            <a:schemeClr val="bg1"/>
          </a:solidFill>
          <a:ln>
            <a:noFill/>
          </a:ln>
        </p:spPr>
        <p:txBody>
          <a:bodyPr wrap="square" rtlCol="0">
            <a:spAutoFit/>
          </a:bodyPr>
          <a:lstStyle/>
          <a:p>
            <a:endParaRPr lang="en-US" dirty="0"/>
          </a:p>
        </p:txBody>
      </p:sp>
      <p:pic>
        <p:nvPicPr>
          <p:cNvPr id="32" name="Immagine 31" descr="Immagine che contiene mappa&#10;&#10;Descrizione generata automaticamente">
            <a:extLst>
              <a:ext uri="{FF2B5EF4-FFF2-40B4-BE49-F238E27FC236}">
                <a16:creationId xmlns:a16="http://schemas.microsoft.com/office/drawing/2014/main" id="{8A84E6E6-933D-3CDF-E543-6A57A331E1C3}"/>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700"/>
                    </a14:imgEffect>
                    <a14:imgEffect>
                      <a14:saturation sat="0"/>
                    </a14:imgEffect>
                  </a14:imgLayer>
                </a14:imgProps>
              </a:ext>
            </a:extLst>
          </a:blip>
          <a:stretch>
            <a:fillRect/>
          </a:stretch>
        </p:blipFill>
        <p:spPr>
          <a:xfrm>
            <a:off x="3222619" y="18008"/>
            <a:ext cx="5838854" cy="6858000"/>
          </a:xfrm>
          <a:prstGeom prst="rect">
            <a:avLst/>
          </a:prstGeom>
        </p:spPr>
      </p:pic>
      <p:sp>
        <p:nvSpPr>
          <p:cNvPr id="3" name="Segnaposto contenuto 2">
            <a:extLst>
              <a:ext uri="{FF2B5EF4-FFF2-40B4-BE49-F238E27FC236}">
                <a16:creationId xmlns:a16="http://schemas.microsoft.com/office/drawing/2014/main" id="{DE02F383-5FA5-75F0-2105-A3D3F16AC372}"/>
              </a:ext>
            </a:extLst>
          </p:cNvPr>
          <p:cNvSpPr>
            <a:spLocks noGrp="1"/>
          </p:cNvSpPr>
          <p:nvPr>
            <p:ph idx="1"/>
          </p:nvPr>
        </p:nvSpPr>
        <p:spPr>
          <a:xfrm>
            <a:off x="283708" y="3511095"/>
            <a:ext cx="4298781" cy="3013273"/>
          </a:xfrm>
        </p:spPr>
        <p:txBody>
          <a:bodyPr>
            <a:normAutofit fontScale="85000" lnSpcReduction="10000"/>
          </a:bodyPr>
          <a:lstStyle/>
          <a:p>
            <a:pPr marL="0" indent="0" algn="just">
              <a:buNone/>
            </a:pPr>
            <a:r>
              <a:rPr lang="en-GB" sz="1900" dirty="0">
                <a:effectLst/>
                <a:latin typeface="Arial" panose="020B0604020202020204" pitchFamily="34" charset="0"/>
                <a:ea typeface="Calibri" panose="020F0502020204030204" pitchFamily="34" charset="0"/>
                <a:cs typeface="Arial" panose="020B0604020202020204" pitchFamily="34" charset="0"/>
              </a:rPr>
              <a:t>The action will be implemented in 3 territories of the Marche Region that represent three different types of morphology and urban structure in which it is interesting to implement a low-carbon district design methodology: </a:t>
            </a:r>
            <a:endParaRPr lang="it-IT" sz="19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GB" sz="1800" dirty="0">
                <a:effectLst/>
                <a:latin typeface="Arial" panose="020B0604020202020204" pitchFamily="34" charset="0"/>
                <a:ea typeface="Calibri" panose="020F0502020204030204" pitchFamily="34" charset="0"/>
                <a:cs typeface="Arial" panose="020B0604020202020204" pitchFamily="34" charset="0"/>
              </a:rPr>
              <a:t>-A coastal, tourist and high-density urban municipality (</a:t>
            </a:r>
            <a:r>
              <a:rPr lang="en-GB" sz="2100" b="1" dirty="0">
                <a:effectLst/>
                <a:latin typeface="Arial" panose="020B0604020202020204" pitchFamily="34" charset="0"/>
                <a:ea typeface="Calibri" panose="020F0502020204030204" pitchFamily="34" charset="0"/>
                <a:cs typeface="Arial" panose="020B0604020202020204" pitchFamily="34" charset="0"/>
              </a:rPr>
              <a:t>Municipality of Pesaro</a:t>
            </a: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it-IT"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GB" sz="1800" dirty="0">
                <a:effectLst/>
                <a:latin typeface="Arial" panose="020B0604020202020204" pitchFamily="34" charset="0"/>
                <a:ea typeface="Calibri" panose="020F0502020204030204" pitchFamily="34" charset="0"/>
                <a:cs typeface="Arial" panose="020B0604020202020204" pitchFamily="34" charset="0"/>
              </a:rPr>
              <a:t>-A valuable historical-cultural centre, UNESCO heritage site (</a:t>
            </a:r>
            <a:r>
              <a:rPr lang="en-GB" sz="2200" b="1" dirty="0">
                <a:effectLst/>
                <a:latin typeface="Arial" panose="020B0604020202020204" pitchFamily="34" charset="0"/>
                <a:ea typeface="Calibri" panose="020F0502020204030204" pitchFamily="34" charset="0"/>
                <a:cs typeface="Arial" panose="020B0604020202020204" pitchFamily="34" charset="0"/>
              </a:rPr>
              <a:t>Municipality of Urbino</a:t>
            </a:r>
            <a:r>
              <a:rPr lang="en-GB" sz="1800" dirty="0">
                <a:effectLst/>
                <a:latin typeface="Arial" panose="020B0604020202020204" pitchFamily="34" charset="0"/>
                <a:ea typeface="Calibri" panose="020F0502020204030204" pitchFamily="34" charset="0"/>
                <a:cs typeface="Arial" panose="020B0604020202020204" pitchFamily="34" charset="0"/>
              </a:rPr>
              <a:t>).</a:t>
            </a:r>
            <a:endParaRPr lang="it-IT" sz="1800" dirty="0">
              <a:effectLst/>
              <a:latin typeface="Arial" panose="020B0604020202020204" pitchFamily="34" charset="0"/>
              <a:ea typeface="Calibri" panose="020F0502020204030204" pitchFamily="34" charset="0"/>
              <a:cs typeface="Arial" panose="020B0604020202020204" pitchFamily="34" charset="0"/>
            </a:endParaRPr>
          </a:p>
          <a:p>
            <a:pPr marL="0" indent="0" algn="just">
              <a:buNone/>
            </a:pPr>
            <a:r>
              <a:rPr lang="en-GB" sz="1800" dirty="0">
                <a:effectLst/>
                <a:latin typeface="Arial" panose="020B0604020202020204" pitchFamily="34" charset="0"/>
                <a:ea typeface="Calibri" panose="020F0502020204030204" pitchFamily="34" charset="0"/>
                <a:cs typeface="Arial" panose="020B0604020202020204" pitchFamily="34" charset="0"/>
              </a:rPr>
              <a:t>-A small mountain town in areas affected by the earthquake (</a:t>
            </a:r>
            <a:r>
              <a:rPr lang="en-GB" sz="2200" b="1" dirty="0">
                <a:latin typeface="Arial" panose="020B0604020202020204" pitchFamily="34" charset="0"/>
                <a:ea typeface="Calibri" panose="020F0502020204030204" pitchFamily="34" charset="0"/>
                <a:cs typeface="Arial" panose="020B0604020202020204" pitchFamily="34" charset="0"/>
              </a:rPr>
              <a:t>M</a:t>
            </a:r>
            <a:r>
              <a:rPr lang="en-GB" sz="2200" b="1" dirty="0">
                <a:effectLst/>
                <a:latin typeface="Arial" panose="020B0604020202020204" pitchFamily="34" charset="0"/>
                <a:ea typeface="Calibri" panose="020F0502020204030204" pitchFamily="34" charset="0"/>
                <a:cs typeface="Arial" panose="020B0604020202020204" pitchFamily="34" charset="0"/>
              </a:rPr>
              <a:t>unicipality of Pioraco</a:t>
            </a:r>
            <a:r>
              <a:rPr lang="en-GB" sz="1800" dirty="0">
                <a:effectLst/>
                <a:latin typeface="Arial" panose="020B0604020202020204" pitchFamily="34" charset="0"/>
                <a:ea typeface="Calibri" panose="020F0502020204030204" pitchFamily="34" charset="0"/>
                <a:cs typeface="Arial" panose="020B0604020202020204" pitchFamily="34" charset="0"/>
              </a:rPr>
              <a:t>); </a:t>
            </a:r>
            <a:endParaRPr lang="it-IT" sz="18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1700" dirty="0"/>
          </a:p>
        </p:txBody>
      </p:sp>
      <p:pic>
        <p:nvPicPr>
          <p:cNvPr id="39" name="Immagine 38">
            <a:extLst>
              <a:ext uri="{FF2B5EF4-FFF2-40B4-BE49-F238E27FC236}">
                <a16:creationId xmlns:a16="http://schemas.microsoft.com/office/drawing/2014/main" id="{5F5F2FF7-16CB-1D5E-8767-4E76C9F68C86}"/>
              </a:ext>
            </a:extLst>
          </p:cNvPr>
          <p:cNvPicPr>
            <a:picLocks noChangeAspect="1"/>
          </p:cNvPicPr>
          <p:nvPr/>
        </p:nvPicPr>
        <p:blipFill rotWithShape="1">
          <a:blip r:embed="rId4"/>
          <a:srcRect l="10432" r="3389" b="-1"/>
          <a:stretch/>
        </p:blipFill>
        <p:spPr>
          <a:xfrm>
            <a:off x="7401005" y="-18008"/>
            <a:ext cx="4799824" cy="3706342"/>
          </a:xfrm>
          <a:custGeom>
            <a:avLst/>
            <a:gdLst/>
            <a:ahLst/>
            <a:cxnLst/>
            <a:rect l="l" t="t" r="r" b="b"/>
            <a:pathLst>
              <a:path w="4579876" h="3536502">
                <a:moveTo>
                  <a:pt x="457312" y="0"/>
                </a:moveTo>
                <a:lnTo>
                  <a:pt x="4579876" y="0"/>
                </a:lnTo>
                <a:lnTo>
                  <a:pt x="4579876" y="3057029"/>
                </a:lnTo>
                <a:lnTo>
                  <a:pt x="4508441" y="3086568"/>
                </a:lnTo>
                <a:cubicBezTo>
                  <a:pt x="4391572" y="3126663"/>
                  <a:pt x="4301124" y="3221848"/>
                  <a:pt x="4183947" y="3271738"/>
                </a:cubicBezTo>
                <a:cubicBezTo>
                  <a:pt x="4099090" y="3307854"/>
                  <a:pt x="4017967" y="3354374"/>
                  <a:pt x="3930625" y="3387123"/>
                </a:cubicBezTo>
                <a:cubicBezTo>
                  <a:pt x="3723932" y="3464557"/>
                  <a:pt x="3513195" y="3526689"/>
                  <a:pt x="3290337" y="3535564"/>
                </a:cubicBezTo>
                <a:cubicBezTo>
                  <a:pt x="3106332" y="3542605"/>
                  <a:pt x="1510274" y="3535872"/>
                  <a:pt x="861903" y="2528615"/>
                </a:cubicBezTo>
                <a:cubicBezTo>
                  <a:pt x="849470" y="2523717"/>
                  <a:pt x="835485" y="2510862"/>
                  <a:pt x="831133" y="2498619"/>
                </a:cubicBezTo>
                <a:cubicBezTo>
                  <a:pt x="810307" y="2441385"/>
                  <a:pt x="759333" y="2416594"/>
                  <a:pt x="713333" y="2385682"/>
                </a:cubicBezTo>
                <a:cubicBezTo>
                  <a:pt x="672925" y="2358442"/>
                  <a:pt x="630030" y="2329978"/>
                  <a:pt x="613246" y="2284067"/>
                </a:cubicBezTo>
                <a:cubicBezTo>
                  <a:pt x="591179" y="2222855"/>
                  <a:pt x="653963" y="2273050"/>
                  <a:pt x="665465" y="2249789"/>
                </a:cubicBezTo>
                <a:cubicBezTo>
                  <a:pt x="641532" y="2217960"/>
                  <a:pt x="604543" y="2188882"/>
                  <a:pt x="594908" y="2152767"/>
                </a:cubicBezTo>
                <a:cubicBezTo>
                  <a:pt x="559787" y="2022383"/>
                  <a:pt x="483946" y="1927503"/>
                  <a:pt x="370497" y="1853742"/>
                </a:cubicBezTo>
                <a:cubicBezTo>
                  <a:pt x="337861" y="1832624"/>
                  <a:pt x="316415" y="1794059"/>
                  <a:pt x="271969" y="1787940"/>
                </a:cubicBezTo>
                <a:cubicBezTo>
                  <a:pt x="173127" y="1774472"/>
                  <a:pt x="204209" y="1669186"/>
                  <a:pt x="151990" y="1622358"/>
                </a:cubicBezTo>
                <a:cubicBezTo>
                  <a:pt x="142044" y="1613481"/>
                  <a:pt x="133031" y="1596037"/>
                  <a:pt x="134895" y="1584102"/>
                </a:cubicBezTo>
                <a:cubicBezTo>
                  <a:pt x="137691" y="1566959"/>
                  <a:pt x="149504" y="1550739"/>
                  <a:pt x="159450" y="1535435"/>
                </a:cubicBezTo>
                <a:cubicBezTo>
                  <a:pt x="169708" y="1520133"/>
                  <a:pt x="185247" y="1506664"/>
                  <a:pt x="177788" y="1486465"/>
                </a:cubicBezTo>
                <a:cubicBezTo>
                  <a:pt x="174683" y="1478202"/>
                  <a:pt x="176855" y="1449432"/>
                  <a:pt x="153856" y="1472079"/>
                </a:cubicBezTo>
                <a:cubicBezTo>
                  <a:pt x="90760" y="1534212"/>
                  <a:pt x="54082" y="1475449"/>
                  <a:pt x="0" y="1447289"/>
                </a:cubicBezTo>
                <a:cubicBezTo>
                  <a:pt x="43515" y="1418212"/>
                  <a:pt x="82677" y="1397707"/>
                  <a:pt x="89205" y="1354247"/>
                </a:cubicBezTo>
                <a:cubicBezTo>
                  <a:pt x="102570" y="1264569"/>
                  <a:pt x="159758" y="1223557"/>
                  <a:pt x="246479" y="1215599"/>
                </a:cubicBezTo>
                <a:cubicBezTo>
                  <a:pt x="214465" y="1128983"/>
                  <a:pt x="214465" y="1128983"/>
                  <a:pt x="317968" y="1117045"/>
                </a:cubicBezTo>
                <a:cubicBezTo>
                  <a:pt x="278183" y="1061955"/>
                  <a:pt x="278183" y="1047876"/>
                  <a:pt x="326362" y="1028900"/>
                </a:cubicBezTo>
                <a:cubicBezTo>
                  <a:pt x="372673" y="1010841"/>
                  <a:pt x="423957" y="1004720"/>
                  <a:pt x="466852" y="976870"/>
                </a:cubicBezTo>
                <a:cubicBezTo>
                  <a:pt x="427377" y="906475"/>
                  <a:pt x="416188" y="824756"/>
                  <a:pt x="334754" y="790475"/>
                </a:cubicBezTo>
                <a:cubicBezTo>
                  <a:pt x="322010" y="785272"/>
                  <a:pt x="313307" y="764154"/>
                  <a:pt x="321386" y="751912"/>
                </a:cubicBezTo>
                <a:cubicBezTo>
                  <a:pt x="350915" y="707534"/>
                  <a:pt x="308644" y="623365"/>
                  <a:pt x="400645" y="613877"/>
                </a:cubicBezTo>
                <a:cubicBezTo>
                  <a:pt x="412147" y="612959"/>
                  <a:pt x="422716" y="603776"/>
                  <a:pt x="413701" y="591839"/>
                </a:cubicBezTo>
                <a:cubicBezTo>
                  <a:pt x="382618" y="550216"/>
                  <a:pt x="420228" y="552969"/>
                  <a:pt x="442917" y="547767"/>
                </a:cubicBezTo>
                <a:cubicBezTo>
                  <a:pt x="470271" y="541341"/>
                  <a:pt x="501353" y="559703"/>
                  <a:pt x="526840" y="537055"/>
                </a:cubicBezTo>
                <a:cubicBezTo>
                  <a:pt x="520932" y="513181"/>
                  <a:pt x="498866" y="513487"/>
                  <a:pt x="483325" y="505836"/>
                </a:cubicBezTo>
                <a:cubicBezTo>
                  <a:pt x="437946" y="483799"/>
                  <a:pt x="400956" y="457479"/>
                  <a:pt x="398780" y="400243"/>
                </a:cubicBezTo>
                <a:cubicBezTo>
                  <a:pt x="397229" y="354028"/>
                  <a:pt x="392255" y="313323"/>
                  <a:pt x="455041" y="299242"/>
                </a:cubicBezTo>
                <a:cubicBezTo>
                  <a:pt x="481149" y="293426"/>
                  <a:pt x="473687" y="260067"/>
                  <a:pt x="458769" y="243538"/>
                </a:cubicBezTo>
                <a:cubicBezTo>
                  <a:pt x="432038" y="214157"/>
                  <a:pt x="409972" y="174981"/>
                  <a:pt x="363969" y="172227"/>
                </a:cubicBezTo>
                <a:cubicBezTo>
                  <a:pt x="335995" y="170391"/>
                  <a:pt x="314549" y="158146"/>
                  <a:pt x="292481" y="144069"/>
                </a:cubicBezTo>
                <a:cubicBezTo>
                  <a:pt x="276630" y="133966"/>
                  <a:pt x="257670" y="125398"/>
                  <a:pt x="259534" y="103668"/>
                </a:cubicBezTo>
                <a:cubicBezTo>
                  <a:pt x="261399" y="82855"/>
                  <a:pt x="279736" y="74286"/>
                  <a:pt x="298387" y="70001"/>
                </a:cubicBezTo>
                <a:cubicBezTo>
                  <a:pt x="345011" y="59672"/>
                  <a:pt x="389535" y="45726"/>
                  <a:pt x="430782" y="19902"/>
                </a:cubicBezTo>
                <a:close/>
              </a:path>
            </a:pathLst>
          </a:custGeom>
          <a:scene3d>
            <a:camera prst="orthographicFront"/>
            <a:lightRig rig="contrasting" dir="t">
              <a:rot lat="0" lon="0" rev="3000000"/>
            </a:lightRig>
          </a:scene3d>
          <a:sp3d contourW="7620">
            <a:bevelT w="95250" h="31750"/>
            <a:contourClr>
              <a:srgbClr val="333333"/>
            </a:contourClr>
          </a:sp3d>
        </p:spPr>
      </p:pic>
      <p:pic>
        <p:nvPicPr>
          <p:cNvPr id="41" name="Immagine 19">
            <a:extLst>
              <a:ext uri="{FF2B5EF4-FFF2-40B4-BE49-F238E27FC236}">
                <a16:creationId xmlns:a16="http://schemas.microsoft.com/office/drawing/2014/main" id="{AF9C4E41-3E9E-C70C-AD1B-BB11D470BFEF}"/>
              </a:ext>
            </a:extLst>
          </p:cNvPr>
          <p:cNvPicPr>
            <a:picLocks noChangeAspect="1" noChangeArrowheads="1"/>
          </p:cNvPicPr>
          <p:nvPr/>
        </p:nvPicPr>
        <p:blipFill rotWithShape="1">
          <a:blip r:embed="rId5"/>
          <a:srcRect l="13375" r="781" b="2"/>
          <a:stretch/>
        </p:blipFill>
        <p:spPr bwMode="auto">
          <a:xfrm>
            <a:off x="-280272" y="0"/>
            <a:ext cx="3801074" cy="3320830"/>
          </a:xfrm>
          <a:custGeom>
            <a:avLst/>
            <a:gdLst/>
            <a:ahLst/>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a:noFill/>
          <a:extLst>
            <a:ext uri="{909E8E84-426E-40DD-AFC4-6F175D3DCCD1}">
              <a14:hiddenFill xmlns:a14="http://schemas.microsoft.com/office/drawing/2010/main">
                <a:solidFill>
                  <a:srgbClr val="FFFFFF"/>
                </a:solidFill>
              </a14:hiddenFill>
            </a:ext>
          </a:extLst>
        </p:spPr>
      </p:pic>
      <p:sp>
        <p:nvSpPr>
          <p:cNvPr id="43" name="Anello 42">
            <a:extLst>
              <a:ext uri="{FF2B5EF4-FFF2-40B4-BE49-F238E27FC236}">
                <a16:creationId xmlns:a16="http://schemas.microsoft.com/office/drawing/2014/main" id="{21678041-190C-0152-A13A-D935F5AEC1AB}"/>
              </a:ext>
            </a:extLst>
          </p:cNvPr>
          <p:cNvSpPr/>
          <p:nvPr/>
        </p:nvSpPr>
        <p:spPr>
          <a:xfrm>
            <a:off x="3826705" y="940241"/>
            <a:ext cx="1455704" cy="939590"/>
          </a:xfrm>
          <a:prstGeom prst="donut">
            <a:avLst>
              <a:gd name="adj" fmla="val 479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 name="Freccia destra 43">
            <a:extLst>
              <a:ext uri="{FF2B5EF4-FFF2-40B4-BE49-F238E27FC236}">
                <a16:creationId xmlns:a16="http://schemas.microsoft.com/office/drawing/2014/main" id="{D9045D66-DF5A-DEE4-CDDD-881951B09063}"/>
              </a:ext>
            </a:extLst>
          </p:cNvPr>
          <p:cNvSpPr/>
          <p:nvPr/>
        </p:nvSpPr>
        <p:spPr>
          <a:xfrm rot="9677123">
            <a:off x="2554964" y="1618969"/>
            <a:ext cx="1335311" cy="2000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nello 44">
            <a:extLst>
              <a:ext uri="{FF2B5EF4-FFF2-40B4-BE49-F238E27FC236}">
                <a16:creationId xmlns:a16="http://schemas.microsoft.com/office/drawing/2014/main" id="{A429E1D8-65E6-D407-190E-287E14C26C94}"/>
              </a:ext>
            </a:extLst>
          </p:cNvPr>
          <p:cNvSpPr/>
          <p:nvPr/>
        </p:nvSpPr>
        <p:spPr>
          <a:xfrm>
            <a:off x="5574817" y="3851505"/>
            <a:ext cx="1455704" cy="939590"/>
          </a:xfrm>
          <a:prstGeom prst="donut">
            <a:avLst>
              <a:gd name="adj" fmla="val 4791"/>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 name="Freccia destra 45">
            <a:extLst>
              <a:ext uri="{FF2B5EF4-FFF2-40B4-BE49-F238E27FC236}">
                <a16:creationId xmlns:a16="http://schemas.microsoft.com/office/drawing/2014/main" id="{98AA1640-4E63-A0FF-9FCD-3152F4C97AC2}"/>
              </a:ext>
            </a:extLst>
          </p:cNvPr>
          <p:cNvSpPr/>
          <p:nvPr/>
        </p:nvSpPr>
        <p:spPr>
          <a:xfrm rot="1134707">
            <a:off x="6935306" y="4615641"/>
            <a:ext cx="1842267" cy="156006"/>
          </a:xfrm>
          <a:prstGeom prst="rightArrow">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nello 46">
            <a:extLst>
              <a:ext uri="{FF2B5EF4-FFF2-40B4-BE49-F238E27FC236}">
                <a16:creationId xmlns:a16="http://schemas.microsoft.com/office/drawing/2014/main" id="{51B23AC9-5F3F-091D-6014-68F0D231F7DA}"/>
              </a:ext>
            </a:extLst>
          </p:cNvPr>
          <p:cNvSpPr/>
          <p:nvPr/>
        </p:nvSpPr>
        <p:spPr>
          <a:xfrm>
            <a:off x="4990257" y="-170178"/>
            <a:ext cx="1455704" cy="939590"/>
          </a:xfrm>
          <a:prstGeom prst="donut">
            <a:avLst>
              <a:gd name="adj" fmla="val 4791"/>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 name="Freccia destra 47">
            <a:extLst>
              <a:ext uri="{FF2B5EF4-FFF2-40B4-BE49-F238E27FC236}">
                <a16:creationId xmlns:a16="http://schemas.microsoft.com/office/drawing/2014/main" id="{8F7A45A4-D71F-2158-865F-696EA36EC68D}"/>
              </a:ext>
            </a:extLst>
          </p:cNvPr>
          <p:cNvSpPr/>
          <p:nvPr/>
        </p:nvSpPr>
        <p:spPr>
          <a:xfrm rot="1749704">
            <a:off x="6294895" y="738561"/>
            <a:ext cx="1666982" cy="145787"/>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Immagine 19">
            <a:extLst>
              <a:ext uri="{FF2B5EF4-FFF2-40B4-BE49-F238E27FC236}">
                <a16:creationId xmlns:a16="http://schemas.microsoft.com/office/drawing/2014/main" id="{0B2CC25B-1776-7DB3-E104-4ABBFBE03158}"/>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7384" r="34117" b="2"/>
          <a:stretch/>
        </p:blipFill>
        <p:spPr bwMode="auto">
          <a:xfrm>
            <a:off x="8753131" y="3706342"/>
            <a:ext cx="3133650" cy="3133650"/>
          </a:xfrm>
          <a:custGeom>
            <a:avLst/>
            <a:gdLst/>
            <a:ahLst/>
            <a:cxnLst/>
            <a:rect l="l" t="t" r="r" b="b"/>
            <a:pathLst>
              <a:path w="2505456" h="2505456">
                <a:moveTo>
                  <a:pt x="1252728" y="0"/>
                </a:moveTo>
                <a:cubicBezTo>
                  <a:pt x="1944591" y="0"/>
                  <a:pt x="2505456" y="560865"/>
                  <a:pt x="2505456" y="1252728"/>
                </a:cubicBezTo>
                <a:cubicBezTo>
                  <a:pt x="2505456" y="1944591"/>
                  <a:pt x="1944591" y="2505456"/>
                  <a:pt x="1252728" y="2505456"/>
                </a:cubicBezTo>
                <a:cubicBezTo>
                  <a:pt x="560865" y="2505456"/>
                  <a:pt x="0" y="1944591"/>
                  <a:pt x="0" y="1252728"/>
                </a:cubicBezTo>
                <a:cubicBezTo>
                  <a:pt x="0" y="560865"/>
                  <a:pt x="560865" y="0"/>
                  <a:pt x="12527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4395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egnaposto contenuto 4">
            <a:extLst>
              <a:ext uri="{FF2B5EF4-FFF2-40B4-BE49-F238E27FC236}">
                <a16:creationId xmlns:a16="http://schemas.microsoft.com/office/drawing/2014/main" id="{94DECF0E-18F7-03D9-9704-F1AD43822CBC}"/>
              </a:ext>
            </a:extLst>
          </p:cNvPr>
          <p:cNvPicPr>
            <a:picLocks noGrp="1" noChangeAspect="1"/>
          </p:cNvPicPr>
          <p:nvPr>
            <p:ph idx="1"/>
          </p:nvPr>
        </p:nvPicPr>
        <p:blipFill>
          <a:blip r:embed="rId2"/>
          <a:stretch>
            <a:fillRect/>
          </a:stretch>
        </p:blipFill>
        <p:spPr>
          <a:xfrm>
            <a:off x="147143" y="2232481"/>
            <a:ext cx="4351283" cy="3655078"/>
          </a:xfrm>
        </p:spPr>
      </p:pic>
      <p:sp>
        <p:nvSpPr>
          <p:cNvPr id="9" name="CasellaDiTesto 8">
            <a:extLst>
              <a:ext uri="{FF2B5EF4-FFF2-40B4-BE49-F238E27FC236}">
                <a16:creationId xmlns:a16="http://schemas.microsoft.com/office/drawing/2014/main" id="{87CD83E1-8D5B-07EC-B3E6-98AC5803DA86}"/>
              </a:ext>
            </a:extLst>
          </p:cNvPr>
          <p:cNvSpPr txBox="1"/>
          <p:nvPr/>
        </p:nvSpPr>
        <p:spPr>
          <a:xfrm>
            <a:off x="4498426" y="2389732"/>
            <a:ext cx="7275131" cy="4185761"/>
          </a:xfrm>
          <a:prstGeom prst="rect">
            <a:avLst/>
          </a:prstGeom>
          <a:noFill/>
        </p:spPr>
        <p:txBody>
          <a:bodyPr wrap="square">
            <a:spAutoFit/>
          </a:bodyPr>
          <a:lstStyle/>
          <a:p>
            <a:pPr algn="just"/>
            <a:r>
              <a:rPr lang="en-GB" sz="1900" dirty="0">
                <a:effectLst/>
                <a:latin typeface="Arial" panose="020B0604020202020204" pitchFamily="34" charset="0"/>
                <a:ea typeface="Calibri" panose="020F0502020204030204" pitchFamily="34" charset="0"/>
                <a:cs typeface="Arial" panose="020B0604020202020204" pitchFamily="34" charset="0"/>
              </a:rPr>
              <a:t>The purpose is to determine a monitoring indicator suitable for providing the prerequisites to measure the energy-environmental benefits of the action to assess how much a "certified low-carbon district," with demonstrated fully certified high-energy environmental performance, could contribute to a territorial low-carbon policy.</a:t>
            </a:r>
            <a:endParaRPr lang="it-IT" sz="1900" dirty="0">
              <a:effectLst/>
              <a:latin typeface="Arial" panose="020B0604020202020204" pitchFamily="34" charset="0"/>
              <a:ea typeface="Calibri" panose="020F0502020204030204" pitchFamily="34" charset="0"/>
              <a:cs typeface="Arial" panose="020B0604020202020204" pitchFamily="34" charset="0"/>
            </a:endParaRPr>
          </a:p>
          <a:p>
            <a:pPr algn="just"/>
            <a:r>
              <a:rPr lang="en-GB" sz="1900" dirty="0">
                <a:effectLst/>
                <a:latin typeface="Arial" panose="020B0604020202020204" pitchFamily="34" charset="0"/>
                <a:ea typeface="Calibri" panose="020F0502020204030204" pitchFamily="34" charset="0"/>
                <a:cs typeface="Arial" panose="020B0604020202020204" pitchFamily="34" charset="0"/>
              </a:rPr>
              <a:t>To support the choice of the best-performing performance index, the criterion of the </a:t>
            </a:r>
            <a:r>
              <a:rPr lang="en-GB" sz="1900" b="1" u="sng" dirty="0">
                <a:effectLst/>
                <a:latin typeface="Arial" panose="020B0604020202020204" pitchFamily="34" charset="0"/>
                <a:ea typeface="Calibri" panose="020F0502020204030204" pitchFamily="34" charset="0"/>
                <a:cs typeface="Arial" panose="020B0604020202020204" pitchFamily="34" charset="0"/>
              </a:rPr>
              <a:t>ITACA Protocol C.1.2. </a:t>
            </a:r>
            <a:r>
              <a:rPr lang="en-GB" sz="1900" dirty="0">
                <a:effectLst/>
                <a:latin typeface="Arial" panose="020B0604020202020204" pitchFamily="34" charset="0"/>
                <a:ea typeface="Calibri" panose="020F0502020204030204" pitchFamily="34" charset="0"/>
                <a:cs typeface="Arial" panose="020B0604020202020204" pitchFamily="34" charset="0"/>
              </a:rPr>
              <a:t>will be considered, according to which the value of the annual equivalent CO2 produced for the operation of the reference building (DM minimum requirements).</a:t>
            </a:r>
            <a:endParaRPr lang="it-IT" sz="1900" dirty="0">
              <a:effectLst/>
              <a:latin typeface="Arial" panose="020B0604020202020204" pitchFamily="34" charset="0"/>
              <a:ea typeface="Calibri" panose="020F0502020204030204" pitchFamily="34" charset="0"/>
              <a:cs typeface="Arial" panose="020B0604020202020204" pitchFamily="34" charset="0"/>
            </a:endParaRPr>
          </a:p>
          <a:p>
            <a:pPr algn="just"/>
            <a:r>
              <a:rPr lang="en-GB" sz="1900" dirty="0">
                <a:effectLst/>
                <a:latin typeface="Arial" panose="020B0604020202020204" pitchFamily="34" charset="0"/>
                <a:ea typeface="Calibri" panose="020F0502020204030204" pitchFamily="34" charset="0"/>
                <a:cs typeface="Arial" panose="020B0604020202020204" pitchFamily="34" charset="0"/>
              </a:rPr>
              <a:t>The calculation of C0</a:t>
            </a:r>
            <a:r>
              <a:rPr lang="en-GB" sz="1900" baseline="-25000" dirty="0">
                <a:effectLst/>
                <a:latin typeface="Arial" panose="020B0604020202020204" pitchFamily="34" charset="0"/>
                <a:ea typeface="Calibri" panose="020F0502020204030204" pitchFamily="34" charset="0"/>
                <a:cs typeface="Arial" panose="020B0604020202020204" pitchFamily="34" charset="0"/>
              </a:rPr>
              <a:t>2</a:t>
            </a:r>
            <a:r>
              <a:rPr lang="en-GB" sz="1900" dirty="0">
                <a:effectLst/>
                <a:latin typeface="Arial" panose="020B0604020202020204" pitchFamily="34" charset="0"/>
                <a:ea typeface="Calibri" panose="020F0502020204030204" pitchFamily="34" charset="0"/>
                <a:cs typeface="Arial" panose="020B0604020202020204" pitchFamily="34" charset="0"/>
              </a:rPr>
              <a:t> equivalent emissions will have to be done for all buildings where at least one of the cooling, heating and DHW production services are present.</a:t>
            </a:r>
            <a:endParaRPr lang="it-IT" sz="19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Immagine 12">
            <a:extLst>
              <a:ext uri="{FF2B5EF4-FFF2-40B4-BE49-F238E27FC236}">
                <a16:creationId xmlns:a16="http://schemas.microsoft.com/office/drawing/2014/main" id="{6F8C6945-0FBA-8B5D-4896-18DA1680E735}"/>
              </a:ext>
            </a:extLst>
          </p:cNvPr>
          <p:cNvPicPr>
            <a:picLocks noChangeAspect="1"/>
          </p:cNvPicPr>
          <p:nvPr/>
        </p:nvPicPr>
        <p:blipFill>
          <a:blip r:embed="rId3"/>
          <a:stretch>
            <a:fillRect/>
          </a:stretch>
        </p:blipFill>
        <p:spPr>
          <a:xfrm>
            <a:off x="8969564" y="734651"/>
            <a:ext cx="1067843" cy="1324126"/>
          </a:xfrm>
          <a:prstGeom prst="rect">
            <a:avLst/>
          </a:prstGeom>
        </p:spPr>
      </p:pic>
      <p:sp>
        <p:nvSpPr>
          <p:cNvPr id="14" name="Rettangolo 13">
            <a:extLst>
              <a:ext uri="{FF2B5EF4-FFF2-40B4-BE49-F238E27FC236}">
                <a16:creationId xmlns:a16="http://schemas.microsoft.com/office/drawing/2014/main" id="{8B18A998-321B-2FCB-1C18-C9C4CD71E154}"/>
              </a:ext>
            </a:extLst>
          </p:cNvPr>
          <p:cNvSpPr/>
          <p:nvPr/>
        </p:nvSpPr>
        <p:spPr>
          <a:xfrm>
            <a:off x="7437490" y="74945"/>
            <a:ext cx="1329778" cy="2246769"/>
          </a:xfrm>
          <a:prstGeom prst="rect">
            <a:avLst/>
          </a:prstGeom>
          <a:noFill/>
        </p:spPr>
        <p:txBody>
          <a:bodyPr wrap="square" lIns="91440" tIns="45720" rIns="91440" bIns="45720">
            <a:spAutoFit/>
          </a:bodyPr>
          <a:lstStyle/>
          <a:p>
            <a:pPr algn="ctr"/>
            <a:r>
              <a:rPr lang="it-IT" sz="1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C</a:t>
            </a:r>
          </a:p>
        </p:txBody>
      </p:sp>
      <p:sp>
        <p:nvSpPr>
          <p:cNvPr id="15" name="Rettangolo 14">
            <a:extLst>
              <a:ext uri="{FF2B5EF4-FFF2-40B4-BE49-F238E27FC236}">
                <a16:creationId xmlns:a16="http://schemas.microsoft.com/office/drawing/2014/main" id="{6336D0C7-1E4C-DEA1-929E-CE2F9BDCC3FD}"/>
              </a:ext>
            </a:extLst>
          </p:cNvPr>
          <p:cNvSpPr/>
          <p:nvPr/>
        </p:nvSpPr>
        <p:spPr>
          <a:xfrm>
            <a:off x="10087739" y="0"/>
            <a:ext cx="1329778" cy="2246769"/>
          </a:xfrm>
          <a:prstGeom prst="rect">
            <a:avLst/>
          </a:prstGeom>
          <a:noFill/>
        </p:spPr>
        <p:txBody>
          <a:bodyPr wrap="square" lIns="91440" tIns="45720" rIns="91440" bIns="45720">
            <a:spAutoFit/>
          </a:bodyPr>
          <a:lstStyle/>
          <a:p>
            <a:pPr algn="ctr"/>
            <a:r>
              <a:rPr lang="it-IT" sz="14000" b="1" dirty="0">
                <a:ln w="9525">
                  <a:solidFill>
                    <a:schemeClr val="bg1"/>
                  </a:solidFill>
                  <a:prstDash val="solid"/>
                </a:ln>
                <a:effectLst>
                  <a:outerShdw blurRad="12700" dist="38100" dir="2700000" algn="tl" rotWithShape="0">
                    <a:schemeClr val="bg1">
                      <a:lumMod val="50000"/>
                    </a:schemeClr>
                  </a:outerShdw>
                </a:effectLst>
              </a:rPr>
              <a:t>2</a:t>
            </a:r>
            <a:endParaRPr lang="it-IT" sz="140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6" name="Anello 15">
            <a:extLst>
              <a:ext uri="{FF2B5EF4-FFF2-40B4-BE49-F238E27FC236}">
                <a16:creationId xmlns:a16="http://schemas.microsoft.com/office/drawing/2014/main" id="{9272768A-49CB-8B4D-B4CA-DCA02C95B0E7}"/>
              </a:ext>
            </a:extLst>
          </p:cNvPr>
          <p:cNvSpPr/>
          <p:nvPr/>
        </p:nvSpPr>
        <p:spPr>
          <a:xfrm>
            <a:off x="8692056" y="574895"/>
            <a:ext cx="1585364" cy="1468128"/>
          </a:xfrm>
          <a:prstGeom prst="donut">
            <a:avLst>
              <a:gd name="adj" fmla="val 179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itolo 1">
            <a:extLst>
              <a:ext uri="{FF2B5EF4-FFF2-40B4-BE49-F238E27FC236}">
                <a16:creationId xmlns:a16="http://schemas.microsoft.com/office/drawing/2014/main" id="{DC08FF26-623B-9D5C-DC3E-07D260CCDA13}"/>
              </a:ext>
            </a:extLst>
          </p:cNvPr>
          <p:cNvSpPr>
            <a:spLocks noGrp="1"/>
          </p:cNvSpPr>
          <p:nvPr>
            <p:ph type="title"/>
          </p:nvPr>
        </p:nvSpPr>
        <p:spPr>
          <a:xfrm>
            <a:off x="483233" y="346550"/>
            <a:ext cx="7240015" cy="1807305"/>
          </a:xfrm>
        </p:spPr>
        <p:txBody>
          <a:bodyPr>
            <a:normAutofit/>
          </a:bodyPr>
          <a:lstStyle/>
          <a:p>
            <a:r>
              <a:rPr lang="en-US" sz="3800" dirty="0">
                <a:latin typeface="Arial" panose="020B0604020202020204" pitchFamily="34" charset="0"/>
                <a:cs typeface="Arial" panose="020B0604020202020204" pitchFamily="34" charset="0"/>
              </a:rPr>
              <a:t>HOW DO WE TRY TO REDUCE</a:t>
            </a:r>
            <a:endParaRPr lang="en-US" sz="3800" dirty="0"/>
          </a:p>
        </p:txBody>
      </p:sp>
      <p:sp>
        <p:nvSpPr>
          <p:cNvPr id="18" name="Titolo 1">
            <a:extLst>
              <a:ext uri="{FF2B5EF4-FFF2-40B4-BE49-F238E27FC236}">
                <a16:creationId xmlns:a16="http://schemas.microsoft.com/office/drawing/2014/main" id="{11F995ED-45A3-9977-65CE-D2F7CE153F8F}"/>
              </a:ext>
            </a:extLst>
          </p:cNvPr>
          <p:cNvSpPr txBox="1">
            <a:spLocks/>
          </p:cNvSpPr>
          <p:nvPr/>
        </p:nvSpPr>
        <p:spPr>
          <a:xfrm>
            <a:off x="11226930" y="371620"/>
            <a:ext cx="481837" cy="180730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latin typeface="Arial" panose="020B0604020202020204" pitchFamily="34" charset="0"/>
                <a:cs typeface="Arial" panose="020B0604020202020204" pitchFamily="34" charset="0"/>
              </a:rPr>
              <a:t>?</a:t>
            </a:r>
            <a:endParaRPr lang="en-US" sz="4000" dirty="0"/>
          </a:p>
        </p:txBody>
      </p:sp>
    </p:spTree>
    <p:extLst>
      <p:ext uri="{BB962C8B-B14F-4D97-AF65-F5344CB8AC3E}">
        <p14:creationId xmlns:p14="http://schemas.microsoft.com/office/powerpoint/2010/main" val="86129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833E6F8-133A-C881-2921-10699D76777D}"/>
              </a:ext>
            </a:extLst>
          </p:cNvPr>
          <p:cNvSpPr>
            <a:spLocks noGrp="1"/>
          </p:cNvSpPr>
          <p:nvPr>
            <p:ph type="title"/>
          </p:nvPr>
        </p:nvSpPr>
        <p:spPr>
          <a:xfrm>
            <a:off x="480847" y="260022"/>
            <a:ext cx="10515600" cy="1325563"/>
          </a:xfrm>
        </p:spPr>
        <p:txBody>
          <a:bodyPr/>
          <a:lstStyle/>
          <a:p>
            <a:r>
              <a:rPr lang="en-GB" sz="4400" dirty="0">
                <a:effectLst/>
                <a:latin typeface="Arial" panose="020B0604020202020204" pitchFamily="34" charset="0"/>
                <a:ea typeface="Calibri" panose="020F0502020204030204" pitchFamily="34" charset="0"/>
                <a:cs typeface="Arial" panose="020B0604020202020204" pitchFamily="34" charset="0"/>
              </a:rPr>
              <a:t>THE POLICY INSTRUMENT</a:t>
            </a:r>
            <a:endParaRPr lang="en-US" dirty="0">
              <a:latin typeface="Arial" panose="020B0604020202020204" pitchFamily="34" charset="0"/>
              <a:cs typeface="Arial" panose="020B0604020202020204" pitchFamily="34" charset="0"/>
            </a:endParaRPr>
          </a:p>
        </p:txBody>
      </p:sp>
      <p:sp>
        <p:nvSpPr>
          <p:cNvPr id="3" name="Segnaposto contenuto 2">
            <a:extLst>
              <a:ext uri="{FF2B5EF4-FFF2-40B4-BE49-F238E27FC236}">
                <a16:creationId xmlns:a16="http://schemas.microsoft.com/office/drawing/2014/main" id="{A5860862-D445-D58B-3CF6-2CD006CD3A42}"/>
              </a:ext>
            </a:extLst>
          </p:cNvPr>
          <p:cNvSpPr>
            <a:spLocks noGrp="1"/>
          </p:cNvSpPr>
          <p:nvPr>
            <p:ph idx="1"/>
          </p:nvPr>
        </p:nvSpPr>
        <p:spPr>
          <a:xfrm>
            <a:off x="480847" y="1471448"/>
            <a:ext cx="11290739" cy="5126530"/>
          </a:xfrm>
        </p:spPr>
        <p:txBody>
          <a:bodyPr>
            <a:normAutofit fontScale="25000" lnSpcReduction="20000"/>
          </a:bodyPr>
          <a:lstStyle/>
          <a:p>
            <a:pPr algn="just">
              <a:lnSpc>
                <a:spcPct val="120000"/>
              </a:lnSpc>
            </a:pPr>
            <a:r>
              <a:rPr lang="en-GB" sz="7200" dirty="0">
                <a:effectLst/>
                <a:latin typeface="Arial" panose="020B0604020202020204" pitchFamily="34" charset="0"/>
                <a:ea typeface="Calibri" panose="020F0502020204030204" pitchFamily="34" charset="0"/>
                <a:cs typeface="Arial" panose="020B0604020202020204" pitchFamily="34" charset="0"/>
              </a:rPr>
              <a:t>The policy instrument to be improved identified in the application form was the </a:t>
            </a:r>
            <a:r>
              <a:rPr lang="en-GB" sz="7200" b="1" i="1" dirty="0">
                <a:effectLst/>
                <a:latin typeface="Arial" panose="020B0604020202020204" pitchFamily="34" charset="0"/>
                <a:ea typeface="Calibri" panose="020F0502020204030204" pitchFamily="34" charset="0"/>
                <a:cs typeface="Arial" panose="020B0604020202020204" pitchFamily="34" charset="0"/>
              </a:rPr>
              <a:t>Marche Region Growth &amp; Jobs ERDF Regional Operational Programme 2014/2020</a:t>
            </a:r>
            <a:r>
              <a:rPr lang="en-GB" sz="7200" dirty="0">
                <a:effectLst/>
                <a:latin typeface="Arial" panose="020B0604020202020204" pitchFamily="34" charset="0"/>
                <a:ea typeface="Calibri" panose="020F0502020204030204" pitchFamily="34" charset="0"/>
                <a:cs typeface="Arial" panose="020B0604020202020204" pitchFamily="34" charset="0"/>
              </a:rPr>
              <a:t> 2014IT16RFOP013 which refers to the programming that has now come to an end (European Structural Founds 2021 – 2027).</a:t>
            </a:r>
            <a:endParaRPr lang="it-IT" sz="7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GB" sz="7200" dirty="0">
                <a:effectLst/>
                <a:latin typeface="Arial" panose="020B0604020202020204" pitchFamily="34" charset="0"/>
                <a:ea typeface="Calibri" panose="020F0502020204030204" pitchFamily="34" charset="0"/>
                <a:cs typeface="Arial" panose="020B0604020202020204" pitchFamily="34" charset="0"/>
              </a:rPr>
              <a:t>The </a:t>
            </a:r>
            <a:r>
              <a:rPr lang="en-GB" sz="7200" b="1" i="1" dirty="0">
                <a:effectLst/>
                <a:latin typeface="Arial" panose="020B0604020202020204" pitchFamily="34" charset="0"/>
                <a:ea typeface="Calibri" panose="020F0502020204030204" pitchFamily="34" charset="0"/>
                <a:cs typeface="Arial" panose="020B0604020202020204" pitchFamily="34" charset="0"/>
              </a:rPr>
              <a:t>PEAR, Regional Environmental Energy Plan, </a:t>
            </a:r>
            <a:r>
              <a:rPr lang="en-GB" sz="7200" dirty="0">
                <a:effectLst/>
                <a:latin typeface="Arial" panose="020B0604020202020204" pitchFamily="34" charset="0"/>
                <a:ea typeface="Calibri" panose="020F0502020204030204" pitchFamily="34" charset="0"/>
                <a:cs typeface="Arial" panose="020B0604020202020204" pitchFamily="34" charset="0"/>
              </a:rPr>
              <a:t>is the regional environmental energy management program in which the Marche Region has identified the strategies to pursue energy transition. </a:t>
            </a:r>
            <a:endParaRPr lang="it-IT" sz="7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GB" sz="7200" dirty="0">
                <a:effectLst/>
                <a:latin typeface="Arial" panose="020B0604020202020204" pitchFamily="34" charset="0"/>
                <a:ea typeface="Calibri" panose="020F0502020204030204" pitchFamily="34" charset="0"/>
                <a:cs typeface="Arial" panose="020B0604020202020204" pitchFamily="34" charset="0"/>
              </a:rPr>
              <a:t>The new PEAR will affect the next Regional Operational Program </a:t>
            </a:r>
            <a:r>
              <a:rPr lang="en-GB" sz="7200" b="1" i="1" dirty="0">
                <a:effectLst/>
                <a:latin typeface="Arial" panose="020B0604020202020204" pitchFamily="34" charset="0"/>
                <a:ea typeface="Calibri" panose="020F0502020204030204" pitchFamily="34" charset="0"/>
                <a:cs typeface="Arial" panose="020B0604020202020204" pitchFamily="34" charset="0"/>
              </a:rPr>
              <a:t>POR-FESR 2021/2027</a:t>
            </a:r>
            <a:r>
              <a:rPr lang="en-GB" sz="7200" dirty="0">
                <a:effectLst/>
                <a:latin typeface="Arial" panose="020B0604020202020204" pitchFamily="34" charset="0"/>
                <a:ea typeface="Calibri" panose="020F0502020204030204" pitchFamily="34" charset="0"/>
                <a:cs typeface="Arial" panose="020B0604020202020204" pitchFamily="34" charset="0"/>
              </a:rPr>
              <a:t>, and the resulting results of the action will be incorporated in this political instrument to launch more targeted calls aimed at promoting "sustainable districts".</a:t>
            </a:r>
            <a:endParaRPr lang="it-IT" sz="7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GB" sz="7200" dirty="0">
                <a:effectLst/>
                <a:latin typeface="Arial" panose="020B0604020202020204" pitchFamily="34" charset="0"/>
                <a:ea typeface="Calibri" panose="020F0502020204030204" pitchFamily="34" charset="0"/>
                <a:cs typeface="Arial" panose="020B0604020202020204" pitchFamily="34" charset="0"/>
              </a:rPr>
              <a:t>Marche Region (Regional Law n. 250 of 08/03/2021) has promoted the </a:t>
            </a:r>
            <a:r>
              <a:rPr lang="en-GB" sz="7200" b="1" i="1" dirty="0">
                <a:effectLst/>
                <a:latin typeface="Arial" panose="020B0604020202020204" pitchFamily="34" charset="0"/>
                <a:ea typeface="Calibri" panose="020F0502020204030204" pitchFamily="34" charset="0"/>
                <a:cs typeface="Arial" panose="020B0604020202020204" pitchFamily="34" charset="0"/>
              </a:rPr>
              <a:t>REGIONAL STRATEGY OF SUSTAINABLE DEVELOPMENT (SRSvS) </a:t>
            </a:r>
            <a:r>
              <a:rPr lang="en-GB" sz="7200" dirty="0">
                <a:effectLst/>
                <a:latin typeface="Arial" panose="020B0604020202020204" pitchFamily="34" charset="0"/>
                <a:ea typeface="Calibri" panose="020F0502020204030204" pitchFamily="34" charset="0"/>
                <a:cs typeface="Arial" panose="020B0604020202020204" pitchFamily="34" charset="0"/>
              </a:rPr>
              <a:t>in which the possibility of designing a low carbon district through the application of a sustainable certification protocol.</a:t>
            </a:r>
            <a:endParaRPr lang="it-IT" sz="7200" dirty="0">
              <a:effectLst/>
              <a:latin typeface="Arial" panose="020B0604020202020204" pitchFamily="34" charset="0"/>
              <a:ea typeface="Calibri" panose="020F0502020204030204" pitchFamily="34" charset="0"/>
              <a:cs typeface="Arial" panose="020B0604020202020204" pitchFamily="34" charset="0"/>
            </a:endParaRPr>
          </a:p>
          <a:p>
            <a:pPr algn="just">
              <a:lnSpc>
                <a:spcPct val="120000"/>
              </a:lnSpc>
            </a:pPr>
            <a:r>
              <a:rPr lang="en-GB" sz="7200" b="1" i="1" dirty="0">
                <a:effectLst/>
                <a:latin typeface="Arial" panose="020B0604020202020204" pitchFamily="34" charset="0"/>
                <a:ea typeface="Calibri" panose="020F0502020204030204" pitchFamily="34" charset="0"/>
                <a:cs typeface="Arial" panose="020B0604020202020204" pitchFamily="34" charset="0"/>
              </a:rPr>
              <a:t>Marche Region is finalizing the process for a law proposal</a:t>
            </a:r>
            <a:r>
              <a:rPr lang="en-GB" sz="7200" dirty="0">
                <a:effectLst/>
                <a:latin typeface="Arial" panose="020B0604020202020204" pitchFamily="34" charset="0"/>
                <a:ea typeface="Calibri" panose="020F0502020204030204" pitchFamily="34" charset="0"/>
                <a:cs typeface="Arial" panose="020B0604020202020204" pitchFamily="34" charset="0"/>
              </a:rPr>
              <a:t> that governs the planning and interventions of the Region and local authorities in the field of energy, in accordance with Article 30 of Legislative Decree 31 March 1998, n. 112, article 117 of the Constitution, European and national legislation on energy and climate change in order to facilitate the transition to low-carbon urban districts.</a:t>
            </a:r>
            <a:endParaRPr lang="it-IT" sz="7200" dirty="0">
              <a:effectLst/>
              <a:latin typeface="Arial" panose="020B0604020202020204" pitchFamily="34" charset="0"/>
              <a:ea typeface="Calibri" panose="020F050202020403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984863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immagine 3">
            <a:extLst>
              <a:ext uri="{FF2B5EF4-FFF2-40B4-BE49-F238E27FC236}">
                <a16:creationId xmlns:a16="http://schemas.microsoft.com/office/drawing/2014/main" id="{48EAB949-01F9-CD46-E79C-A1C3EFF20F54}"/>
              </a:ext>
            </a:extLst>
          </p:cNvPr>
          <p:cNvPicPr>
            <a:picLocks noChangeAspect="1"/>
          </p:cNvPicPr>
          <p:nvPr/>
        </p:nvPicPr>
        <p:blipFill rotWithShape="1">
          <a:blip r:embed="rId2"/>
          <a:srcRect l="6677" r="-1" b="-1"/>
          <a:stretch/>
        </p:blipFill>
        <p:spPr>
          <a:xfrm>
            <a:off x="3584193" y="0"/>
            <a:ext cx="8607807" cy="6871647"/>
          </a:xfrm>
          <a:custGeom>
            <a:avLst/>
            <a:gdLst/>
            <a:ahLst/>
            <a:cxnLst/>
            <a:rect l="l" t="t" r="r" b="b"/>
            <a:pathLst>
              <a:path w="8607807" h="6858000">
                <a:moveTo>
                  <a:pt x="8607807" y="0"/>
                </a:moveTo>
                <a:lnTo>
                  <a:pt x="8607807" y="6858000"/>
                </a:lnTo>
                <a:lnTo>
                  <a:pt x="2049693" y="6858000"/>
                </a:lnTo>
                <a:lnTo>
                  <a:pt x="1546051" y="6858000"/>
                </a:lnTo>
                <a:lnTo>
                  <a:pt x="1535751" y="6815348"/>
                </a:lnTo>
                <a:cubicBezTo>
                  <a:pt x="1530460" y="6761684"/>
                  <a:pt x="1515370" y="6604898"/>
                  <a:pt x="1514301" y="6536022"/>
                </a:cubicBezTo>
                <a:cubicBezTo>
                  <a:pt x="1518045" y="6478504"/>
                  <a:pt x="1528503" y="6437797"/>
                  <a:pt x="1529339" y="6402088"/>
                </a:cubicBezTo>
                <a:cubicBezTo>
                  <a:pt x="1525062" y="6346650"/>
                  <a:pt x="1502062" y="6294623"/>
                  <a:pt x="1493941" y="6256398"/>
                </a:cubicBezTo>
                <a:cubicBezTo>
                  <a:pt x="1502669" y="6241770"/>
                  <a:pt x="1469920" y="6187857"/>
                  <a:pt x="1480613" y="6172741"/>
                </a:cubicBezTo>
                <a:cubicBezTo>
                  <a:pt x="1481020" y="6152279"/>
                  <a:pt x="1458164" y="6048753"/>
                  <a:pt x="1443364" y="6006407"/>
                </a:cubicBezTo>
                <a:cubicBezTo>
                  <a:pt x="1426694" y="5958900"/>
                  <a:pt x="1390307" y="5908317"/>
                  <a:pt x="1380584" y="5887691"/>
                </a:cubicBezTo>
                <a:cubicBezTo>
                  <a:pt x="1370860" y="5867065"/>
                  <a:pt x="1392244" y="5909118"/>
                  <a:pt x="1385023" y="5882650"/>
                </a:cubicBezTo>
                <a:cubicBezTo>
                  <a:pt x="1377800" y="5856181"/>
                  <a:pt x="1345702" y="5759038"/>
                  <a:pt x="1337254" y="5728879"/>
                </a:cubicBezTo>
                <a:cubicBezTo>
                  <a:pt x="1353956" y="5727462"/>
                  <a:pt x="1323673" y="5710676"/>
                  <a:pt x="1334321" y="5701696"/>
                </a:cubicBezTo>
                <a:cubicBezTo>
                  <a:pt x="1343675" y="5695367"/>
                  <a:pt x="1336672" y="5688797"/>
                  <a:pt x="1335877" y="5681564"/>
                </a:cubicBezTo>
                <a:cubicBezTo>
                  <a:pt x="1343201" y="5672524"/>
                  <a:pt x="1329617" y="5640839"/>
                  <a:pt x="1319978" y="5632219"/>
                </a:cubicBezTo>
                <a:cubicBezTo>
                  <a:pt x="1286551" y="5611011"/>
                  <a:pt x="1310947" y="5568721"/>
                  <a:pt x="1285321" y="5551224"/>
                </a:cubicBezTo>
                <a:cubicBezTo>
                  <a:pt x="1281540" y="5545203"/>
                  <a:pt x="1279983" y="5539432"/>
                  <a:pt x="1279815" y="5533855"/>
                </a:cubicBezTo>
                <a:lnTo>
                  <a:pt x="1282507" y="5518422"/>
                </a:lnTo>
                <a:lnTo>
                  <a:pt x="1289604" y="5514404"/>
                </a:lnTo>
                <a:lnTo>
                  <a:pt x="1287766" y="5504772"/>
                </a:lnTo>
                <a:lnTo>
                  <a:pt x="1288829" y="5502102"/>
                </a:lnTo>
                <a:cubicBezTo>
                  <a:pt x="1290896" y="5497007"/>
                  <a:pt x="1292688" y="5491968"/>
                  <a:pt x="1293373" y="5486914"/>
                </a:cubicBezTo>
                <a:cubicBezTo>
                  <a:pt x="1288690" y="5472938"/>
                  <a:pt x="1272696" y="5448436"/>
                  <a:pt x="1260736" y="5418245"/>
                </a:cubicBezTo>
                <a:cubicBezTo>
                  <a:pt x="1238579" y="5385699"/>
                  <a:pt x="1238884" y="5340972"/>
                  <a:pt x="1221610" y="5305770"/>
                </a:cubicBezTo>
                <a:lnTo>
                  <a:pt x="1216099" y="5298785"/>
                </a:lnTo>
                <a:lnTo>
                  <a:pt x="1217278" y="5268992"/>
                </a:lnTo>
                <a:cubicBezTo>
                  <a:pt x="1221588" y="5263843"/>
                  <a:pt x="1222716" y="5256480"/>
                  <a:pt x="1218469" y="5250149"/>
                </a:cubicBezTo>
                <a:lnTo>
                  <a:pt x="1206220" y="5142322"/>
                </a:lnTo>
                <a:cubicBezTo>
                  <a:pt x="1205294" y="5106716"/>
                  <a:pt x="1196908" y="5091595"/>
                  <a:pt x="1212921" y="5036513"/>
                </a:cubicBezTo>
                <a:cubicBezTo>
                  <a:pt x="1234138" y="4978012"/>
                  <a:pt x="1204801" y="4893378"/>
                  <a:pt x="1212183" y="4827738"/>
                </a:cubicBezTo>
                <a:cubicBezTo>
                  <a:pt x="1183151" y="4792886"/>
                  <a:pt x="1209228" y="4811487"/>
                  <a:pt x="1202048" y="4774693"/>
                </a:cubicBezTo>
                <a:cubicBezTo>
                  <a:pt x="1202483" y="4751423"/>
                  <a:pt x="1202919" y="4728152"/>
                  <a:pt x="1203354" y="4704882"/>
                </a:cubicBezTo>
                <a:lnTo>
                  <a:pt x="1201502" y="4691500"/>
                </a:lnTo>
                <a:lnTo>
                  <a:pt x="1194919" y="4687895"/>
                </a:lnTo>
                <a:lnTo>
                  <a:pt x="1187792" y="4667873"/>
                </a:lnTo>
                <a:cubicBezTo>
                  <a:pt x="1186060" y="4660351"/>
                  <a:pt x="1185291" y="4652220"/>
                  <a:pt x="1186080" y="4643189"/>
                </a:cubicBezTo>
                <a:cubicBezTo>
                  <a:pt x="1199189" y="4613276"/>
                  <a:pt x="1167081" y="4562691"/>
                  <a:pt x="1184722" y="4525834"/>
                </a:cubicBezTo>
                <a:cubicBezTo>
                  <a:pt x="1182407" y="4490142"/>
                  <a:pt x="1175424" y="4451369"/>
                  <a:pt x="1172188" y="4429037"/>
                </a:cubicBezTo>
                <a:cubicBezTo>
                  <a:pt x="1161331" y="4419671"/>
                  <a:pt x="1178123" y="4389539"/>
                  <a:pt x="1165306" y="4391841"/>
                </a:cubicBezTo>
                <a:cubicBezTo>
                  <a:pt x="1171061" y="4381101"/>
                  <a:pt x="1173552" y="4338138"/>
                  <a:pt x="1168602" y="4327040"/>
                </a:cubicBezTo>
                <a:lnTo>
                  <a:pt x="1178384" y="4271714"/>
                </a:lnTo>
                <a:lnTo>
                  <a:pt x="1177294" y="4266170"/>
                </a:lnTo>
                <a:cubicBezTo>
                  <a:pt x="1177138" y="4260404"/>
                  <a:pt x="1177520" y="4242660"/>
                  <a:pt x="1177448" y="4237120"/>
                </a:cubicBezTo>
                <a:cubicBezTo>
                  <a:pt x="1177252" y="4235726"/>
                  <a:pt x="1177058" y="4234331"/>
                  <a:pt x="1176863" y="4232937"/>
                </a:cubicBezTo>
                <a:lnTo>
                  <a:pt x="1162386" y="4198811"/>
                </a:lnTo>
                <a:cubicBezTo>
                  <a:pt x="1162950" y="4194190"/>
                  <a:pt x="1174655" y="4191224"/>
                  <a:pt x="1174343" y="4184054"/>
                </a:cubicBezTo>
                <a:lnTo>
                  <a:pt x="1160516" y="4155792"/>
                </a:lnTo>
                <a:lnTo>
                  <a:pt x="1161365" y="4150364"/>
                </a:lnTo>
                <a:lnTo>
                  <a:pt x="1144878" y="4068165"/>
                </a:lnTo>
                <a:lnTo>
                  <a:pt x="1123687" y="3997737"/>
                </a:lnTo>
                <a:lnTo>
                  <a:pt x="1096720" y="3746801"/>
                </a:lnTo>
                <a:cubicBezTo>
                  <a:pt x="1083618" y="3632695"/>
                  <a:pt x="1064313" y="3629437"/>
                  <a:pt x="1047682" y="3510652"/>
                </a:cubicBezTo>
                <a:cubicBezTo>
                  <a:pt x="1048550" y="3470281"/>
                  <a:pt x="1049418" y="3429910"/>
                  <a:pt x="1050285" y="3389539"/>
                </a:cubicBezTo>
                <a:lnTo>
                  <a:pt x="1030166" y="3314219"/>
                </a:lnTo>
                <a:lnTo>
                  <a:pt x="1034128" y="3253967"/>
                </a:lnTo>
                <a:lnTo>
                  <a:pt x="1007751" y="3192563"/>
                </a:lnTo>
                <a:cubicBezTo>
                  <a:pt x="1003323" y="3186732"/>
                  <a:pt x="1001150" y="3181063"/>
                  <a:pt x="1000384" y="3175520"/>
                </a:cubicBezTo>
                <a:cubicBezTo>
                  <a:pt x="1000734" y="3170366"/>
                  <a:pt x="1001085" y="3165212"/>
                  <a:pt x="1001435" y="3160058"/>
                </a:cubicBezTo>
                <a:lnTo>
                  <a:pt x="968918" y="3106456"/>
                </a:lnTo>
                <a:cubicBezTo>
                  <a:pt x="957125" y="3086347"/>
                  <a:pt x="955617" y="3059144"/>
                  <a:pt x="934483" y="3025607"/>
                </a:cubicBezTo>
                <a:cubicBezTo>
                  <a:pt x="914631" y="2991085"/>
                  <a:pt x="908933" y="2999692"/>
                  <a:pt x="879229" y="2942341"/>
                </a:cubicBezTo>
                <a:cubicBezTo>
                  <a:pt x="850845" y="2891400"/>
                  <a:pt x="820829" y="2801223"/>
                  <a:pt x="798666" y="2755714"/>
                </a:cubicBezTo>
                <a:cubicBezTo>
                  <a:pt x="773970" y="2709171"/>
                  <a:pt x="758278" y="2710053"/>
                  <a:pt x="746962" y="2689587"/>
                </a:cubicBezTo>
                <a:lnTo>
                  <a:pt x="712796" y="2609586"/>
                </a:lnTo>
                <a:lnTo>
                  <a:pt x="697701" y="2594856"/>
                </a:lnTo>
                <a:cubicBezTo>
                  <a:pt x="697743" y="2593626"/>
                  <a:pt x="697784" y="2592396"/>
                  <a:pt x="697823" y="2591165"/>
                </a:cubicBezTo>
                <a:lnTo>
                  <a:pt x="679645" y="2567493"/>
                </a:lnTo>
                <a:lnTo>
                  <a:pt x="680789" y="2566723"/>
                </a:lnTo>
                <a:cubicBezTo>
                  <a:pt x="682946" y="2564457"/>
                  <a:pt x="683757" y="2561765"/>
                  <a:pt x="681771" y="2558109"/>
                </a:cubicBezTo>
                <a:cubicBezTo>
                  <a:pt x="705290" y="2557210"/>
                  <a:pt x="688388" y="2553357"/>
                  <a:pt x="680456" y="2542663"/>
                </a:cubicBezTo>
                <a:cubicBezTo>
                  <a:pt x="679482" y="2529115"/>
                  <a:pt x="677183" y="2488664"/>
                  <a:pt x="675922" y="2476820"/>
                </a:cubicBezTo>
                <a:lnTo>
                  <a:pt x="672894" y="2471591"/>
                </a:lnTo>
                <a:lnTo>
                  <a:pt x="673143" y="2471379"/>
                </a:lnTo>
                <a:cubicBezTo>
                  <a:pt x="673152" y="2470017"/>
                  <a:pt x="672405" y="2468214"/>
                  <a:pt x="670567" y="2465654"/>
                </a:cubicBezTo>
                <a:lnTo>
                  <a:pt x="667369" y="2462052"/>
                </a:lnTo>
                <a:lnTo>
                  <a:pt x="661495" y="2451906"/>
                </a:lnTo>
                <a:cubicBezTo>
                  <a:pt x="661510" y="2450510"/>
                  <a:pt x="661525" y="2449113"/>
                  <a:pt x="661540" y="2447717"/>
                </a:cubicBezTo>
                <a:lnTo>
                  <a:pt x="664540" y="2445047"/>
                </a:lnTo>
                <a:lnTo>
                  <a:pt x="663581" y="2444265"/>
                </a:lnTo>
                <a:cubicBezTo>
                  <a:pt x="653014" y="2439598"/>
                  <a:pt x="642406" y="2441014"/>
                  <a:pt x="663129" y="2421760"/>
                </a:cubicBezTo>
                <a:cubicBezTo>
                  <a:pt x="643271" y="2409372"/>
                  <a:pt x="657229" y="2399993"/>
                  <a:pt x="650205" y="2375201"/>
                </a:cubicBezTo>
                <a:cubicBezTo>
                  <a:pt x="634911" y="2369643"/>
                  <a:pt x="634260" y="2360648"/>
                  <a:pt x="638008" y="2350147"/>
                </a:cubicBezTo>
                <a:cubicBezTo>
                  <a:pt x="621083" y="2329939"/>
                  <a:pt x="620949" y="2305558"/>
                  <a:pt x="609851" y="2279762"/>
                </a:cubicBezTo>
                <a:lnTo>
                  <a:pt x="585585" y="2151458"/>
                </a:lnTo>
                <a:lnTo>
                  <a:pt x="581391" y="2148616"/>
                </a:lnTo>
                <a:cubicBezTo>
                  <a:pt x="578821" y="2146496"/>
                  <a:pt x="577525" y="2144881"/>
                  <a:pt x="577083" y="2143541"/>
                </a:cubicBezTo>
                <a:lnTo>
                  <a:pt x="577251" y="2143279"/>
                </a:lnTo>
                <a:lnTo>
                  <a:pt x="546845" y="2081459"/>
                </a:lnTo>
                <a:cubicBezTo>
                  <a:pt x="538270" y="2069798"/>
                  <a:pt x="486356" y="1952009"/>
                  <a:pt x="470837" y="1927526"/>
                </a:cubicBezTo>
                <a:lnTo>
                  <a:pt x="428154" y="1653876"/>
                </a:lnTo>
                <a:lnTo>
                  <a:pt x="392797" y="1507176"/>
                </a:lnTo>
                <a:cubicBezTo>
                  <a:pt x="380165" y="1501458"/>
                  <a:pt x="369910" y="1448213"/>
                  <a:pt x="372847" y="1437646"/>
                </a:cubicBezTo>
                <a:cubicBezTo>
                  <a:pt x="369015" y="1430935"/>
                  <a:pt x="338503" y="1373479"/>
                  <a:pt x="344479" y="1364974"/>
                </a:cubicBezTo>
                <a:cubicBezTo>
                  <a:pt x="332264" y="1339484"/>
                  <a:pt x="321736" y="1307918"/>
                  <a:pt x="299558" y="1284709"/>
                </a:cubicBezTo>
                <a:cubicBezTo>
                  <a:pt x="277380" y="1261500"/>
                  <a:pt x="259203" y="1267387"/>
                  <a:pt x="243216" y="1246922"/>
                </a:cubicBezTo>
                <a:cubicBezTo>
                  <a:pt x="227230" y="1226457"/>
                  <a:pt x="218454" y="1164523"/>
                  <a:pt x="203639" y="1161920"/>
                </a:cubicBezTo>
                <a:cubicBezTo>
                  <a:pt x="192352" y="1142649"/>
                  <a:pt x="198158" y="1131546"/>
                  <a:pt x="169195" y="1085737"/>
                </a:cubicBezTo>
                <a:cubicBezTo>
                  <a:pt x="139228" y="1000958"/>
                  <a:pt x="140891" y="967704"/>
                  <a:pt x="98775" y="908263"/>
                </a:cubicBezTo>
                <a:cubicBezTo>
                  <a:pt x="45025" y="829417"/>
                  <a:pt x="34038" y="815844"/>
                  <a:pt x="43820" y="711217"/>
                </a:cubicBezTo>
                <a:cubicBezTo>
                  <a:pt x="34816" y="658186"/>
                  <a:pt x="43273" y="612368"/>
                  <a:pt x="44748" y="590072"/>
                </a:cubicBezTo>
                <a:lnTo>
                  <a:pt x="36767" y="545639"/>
                </a:lnTo>
                <a:cubicBezTo>
                  <a:pt x="36093" y="527311"/>
                  <a:pt x="35418" y="508983"/>
                  <a:pt x="34744" y="490655"/>
                </a:cubicBezTo>
                <a:cubicBezTo>
                  <a:pt x="34670" y="457530"/>
                  <a:pt x="29296" y="472114"/>
                  <a:pt x="29222" y="438989"/>
                </a:cubicBezTo>
                <a:cubicBezTo>
                  <a:pt x="29152" y="438889"/>
                  <a:pt x="2578" y="396379"/>
                  <a:pt x="2507" y="396276"/>
                </a:cubicBezTo>
                <a:cubicBezTo>
                  <a:pt x="-7796" y="384713"/>
                  <a:pt x="17492" y="336163"/>
                  <a:pt x="9810" y="316602"/>
                </a:cubicBezTo>
                <a:lnTo>
                  <a:pt x="25323" y="268307"/>
                </a:lnTo>
                <a:cubicBezTo>
                  <a:pt x="20582" y="240926"/>
                  <a:pt x="55391" y="238035"/>
                  <a:pt x="50278" y="194719"/>
                </a:cubicBezTo>
                <a:cubicBezTo>
                  <a:pt x="49891" y="157325"/>
                  <a:pt x="41873" y="124589"/>
                  <a:pt x="47653" y="93227"/>
                </a:cubicBezTo>
                <a:cubicBezTo>
                  <a:pt x="41389" y="80085"/>
                  <a:pt x="38874" y="67855"/>
                  <a:pt x="48323" y="56555"/>
                </a:cubicBezTo>
                <a:cubicBezTo>
                  <a:pt x="46028" y="30289"/>
                  <a:pt x="37896" y="18621"/>
                  <a:pt x="38423" y="5312"/>
                </a:cubicBezTo>
                <a:lnTo>
                  <a:pt x="39875" y="1"/>
                </a:lnTo>
                <a:close/>
              </a:path>
            </a:pathLst>
          </a:custGeom>
        </p:spPr>
      </p:pic>
      <p:pic>
        <p:nvPicPr>
          <p:cNvPr id="5" name="Immagine 4">
            <a:extLst>
              <a:ext uri="{FF2B5EF4-FFF2-40B4-BE49-F238E27FC236}">
                <a16:creationId xmlns:a16="http://schemas.microsoft.com/office/drawing/2014/main" id="{9933C3ED-BF21-2B9B-45A7-33DD3AD1E78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328" y="6063229"/>
            <a:ext cx="2737485" cy="554990"/>
          </a:xfrm>
          <a:prstGeom prst="rect">
            <a:avLst/>
          </a:prstGeom>
          <a:noFill/>
        </p:spPr>
      </p:pic>
      <p:sp>
        <p:nvSpPr>
          <p:cNvPr id="7" name="CasellaDiTesto 6">
            <a:extLst>
              <a:ext uri="{FF2B5EF4-FFF2-40B4-BE49-F238E27FC236}">
                <a16:creationId xmlns:a16="http://schemas.microsoft.com/office/drawing/2014/main" id="{92038F5B-0404-6162-E57E-071C24C96150}"/>
              </a:ext>
            </a:extLst>
          </p:cNvPr>
          <p:cNvSpPr txBox="1"/>
          <p:nvPr/>
        </p:nvSpPr>
        <p:spPr>
          <a:xfrm>
            <a:off x="115614" y="1331436"/>
            <a:ext cx="4550978" cy="3985706"/>
          </a:xfrm>
          <a:prstGeom prst="rect">
            <a:avLst/>
          </a:prstGeom>
          <a:noFill/>
        </p:spPr>
        <p:txBody>
          <a:bodyPr wrap="square">
            <a:spAutoFit/>
          </a:bodyPr>
          <a:lstStyle/>
          <a:p>
            <a:pPr algn="ctr"/>
            <a:r>
              <a:rPr lang="it-IT" sz="5000" b="1" dirty="0">
                <a:effectLst/>
                <a:latin typeface="Arial" panose="020B0604020202020204" pitchFamily="34" charset="0"/>
                <a:cs typeface="Arial" panose="020B0604020202020204" pitchFamily="34" charset="0"/>
              </a:rPr>
              <a:t>Thanks for the ATTENTION</a:t>
            </a:r>
          </a:p>
          <a:p>
            <a:pPr algn="ctr"/>
            <a:endParaRPr lang="it-IT" sz="2800" b="1" dirty="0">
              <a:effectLst/>
              <a:latin typeface="Arial" panose="020B0604020202020204" pitchFamily="34" charset="0"/>
              <a:cs typeface="Arial" panose="020B0604020202020204" pitchFamily="34" charset="0"/>
            </a:endParaRPr>
          </a:p>
          <a:p>
            <a:pPr algn="ctr"/>
            <a:r>
              <a:rPr lang="it-IT" sz="2500" dirty="0" err="1">
                <a:effectLst/>
                <a:latin typeface="Arial Narrow" panose="020B0604020202020204" pitchFamily="34" charset="0"/>
                <a:cs typeface="Arial Narrow" panose="020B0604020202020204" pitchFamily="34" charset="0"/>
              </a:rPr>
              <a:t>Brussels</a:t>
            </a:r>
            <a:r>
              <a:rPr lang="it-IT" sz="2500" dirty="0">
                <a:effectLst/>
                <a:latin typeface="Arial Narrow" panose="020B0604020202020204" pitchFamily="34" charset="0"/>
                <a:cs typeface="Arial Narrow" panose="020B0604020202020204" pitchFamily="34" charset="0"/>
              </a:rPr>
              <a:t> 11th October 2022 side event in the frame of the </a:t>
            </a:r>
            <a:r>
              <a:rPr lang="it-IT" sz="2500" dirty="0" err="1">
                <a:effectLst/>
                <a:latin typeface="Arial Narrow" panose="020B0604020202020204" pitchFamily="34" charset="0"/>
                <a:cs typeface="Arial Narrow" panose="020B0604020202020204" pitchFamily="34" charset="0"/>
              </a:rPr>
              <a:t>European</a:t>
            </a:r>
            <a:r>
              <a:rPr lang="it-IT" sz="2500" dirty="0">
                <a:effectLst/>
                <a:latin typeface="Arial Narrow" panose="020B0604020202020204" pitchFamily="34" charset="0"/>
                <a:cs typeface="Arial Narrow" panose="020B0604020202020204" pitchFamily="34" charset="0"/>
              </a:rPr>
              <a:t> Week of </a:t>
            </a:r>
            <a:r>
              <a:rPr lang="it-IT" sz="2500" dirty="0" err="1">
                <a:effectLst/>
                <a:latin typeface="Arial Narrow" panose="020B0604020202020204" pitchFamily="34" charset="0"/>
                <a:cs typeface="Arial Narrow" panose="020B0604020202020204" pitchFamily="34" charset="0"/>
              </a:rPr>
              <a:t>Regions</a:t>
            </a:r>
            <a:r>
              <a:rPr lang="it-IT" sz="2500" dirty="0">
                <a:effectLst/>
                <a:latin typeface="Arial Narrow" panose="020B0604020202020204" pitchFamily="34" charset="0"/>
                <a:cs typeface="Arial Narrow" panose="020B0604020202020204" pitchFamily="34" charset="0"/>
              </a:rPr>
              <a:t> and Cities </a:t>
            </a:r>
            <a:endParaRPr lang="it-IT" sz="2500" dirty="0">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1021914548"/>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TotalTime>
  <Words>631</Words>
  <Application>Microsoft Macintosh PowerPoint</Application>
  <PresentationFormat>Widescreen</PresentationFormat>
  <Paragraphs>31</Paragraphs>
  <Slides>7</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7</vt:i4>
      </vt:variant>
    </vt:vector>
  </HeadingPairs>
  <TitlesOfParts>
    <vt:vector size="13" baseType="lpstr">
      <vt:lpstr>Arial</vt:lpstr>
      <vt:lpstr>Arial Black</vt:lpstr>
      <vt:lpstr>Arial Narrow</vt:lpstr>
      <vt:lpstr>Calibri</vt:lpstr>
      <vt:lpstr>Calibri Light</vt:lpstr>
      <vt:lpstr>Tema di Office</vt:lpstr>
      <vt:lpstr>Presentazione standard di PowerPoint</vt:lpstr>
      <vt:lpstr>LOW CARBON DISTRICTS</vt:lpstr>
      <vt:lpstr>ACTION OBJECTS</vt:lpstr>
      <vt:lpstr>Presentazione standard di PowerPoint</vt:lpstr>
      <vt:lpstr>HOW DO WE TRY TO REDUCE</vt:lpstr>
      <vt:lpstr>THE POLICY INSTRUMENT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DI LORETO SAMANTHA</dc:creator>
  <cp:lastModifiedBy>DI LORETO SAMANTHA</cp:lastModifiedBy>
  <cp:revision>16</cp:revision>
  <dcterms:created xsi:type="dcterms:W3CDTF">2022-09-22T08:46:17Z</dcterms:created>
  <dcterms:modified xsi:type="dcterms:W3CDTF">2022-09-22T09:56:57Z</dcterms:modified>
</cp:coreProperties>
</file>