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56" r:id="rId3"/>
    <p:sldId id="272" r:id="rId4"/>
    <p:sldId id="258" r:id="rId5"/>
    <p:sldId id="259" r:id="rId6"/>
    <p:sldId id="257" r:id="rId7"/>
    <p:sldId id="262" r:id="rId8"/>
    <p:sldId id="263" r:id="rId9"/>
    <p:sldId id="269" r:id="rId10"/>
    <p:sldId id="264" r:id="rId11"/>
    <p:sldId id="265" r:id="rId12"/>
    <p:sldId id="266" r:id="rId13"/>
    <p:sldId id="267" r:id="rId14"/>
    <p:sldId id="270"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42" autoAdjust="0"/>
  </p:normalViewPr>
  <p:slideViewPr>
    <p:cSldViewPr>
      <p:cViewPr varScale="1">
        <p:scale>
          <a:sx n="101" d="100"/>
          <a:sy n="101" d="100"/>
        </p:scale>
        <p:origin x="-4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91C46-4198-437B-B6DA-A03A92711E04}" type="datetimeFigureOut">
              <a:rPr lang="it-IT" smtClean="0"/>
              <a:t>27/03/2015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B457B-BF09-4426-B146-B123190EC17D}" type="slidenum">
              <a:rPr lang="it-IT" smtClean="0"/>
              <a:t>‹N›</a:t>
            </a:fld>
            <a:endParaRPr lang="it-IT"/>
          </a:p>
        </p:txBody>
      </p:sp>
    </p:spTree>
    <p:extLst>
      <p:ext uri="{BB962C8B-B14F-4D97-AF65-F5344CB8AC3E}">
        <p14:creationId xmlns:p14="http://schemas.microsoft.com/office/powerpoint/2010/main" val="240262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L’intero processo relativo alla performance organizzativa, dalla fase di definizione degli obiettivi alla misurazione in corso d’anno, alla validazione finale dei risultati, risulta essere condotto in linea con le direttive. Si deve tuttavia segnalare la necessità di una maggiore tempestività nella formalizzazione degli obiettivi, utile per garantire il rispetto temporale anche delle fasi successive.</a:t>
            </a:r>
          </a:p>
        </p:txBody>
      </p:sp>
      <p:sp>
        <p:nvSpPr>
          <p:cNvPr id="4" name="Segnaposto numero diapositiva 3"/>
          <p:cNvSpPr>
            <a:spLocks noGrp="1"/>
          </p:cNvSpPr>
          <p:nvPr>
            <p:ph type="sldNum" sz="quarter" idx="10"/>
          </p:nvPr>
        </p:nvSpPr>
        <p:spPr/>
        <p:txBody>
          <a:bodyPr/>
          <a:lstStyle/>
          <a:p>
            <a:fld id="{0D0B457B-BF09-4426-B146-B123190EC17D}" type="slidenum">
              <a:rPr lang="it-IT" smtClean="0"/>
              <a:t>9</a:t>
            </a:fld>
            <a:endParaRPr lang="it-IT"/>
          </a:p>
        </p:txBody>
      </p:sp>
    </p:spTree>
    <p:extLst>
      <p:ext uri="{BB962C8B-B14F-4D97-AF65-F5344CB8AC3E}">
        <p14:creationId xmlns:p14="http://schemas.microsoft.com/office/powerpoint/2010/main" val="161586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F1BDF2C-C7BA-4EF2-BC09-03168B0104BD}" type="datetimeFigureOut">
              <a:rPr lang="it-IT" smtClean="0"/>
              <a:t>27/03/2015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280271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1BDF2C-C7BA-4EF2-BC09-03168B0104BD}" type="datetimeFigureOut">
              <a:rPr lang="it-IT" smtClean="0"/>
              <a:t>27/03/2015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176046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1BDF2C-C7BA-4EF2-BC09-03168B0104BD}" type="datetimeFigureOut">
              <a:rPr lang="it-IT" smtClean="0"/>
              <a:t>27/03/2015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73177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1BDF2C-C7BA-4EF2-BC09-03168B0104BD}" type="datetimeFigureOut">
              <a:rPr lang="it-IT" smtClean="0"/>
              <a:t>27/03/2015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299353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F1BDF2C-C7BA-4EF2-BC09-03168B0104BD}" type="datetimeFigureOut">
              <a:rPr lang="it-IT" smtClean="0"/>
              <a:t>27/03/2015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166040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F1BDF2C-C7BA-4EF2-BC09-03168B0104BD}" type="datetimeFigureOut">
              <a:rPr lang="it-IT" smtClean="0"/>
              <a:t>27/03/2015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705098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F1BDF2C-C7BA-4EF2-BC09-03168B0104BD}" type="datetimeFigureOut">
              <a:rPr lang="it-IT" smtClean="0"/>
              <a:t>27/03/2015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164316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F1BDF2C-C7BA-4EF2-BC09-03168B0104BD}" type="datetimeFigureOut">
              <a:rPr lang="it-IT" smtClean="0"/>
              <a:t>27/03/2015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214706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1BDF2C-C7BA-4EF2-BC09-03168B0104BD}" type="datetimeFigureOut">
              <a:rPr lang="it-IT" smtClean="0"/>
              <a:t>27/03/2015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409299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1BDF2C-C7BA-4EF2-BC09-03168B0104BD}" type="datetimeFigureOut">
              <a:rPr lang="it-IT" smtClean="0"/>
              <a:t>27/03/2015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287311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1BDF2C-C7BA-4EF2-BC09-03168B0104BD}" type="datetimeFigureOut">
              <a:rPr lang="it-IT" smtClean="0"/>
              <a:t>27/03/2015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D6405C-3D88-4FE1-B6A2-DE1CC592BCBA}" type="slidenum">
              <a:rPr lang="it-IT" smtClean="0"/>
              <a:t>‹N›</a:t>
            </a:fld>
            <a:endParaRPr lang="it-IT"/>
          </a:p>
        </p:txBody>
      </p:sp>
    </p:spTree>
    <p:extLst>
      <p:ext uri="{BB962C8B-B14F-4D97-AF65-F5344CB8AC3E}">
        <p14:creationId xmlns:p14="http://schemas.microsoft.com/office/powerpoint/2010/main" val="241881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3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BDF2C-C7BA-4EF2-BC09-03168B0104BD}" type="datetimeFigureOut">
              <a:rPr lang="it-IT" smtClean="0"/>
              <a:t>27/03/2015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6405C-3D88-4FE1-B6A2-DE1CC592BCBA}" type="slidenum">
              <a:rPr lang="it-IT" smtClean="0"/>
              <a:t>‹N›</a:t>
            </a:fld>
            <a:endParaRPr lang="it-IT"/>
          </a:p>
        </p:txBody>
      </p:sp>
    </p:spTree>
    <p:extLst>
      <p:ext uri="{BB962C8B-B14F-4D97-AF65-F5344CB8AC3E}">
        <p14:creationId xmlns:p14="http://schemas.microsoft.com/office/powerpoint/2010/main" val="374847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548680"/>
            <a:ext cx="9144000" cy="1080120"/>
          </a:xfrm>
          <a:prstGeom prst="rect">
            <a:avLst/>
          </a:prstGeom>
        </p:spPr>
        <p:txBody>
          <a:bodyP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b="1" dirty="0">
                <a:solidFill>
                  <a:srgbClr val="00B050"/>
                </a:solidFill>
              </a:rPr>
              <a:t>GIORNATA DELLA TRASPARENZA</a:t>
            </a:r>
            <a:endParaRPr lang="it-IT" altLang="it-IT" sz="3200" b="1" i="1" dirty="0" smtClean="0">
              <a:solidFill>
                <a:schemeClr val="accent5"/>
              </a:solidFill>
            </a:endParaRPr>
          </a:p>
        </p:txBody>
      </p:sp>
      <p:sp>
        <p:nvSpPr>
          <p:cNvPr id="5" name="CasellaDiTesto 4"/>
          <p:cNvSpPr txBox="1"/>
          <p:nvPr/>
        </p:nvSpPr>
        <p:spPr>
          <a:xfrm>
            <a:off x="395536" y="1556792"/>
            <a:ext cx="8640960" cy="700453"/>
          </a:xfrm>
          <a:prstGeom prst="rect">
            <a:avLst/>
          </a:prstGeom>
        </p:spPr>
        <p:txBody>
          <a:bodyPr/>
          <a:lstStyle>
            <a:defPPr>
              <a:defRPr lang="it-IT"/>
            </a:defPPr>
            <a:lvl1pPr indent="0" algn="ctr">
              <a:lnSpc>
                <a:spcPct val="80000"/>
              </a:lnSpc>
              <a:spcBef>
                <a:spcPct val="20000"/>
              </a:spcBef>
              <a:buFont typeface="Arial" panose="020B0604020202020204" pitchFamily="34" charset="0"/>
              <a:buNone/>
              <a:defRPr sz="2600" b="1"/>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it-IT" sz="2400" dirty="0" smtClean="0"/>
              <a:t>Prof</a:t>
            </a:r>
            <a:r>
              <a:rPr lang="it-IT" sz="2400" dirty="0"/>
              <a:t>. Stefano </a:t>
            </a:r>
            <a:r>
              <a:rPr lang="it-IT" sz="2400" dirty="0" smtClean="0"/>
              <a:t>Marasca</a:t>
            </a:r>
          </a:p>
          <a:p>
            <a:r>
              <a:rPr lang="it-IT" sz="2400" i="1" dirty="0" smtClean="0"/>
              <a:t>Presidente </a:t>
            </a:r>
            <a:r>
              <a:rPr lang="it-IT" sz="2400" i="1" dirty="0"/>
              <a:t>del Comitato di controllo interno e di valutazione</a:t>
            </a:r>
          </a:p>
        </p:txBody>
      </p:sp>
      <p:sp>
        <p:nvSpPr>
          <p:cNvPr id="7" name="CasellaDiTesto 6"/>
          <p:cNvSpPr txBox="1"/>
          <p:nvPr/>
        </p:nvSpPr>
        <p:spPr>
          <a:xfrm>
            <a:off x="251520" y="2924944"/>
            <a:ext cx="8640960" cy="988485"/>
          </a:xfrm>
          <a:prstGeom prst="rect">
            <a:avLst/>
          </a:prstGeom>
        </p:spPr>
        <p:txBody>
          <a:bodyPr>
            <a:noAutofit/>
            <a:scene3d>
              <a:camera prst="orthographicFront"/>
              <a:lightRig rig="threePt" dir="t"/>
            </a:scene3d>
            <a:sp3d extrusionH="57150">
              <a:bevelT w="57150" h="38100" prst="artDeco"/>
            </a:sp3d>
          </a:bodyPr>
          <a:lstStyle>
            <a:defPPr>
              <a:defRPr lang="it-IT"/>
            </a:defPPr>
            <a:lvl1pPr algn="ctr">
              <a:spcBef>
                <a:spcPct val="0"/>
              </a:spcBef>
              <a:buNone/>
              <a:defRPr sz="5400" b="1" i="1">
                <a:solidFill>
                  <a:schemeClr val="accent5"/>
                </a:solidFill>
                <a:effectLst>
                  <a:glow rad="63500">
                    <a:schemeClr val="accent1">
                      <a:satMod val="175000"/>
                      <a:alpha val="40000"/>
                    </a:schemeClr>
                  </a:glow>
                  <a:outerShdw blurRad="50800" dist="38100" dir="13500000" algn="br" rotWithShape="0">
                    <a:prstClr val="black">
                      <a:alpha val="40000"/>
                    </a:prstClr>
                  </a:outerShdw>
                </a:effectLst>
                <a:latin typeface="+mj-lt"/>
                <a:ea typeface="+mj-ea"/>
                <a:cs typeface="+mj-cs"/>
              </a:defRPr>
            </a:lvl1pPr>
          </a:lstStyle>
          <a:p>
            <a:r>
              <a:rPr lang="it-IT" i="0" dirty="0" smtClean="0">
                <a:effectLst/>
              </a:rPr>
              <a:t>Il </a:t>
            </a:r>
            <a:r>
              <a:rPr lang="it-IT" i="0" dirty="0">
                <a:effectLst/>
              </a:rPr>
              <a:t>ciclo della </a:t>
            </a:r>
            <a:r>
              <a:rPr lang="it-IT" i="0" dirty="0" smtClean="0">
                <a:effectLst/>
              </a:rPr>
              <a:t>performance</a:t>
            </a:r>
          </a:p>
          <a:p>
            <a:endParaRPr lang="it-IT" sz="5700" dirty="0">
              <a:effectLst/>
            </a:endParaRPr>
          </a:p>
          <a:p>
            <a:endParaRPr lang="it-IT" sz="1400" i="0" dirty="0" smtClean="0">
              <a:solidFill>
                <a:schemeClr val="tx1"/>
              </a:solidFill>
              <a:effectLst>
                <a:glow rad="63500">
                  <a:schemeClr val="accent1">
                    <a:satMod val="175000"/>
                    <a:alpha val="40000"/>
                  </a:schemeClr>
                </a:glow>
              </a:effectLst>
            </a:endParaRPr>
          </a:p>
          <a:p>
            <a:endParaRPr lang="it-IT" sz="1400" i="0" dirty="0">
              <a:solidFill>
                <a:schemeClr val="tx1"/>
              </a:solidFill>
              <a:effectLst>
                <a:glow rad="63500">
                  <a:schemeClr val="accent1">
                    <a:satMod val="175000"/>
                    <a:alpha val="40000"/>
                  </a:schemeClr>
                </a:glow>
              </a:effectLst>
            </a:endParaRPr>
          </a:p>
          <a:p>
            <a:r>
              <a:rPr lang="it-IT" sz="1400" i="0" dirty="0" smtClean="0">
                <a:solidFill>
                  <a:schemeClr val="tx1"/>
                </a:solidFill>
                <a:effectLst>
                  <a:glow rad="63500">
                    <a:schemeClr val="accent1">
                      <a:satMod val="175000"/>
                      <a:alpha val="40000"/>
                    </a:schemeClr>
                  </a:glow>
                </a:effectLst>
              </a:rPr>
              <a:t>20 </a:t>
            </a:r>
            <a:r>
              <a:rPr lang="it-IT" sz="1400" i="0" dirty="0">
                <a:solidFill>
                  <a:schemeClr val="tx1"/>
                </a:solidFill>
                <a:effectLst>
                  <a:glow rad="63500">
                    <a:schemeClr val="accent1">
                      <a:satMod val="175000"/>
                      <a:alpha val="40000"/>
                    </a:schemeClr>
                  </a:glow>
                </a:effectLst>
              </a:rPr>
              <a:t>marzo 2015 - </a:t>
            </a:r>
            <a:r>
              <a:rPr lang="it-IT" sz="1400" b="0" i="0" dirty="0">
                <a:solidFill>
                  <a:schemeClr val="tx1"/>
                </a:solidFill>
                <a:effectLst>
                  <a:glow rad="63500">
                    <a:schemeClr val="accent1">
                      <a:satMod val="175000"/>
                      <a:alpha val="40000"/>
                    </a:schemeClr>
                  </a:glow>
                </a:effectLst>
              </a:rPr>
              <a:t>Palazzo Raffaello</a:t>
            </a:r>
          </a:p>
          <a:p>
            <a:r>
              <a:rPr lang="it-IT" sz="1400" b="0" i="0" dirty="0">
                <a:solidFill>
                  <a:schemeClr val="tx1"/>
                </a:solidFill>
                <a:effectLst>
                  <a:glow rad="63500">
                    <a:schemeClr val="accent1">
                      <a:satMod val="175000"/>
                      <a:alpha val="40000"/>
                    </a:schemeClr>
                  </a:glow>
                </a:effectLst>
              </a:rPr>
              <a:t>Via Gentile da Fabriano, 9 – Ancona</a:t>
            </a:r>
          </a:p>
          <a:p>
            <a:endParaRPr lang="it-IT" sz="5700" dirty="0">
              <a:effectLst/>
            </a:endParaRPr>
          </a:p>
        </p:txBody>
      </p:sp>
    </p:spTree>
    <p:extLst>
      <p:ext uri="{BB962C8B-B14F-4D97-AF65-F5344CB8AC3E}">
        <p14:creationId xmlns:p14="http://schemas.microsoft.com/office/powerpoint/2010/main" val="936536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5"/>
          <p:cNvSpPr>
            <a:spLocks noChangeArrowheads="1"/>
          </p:cNvSpPr>
          <p:nvPr/>
        </p:nvSpPr>
        <p:spPr bwMode="auto">
          <a:xfrm>
            <a:off x="619919" y="836712"/>
            <a:ext cx="7904163" cy="987504"/>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it-IT" altLang="it-IT" sz="2600" b="1" dirty="0">
                <a:solidFill>
                  <a:schemeClr val="bg2"/>
                </a:solidFill>
                <a:latin typeface="+mj-lt"/>
              </a:rPr>
              <a:t>Sistema valutazione Dirigenti - Valutazione PO: </a:t>
            </a:r>
          </a:p>
          <a:p>
            <a:pPr algn="ctr"/>
            <a:r>
              <a:rPr lang="it-IT" altLang="it-IT" sz="2600" b="1" dirty="0">
                <a:solidFill>
                  <a:schemeClr val="bg2"/>
                </a:solidFill>
                <a:latin typeface="+mj-lt"/>
              </a:rPr>
              <a:t>Criteri per la differenziazione della valutazione </a:t>
            </a:r>
          </a:p>
        </p:txBody>
      </p:sp>
      <p:sp>
        <p:nvSpPr>
          <p:cNvPr id="3" name="Oval 2"/>
          <p:cNvSpPr>
            <a:spLocks noChangeArrowheads="1"/>
          </p:cNvSpPr>
          <p:nvPr/>
        </p:nvSpPr>
        <p:spPr bwMode="auto">
          <a:xfrm>
            <a:off x="914400" y="5810250"/>
            <a:ext cx="7010400" cy="990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it-IT" altLang="it-IT" sz="2400">
              <a:latin typeface="+mj-lt"/>
            </a:endParaRPr>
          </a:p>
        </p:txBody>
      </p:sp>
      <p:sp>
        <p:nvSpPr>
          <p:cNvPr id="4" name="Oval 3"/>
          <p:cNvSpPr>
            <a:spLocks noChangeArrowheads="1"/>
          </p:cNvSpPr>
          <p:nvPr/>
        </p:nvSpPr>
        <p:spPr bwMode="auto">
          <a:xfrm>
            <a:off x="304800" y="3371850"/>
            <a:ext cx="8001000" cy="1752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it-IT" altLang="it-IT" sz="2400">
              <a:latin typeface="+mj-lt"/>
            </a:endParaRPr>
          </a:p>
        </p:txBody>
      </p:sp>
      <p:sp>
        <p:nvSpPr>
          <p:cNvPr id="5" name="Oval 4"/>
          <p:cNvSpPr>
            <a:spLocks noChangeArrowheads="1"/>
          </p:cNvSpPr>
          <p:nvPr/>
        </p:nvSpPr>
        <p:spPr bwMode="auto">
          <a:xfrm>
            <a:off x="76200" y="2000250"/>
            <a:ext cx="8839200" cy="838200"/>
          </a:xfrm>
          <a:prstGeom prst="ellipse">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it-IT" altLang="it-IT" sz="2400">
              <a:latin typeface="+mj-lt"/>
            </a:endParaRPr>
          </a:p>
        </p:txBody>
      </p:sp>
      <p:sp>
        <p:nvSpPr>
          <p:cNvPr id="6" name="Text Box 6"/>
          <p:cNvSpPr txBox="1">
            <a:spLocks noChangeArrowheads="1"/>
          </p:cNvSpPr>
          <p:nvPr/>
        </p:nvSpPr>
        <p:spPr bwMode="auto">
          <a:xfrm>
            <a:off x="1372631" y="2061429"/>
            <a:ext cx="6398739" cy="830997"/>
          </a:xfrm>
          <a:prstGeom prst="rect">
            <a:avLst/>
          </a:prstGeom>
          <a:noFill/>
          <a:ln w="28575">
            <a:solidFill>
              <a:schemeClr val="tx1"/>
            </a:solidFill>
            <a:miter lim="800000"/>
            <a:headEnd/>
            <a:tailEnd/>
          </a:ln>
          <a:effectLst/>
          <a:extLst/>
        </p:spPr>
        <p:txBody>
          <a:bodyPr wrap="none" anchor="ctr">
            <a:spAutoFit/>
          </a:bodyPr>
          <a:lstStyle/>
          <a:p>
            <a:pPr algn="ctr">
              <a:defRPr/>
            </a:pPr>
            <a:r>
              <a:rPr lang="it-IT" altLang="it-IT" sz="2400" b="1" dirty="0">
                <a:effectLst>
                  <a:outerShdw blurRad="38100" dist="38100" dir="2700000" algn="tl">
                    <a:srgbClr val="C0C0C0"/>
                  </a:outerShdw>
                </a:effectLst>
                <a:latin typeface="+mj-lt"/>
              </a:rPr>
              <a:t>CONGRUITÀ CON IL </a:t>
            </a:r>
            <a:r>
              <a:rPr lang="it-IT" altLang="it-IT" sz="2400" b="1" dirty="0" smtClean="0">
                <a:effectLst>
                  <a:outerShdw blurRad="38100" dist="38100" dir="2700000" algn="tl">
                    <a:srgbClr val="C0C0C0"/>
                  </a:outerShdw>
                </a:effectLst>
                <a:latin typeface="+mj-lt"/>
              </a:rPr>
              <a:t>LIVELLO</a:t>
            </a:r>
          </a:p>
          <a:p>
            <a:pPr algn="ctr">
              <a:defRPr/>
            </a:pPr>
            <a:r>
              <a:rPr lang="it-IT" altLang="it-IT" sz="2400" b="1" dirty="0" smtClean="0">
                <a:effectLst>
                  <a:outerShdw blurRad="38100" dist="38100" dir="2700000" algn="tl">
                    <a:srgbClr val="C0C0C0"/>
                  </a:outerShdw>
                </a:effectLst>
                <a:latin typeface="+mj-lt"/>
              </a:rPr>
              <a:t>DI </a:t>
            </a:r>
            <a:r>
              <a:rPr lang="it-IT" altLang="it-IT" sz="2400" b="1" dirty="0">
                <a:effectLst>
                  <a:outerShdw blurRad="38100" dist="38100" dir="2700000" algn="tl">
                    <a:srgbClr val="C0C0C0"/>
                  </a:outerShdw>
                </a:effectLst>
                <a:latin typeface="+mj-lt"/>
              </a:rPr>
              <a:t>RAGGIUNGIMENTO DEGLI OBIETTIVI</a:t>
            </a:r>
            <a:endParaRPr lang="it-IT" altLang="it-IT" sz="2400" dirty="0">
              <a:effectLst>
                <a:outerShdw blurRad="38100" dist="38100" dir="2700000" algn="tl">
                  <a:srgbClr val="C0C0C0"/>
                </a:outerShdw>
              </a:effectLst>
              <a:latin typeface="+mj-lt"/>
            </a:endParaRPr>
          </a:p>
        </p:txBody>
      </p:sp>
      <p:sp>
        <p:nvSpPr>
          <p:cNvPr id="7" name="Text Box 7"/>
          <p:cNvSpPr txBox="1">
            <a:spLocks noChangeArrowheads="1"/>
          </p:cNvSpPr>
          <p:nvPr/>
        </p:nvSpPr>
        <p:spPr bwMode="auto">
          <a:xfrm>
            <a:off x="1776299" y="3140968"/>
            <a:ext cx="5591402" cy="38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lnSpc>
                <a:spcPct val="80000"/>
              </a:lnSpc>
              <a:spcBef>
                <a:spcPct val="0"/>
              </a:spcBef>
              <a:buFontTx/>
              <a:buNone/>
            </a:pPr>
            <a:r>
              <a:rPr lang="it-IT" altLang="it-IT" sz="2400" b="1" dirty="0">
                <a:latin typeface="+mj-lt"/>
              </a:rPr>
              <a:t>Valutazioni dei risultati attesi coerenti al:</a:t>
            </a:r>
          </a:p>
        </p:txBody>
      </p:sp>
      <p:sp>
        <p:nvSpPr>
          <p:cNvPr id="8" name="Text Box 8"/>
          <p:cNvSpPr txBox="1">
            <a:spLocks noChangeArrowheads="1"/>
          </p:cNvSpPr>
          <p:nvPr/>
        </p:nvSpPr>
        <p:spPr bwMode="auto">
          <a:xfrm>
            <a:off x="2100009" y="4361086"/>
            <a:ext cx="4943982" cy="68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lnSpc>
                <a:spcPct val="80000"/>
              </a:lnSpc>
              <a:spcBef>
                <a:spcPct val="0"/>
              </a:spcBef>
              <a:buFontTx/>
              <a:buNone/>
            </a:pPr>
            <a:r>
              <a:rPr lang="it-IT" altLang="it-IT" sz="2400" b="1" dirty="0">
                <a:latin typeface="+mj-lt"/>
              </a:rPr>
              <a:t>Livello </a:t>
            </a:r>
            <a:r>
              <a:rPr lang="it-IT" altLang="it-IT" sz="2400" b="1" dirty="0" smtClean="0">
                <a:latin typeface="+mj-lt"/>
              </a:rPr>
              <a:t>avanzamento/conseguimento</a:t>
            </a:r>
          </a:p>
          <a:p>
            <a:pPr algn="ctr" eaLnBrk="1" hangingPunct="1">
              <a:lnSpc>
                <a:spcPct val="80000"/>
              </a:lnSpc>
              <a:spcBef>
                <a:spcPct val="0"/>
              </a:spcBef>
              <a:buFontTx/>
              <a:buNone/>
            </a:pPr>
            <a:r>
              <a:rPr lang="it-IT" altLang="it-IT" sz="2400" b="1" dirty="0" smtClean="0">
                <a:latin typeface="+mj-lt"/>
              </a:rPr>
              <a:t>PRS (controllo strategico)</a:t>
            </a:r>
            <a:endParaRPr lang="it-IT" altLang="it-IT" sz="2400" b="1" dirty="0">
              <a:latin typeface="+mj-lt"/>
            </a:endParaRPr>
          </a:p>
        </p:txBody>
      </p:sp>
      <p:sp>
        <p:nvSpPr>
          <p:cNvPr id="9" name="Text Box 9"/>
          <p:cNvSpPr txBox="1">
            <a:spLocks noChangeArrowheads="1"/>
          </p:cNvSpPr>
          <p:nvPr/>
        </p:nvSpPr>
        <p:spPr bwMode="auto">
          <a:xfrm>
            <a:off x="1257300" y="4802188"/>
            <a:ext cx="1841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lnSpc>
                <a:spcPct val="80000"/>
              </a:lnSpc>
              <a:spcBef>
                <a:spcPct val="0"/>
              </a:spcBef>
              <a:buFontTx/>
              <a:buNone/>
            </a:pPr>
            <a:endParaRPr lang="en-US" altLang="it-IT" sz="2400" b="1">
              <a:latin typeface="+mj-lt"/>
            </a:endParaRPr>
          </a:p>
        </p:txBody>
      </p:sp>
      <p:sp>
        <p:nvSpPr>
          <p:cNvPr id="10" name="Text Box 10"/>
          <p:cNvSpPr txBox="1">
            <a:spLocks noChangeArrowheads="1"/>
          </p:cNvSpPr>
          <p:nvPr/>
        </p:nvSpPr>
        <p:spPr bwMode="auto">
          <a:xfrm>
            <a:off x="2022648" y="5945262"/>
            <a:ext cx="5098703" cy="38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lnSpc>
                <a:spcPct val="80000"/>
              </a:lnSpc>
              <a:spcBef>
                <a:spcPct val="0"/>
              </a:spcBef>
              <a:buFontTx/>
              <a:buNone/>
            </a:pPr>
            <a:r>
              <a:rPr lang="it-IT" altLang="it-IT" sz="2400" b="1" dirty="0">
                <a:latin typeface="+mj-lt"/>
              </a:rPr>
              <a:t>ai quali i risultati attesi sono correlati</a:t>
            </a:r>
          </a:p>
        </p:txBody>
      </p:sp>
      <p:sp>
        <p:nvSpPr>
          <p:cNvPr id="11" name="AutoShape 11"/>
          <p:cNvSpPr>
            <a:spLocks noChangeArrowheads="1"/>
          </p:cNvSpPr>
          <p:nvPr/>
        </p:nvSpPr>
        <p:spPr bwMode="auto">
          <a:xfrm>
            <a:off x="3975026" y="5154987"/>
            <a:ext cx="1176337" cy="760412"/>
          </a:xfrm>
          <a:prstGeom prst="downArrow">
            <a:avLst>
              <a:gd name="adj1" fmla="val 51454"/>
              <a:gd name="adj2" fmla="val 4910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endParaRPr lang="it-IT" altLang="it-IT" sz="2400">
              <a:latin typeface="+mj-lt"/>
            </a:endParaRPr>
          </a:p>
        </p:txBody>
      </p:sp>
      <p:sp>
        <p:nvSpPr>
          <p:cNvPr id="13" name="Rectangle 13"/>
          <p:cNvSpPr>
            <a:spLocks noChangeArrowheads="1"/>
          </p:cNvSpPr>
          <p:nvPr/>
        </p:nvSpPr>
        <p:spPr bwMode="auto">
          <a:xfrm>
            <a:off x="914400" y="44624"/>
            <a:ext cx="7315200" cy="457200"/>
          </a:xfrm>
          <a:prstGeom prst="rect">
            <a:avLst/>
          </a:prstGeom>
          <a:extLst/>
        </p:spPr>
        <p:txBody>
          <a:bodyPr/>
          <a:lstStyle/>
          <a:p>
            <a:pPr algn="ctr">
              <a:lnSpc>
                <a:spcPct val="90000"/>
              </a:lnSpc>
              <a:spcBef>
                <a:spcPct val="0"/>
              </a:spcBef>
            </a:pPr>
            <a:r>
              <a:rPr lang="it-IT" altLang="it-IT" sz="2800" b="1" dirty="0" smtClean="0">
                <a:latin typeface="+mj-lt"/>
                <a:ea typeface="+mj-ea"/>
                <a:cs typeface="+mj-cs"/>
              </a:rPr>
              <a:t>D</a:t>
            </a:r>
            <a:r>
              <a:rPr lang="it-IT" altLang="it-IT" sz="2800" b="1" dirty="0">
                <a:latin typeface="+mj-lt"/>
                <a:ea typeface="+mj-ea"/>
                <a:cs typeface="+mj-cs"/>
              </a:rPr>
              <a:t>. Lgs. 150/2009 </a:t>
            </a:r>
            <a:r>
              <a:rPr lang="it-IT" altLang="it-IT" sz="2800" b="1" dirty="0" smtClean="0">
                <a:latin typeface="+mj-lt"/>
                <a:ea typeface="+mj-ea"/>
                <a:cs typeface="+mj-cs"/>
              </a:rPr>
              <a:t>Il modello </a:t>
            </a:r>
            <a:r>
              <a:rPr lang="it-IT" altLang="it-IT" sz="2800" b="1" dirty="0">
                <a:latin typeface="+mj-lt"/>
                <a:ea typeface="+mj-ea"/>
                <a:cs typeface="+mj-cs"/>
              </a:rPr>
              <a:t>in Regione Marche</a:t>
            </a:r>
          </a:p>
        </p:txBody>
      </p:sp>
      <p:sp>
        <p:nvSpPr>
          <p:cNvPr id="14" name="AutoShape 11"/>
          <p:cNvSpPr>
            <a:spLocks noChangeArrowheads="1"/>
          </p:cNvSpPr>
          <p:nvPr/>
        </p:nvSpPr>
        <p:spPr bwMode="auto">
          <a:xfrm>
            <a:off x="3983832" y="3525143"/>
            <a:ext cx="1176337" cy="760412"/>
          </a:xfrm>
          <a:prstGeom prst="downArrow">
            <a:avLst>
              <a:gd name="adj1" fmla="val 51454"/>
              <a:gd name="adj2" fmla="val 4910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endParaRPr lang="it-IT" altLang="it-IT" sz="2400">
              <a:latin typeface="+mj-lt"/>
            </a:endParaRPr>
          </a:p>
        </p:txBody>
      </p:sp>
    </p:spTree>
    <p:extLst>
      <p:ext uri="{BB962C8B-B14F-4D97-AF65-F5344CB8AC3E}">
        <p14:creationId xmlns:p14="http://schemas.microsoft.com/office/powerpoint/2010/main" val="29352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1"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
          <p:cNvSpPr>
            <a:spLocks noChangeArrowheads="1"/>
          </p:cNvSpPr>
          <p:nvPr/>
        </p:nvSpPr>
        <p:spPr bwMode="auto">
          <a:xfrm>
            <a:off x="251520" y="836712"/>
            <a:ext cx="8640960" cy="510778"/>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it-IT" altLang="it-IT" sz="2400" b="1" dirty="0">
                <a:solidFill>
                  <a:schemeClr val="bg2"/>
                </a:solidFill>
                <a:latin typeface="+mj-lt"/>
              </a:rPr>
              <a:t>Sistema valutazione Dirigenti - Valutazione PC</a:t>
            </a:r>
          </a:p>
        </p:txBody>
      </p:sp>
      <p:sp>
        <p:nvSpPr>
          <p:cNvPr id="3" name="Rectangle 7"/>
          <p:cNvSpPr>
            <a:spLocks noChangeArrowheads="1"/>
          </p:cNvSpPr>
          <p:nvPr/>
        </p:nvSpPr>
        <p:spPr bwMode="auto">
          <a:xfrm>
            <a:off x="251520" y="44624"/>
            <a:ext cx="8640960" cy="457200"/>
          </a:xfrm>
          <a:prstGeom prst="rect">
            <a:avLst/>
          </a:prstGeom>
          <a:extLst/>
        </p:spPr>
        <p:txBody>
          <a:bodyPr/>
          <a:lstStyle/>
          <a:p>
            <a:pPr algn="ctr">
              <a:lnSpc>
                <a:spcPct val="90000"/>
              </a:lnSpc>
              <a:spcBef>
                <a:spcPct val="0"/>
              </a:spcBef>
            </a:pPr>
            <a:r>
              <a:rPr lang="it-IT" altLang="it-IT" sz="2800" b="1" dirty="0">
                <a:latin typeface="+mj-lt"/>
                <a:ea typeface="+mj-ea"/>
                <a:cs typeface="Arial" panose="020B0604020202020204" pitchFamily="34" charset="0"/>
              </a:rPr>
              <a:t> D. Lgs. 150/2009 – </a:t>
            </a:r>
            <a:r>
              <a:rPr lang="it-IT" altLang="it-IT" sz="2800" b="1" dirty="0" smtClean="0">
                <a:latin typeface="+mj-lt"/>
                <a:ea typeface="+mj-ea"/>
                <a:cs typeface="Arial" panose="020B0604020202020204" pitchFamily="34" charset="0"/>
              </a:rPr>
              <a:t>Il </a:t>
            </a:r>
            <a:r>
              <a:rPr lang="it-IT" altLang="it-IT" sz="2800" b="1" dirty="0">
                <a:latin typeface="+mj-lt"/>
                <a:ea typeface="+mj-ea"/>
                <a:cs typeface="Arial" panose="020B0604020202020204" pitchFamily="34" charset="0"/>
              </a:rPr>
              <a:t>modello in Regione Marche</a:t>
            </a:r>
          </a:p>
        </p:txBody>
      </p:sp>
      <p:sp>
        <p:nvSpPr>
          <p:cNvPr id="4" name="Text Box 15"/>
          <p:cNvSpPr txBox="1">
            <a:spLocks noChangeArrowheads="1"/>
          </p:cNvSpPr>
          <p:nvPr/>
        </p:nvSpPr>
        <p:spPr bwMode="auto">
          <a:xfrm>
            <a:off x="323851" y="1556792"/>
            <a:ext cx="8568630" cy="603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spcBef>
                <a:spcPct val="20000"/>
              </a:spcBef>
              <a:buBlip>
                <a:blip r:embed="rId2"/>
              </a:buBlip>
              <a:defRPr sz="3200">
                <a:solidFill>
                  <a:schemeClr val="tx1"/>
                </a:solidFill>
                <a:latin typeface="Tahoma" pitchFamily="34" charset="0"/>
              </a:defRPr>
            </a:lvl1pPr>
            <a:lvl2pPr marL="914400" indent="-457200" eaLnBrk="0" hangingPunct="0">
              <a:spcBef>
                <a:spcPct val="20000"/>
              </a:spcBef>
              <a:buSzPct val="75000"/>
              <a:buBlip>
                <a:blip r:embed="rId3"/>
              </a:buBlip>
              <a:defRPr sz="2800">
                <a:solidFill>
                  <a:schemeClr val="tx1"/>
                </a:solidFill>
                <a:latin typeface="Tahoma" pitchFamily="34" charset="0"/>
              </a:defRPr>
            </a:lvl2pPr>
            <a:lvl3pPr marL="1371600" indent="-457200" eaLnBrk="0" hangingPunct="0">
              <a:spcBef>
                <a:spcPct val="20000"/>
              </a:spcBef>
              <a:buChar char="•"/>
              <a:defRPr sz="2400">
                <a:solidFill>
                  <a:schemeClr val="tx1"/>
                </a:solidFill>
                <a:latin typeface="Tahoma" pitchFamily="34" charset="0"/>
              </a:defRPr>
            </a:lvl3pPr>
            <a:lvl4pPr marL="1828800" indent="-457200" eaLnBrk="0" hangingPunct="0">
              <a:spcBef>
                <a:spcPct val="20000"/>
              </a:spcBef>
              <a:buChar char="–"/>
              <a:defRPr sz="2000">
                <a:solidFill>
                  <a:schemeClr val="tx1"/>
                </a:solidFill>
                <a:latin typeface="Tahoma" pitchFamily="34" charset="0"/>
              </a:defRPr>
            </a:lvl4pPr>
            <a:lvl5pPr marL="2286000" indent="-457200" eaLnBrk="0" hangingPunct="0">
              <a:spcBef>
                <a:spcPct val="20000"/>
              </a:spcBef>
              <a:buClr>
                <a:schemeClr val="tx2"/>
              </a:buClr>
              <a:buChar char="–"/>
              <a:defRPr sz="2000">
                <a:solidFill>
                  <a:schemeClr val="tx1"/>
                </a:solidFill>
                <a:latin typeface="Tahoma" pitchFamily="34" charset="0"/>
              </a:defRPr>
            </a:lvl5pPr>
            <a:lvl6pPr marL="2743200" indent="-457200" eaLnBrk="0" fontAlgn="base" hangingPunct="0">
              <a:spcBef>
                <a:spcPct val="20000"/>
              </a:spcBef>
              <a:spcAft>
                <a:spcPct val="0"/>
              </a:spcAft>
              <a:buClr>
                <a:schemeClr val="tx2"/>
              </a:buClr>
              <a:buChar char="–"/>
              <a:defRPr sz="2000">
                <a:solidFill>
                  <a:schemeClr val="tx1"/>
                </a:solidFill>
                <a:latin typeface="Tahoma" pitchFamily="34" charset="0"/>
              </a:defRPr>
            </a:lvl6pPr>
            <a:lvl7pPr marL="3200400" indent="-457200" eaLnBrk="0" fontAlgn="base" hangingPunct="0">
              <a:spcBef>
                <a:spcPct val="20000"/>
              </a:spcBef>
              <a:spcAft>
                <a:spcPct val="0"/>
              </a:spcAft>
              <a:buClr>
                <a:schemeClr val="tx2"/>
              </a:buClr>
              <a:buChar char="–"/>
              <a:defRPr sz="2000">
                <a:solidFill>
                  <a:schemeClr val="tx1"/>
                </a:solidFill>
                <a:latin typeface="Tahoma" pitchFamily="34" charset="0"/>
              </a:defRPr>
            </a:lvl7pPr>
            <a:lvl8pPr marL="3657600" indent="-457200" eaLnBrk="0" fontAlgn="base" hangingPunct="0">
              <a:spcBef>
                <a:spcPct val="20000"/>
              </a:spcBef>
              <a:spcAft>
                <a:spcPct val="0"/>
              </a:spcAft>
              <a:buClr>
                <a:schemeClr val="tx2"/>
              </a:buClr>
              <a:buChar char="–"/>
              <a:defRPr sz="2000">
                <a:solidFill>
                  <a:schemeClr val="tx1"/>
                </a:solidFill>
                <a:latin typeface="Tahoma" pitchFamily="34" charset="0"/>
              </a:defRPr>
            </a:lvl8pPr>
            <a:lvl9pPr marL="4114800" indent="-4572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just" eaLnBrk="1" hangingPunct="1">
              <a:lnSpc>
                <a:spcPct val="120000"/>
              </a:lnSpc>
              <a:spcBef>
                <a:spcPts val="1200"/>
              </a:spcBef>
              <a:buFontTx/>
              <a:buAutoNum type="arabicParenR"/>
            </a:pPr>
            <a:r>
              <a:rPr lang="it-IT" altLang="it-IT" sz="2400" dirty="0">
                <a:latin typeface="+mj-lt"/>
              </a:rPr>
              <a:t>Competenza manageriali (cm)</a:t>
            </a:r>
          </a:p>
          <a:p>
            <a:pPr algn="just" eaLnBrk="1" hangingPunct="1">
              <a:lnSpc>
                <a:spcPct val="120000"/>
              </a:lnSpc>
              <a:spcBef>
                <a:spcPts val="1200"/>
              </a:spcBef>
              <a:buFontTx/>
              <a:buAutoNum type="arabicParenR"/>
            </a:pPr>
            <a:r>
              <a:rPr lang="it-IT" altLang="it-IT" sz="2400" dirty="0">
                <a:latin typeface="+mj-lt"/>
              </a:rPr>
              <a:t>Competenza organizzativa (co)</a:t>
            </a:r>
          </a:p>
          <a:p>
            <a:pPr algn="just" eaLnBrk="1" hangingPunct="1">
              <a:lnSpc>
                <a:spcPct val="120000"/>
              </a:lnSpc>
              <a:spcBef>
                <a:spcPts val="1200"/>
              </a:spcBef>
              <a:buFontTx/>
              <a:buAutoNum type="arabicParenR"/>
            </a:pPr>
            <a:r>
              <a:rPr lang="it-IT" altLang="it-IT" sz="2400" dirty="0">
                <a:latin typeface="+mj-lt"/>
              </a:rPr>
              <a:t>Competenza tecnico-professionale (</a:t>
            </a:r>
            <a:r>
              <a:rPr lang="it-IT" altLang="it-IT" sz="2400" dirty="0" err="1">
                <a:latin typeface="+mj-lt"/>
              </a:rPr>
              <a:t>ct</a:t>
            </a:r>
            <a:r>
              <a:rPr lang="it-IT" altLang="it-IT" sz="2400" dirty="0">
                <a:latin typeface="+mj-lt"/>
              </a:rPr>
              <a:t>)</a:t>
            </a:r>
          </a:p>
          <a:p>
            <a:pPr algn="just" eaLnBrk="1" hangingPunct="1">
              <a:lnSpc>
                <a:spcPct val="120000"/>
              </a:lnSpc>
              <a:spcBef>
                <a:spcPts val="1200"/>
              </a:spcBef>
              <a:buFontTx/>
              <a:buAutoNum type="arabicParenR"/>
            </a:pPr>
            <a:r>
              <a:rPr lang="it-IT" altLang="it-IT" sz="2400" dirty="0">
                <a:latin typeface="+mj-lt"/>
              </a:rPr>
              <a:t>Competenza relazionale (</a:t>
            </a:r>
            <a:r>
              <a:rPr lang="it-IT" altLang="it-IT" sz="2400" dirty="0" err="1">
                <a:latin typeface="+mj-lt"/>
              </a:rPr>
              <a:t>cr</a:t>
            </a:r>
            <a:r>
              <a:rPr lang="it-IT" altLang="it-IT" sz="2400" dirty="0">
                <a:latin typeface="+mj-lt"/>
              </a:rPr>
              <a:t>)</a:t>
            </a:r>
          </a:p>
          <a:p>
            <a:pPr algn="just" eaLnBrk="1" hangingPunct="1">
              <a:lnSpc>
                <a:spcPct val="120000"/>
              </a:lnSpc>
              <a:spcBef>
                <a:spcPts val="1200"/>
              </a:spcBef>
              <a:buFontTx/>
              <a:buNone/>
            </a:pPr>
            <a:r>
              <a:rPr lang="it-IT" altLang="it-IT" b="1" dirty="0">
                <a:latin typeface="+mj-lt"/>
              </a:rPr>
              <a:t>5) </a:t>
            </a:r>
            <a:r>
              <a:rPr lang="it-IT" altLang="it-IT" sz="2800" b="1" dirty="0">
                <a:latin typeface="+mj-lt"/>
              </a:rPr>
              <a:t>Competenza di valutazione (cv): ovvero </a:t>
            </a:r>
            <a:r>
              <a:rPr lang="it-IT" altLang="it-IT" sz="2800" b="1" dirty="0" smtClean="0">
                <a:latin typeface="+mj-lt"/>
              </a:rPr>
              <a:t>capacità di valutare </a:t>
            </a:r>
            <a:r>
              <a:rPr lang="it-IT" altLang="it-IT" sz="2800" b="1" dirty="0">
                <a:latin typeface="+mj-lt"/>
              </a:rPr>
              <a:t>i propri collaboratori </a:t>
            </a:r>
            <a:r>
              <a:rPr lang="it-IT" altLang="it-IT" sz="2800" dirty="0" smtClean="0">
                <a:latin typeface="+mj-lt"/>
              </a:rPr>
              <a:t>differenziando  </a:t>
            </a:r>
            <a:r>
              <a:rPr lang="it-IT" altLang="it-IT" sz="2800" dirty="0">
                <a:latin typeface="+mj-lt"/>
              </a:rPr>
              <a:t>le valutazioni dei singoli </a:t>
            </a:r>
            <a:r>
              <a:rPr lang="it-IT" altLang="it-IT" sz="2800" dirty="0" smtClean="0">
                <a:latin typeface="+mj-lt"/>
              </a:rPr>
              <a:t>dipendenti assegnati </a:t>
            </a:r>
            <a:r>
              <a:rPr lang="it-IT" altLang="it-IT" sz="2800" dirty="0">
                <a:latin typeface="+mj-lt"/>
              </a:rPr>
              <a:t>alla propria struttura</a:t>
            </a:r>
            <a:endParaRPr lang="en-US" altLang="it-IT" sz="2800" dirty="0">
              <a:latin typeface="+mj-lt"/>
            </a:endParaRPr>
          </a:p>
          <a:p>
            <a:pPr algn="just" eaLnBrk="1" hangingPunct="1">
              <a:lnSpc>
                <a:spcPct val="120000"/>
              </a:lnSpc>
              <a:spcBef>
                <a:spcPts val="1200"/>
              </a:spcBef>
              <a:buFontTx/>
              <a:buNone/>
            </a:pPr>
            <a:endParaRPr lang="en-US" altLang="it-IT" dirty="0">
              <a:latin typeface="+mj-lt"/>
            </a:endParaRPr>
          </a:p>
          <a:p>
            <a:pPr algn="just">
              <a:lnSpc>
                <a:spcPct val="120000"/>
              </a:lnSpc>
              <a:spcBef>
                <a:spcPts val="1200"/>
              </a:spcBef>
              <a:buFontTx/>
              <a:buNone/>
            </a:pPr>
            <a:endParaRPr lang="it-IT" altLang="it-IT" sz="2800" b="1" dirty="0">
              <a:latin typeface="+mj-lt"/>
            </a:endParaRPr>
          </a:p>
        </p:txBody>
      </p:sp>
    </p:spTree>
    <p:extLst>
      <p:ext uri="{BB962C8B-B14F-4D97-AF65-F5344CB8AC3E}">
        <p14:creationId xmlns:p14="http://schemas.microsoft.com/office/powerpoint/2010/main" val="265537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7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7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7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75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7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1520" y="91480"/>
            <a:ext cx="8640960" cy="457200"/>
          </a:xfrm>
          <a:prstGeom prst="rect">
            <a:avLst/>
          </a:prstGeom>
        </p:spPr>
        <p:txBody>
          <a:bodyPr/>
          <a:lstStyle>
            <a:defPPr>
              <a:defRPr lang="it-IT"/>
            </a:defPPr>
            <a:lvl1pPr algn="ctr">
              <a:lnSpc>
                <a:spcPct val="90000"/>
              </a:lnSpc>
              <a:spcBef>
                <a:spcPct val="0"/>
              </a:spcBef>
              <a:defRPr sz="2800" b="1">
                <a:latin typeface="Arial" panose="020B0604020202020204" pitchFamily="34" charset="0"/>
                <a:ea typeface="+mj-ea"/>
                <a:cs typeface="Arial" panose="020B0604020202020204" pitchFamily="34" charset="0"/>
              </a:defRPr>
            </a:lvl1pPr>
          </a:lstStyle>
          <a:p>
            <a:r>
              <a:rPr lang="it-IT" altLang="it-IT" dirty="0">
                <a:latin typeface="+mj-lt"/>
              </a:rPr>
              <a:t> D. Lgs. 150/2009 – </a:t>
            </a:r>
            <a:r>
              <a:rPr lang="it-IT" altLang="it-IT" dirty="0" smtClean="0">
                <a:latin typeface="+mj-lt"/>
              </a:rPr>
              <a:t>La </a:t>
            </a:r>
            <a:r>
              <a:rPr lang="it-IT" altLang="it-IT" dirty="0">
                <a:latin typeface="+mj-lt"/>
              </a:rPr>
              <a:t>valutazione della performance</a:t>
            </a:r>
          </a:p>
        </p:txBody>
      </p:sp>
      <p:sp>
        <p:nvSpPr>
          <p:cNvPr id="3" name="AutoShape 3"/>
          <p:cNvSpPr>
            <a:spLocks noChangeArrowheads="1"/>
          </p:cNvSpPr>
          <p:nvPr/>
        </p:nvSpPr>
        <p:spPr bwMode="auto">
          <a:xfrm>
            <a:off x="422250" y="1340768"/>
            <a:ext cx="8299500" cy="544830"/>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it-IT" altLang="it-IT" sz="2600" b="1" dirty="0">
                <a:solidFill>
                  <a:schemeClr val="bg2"/>
                </a:solidFill>
                <a:latin typeface="+mj-lt"/>
              </a:rPr>
              <a:t>Elementi fondamentali di un sistema </a:t>
            </a:r>
            <a:r>
              <a:rPr lang="it-IT" altLang="it-IT" sz="2600" b="1" dirty="0" smtClean="0">
                <a:solidFill>
                  <a:schemeClr val="bg2"/>
                </a:solidFill>
                <a:latin typeface="+mj-lt"/>
              </a:rPr>
              <a:t>di misurazione</a:t>
            </a:r>
            <a:endParaRPr lang="it-IT" altLang="it-IT" sz="2600" b="1" dirty="0">
              <a:solidFill>
                <a:schemeClr val="bg2"/>
              </a:solidFill>
              <a:latin typeface="+mj-lt"/>
            </a:endParaRPr>
          </a:p>
        </p:txBody>
      </p:sp>
      <p:sp>
        <p:nvSpPr>
          <p:cNvPr id="4" name="Text Box 4"/>
          <p:cNvSpPr txBox="1">
            <a:spLocks noChangeArrowheads="1"/>
          </p:cNvSpPr>
          <p:nvPr/>
        </p:nvSpPr>
        <p:spPr bwMode="auto">
          <a:xfrm>
            <a:off x="1502370" y="2492896"/>
            <a:ext cx="613926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79413" indent="-379413"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just" eaLnBrk="1" hangingPunct="1">
              <a:lnSpc>
                <a:spcPct val="150000"/>
              </a:lnSpc>
              <a:spcBef>
                <a:spcPct val="50000"/>
              </a:spcBef>
              <a:buClr>
                <a:schemeClr val="tx2">
                  <a:lumMod val="50000"/>
                </a:schemeClr>
              </a:buClr>
              <a:buFont typeface="Wingdings" pitchFamily="2" charset="2"/>
              <a:buChar char="q"/>
            </a:pPr>
            <a:r>
              <a:rPr lang="it-IT" altLang="it-IT" dirty="0" smtClean="0">
                <a:latin typeface="+mj-lt"/>
              </a:rPr>
              <a:t>Obiettivi </a:t>
            </a:r>
            <a:endParaRPr lang="it-IT" altLang="it-IT" dirty="0">
              <a:latin typeface="+mj-lt"/>
            </a:endParaRPr>
          </a:p>
          <a:p>
            <a:pPr algn="just" eaLnBrk="1" hangingPunct="1">
              <a:lnSpc>
                <a:spcPct val="150000"/>
              </a:lnSpc>
              <a:spcBef>
                <a:spcPct val="50000"/>
              </a:spcBef>
              <a:buClr>
                <a:schemeClr val="tx2">
                  <a:lumMod val="50000"/>
                </a:schemeClr>
              </a:buClr>
              <a:buFont typeface="Wingdings" pitchFamily="2" charset="2"/>
              <a:buChar char="q"/>
            </a:pPr>
            <a:r>
              <a:rPr lang="it-IT" altLang="it-IT" dirty="0" smtClean="0">
                <a:latin typeface="+mj-lt"/>
              </a:rPr>
              <a:t>Indicatori</a:t>
            </a:r>
            <a:endParaRPr lang="it-IT" altLang="it-IT" dirty="0">
              <a:latin typeface="+mj-lt"/>
            </a:endParaRPr>
          </a:p>
          <a:p>
            <a:pPr algn="just" eaLnBrk="1" hangingPunct="1">
              <a:lnSpc>
                <a:spcPct val="150000"/>
              </a:lnSpc>
              <a:spcBef>
                <a:spcPct val="50000"/>
              </a:spcBef>
              <a:buClr>
                <a:schemeClr val="tx2">
                  <a:lumMod val="50000"/>
                </a:schemeClr>
              </a:buClr>
              <a:buFont typeface="Wingdings" pitchFamily="2" charset="2"/>
              <a:buChar char="q"/>
            </a:pPr>
            <a:r>
              <a:rPr lang="it-IT" altLang="it-IT" dirty="0">
                <a:latin typeface="+mj-lt"/>
              </a:rPr>
              <a:t>Target</a:t>
            </a:r>
          </a:p>
          <a:p>
            <a:pPr algn="just" eaLnBrk="1" hangingPunct="1">
              <a:lnSpc>
                <a:spcPct val="150000"/>
              </a:lnSpc>
              <a:spcBef>
                <a:spcPct val="50000"/>
              </a:spcBef>
              <a:buClr>
                <a:schemeClr val="tx2">
                  <a:lumMod val="50000"/>
                </a:schemeClr>
              </a:buClr>
              <a:buFont typeface="Wingdings" pitchFamily="2" charset="2"/>
              <a:buChar char="q"/>
            </a:pPr>
            <a:r>
              <a:rPr lang="it-IT" altLang="it-IT" dirty="0">
                <a:latin typeface="+mj-lt"/>
              </a:rPr>
              <a:t>Infrastruttura e risorse di supporto</a:t>
            </a:r>
          </a:p>
        </p:txBody>
      </p:sp>
    </p:spTree>
    <p:extLst>
      <p:ext uri="{BB962C8B-B14F-4D97-AF65-F5344CB8AC3E}">
        <p14:creationId xmlns:p14="http://schemas.microsoft.com/office/powerpoint/2010/main" val="149084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750"/>
                                        <p:tgtEl>
                                          <p:spTgt spid="4">
                                            <p:txEl>
                                              <p:pRg st="0" end="0"/>
                                            </p:txEl>
                                          </p:spTgt>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750"/>
                                        <p:tgtEl>
                                          <p:spTgt spid="4">
                                            <p:txEl>
                                              <p:pRg st="1" end="1"/>
                                            </p:txEl>
                                          </p:spTgt>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750"/>
                                        <p:tgtEl>
                                          <p:spTgt spid="4">
                                            <p:txEl>
                                              <p:pRg st="2" end="2"/>
                                            </p:txEl>
                                          </p:spTgt>
                                        </p:tgtEl>
                                      </p:cBhvr>
                                    </p:animEffect>
                                  </p:childTnLst>
                                </p:cTn>
                              </p:par>
                            </p:childTnLst>
                          </p:cTn>
                        </p:par>
                        <p:par>
                          <p:cTn id="16" fill="hold">
                            <p:stCondLst>
                              <p:cond delay="2250"/>
                            </p:stCondLst>
                            <p:childTnLst>
                              <p:par>
                                <p:cTn id="17" presetID="22" presetClass="entr" presetSubtype="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2000" y="617870"/>
            <a:ext cx="8460000" cy="578882"/>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it-IT" altLang="it-IT" sz="2800" b="1" dirty="0">
                <a:solidFill>
                  <a:schemeClr val="bg2"/>
                </a:solidFill>
                <a:latin typeface="+mj-lt"/>
              </a:rPr>
              <a:t>Lo strumento metodologico: la scheda</a:t>
            </a:r>
          </a:p>
        </p:txBody>
      </p:sp>
      <p:sp>
        <p:nvSpPr>
          <p:cNvPr id="3" name="Rectangle 3"/>
          <p:cNvSpPr txBox="1">
            <a:spLocks noChangeArrowheads="1"/>
          </p:cNvSpPr>
          <p:nvPr/>
        </p:nvSpPr>
        <p:spPr>
          <a:xfrm>
            <a:off x="251520" y="44624"/>
            <a:ext cx="8640960" cy="457200"/>
          </a:xfrm>
          <a:prstGeom prst="rect">
            <a:avLst/>
          </a:prstGeom>
        </p:spPr>
        <p:txBody>
          <a:bodyPr/>
          <a:lstStyle>
            <a:defPPr>
              <a:defRPr lang="it-IT"/>
            </a:defPPr>
            <a:lvl1pPr algn="ctr">
              <a:lnSpc>
                <a:spcPct val="90000"/>
              </a:lnSpc>
              <a:spcBef>
                <a:spcPct val="0"/>
              </a:spcBef>
              <a:defRPr sz="2800" b="1">
                <a:latin typeface="Arial" panose="020B0604020202020204" pitchFamily="34" charset="0"/>
                <a:ea typeface="+mj-ea"/>
                <a:cs typeface="Arial" panose="020B0604020202020204" pitchFamily="34" charset="0"/>
              </a:defRPr>
            </a:lvl1pPr>
          </a:lstStyle>
          <a:p>
            <a:r>
              <a:rPr lang="it-IT" altLang="it-IT" dirty="0">
                <a:latin typeface="+mj-lt"/>
              </a:rPr>
              <a:t> D. Lgs. 150/2009 </a:t>
            </a:r>
            <a:r>
              <a:rPr lang="it-IT" altLang="it-IT" dirty="0" smtClean="0">
                <a:latin typeface="+mj-lt"/>
              </a:rPr>
              <a:t>– Il </a:t>
            </a:r>
            <a:r>
              <a:rPr lang="it-IT" altLang="it-IT" dirty="0">
                <a:latin typeface="+mj-lt"/>
              </a:rPr>
              <a:t>modello in Regione Marche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743" y="1412776"/>
            <a:ext cx="8288514" cy="52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2121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173" y="1549822"/>
            <a:ext cx="8641655" cy="1938992"/>
          </a:xfrm>
          <a:prstGeom prst="rect">
            <a:avLst/>
          </a:prstGeom>
          <a:noFill/>
        </p:spPr>
        <p:txBody>
          <a:bodyPr wrap="square" rtlCol="0">
            <a:spAutoFit/>
          </a:bodyPr>
          <a:lstStyle/>
          <a:p>
            <a:pPr algn="just"/>
            <a:r>
              <a:rPr lang="it-IT" sz="2400" dirty="0" smtClean="0"/>
              <a:t>Il </a:t>
            </a:r>
            <a:r>
              <a:rPr lang="it-IT" sz="2400" dirty="0"/>
              <a:t>processo di attuazione del ciclo della performance, </a:t>
            </a:r>
            <a:r>
              <a:rPr lang="it-IT" sz="2400" dirty="0" smtClean="0"/>
              <a:t>avviato </a:t>
            </a:r>
            <a:r>
              <a:rPr lang="it-IT" sz="2400" dirty="0"/>
              <a:t>nel corso del 2012, merita di essere segnalato per l’implementazione di </a:t>
            </a:r>
            <a:r>
              <a:rPr lang="it-IT" sz="2400" b="1" u="sng" dirty="0">
                <a:effectLst>
                  <a:outerShdw blurRad="38100" dist="38100" dir="2700000" algn="tl">
                    <a:srgbClr val="000000">
                      <a:alpha val="43137"/>
                    </a:srgbClr>
                  </a:outerShdw>
                </a:effectLst>
              </a:rPr>
              <a:t>Cruscotto di monitoraggio e controllo strategico</a:t>
            </a:r>
            <a:r>
              <a:rPr lang="it-IT" sz="2400" dirty="0"/>
              <a:t> in grado </a:t>
            </a:r>
            <a:r>
              <a:rPr lang="it-IT" sz="2400" dirty="0" smtClean="0"/>
              <a:t>di documentare il </a:t>
            </a:r>
            <a:r>
              <a:rPr lang="it-IT" sz="2400" dirty="0"/>
              <a:t>coinvolgimento degli </a:t>
            </a:r>
            <a:r>
              <a:rPr lang="it-IT" sz="2400" dirty="0" smtClean="0"/>
              <a:t>stakeholders interni e il ruolo assegnato alle attese degli stakeholders esterni.</a:t>
            </a:r>
            <a:endParaRPr lang="it-IT" sz="2400" dirty="0"/>
          </a:p>
        </p:txBody>
      </p:sp>
      <p:sp>
        <p:nvSpPr>
          <p:cNvPr id="3" name="Rectangle 7"/>
          <p:cNvSpPr txBox="1">
            <a:spLocks noChangeArrowheads="1"/>
          </p:cNvSpPr>
          <p:nvPr/>
        </p:nvSpPr>
        <p:spPr>
          <a:xfrm>
            <a:off x="251173" y="44624"/>
            <a:ext cx="8641655"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defRPr/>
            </a:pPr>
            <a:r>
              <a:rPr lang="it-IT" altLang="it-IT" sz="2800" b="1" dirty="0" smtClean="0">
                <a:effectLst>
                  <a:outerShdw blurRad="38100" dist="38100" dir="2700000" algn="tl">
                    <a:srgbClr val="C0C0C0"/>
                  </a:outerShdw>
                </a:effectLst>
              </a:rPr>
              <a:t>D. Lgs. 150/2009 – Il modello in Regione Marche</a:t>
            </a:r>
            <a:endParaRPr lang="it-IT" altLang="it-IT" sz="2800" b="1" dirty="0">
              <a:effectLst>
                <a:outerShdw blurRad="38100" dist="38100" dir="2700000" algn="tl">
                  <a:srgbClr val="C0C0C0"/>
                </a:outerShdw>
              </a:effectLst>
            </a:endParaRPr>
          </a:p>
        </p:txBody>
      </p:sp>
      <p:sp>
        <p:nvSpPr>
          <p:cNvPr id="4" name="Rettangolo 3"/>
          <p:cNvSpPr/>
          <p:nvPr/>
        </p:nvSpPr>
        <p:spPr>
          <a:xfrm>
            <a:off x="251172" y="4430142"/>
            <a:ext cx="8641655" cy="1231106"/>
          </a:xfrm>
          <a:prstGeom prst="rect">
            <a:avLst/>
          </a:prstGeom>
        </p:spPr>
        <p:txBody>
          <a:bodyPr wrap="square">
            <a:spAutoFit/>
          </a:bodyPr>
          <a:lstStyle/>
          <a:p>
            <a:pPr algn="ctr"/>
            <a:r>
              <a:rPr lang="it-IT" sz="2400" dirty="0" smtClean="0"/>
              <a:t>Realizzazione </a:t>
            </a:r>
            <a:r>
              <a:rPr lang="it-IT" sz="2400" dirty="0"/>
              <a:t>di un </a:t>
            </a:r>
            <a:r>
              <a:rPr lang="it-IT" sz="2400" b="1" u="sng" dirty="0">
                <a:effectLst>
                  <a:outerShdw blurRad="38100" dist="38100" dir="2700000" algn="tl">
                    <a:srgbClr val="000000">
                      <a:alpha val="43137"/>
                    </a:srgbClr>
                  </a:outerShdw>
                </a:effectLst>
              </a:rPr>
              <a:t>sistema di controllo strategico in RM</a:t>
            </a:r>
            <a:r>
              <a:rPr lang="it-IT" sz="2400" dirty="0"/>
              <a:t>,  inserito in un più ampio cruscotto di controllo dell’azione amministrativa </a:t>
            </a:r>
            <a:r>
              <a:rPr lang="it-IT" sz="2600" b="1" u="sng" dirty="0"/>
              <a:t>pubblicato al link della RM Amministrazione </a:t>
            </a:r>
            <a:r>
              <a:rPr lang="it-IT" sz="2600" b="1" u="sng" dirty="0" smtClean="0"/>
              <a:t>Trasparente</a:t>
            </a:r>
            <a:r>
              <a:rPr lang="it-IT" sz="2600" b="1" dirty="0" smtClean="0"/>
              <a:t>.</a:t>
            </a:r>
            <a:endParaRPr lang="it-IT" sz="2400" dirty="0"/>
          </a:p>
        </p:txBody>
      </p:sp>
      <p:sp>
        <p:nvSpPr>
          <p:cNvPr id="5" name="AutoShape 12"/>
          <p:cNvSpPr>
            <a:spLocks noChangeArrowheads="1"/>
          </p:cNvSpPr>
          <p:nvPr/>
        </p:nvSpPr>
        <p:spPr bwMode="auto">
          <a:xfrm>
            <a:off x="4252193" y="3511601"/>
            <a:ext cx="639614" cy="838200"/>
          </a:xfrm>
          <a:prstGeom prst="downArrow">
            <a:avLst>
              <a:gd name="adj1" fmla="val 51454"/>
              <a:gd name="adj2" fmla="val 49106"/>
            </a:avLst>
          </a:prstGeom>
          <a:solidFill>
            <a:schemeClr val="accent1">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endParaRPr lang="it-IT" altLang="it-IT" sz="2400">
              <a:latin typeface="Times New Roman" pitchFamily="18" charset="0"/>
            </a:endParaRPr>
          </a:p>
        </p:txBody>
      </p:sp>
    </p:spTree>
    <p:extLst>
      <p:ext uri="{BB962C8B-B14F-4D97-AF65-F5344CB8AC3E}">
        <p14:creationId xmlns:p14="http://schemas.microsoft.com/office/powerpoint/2010/main" val="68986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173" y="2060848"/>
            <a:ext cx="8641655" cy="3693319"/>
          </a:xfrm>
          <a:prstGeom prst="rect">
            <a:avLst/>
          </a:prstGeom>
        </p:spPr>
        <p:txBody>
          <a:bodyPr wrap="square">
            <a:spAutoFit/>
          </a:bodyPr>
          <a:lstStyle/>
          <a:p>
            <a:pPr algn="just">
              <a:spcBef>
                <a:spcPts val="1200"/>
              </a:spcBef>
            </a:pPr>
            <a:r>
              <a:rPr lang="it-IT" sz="3200" dirty="0" smtClean="0"/>
              <a:t>Completare il </a:t>
            </a:r>
            <a:r>
              <a:rPr lang="it-IT" sz="3200" dirty="0"/>
              <a:t>processo di rinnovamento </a:t>
            </a:r>
            <a:r>
              <a:rPr lang="it-IT" sz="3200" dirty="0" smtClean="0"/>
              <a:t>ed integrazione </a:t>
            </a:r>
            <a:r>
              <a:rPr lang="it-IT" sz="3200" dirty="0"/>
              <a:t>dei sistemi informativi regionali</a:t>
            </a:r>
            <a:r>
              <a:rPr lang="it-IT" sz="3200" dirty="0" smtClean="0"/>
              <a:t>.</a:t>
            </a:r>
          </a:p>
          <a:p>
            <a:pPr algn="just">
              <a:spcBef>
                <a:spcPts val="1200"/>
              </a:spcBef>
            </a:pPr>
            <a:r>
              <a:rPr lang="it-IT" sz="3200" dirty="0" smtClean="0"/>
              <a:t>Ciò </a:t>
            </a:r>
            <a:r>
              <a:rPr lang="it-IT" sz="3200" dirty="0"/>
              <a:t>al fine di disporre di un miglior quadro delle informazioni finanziarie, economiche, organizzative e di impatto, peraltro già presenti nei diversi sistemi informativi, necessarie per programmare e monitorare l’attività istituzionale.</a:t>
            </a:r>
          </a:p>
        </p:txBody>
      </p:sp>
      <p:sp>
        <p:nvSpPr>
          <p:cNvPr id="3" name="Rectangle 7"/>
          <p:cNvSpPr txBox="1">
            <a:spLocks noChangeArrowheads="1"/>
          </p:cNvSpPr>
          <p:nvPr/>
        </p:nvSpPr>
        <p:spPr>
          <a:xfrm>
            <a:off x="251173" y="188640"/>
            <a:ext cx="8641655" cy="6480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defRPr/>
            </a:pPr>
            <a:r>
              <a:rPr lang="it-IT" altLang="it-IT" sz="4000" b="1" dirty="0" smtClean="0">
                <a:effectLst>
                  <a:outerShdw blurRad="38100" dist="38100" dir="2700000" algn="tl">
                    <a:srgbClr val="C0C0C0"/>
                  </a:outerShdw>
                </a:effectLst>
              </a:rPr>
              <a:t>Ambiti di miglioramento</a:t>
            </a:r>
            <a:endParaRPr lang="it-IT" altLang="it-IT" sz="4000" b="1" dirty="0">
              <a:effectLst>
                <a:outerShdw blurRad="38100" dist="38100" dir="2700000" algn="tl">
                  <a:srgbClr val="C0C0C0"/>
                </a:outerShdw>
              </a:effectLst>
            </a:endParaRPr>
          </a:p>
        </p:txBody>
      </p:sp>
    </p:spTree>
    <p:extLst>
      <p:ext uri="{BB962C8B-B14F-4D97-AF65-F5344CB8AC3E}">
        <p14:creationId xmlns:p14="http://schemas.microsoft.com/office/powerpoint/2010/main" val="60654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51520" y="45286"/>
            <a:ext cx="8640960" cy="4572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ltLang="it-IT" sz="2800" b="1" smtClean="0">
                <a:effectLst>
                  <a:outerShdw blurRad="38100" dist="38100" dir="2700000" algn="tl">
                    <a:srgbClr val="C0C0C0"/>
                  </a:outerShdw>
                </a:effectLst>
                <a:cs typeface="Arial" panose="020B0604020202020204" pitchFamily="34" charset="0"/>
              </a:rPr>
              <a:t>Il ruolo dell’O.I.V. per la normativa vigente</a:t>
            </a:r>
            <a:endParaRPr lang="it-IT" altLang="it-IT" sz="2800" b="1" dirty="0">
              <a:effectLst>
                <a:outerShdw blurRad="38100" dist="38100" dir="2700000" algn="tl">
                  <a:srgbClr val="C0C0C0"/>
                </a:outerShdw>
              </a:effectLst>
              <a:cs typeface="Arial" panose="020B0604020202020204" pitchFamily="34" charset="0"/>
            </a:endParaRPr>
          </a:p>
        </p:txBody>
      </p:sp>
      <p:sp>
        <p:nvSpPr>
          <p:cNvPr id="7" name="Text Box 4"/>
          <p:cNvSpPr txBox="1">
            <a:spLocks noChangeArrowheads="1"/>
          </p:cNvSpPr>
          <p:nvPr/>
        </p:nvSpPr>
        <p:spPr bwMode="auto">
          <a:xfrm>
            <a:off x="161925" y="983416"/>
            <a:ext cx="882015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buClr>
                <a:schemeClr val="tx2"/>
              </a:buClr>
            </a:pPr>
            <a:r>
              <a:rPr lang="it-IT" altLang="it-IT" sz="2600" dirty="0">
                <a:effectLst>
                  <a:outerShdw blurRad="38100" dist="38100" dir="2700000" algn="tl">
                    <a:srgbClr val="000000">
                      <a:alpha val="43137"/>
                    </a:srgbClr>
                  </a:outerShdw>
                </a:effectLst>
                <a:latin typeface="+mj-lt"/>
                <a:cs typeface="Arial" panose="020B0604020202020204" pitchFamily="34" charset="0"/>
              </a:rPr>
              <a:t>Monitoraggio del funzionamento complessivo del sistema della valutazione, della trasparenza e integrità dei controlli interni</a:t>
            </a:r>
          </a:p>
        </p:txBody>
      </p:sp>
      <p:sp>
        <p:nvSpPr>
          <p:cNvPr id="8" name="Ovale 2"/>
          <p:cNvSpPr>
            <a:spLocks noChangeArrowheads="1"/>
          </p:cNvSpPr>
          <p:nvPr/>
        </p:nvSpPr>
        <p:spPr bwMode="auto">
          <a:xfrm>
            <a:off x="6539830" y="2224359"/>
            <a:ext cx="2447925" cy="105727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1800" dirty="0">
                <a:latin typeface="+mj-lt"/>
                <a:cs typeface="Arial" panose="020B0604020202020204" pitchFamily="34" charset="0"/>
              </a:rPr>
              <a:t>Art. 44 , c.1 </a:t>
            </a:r>
          </a:p>
          <a:p>
            <a:pPr algn="ctr" eaLnBrk="1" hangingPunct="1"/>
            <a:r>
              <a:rPr lang="it-IT" altLang="it-IT" sz="1800" dirty="0" err="1">
                <a:latin typeface="+mj-lt"/>
                <a:cs typeface="Arial" panose="020B0604020202020204" pitchFamily="34" charset="0"/>
              </a:rPr>
              <a:t>D.lgs</a:t>
            </a:r>
            <a:r>
              <a:rPr lang="it-IT" altLang="it-IT" sz="1800" dirty="0">
                <a:latin typeface="+mj-lt"/>
                <a:cs typeface="Arial" panose="020B0604020202020204" pitchFamily="34" charset="0"/>
              </a:rPr>
              <a:t> 33/13</a:t>
            </a:r>
          </a:p>
        </p:txBody>
      </p:sp>
      <p:sp>
        <p:nvSpPr>
          <p:cNvPr id="9" name="Ovale 5"/>
          <p:cNvSpPr>
            <a:spLocks noChangeArrowheads="1"/>
          </p:cNvSpPr>
          <p:nvPr/>
        </p:nvSpPr>
        <p:spPr bwMode="auto">
          <a:xfrm>
            <a:off x="6539830" y="3521571"/>
            <a:ext cx="2447925" cy="10588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1800" dirty="0">
                <a:latin typeface="+mj-lt"/>
                <a:cs typeface="Arial" panose="020B0604020202020204" pitchFamily="34" charset="0"/>
              </a:rPr>
              <a:t>Del. ANAC 71/13</a:t>
            </a:r>
          </a:p>
          <a:p>
            <a:pPr algn="ctr" eaLnBrk="1" hangingPunct="1"/>
            <a:r>
              <a:rPr lang="it-IT" altLang="it-IT" sz="1800" dirty="0">
                <a:latin typeface="+mj-lt"/>
                <a:cs typeface="Arial" panose="020B0604020202020204" pitchFamily="34" charset="0"/>
              </a:rPr>
              <a:t>e 1448/14</a:t>
            </a:r>
          </a:p>
        </p:txBody>
      </p:sp>
      <p:sp>
        <p:nvSpPr>
          <p:cNvPr id="10" name="Ovale 6"/>
          <p:cNvSpPr>
            <a:spLocks noChangeArrowheads="1"/>
          </p:cNvSpPr>
          <p:nvPr/>
        </p:nvSpPr>
        <p:spPr bwMode="auto">
          <a:xfrm>
            <a:off x="6539830" y="5063039"/>
            <a:ext cx="2447925" cy="105886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1800" dirty="0">
                <a:latin typeface="+mj-lt"/>
                <a:cs typeface="Arial" panose="020B0604020202020204" pitchFamily="34" charset="0"/>
              </a:rPr>
              <a:t>Art. 44 c. 1</a:t>
            </a:r>
          </a:p>
          <a:p>
            <a:pPr algn="ctr" eaLnBrk="1" hangingPunct="1"/>
            <a:r>
              <a:rPr lang="it-IT" altLang="it-IT" sz="1800" dirty="0" err="1">
                <a:latin typeface="+mj-lt"/>
                <a:cs typeface="Arial" panose="020B0604020202020204" pitchFamily="34" charset="0"/>
              </a:rPr>
              <a:t>D.Lgs</a:t>
            </a:r>
            <a:r>
              <a:rPr lang="it-IT" altLang="it-IT" sz="1800" dirty="0">
                <a:latin typeface="+mj-lt"/>
                <a:cs typeface="Arial" panose="020B0604020202020204" pitchFamily="34" charset="0"/>
              </a:rPr>
              <a:t> 33/13</a:t>
            </a:r>
          </a:p>
        </p:txBody>
      </p:sp>
      <p:sp>
        <p:nvSpPr>
          <p:cNvPr id="11" name="Rettangolo 3"/>
          <p:cNvSpPr>
            <a:spLocks noChangeArrowheads="1"/>
          </p:cNvSpPr>
          <p:nvPr/>
        </p:nvSpPr>
        <p:spPr bwMode="auto">
          <a:xfrm>
            <a:off x="1351619" y="2060848"/>
            <a:ext cx="4932000" cy="13843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norm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it-IT" altLang="it-IT" sz="2000" dirty="0">
                <a:latin typeface="+mj-lt"/>
                <a:cs typeface="Arial" panose="020B0604020202020204" pitchFamily="34" charset="0"/>
              </a:rPr>
              <a:t>Verifica la coerenza tra gli obiettivi </a:t>
            </a:r>
            <a:r>
              <a:rPr lang="it-IT" altLang="it-IT" sz="2000" dirty="0" smtClean="0">
                <a:latin typeface="+mj-lt"/>
                <a:cs typeface="Arial" panose="020B0604020202020204" pitchFamily="34" charset="0"/>
              </a:rPr>
              <a:t>previsti nel PTTI e quelli del Piano della performance valutando </a:t>
            </a:r>
            <a:r>
              <a:rPr lang="it-IT" altLang="it-IT" sz="2000" dirty="0">
                <a:latin typeface="+mj-lt"/>
                <a:cs typeface="Arial" panose="020B0604020202020204" pitchFamily="34" charset="0"/>
              </a:rPr>
              <a:t>altresì </a:t>
            </a:r>
            <a:r>
              <a:rPr lang="it-IT" altLang="it-IT" sz="2000" dirty="0" smtClean="0">
                <a:latin typeface="+mj-lt"/>
                <a:cs typeface="Arial" panose="020B0604020202020204" pitchFamily="34" charset="0"/>
              </a:rPr>
              <a:t>l’adeguatezza dei relativi indicatori</a:t>
            </a:r>
            <a:endParaRPr lang="it-IT" altLang="it-IT" sz="2000" dirty="0">
              <a:latin typeface="+mj-lt"/>
              <a:cs typeface="Arial" panose="020B0604020202020204" pitchFamily="34" charset="0"/>
            </a:endParaRPr>
          </a:p>
        </p:txBody>
      </p:sp>
      <p:sp>
        <p:nvSpPr>
          <p:cNvPr id="12" name="Freccia a destra 4"/>
          <p:cNvSpPr>
            <a:spLocks noChangeArrowheads="1"/>
          </p:cNvSpPr>
          <p:nvPr/>
        </p:nvSpPr>
        <p:spPr bwMode="auto">
          <a:xfrm>
            <a:off x="228282" y="2510110"/>
            <a:ext cx="977900" cy="485775"/>
          </a:xfrm>
          <a:prstGeom prst="rightArrow">
            <a:avLst>
              <a:gd name="adj1" fmla="val 50000"/>
              <a:gd name="adj2" fmla="val 4986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latin typeface="+mj-lt"/>
              <a:cs typeface="Arial" panose="020B0604020202020204" pitchFamily="34" charset="0"/>
            </a:endParaRPr>
          </a:p>
        </p:txBody>
      </p:sp>
      <p:sp>
        <p:nvSpPr>
          <p:cNvPr id="13" name="Rettangolo 9"/>
          <p:cNvSpPr>
            <a:spLocks noChangeArrowheads="1"/>
          </p:cNvSpPr>
          <p:nvPr/>
        </p:nvSpPr>
        <p:spPr bwMode="auto">
          <a:xfrm>
            <a:off x="1351619" y="3597770"/>
            <a:ext cx="4932000" cy="9064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normAutofit/>
          </a:bodyPr>
          <a:lstStyle/>
          <a:p>
            <a:pPr algn="just"/>
            <a:r>
              <a:rPr lang="it-IT" altLang="it-IT" sz="2000" dirty="0">
                <a:solidFill>
                  <a:schemeClr val="tx1"/>
                </a:solidFill>
                <a:latin typeface="+mj-lt"/>
                <a:cs typeface="Arial" panose="020B0604020202020204" pitchFamily="34" charset="0"/>
              </a:rPr>
              <a:t>Attesta l’assolvimento degli </a:t>
            </a:r>
            <a:r>
              <a:rPr lang="it-IT" altLang="it-IT" sz="2000" dirty="0" smtClean="0">
                <a:solidFill>
                  <a:schemeClr val="tx1"/>
                </a:solidFill>
                <a:latin typeface="+mj-lt"/>
                <a:cs typeface="Arial" panose="020B0604020202020204" pitchFamily="34" charset="0"/>
              </a:rPr>
              <a:t>obblighi di </a:t>
            </a:r>
            <a:r>
              <a:rPr lang="it-IT" altLang="it-IT" sz="2000" dirty="0">
                <a:solidFill>
                  <a:schemeClr val="tx1"/>
                </a:solidFill>
                <a:latin typeface="+mj-lt"/>
                <a:cs typeface="Arial" panose="020B0604020202020204" pitchFamily="34" charset="0"/>
              </a:rPr>
              <a:t>pubblicazione dei dati</a:t>
            </a:r>
          </a:p>
        </p:txBody>
      </p:sp>
      <p:sp>
        <p:nvSpPr>
          <p:cNvPr id="14" name="Freccia a destra 10"/>
          <p:cNvSpPr>
            <a:spLocks noChangeArrowheads="1"/>
          </p:cNvSpPr>
          <p:nvPr/>
        </p:nvSpPr>
        <p:spPr bwMode="auto">
          <a:xfrm>
            <a:off x="228282" y="3808908"/>
            <a:ext cx="979487" cy="484188"/>
          </a:xfrm>
          <a:prstGeom prst="rightArrow">
            <a:avLst>
              <a:gd name="adj1" fmla="val 50000"/>
              <a:gd name="adj2" fmla="val 5010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latin typeface="+mj-lt"/>
              <a:cs typeface="Arial" panose="020B0604020202020204" pitchFamily="34" charset="0"/>
            </a:endParaRPr>
          </a:p>
        </p:txBody>
      </p:sp>
      <p:sp>
        <p:nvSpPr>
          <p:cNvPr id="15" name="Rettangolo 11"/>
          <p:cNvSpPr>
            <a:spLocks noChangeArrowheads="1"/>
          </p:cNvSpPr>
          <p:nvPr/>
        </p:nvSpPr>
        <p:spPr bwMode="auto">
          <a:xfrm>
            <a:off x="1351619" y="4658444"/>
            <a:ext cx="4932000" cy="18669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normAutofit lnSpcReduction="10000"/>
          </a:bodyPr>
          <a:lstStyle/>
          <a:p>
            <a:pPr algn="just"/>
            <a:r>
              <a:rPr lang="it-IT" altLang="it-IT" sz="2000" dirty="0">
                <a:solidFill>
                  <a:schemeClr val="tx1"/>
                </a:solidFill>
                <a:latin typeface="+mj-lt"/>
                <a:cs typeface="Arial" panose="020B0604020202020204" pitchFamily="34" charset="0"/>
              </a:rPr>
              <a:t>Utilizza le informazioni e i dati </a:t>
            </a:r>
            <a:r>
              <a:rPr lang="it-IT" altLang="it-IT" sz="2000" dirty="0" smtClean="0">
                <a:solidFill>
                  <a:schemeClr val="tx1"/>
                </a:solidFill>
                <a:latin typeface="+mj-lt"/>
                <a:cs typeface="Arial" panose="020B0604020202020204" pitchFamily="34" charset="0"/>
              </a:rPr>
              <a:t>relativi  </a:t>
            </a:r>
            <a:r>
              <a:rPr lang="it-IT" altLang="it-IT" sz="2000" dirty="0">
                <a:solidFill>
                  <a:schemeClr val="tx1"/>
                </a:solidFill>
                <a:latin typeface="+mj-lt"/>
                <a:cs typeface="Arial" panose="020B0604020202020204" pitchFamily="34" charset="0"/>
              </a:rPr>
              <a:t>all’attuazione degli obblighi di </a:t>
            </a:r>
            <a:r>
              <a:rPr lang="it-IT" altLang="it-IT" sz="2000" dirty="0" smtClean="0">
                <a:solidFill>
                  <a:schemeClr val="tx1"/>
                </a:solidFill>
                <a:latin typeface="+mj-lt"/>
                <a:cs typeface="Arial" panose="020B0604020202020204" pitchFamily="34" charset="0"/>
              </a:rPr>
              <a:t>trasparenza ai fini della </a:t>
            </a:r>
            <a:r>
              <a:rPr lang="it-IT" altLang="it-IT" sz="2000" dirty="0">
                <a:solidFill>
                  <a:schemeClr val="tx1"/>
                </a:solidFill>
                <a:latin typeface="+mj-lt"/>
                <a:cs typeface="Arial" panose="020B0604020202020204" pitchFamily="34" charset="0"/>
              </a:rPr>
              <a:t>misurazione e valutazione </a:t>
            </a:r>
            <a:r>
              <a:rPr lang="it-IT" altLang="it-IT" sz="2000" dirty="0" smtClean="0">
                <a:solidFill>
                  <a:schemeClr val="tx1"/>
                </a:solidFill>
                <a:latin typeface="+mj-lt"/>
                <a:cs typeface="Arial" panose="020B0604020202020204" pitchFamily="34" charset="0"/>
              </a:rPr>
              <a:t>della performance </a:t>
            </a:r>
            <a:r>
              <a:rPr lang="it-IT" altLang="it-IT" sz="2000" dirty="0">
                <a:solidFill>
                  <a:schemeClr val="tx1"/>
                </a:solidFill>
                <a:latin typeface="+mj-lt"/>
                <a:cs typeface="Arial" panose="020B0604020202020204" pitchFamily="34" charset="0"/>
              </a:rPr>
              <a:t>sia organizzativa , sia </a:t>
            </a:r>
            <a:r>
              <a:rPr lang="it-IT" altLang="it-IT" sz="2000" dirty="0" smtClean="0">
                <a:solidFill>
                  <a:schemeClr val="tx1"/>
                </a:solidFill>
                <a:latin typeface="+mj-lt"/>
                <a:cs typeface="Arial" panose="020B0604020202020204" pitchFamily="34" charset="0"/>
              </a:rPr>
              <a:t>individuale  </a:t>
            </a:r>
            <a:r>
              <a:rPr lang="it-IT" altLang="it-IT" sz="2000" dirty="0">
                <a:solidFill>
                  <a:schemeClr val="tx1"/>
                </a:solidFill>
                <a:latin typeface="+mj-lt"/>
                <a:cs typeface="Arial" panose="020B0604020202020204" pitchFamily="34" charset="0"/>
              </a:rPr>
              <a:t>del responsabile e dei dirigenti dei singoli </a:t>
            </a:r>
            <a:r>
              <a:rPr lang="it-IT" altLang="it-IT" sz="2000" dirty="0" smtClean="0">
                <a:solidFill>
                  <a:schemeClr val="tx1"/>
                </a:solidFill>
                <a:latin typeface="+mj-lt"/>
                <a:cs typeface="Arial" panose="020B0604020202020204" pitchFamily="34" charset="0"/>
              </a:rPr>
              <a:t>uffici Responsabili </a:t>
            </a:r>
            <a:r>
              <a:rPr lang="it-IT" altLang="it-IT" sz="2000" dirty="0">
                <a:solidFill>
                  <a:schemeClr val="tx1"/>
                </a:solidFill>
                <a:latin typeface="+mj-lt"/>
                <a:cs typeface="Arial" panose="020B0604020202020204" pitchFamily="34" charset="0"/>
              </a:rPr>
              <a:t>della trasmissione dei dati.</a:t>
            </a:r>
          </a:p>
        </p:txBody>
      </p:sp>
      <p:sp>
        <p:nvSpPr>
          <p:cNvPr id="16" name="Freccia a destra 12"/>
          <p:cNvSpPr>
            <a:spLocks noChangeArrowheads="1"/>
          </p:cNvSpPr>
          <p:nvPr/>
        </p:nvSpPr>
        <p:spPr bwMode="auto">
          <a:xfrm>
            <a:off x="228282" y="5350378"/>
            <a:ext cx="977900" cy="484187"/>
          </a:xfrm>
          <a:prstGeom prst="rightArrow">
            <a:avLst>
              <a:gd name="adj1" fmla="val 50000"/>
              <a:gd name="adj2" fmla="val 5002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latin typeface="+mj-lt"/>
              <a:cs typeface="Arial" panose="020B0604020202020204" pitchFamily="34" charset="0"/>
            </a:endParaRPr>
          </a:p>
        </p:txBody>
      </p:sp>
    </p:spTree>
    <p:extLst>
      <p:ext uri="{BB962C8B-B14F-4D97-AF65-F5344CB8AC3E}">
        <p14:creationId xmlns:p14="http://schemas.microsoft.com/office/powerpoint/2010/main" val="122042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750" fill="hold"/>
                                        <p:tgtEl>
                                          <p:spTgt spid="12"/>
                                        </p:tgtEl>
                                        <p:attrNameLst>
                                          <p:attrName>ppt_x</p:attrName>
                                        </p:attrNameLst>
                                      </p:cBhvr>
                                      <p:tavLst>
                                        <p:tav tm="0">
                                          <p:val>
                                            <p:strVal val="#ppt_x"/>
                                          </p:val>
                                        </p:tav>
                                        <p:tav tm="100000">
                                          <p:val>
                                            <p:strVal val="#ppt_x"/>
                                          </p:val>
                                        </p:tav>
                                      </p:tavLst>
                                    </p:anim>
                                    <p:anim calcmode="lin" valueType="num">
                                      <p:cBhvr additive="base">
                                        <p:cTn id="8" dur="75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ppt_x"/>
                                          </p:val>
                                        </p:tav>
                                        <p:tav tm="100000">
                                          <p:val>
                                            <p:strVal val="#ppt_x"/>
                                          </p:val>
                                        </p:tav>
                                      </p:tavLst>
                                    </p:anim>
                                    <p:anim calcmode="lin" valueType="num">
                                      <p:cBhvr additive="base">
                                        <p:cTn id="12" dur="75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fill="hold"/>
                                        <p:tgtEl>
                                          <p:spTgt spid="8"/>
                                        </p:tgtEl>
                                        <p:attrNameLst>
                                          <p:attrName>ppt_x</p:attrName>
                                        </p:attrNameLst>
                                      </p:cBhvr>
                                      <p:tavLst>
                                        <p:tav tm="0">
                                          <p:val>
                                            <p:strVal val="#ppt_x"/>
                                          </p:val>
                                        </p:tav>
                                        <p:tav tm="100000">
                                          <p:val>
                                            <p:strVal val="#ppt_x"/>
                                          </p:val>
                                        </p:tav>
                                      </p:tavLst>
                                    </p:anim>
                                    <p:anim calcmode="lin" valueType="num">
                                      <p:cBhvr additive="base">
                                        <p:cTn id="16" dur="750" fill="hold"/>
                                        <p:tgtEl>
                                          <p:spTgt spid="8"/>
                                        </p:tgtEl>
                                        <p:attrNameLst>
                                          <p:attrName>ppt_y</p:attrName>
                                        </p:attrNameLst>
                                      </p:cBhvr>
                                      <p:tavLst>
                                        <p:tav tm="0">
                                          <p:val>
                                            <p:strVal val="1+#ppt_h/2"/>
                                          </p:val>
                                        </p:tav>
                                        <p:tav tm="100000">
                                          <p:val>
                                            <p:strVal val="#ppt_y"/>
                                          </p:val>
                                        </p:tav>
                                      </p:tavLst>
                                    </p:anim>
                                  </p:childTnLst>
                                </p:cTn>
                              </p:par>
                            </p:childTnLst>
                          </p:cTn>
                        </p:par>
                        <p:par>
                          <p:cTn id="17" fill="hold">
                            <p:stCondLst>
                              <p:cond delay="750"/>
                            </p:stCondLst>
                            <p:childTnLst>
                              <p:par>
                                <p:cTn id="18" presetID="2" presetClass="entr" presetSubtype="4"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750" fill="hold"/>
                                        <p:tgtEl>
                                          <p:spTgt spid="14"/>
                                        </p:tgtEl>
                                        <p:attrNameLst>
                                          <p:attrName>ppt_x</p:attrName>
                                        </p:attrNameLst>
                                      </p:cBhvr>
                                      <p:tavLst>
                                        <p:tav tm="0">
                                          <p:val>
                                            <p:strVal val="#ppt_x"/>
                                          </p:val>
                                        </p:tav>
                                        <p:tav tm="100000">
                                          <p:val>
                                            <p:strVal val="#ppt_x"/>
                                          </p:val>
                                        </p:tav>
                                      </p:tavLst>
                                    </p:anim>
                                    <p:anim calcmode="lin" valueType="num">
                                      <p:cBhvr additive="base">
                                        <p:cTn id="21" dur="750" fill="hold"/>
                                        <p:tgtEl>
                                          <p:spTgt spid="14"/>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750" fill="hold"/>
                                        <p:tgtEl>
                                          <p:spTgt spid="13"/>
                                        </p:tgtEl>
                                        <p:attrNameLst>
                                          <p:attrName>ppt_x</p:attrName>
                                        </p:attrNameLst>
                                      </p:cBhvr>
                                      <p:tavLst>
                                        <p:tav tm="0">
                                          <p:val>
                                            <p:strVal val="#ppt_x"/>
                                          </p:val>
                                        </p:tav>
                                        <p:tav tm="100000">
                                          <p:val>
                                            <p:strVal val="#ppt_x"/>
                                          </p:val>
                                        </p:tav>
                                      </p:tavLst>
                                    </p:anim>
                                    <p:anim calcmode="lin" valueType="num">
                                      <p:cBhvr additive="base">
                                        <p:cTn id="25" dur="75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750" fill="hold"/>
                                        <p:tgtEl>
                                          <p:spTgt spid="9"/>
                                        </p:tgtEl>
                                        <p:attrNameLst>
                                          <p:attrName>ppt_x</p:attrName>
                                        </p:attrNameLst>
                                      </p:cBhvr>
                                      <p:tavLst>
                                        <p:tav tm="0">
                                          <p:val>
                                            <p:strVal val="#ppt_x"/>
                                          </p:val>
                                        </p:tav>
                                        <p:tav tm="100000">
                                          <p:val>
                                            <p:strVal val="#ppt_x"/>
                                          </p:val>
                                        </p:tav>
                                      </p:tavLst>
                                    </p:anim>
                                    <p:anim calcmode="lin" valueType="num">
                                      <p:cBhvr additive="base">
                                        <p:cTn id="29" dur="750" fill="hold"/>
                                        <p:tgtEl>
                                          <p:spTgt spid="9"/>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750" fill="hold"/>
                                        <p:tgtEl>
                                          <p:spTgt spid="16"/>
                                        </p:tgtEl>
                                        <p:attrNameLst>
                                          <p:attrName>ppt_x</p:attrName>
                                        </p:attrNameLst>
                                      </p:cBhvr>
                                      <p:tavLst>
                                        <p:tav tm="0">
                                          <p:val>
                                            <p:strVal val="#ppt_x"/>
                                          </p:val>
                                        </p:tav>
                                        <p:tav tm="100000">
                                          <p:val>
                                            <p:strVal val="#ppt_x"/>
                                          </p:val>
                                        </p:tav>
                                      </p:tavLst>
                                    </p:anim>
                                    <p:anim calcmode="lin" valueType="num">
                                      <p:cBhvr additive="base">
                                        <p:cTn id="34" dur="75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750" fill="hold"/>
                                        <p:tgtEl>
                                          <p:spTgt spid="15"/>
                                        </p:tgtEl>
                                        <p:attrNameLst>
                                          <p:attrName>ppt_x</p:attrName>
                                        </p:attrNameLst>
                                      </p:cBhvr>
                                      <p:tavLst>
                                        <p:tav tm="0">
                                          <p:val>
                                            <p:strVal val="#ppt_x"/>
                                          </p:val>
                                        </p:tav>
                                        <p:tav tm="100000">
                                          <p:val>
                                            <p:strVal val="#ppt_x"/>
                                          </p:val>
                                        </p:tav>
                                      </p:tavLst>
                                    </p:anim>
                                    <p:anim calcmode="lin" valueType="num">
                                      <p:cBhvr additive="base">
                                        <p:cTn id="38" dur="75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750" fill="hold"/>
                                        <p:tgtEl>
                                          <p:spTgt spid="10"/>
                                        </p:tgtEl>
                                        <p:attrNameLst>
                                          <p:attrName>ppt_x</p:attrName>
                                        </p:attrNameLst>
                                      </p:cBhvr>
                                      <p:tavLst>
                                        <p:tav tm="0">
                                          <p:val>
                                            <p:strVal val="#ppt_x"/>
                                          </p:val>
                                        </p:tav>
                                        <p:tav tm="100000">
                                          <p:val>
                                            <p:strVal val="#ppt_x"/>
                                          </p:val>
                                        </p:tav>
                                      </p:tavLst>
                                    </p:anim>
                                    <p:anim calcmode="lin" valueType="num">
                                      <p:cBhvr additive="base">
                                        <p:cTn id="42"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2000" y="2132856"/>
            <a:ext cx="7560000" cy="4401205"/>
          </a:xfrm>
          <a:prstGeom prst="rect">
            <a:avLst/>
          </a:prstGeom>
        </p:spPr>
        <p:txBody>
          <a:bodyPr wrap="square">
            <a:spAutoFit/>
          </a:bodyPr>
          <a:lstStyle/>
          <a:p>
            <a:pPr algn="just"/>
            <a:r>
              <a:rPr lang="it-IT" sz="2800" dirty="0" smtClean="0"/>
              <a:t>«L'Organismo indipendente di valutazione della performance:</a:t>
            </a:r>
          </a:p>
          <a:p>
            <a:pPr algn="just"/>
            <a:r>
              <a:rPr lang="it-IT" sz="2800" dirty="0" smtClean="0"/>
              <a:t>[…]</a:t>
            </a:r>
          </a:p>
          <a:p>
            <a:pPr indent="449263" algn="just">
              <a:buFont typeface="+mj-lt"/>
              <a:buAutoNum type="alphaLcParenR" startAt="2"/>
              <a:tabLst>
                <a:tab pos="0" algn="l"/>
                <a:tab pos="176213" algn="l"/>
              </a:tabLst>
            </a:pPr>
            <a:r>
              <a:rPr lang="it-IT" sz="2800" b="1" dirty="0" smtClean="0"/>
              <a:t>comunica  tempestivamente   le   criticità riscontrate   ai competenti organi interni di governo ed amministrazione, nonché alla Corte dei conti, all'Ispettorato per  la  funzione  pubblica  e  alla Commissione per la  valutazione, la trasparenza e l'integrità delle amministrazioni pubbliche».</a:t>
            </a:r>
          </a:p>
        </p:txBody>
      </p:sp>
      <p:sp>
        <p:nvSpPr>
          <p:cNvPr id="3" name="Rettangolo 2"/>
          <p:cNvSpPr/>
          <p:nvPr/>
        </p:nvSpPr>
        <p:spPr>
          <a:xfrm>
            <a:off x="789770" y="1268760"/>
            <a:ext cx="7560000" cy="461665"/>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pPr>
            <a:r>
              <a:rPr lang="it-IT" sz="2400" b="1" dirty="0">
                <a:solidFill>
                  <a:schemeClr val="bg1"/>
                </a:solidFill>
                <a:latin typeface="+mj-lt"/>
                <a:cs typeface="Arial" panose="020B0604020202020204" pitchFamily="34" charset="0"/>
              </a:rPr>
              <a:t>Art. 14, comma 4, lettera b), D. Lgs. 150/2009</a:t>
            </a:r>
          </a:p>
        </p:txBody>
      </p:sp>
      <p:sp>
        <p:nvSpPr>
          <p:cNvPr id="4" name="Rectangle 2"/>
          <p:cNvSpPr txBox="1">
            <a:spLocks noChangeArrowheads="1"/>
          </p:cNvSpPr>
          <p:nvPr/>
        </p:nvSpPr>
        <p:spPr>
          <a:xfrm>
            <a:off x="914400" y="44624"/>
            <a:ext cx="7315200" cy="4572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ltLang="it-IT" sz="2800" b="1" dirty="0" smtClean="0">
                <a:effectLst>
                  <a:outerShdw blurRad="38100" dist="38100" dir="2700000" algn="tl">
                    <a:srgbClr val="C0C0C0"/>
                  </a:outerShdw>
                </a:effectLst>
                <a:cs typeface="Arial" panose="020B0604020202020204" pitchFamily="34" charset="0"/>
              </a:rPr>
              <a:t>Il ruolo dell’O.I.V. per la normativa vigente</a:t>
            </a:r>
            <a:endParaRPr lang="it-IT" altLang="it-IT" sz="2800" b="1" dirty="0">
              <a:effectLst>
                <a:outerShdw blurRad="38100" dist="38100" dir="2700000" algn="tl">
                  <a:srgbClr val="C0C0C0"/>
                </a:outerShdw>
              </a:effectLst>
              <a:cs typeface="Arial" panose="020B0604020202020204" pitchFamily="34" charset="0"/>
            </a:endParaRPr>
          </a:p>
        </p:txBody>
      </p:sp>
    </p:spTree>
    <p:extLst>
      <p:ext uri="{BB962C8B-B14F-4D97-AF65-F5344CB8AC3E}">
        <p14:creationId xmlns:p14="http://schemas.microsoft.com/office/powerpoint/2010/main" val="3400954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1520" y="44624"/>
            <a:ext cx="8640960"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ltLang="it-IT" sz="2800" b="1" dirty="0" smtClean="0">
                <a:effectLst>
                  <a:outerShdw blurRad="38100" dist="38100" dir="2700000" algn="tl">
                    <a:srgbClr val="C0C0C0"/>
                  </a:outerShdw>
                </a:effectLst>
                <a:cs typeface="Arial" panose="020B0604020202020204" pitchFamily="34" charset="0"/>
              </a:rPr>
              <a:t> D. Lgs. 150/2009 – La valutazione della performance</a:t>
            </a:r>
            <a:endParaRPr lang="it-IT" altLang="it-IT" sz="2800" b="1" dirty="0">
              <a:effectLst>
                <a:outerShdw blurRad="38100" dist="38100" dir="2700000" algn="tl">
                  <a:srgbClr val="C0C0C0"/>
                </a:outerShdw>
              </a:effectLst>
              <a:cs typeface="Arial" panose="020B0604020202020204" pitchFamily="34" charset="0"/>
            </a:endParaRPr>
          </a:p>
        </p:txBody>
      </p:sp>
      <p:sp>
        <p:nvSpPr>
          <p:cNvPr id="3" name="AutoShape 3"/>
          <p:cNvSpPr>
            <a:spLocks noChangeArrowheads="1"/>
          </p:cNvSpPr>
          <p:nvPr/>
        </p:nvSpPr>
        <p:spPr bwMode="auto">
          <a:xfrm>
            <a:off x="128562" y="620688"/>
            <a:ext cx="6243638" cy="510778"/>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2400" b="1" dirty="0">
                <a:solidFill>
                  <a:schemeClr val="bg1"/>
                </a:solidFill>
                <a:latin typeface="+mj-lt"/>
                <a:cs typeface="Arial" panose="020B0604020202020204" pitchFamily="34" charset="0"/>
              </a:rPr>
              <a:t>Il ciclo di gestione della performance</a:t>
            </a:r>
          </a:p>
        </p:txBody>
      </p:sp>
      <p:sp>
        <p:nvSpPr>
          <p:cNvPr id="4" name="Text Box 6"/>
          <p:cNvSpPr txBox="1">
            <a:spLocks noChangeArrowheads="1"/>
          </p:cNvSpPr>
          <p:nvPr/>
        </p:nvSpPr>
        <p:spPr bwMode="auto">
          <a:xfrm>
            <a:off x="179512" y="1196752"/>
            <a:ext cx="8640960" cy="5547929"/>
          </a:xfrm>
          <a:prstGeom prst="rect">
            <a:avLst/>
          </a:prstGeom>
          <a:noFill/>
          <a:ln>
            <a:noFill/>
          </a:ln>
          <a:effectLst/>
        </p:spPr>
        <p:txBody>
          <a:bodyPr wrap="square">
            <a:spAutoFit/>
          </a:bodyPr>
          <a:lstStyle>
            <a:lvl1pPr marL="379413" indent="-379413"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definizione </a:t>
            </a:r>
            <a:r>
              <a:rPr lang="it-IT" altLang="it-IT" sz="2200" dirty="0">
                <a:latin typeface="+mj-lt"/>
                <a:cs typeface="Arial" panose="020B0604020202020204" pitchFamily="34" charset="0"/>
              </a:rPr>
              <a:t>e </a:t>
            </a:r>
            <a:r>
              <a:rPr lang="it-IT" altLang="it-IT" sz="2200" b="1" dirty="0">
                <a:solidFill>
                  <a:srgbClr val="FF0000"/>
                </a:solidFill>
                <a:latin typeface="+mj-lt"/>
                <a:cs typeface="Arial" panose="020B0604020202020204" pitchFamily="34" charset="0"/>
              </a:rPr>
              <a:t>assegnazione degli obiettivi</a:t>
            </a:r>
            <a:r>
              <a:rPr lang="it-IT" altLang="it-IT" sz="2200" b="1" dirty="0">
                <a:latin typeface="+mj-lt"/>
                <a:cs typeface="Arial" panose="020B0604020202020204" pitchFamily="34" charset="0"/>
              </a:rPr>
              <a:t> </a:t>
            </a:r>
            <a:r>
              <a:rPr lang="it-IT" altLang="it-IT" sz="2200" dirty="0">
                <a:latin typeface="+mj-lt"/>
                <a:cs typeface="Arial" panose="020B0604020202020204" pitchFamily="34" charset="0"/>
              </a:rPr>
              <a:t>che si intendono raggiungere, dei </a:t>
            </a:r>
            <a:r>
              <a:rPr lang="it-IT" altLang="it-IT" sz="2200" b="1" dirty="0">
                <a:solidFill>
                  <a:srgbClr val="FF0000"/>
                </a:solidFill>
                <a:latin typeface="+mj-lt"/>
                <a:cs typeface="Arial" panose="020B0604020202020204" pitchFamily="34" charset="0"/>
              </a:rPr>
              <a:t>valori attesi di risultato</a:t>
            </a:r>
            <a:r>
              <a:rPr lang="it-IT" altLang="it-IT" sz="2200" dirty="0">
                <a:latin typeface="+mj-lt"/>
                <a:cs typeface="Arial" panose="020B0604020202020204" pitchFamily="34" charset="0"/>
              </a:rPr>
              <a:t> e dei </a:t>
            </a:r>
            <a:r>
              <a:rPr lang="it-IT" altLang="it-IT" sz="2200" b="1" dirty="0">
                <a:solidFill>
                  <a:srgbClr val="FF0000"/>
                </a:solidFill>
                <a:latin typeface="+mj-lt"/>
                <a:cs typeface="Arial" panose="020B0604020202020204" pitchFamily="34" charset="0"/>
              </a:rPr>
              <a:t>rispettivi indicatori</a:t>
            </a:r>
            <a:r>
              <a:rPr lang="it-IT" altLang="it-IT" sz="2200" dirty="0">
                <a:latin typeface="+mj-lt"/>
                <a:cs typeface="Arial" panose="020B0604020202020204" pitchFamily="34" charset="0"/>
              </a:rPr>
              <a:t>;</a:t>
            </a:r>
          </a:p>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collegamento </a:t>
            </a:r>
            <a:r>
              <a:rPr lang="it-IT" altLang="it-IT" sz="2200" b="1" dirty="0">
                <a:solidFill>
                  <a:srgbClr val="FF0000"/>
                </a:solidFill>
                <a:latin typeface="+mj-lt"/>
                <a:cs typeface="Arial" panose="020B0604020202020204" pitchFamily="34" charset="0"/>
              </a:rPr>
              <a:t>tra gli obiettivi e l’allocazione delle risorse</a:t>
            </a:r>
            <a:r>
              <a:rPr lang="it-IT" altLang="it-IT" sz="2200" dirty="0">
                <a:latin typeface="+mj-lt"/>
                <a:cs typeface="Arial" panose="020B0604020202020204" pitchFamily="34" charset="0"/>
              </a:rPr>
              <a:t>;</a:t>
            </a:r>
          </a:p>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monitoraggio </a:t>
            </a:r>
            <a:r>
              <a:rPr lang="it-IT" altLang="it-IT" sz="2200" dirty="0">
                <a:latin typeface="+mj-lt"/>
                <a:cs typeface="Arial" panose="020B0604020202020204" pitchFamily="34" charset="0"/>
              </a:rPr>
              <a:t>in </a:t>
            </a:r>
            <a:r>
              <a:rPr lang="it-IT" altLang="it-IT" sz="2200" dirty="0">
                <a:solidFill>
                  <a:srgbClr val="FF0000"/>
                </a:solidFill>
                <a:latin typeface="+mj-lt"/>
                <a:cs typeface="Arial" panose="020B0604020202020204" pitchFamily="34" charset="0"/>
              </a:rPr>
              <a:t>corso di esercizio</a:t>
            </a:r>
            <a:r>
              <a:rPr lang="it-IT" altLang="it-IT" sz="2200" dirty="0">
                <a:latin typeface="+mj-lt"/>
                <a:cs typeface="Arial" panose="020B0604020202020204" pitchFamily="34" charset="0"/>
              </a:rPr>
              <a:t> e attivazione di eventuali interventi correttivi;</a:t>
            </a:r>
          </a:p>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misurazione </a:t>
            </a:r>
            <a:r>
              <a:rPr lang="it-IT" altLang="it-IT" sz="2200" dirty="0">
                <a:latin typeface="+mj-lt"/>
                <a:cs typeface="Arial" panose="020B0604020202020204" pitchFamily="34" charset="0"/>
              </a:rPr>
              <a:t>e valutazione della </a:t>
            </a:r>
            <a:r>
              <a:rPr lang="it-IT" altLang="it-IT" sz="2200" i="1" dirty="0">
                <a:solidFill>
                  <a:srgbClr val="FF0000"/>
                </a:solidFill>
                <a:latin typeface="+mj-lt"/>
                <a:cs typeface="Arial" panose="020B0604020202020204" pitchFamily="34" charset="0"/>
              </a:rPr>
              <a:t>performance</a:t>
            </a:r>
            <a:r>
              <a:rPr lang="it-IT" altLang="it-IT" sz="2200" dirty="0">
                <a:solidFill>
                  <a:srgbClr val="FF0000"/>
                </a:solidFill>
                <a:latin typeface="+mj-lt"/>
                <a:cs typeface="Arial" panose="020B0604020202020204" pitchFamily="34" charset="0"/>
              </a:rPr>
              <a:t>, organizzativa e individuale;</a:t>
            </a:r>
          </a:p>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utilizzo </a:t>
            </a:r>
            <a:r>
              <a:rPr lang="it-IT" altLang="it-IT" sz="2200" dirty="0">
                <a:latin typeface="+mj-lt"/>
                <a:cs typeface="Arial" panose="020B0604020202020204" pitchFamily="34" charset="0"/>
              </a:rPr>
              <a:t>dei </a:t>
            </a:r>
            <a:r>
              <a:rPr lang="it-IT" altLang="it-IT" sz="2200" dirty="0">
                <a:solidFill>
                  <a:srgbClr val="FF0000"/>
                </a:solidFill>
                <a:latin typeface="+mj-lt"/>
                <a:cs typeface="Arial" panose="020B0604020202020204" pitchFamily="34" charset="0"/>
              </a:rPr>
              <a:t>sistemi premianti, secondo criteri di valorizzazione del merito;</a:t>
            </a:r>
          </a:p>
          <a:p>
            <a:pPr marL="457200" indent="-457200" eaLnBrk="1" hangingPunct="1">
              <a:lnSpc>
                <a:spcPct val="110000"/>
              </a:lnSpc>
              <a:spcBef>
                <a:spcPts val="1000"/>
              </a:spcBef>
              <a:buFont typeface="+mj-lt"/>
              <a:buAutoNum type="alphaLcParenR"/>
            </a:pPr>
            <a:r>
              <a:rPr lang="it-IT" altLang="it-IT" sz="2200" dirty="0" smtClean="0">
                <a:latin typeface="+mj-lt"/>
                <a:cs typeface="Arial" panose="020B0604020202020204" pitchFamily="34" charset="0"/>
              </a:rPr>
              <a:t>rendicontazione </a:t>
            </a:r>
            <a:r>
              <a:rPr lang="it-IT" altLang="it-IT" sz="2200" dirty="0">
                <a:latin typeface="+mj-lt"/>
                <a:cs typeface="Arial" panose="020B0604020202020204" pitchFamily="34" charset="0"/>
              </a:rPr>
              <a:t>dei </a:t>
            </a:r>
            <a:r>
              <a:rPr lang="it-IT" altLang="it-IT" sz="2200" dirty="0">
                <a:solidFill>
                  <a:srgbClr val="FF0000"/>
                </a:solidFill>
                <a:latin typeface="+mj-lt"/>
                <a:cs typeface="Arial" panose="020B0604020202020204" pitchFamily="34" charset="0"/>
              </a:rPr>
              <a:t>risultati agli organi di </a:t>
            </a:r>
            <a:r>
              <a:rPr lang="it-IT" altLang="it-IT" sz="2200" dirty="0" smtClean="0">
                <a:solidFill>
                  <a:srgbClr val="FF0000"/>
                </a:solidFill>
                <a:latin typeface="+mj-lt"/>
                <a:cs typeface="Arial" panose="020B0604020202020204" pitchFamily="34" charset="0"/>
              </a:rPr>
              <a:t>indirizzo</a:t>
            </a:r>
            <a:r>
              <a:rPr lang="it-IT" altLang="it-IT" sz="2200" dirty="0" smtClean="0">
                <a:latin typeface="+mj-lt"/>
                <a:cs typeface="Arial" panose="020B0604020202020204" pitchFamily="34" charset="0"/>
              </a:rPr>
              <a:t> politico/amministrativo</a:t>
            </a:r>
            <a:r>
              <a:rPr lang="it-IT" altLang="it-IT" sz="2200" dirty="0">
                <a:latin typeface="+mj-lt"/>
                <a:cs typeface="Arial" panose="020B0604020202020204" pitchFamily="34" charset="0"/>
              </a:rPr>
              <a:t>, ai vertici delle amministrazioni, nonché ai competenti organi esterni, ai cittadini, ai soggetti interessati, agli utenti e ai destinatari dei servizi</a:t>
            </a:r>
          </a:p>
        </p:txBody>
      </p:sp>
      <p:sp>
        <p:nvSpPr>
          <p:cNvPr id="5" name="Text Box 8"/>
          <p:cNvSpPr txBox="1">
            <a:spLocks noChangeArrowheads="1"/>
          </p:cNvSpPr>
          <p:nvPr/>
        </p:nvSpPr>
        <p:spPr bwMode="auto">
          <a:xfrm>
            <a:off x="6732240" y="570166"/>
            <a:ext cx="2160240"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400" b="1" dirty="0">
                <a:latin typeface="+mj-lt"/>
                <a:cs typeface="Arial" panose="020B0604020202020204" pitchFamily="34" charset="0"/>
              </a:rPr>
              <a:t>Delibera CIVIT 89/2010</a:t>
            </a:r>
            <a:endParaRPr lang="it-IT" altLang="it-IT" sz="2800" dirty="0">
              <a:latin typeface="+mj-lt"/>
              <a:cs typeface="Arial" panose="020B0604020202020204" pitchFamily="34" charset="0"/>
            </a:endParaRPr>
          </a:p>
        </p:txBody>
      </p:sp>
      <p:sp>
        <p:nvSpPr>
          <p:cNvPr id="7" name="Ovale 6"/>
          <p:cNvSpPr/>
          <p:nvPr/>
        </p:nvSpPr>
        <p:spPr>
          <a:xfrm>
            <a:off x="7164288" y="1484784"/>
            <a:ext cx="1296144" cy="638340"/>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2483768" y="1556792"/>
            <a:ext cx="2952327" cy="494324"/>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2195736" y="1196752"/>
            <a:ext cx="3384376" cy="504056"/>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3794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8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8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800"/>
                            </p:stCondLst>
                            <p:childTnLst>
                              <p:par>
                                <p:cTn id="10" presetID="2"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8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8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600"/>
                            </p:stCondLst>
                            <p:childTnLst>
                              <p:par>
                                <p:cTn id="15" presetID="2"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8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8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400"/>
                            </p:stCondLst>
                            <p:childTnLst>
                              <p:par>
                                <p:cTn id="20" presetID="2"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8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8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200"/>
                            </p:stCondLst>
                            <p:childTnLst>
                              <p:par>
                                <p:cTn id="25" presetID="2" presetClass="entr" presetSubtype="4"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8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8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grpId="0"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8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8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4800"/>
                            </p:stCondLst>
                            <p:childTnLst>
                              <p:par>
                                <p:cTn id="35" presetID="6" presetClass="entr" presetSubtype="3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out)">
                                      <p:cBhvr>
                                        <p:cTn id="37" dur="1500"/>
                                        <p:tgtEl>
                                          <p:spTgt spid="9"/>
                                        </p:tgtEl>
                                      </p:cBhvr>
                                    </p:animEffect>
                                  </p:childTnLst>
                                </p:cTn>
                              </p:par>
                            </p:childTnLst>
                          </p:cTn>
                        </p:par>
                        <p:par>
                          <p:cTn id="38" fill="hold">
                            <p:stCondLst>
                              <p:cond delay="6300"/>
                            </p:stCondLst>
                            <p:childTnLst>
                              <p:par>
                                <p:cTn id="39" presetID="6" presetClass="entr" presetSubtype="32"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out)">
                                      <p:cBhvr>
                                        <p:cTn id="41" dur="1500"/>
                                        <p:tgtEl>
                                          <p:spTgt spid="8"/>
                                        </p:tgtEl>
                                      </p:cBhvr>
                                    </p:animEffect>
                                  </p:childTnLst>
                                </p:cTn>
                              </p:par>
                            </p:childTnLst>
                          </p:cTn>
                        </p:par>
                        <p:par>
                          <p:cTn id="42" fill="hold">
                            <p:stCondLst>
                              <p:cond delay="7800"/>
                            </p:stCondLst>
                            <p:childTnLst>
                              <p:par>
                                <p:cTn id="43" presetID="6" presetClass="entr" presetSubtype="32"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ircle(out)">
                                      <p:cBhvr>
                                        <p:cTn id="45"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2"/>
          <p:cNvSpPr>
            <a:spLocks noChangeArrowheads="1"/>
          </p:cNvSpPr>
          <p:nvPr/>
        </p:nvSpPr>
        <p:spPr bwMode="auto">
          <a:xfrm>
            <a:off x="86746" y="4900190"/>
            <a:ext cx="7200000" cy="1328023"/>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p:txBody>
      </p:sp>
      <p:sp>
        <p:nvSpPr>
          <p:cNvPr id="3" name="Rectangle 2"/>
          <p:cNvSpPr txBox="1">
            <a:spLocks noChangeArrowheads="1"/>
          </p:cNvSpPr>
          <p:nvPr/>
        </p:nvSpPr>
        <p:spPr>
          <a:xfrm>
            <a:off x="914400" y="44624"/>
            <a:ext cx="7315200" cy="457200"/>
          </a:xfrm>
          <a:prstGeom prst="rect">
            <a:avLst/>
          </a:prstGeom>
          <a:effec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ltLang="it-IT" sz="2800" b="1" dirty="0" smtClean="0">
                <a:effectLst>
                  <a:outerShdw blurRad="38100" dist="38100" dir="2700000" algn="tl">
                    <a:srgbClr val="C0C0C0"/>
                  </a:outerShdw>
                </a:effectLst>
              </a:rPr>
              <a:t> D. Lgs. 150/2009</a:t>
            </a:r>
            <a:endParaRPr lang="it-IT" altLang="it-IT" sz="2800" b="1" dirty="0">
              <a:effectLst>
                <a:outerShdw blurRad="38100" dist="38100" dir="2700000" algn="tl">
                  <a:srgbClr val="C0C0C0"/>
                </a:outerShdw>
              </a:effectLst>
            </a:endParaRPr>
          </a:p>
        </p:txBody>
      </p:sp>
      <p:sp>
        <p:nvSpPr>
          <p:cNvPr id="4" name="AutoShape 3"/>
          <p:cNvSpPr>
            <a:spLocks noChangeArrowheads="1"/>
          </p:cNvSpPr>
          <p:nvPr/>
        </p:nvSpPr>
        <p:spPr bwMode="auto">
          <a:xfrm>
            <a:off x="23813" y="1190030"/>
            <a:ext cx="8868667" cy="510778"/>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2400" b="1" dirty="0">
                <a:solidFill>
                  <a:schemeClr val="bg2"/>
                </a:solidFill>
                <a:latin typeface="+mj-lt"/>
              </a:rPr>
              <a:t>Catena </a:t>
            </a:r>
            <a:r>
              <a:rPr lang="it-IT" altLang="it-IT" sz="2400" b="1" dirty="0" smtClean="0">
                <a:solidFill>
                  <a:schemeClr val="bg2"/>
                </a:solidFill>
                <a:latin typeface="+mj-lt"/>
              </a:rPr>
              <a:t>logica </a:t>
            </a:r>
            <a:r>
              <a:rPr lang="it-IT" altLang="it-IT" sz="2400" b="1" dirty="0">
                <a:solidFill>
                  <a:schemeClr val="bg2"/>
                </a:solidFill>
                <a:latin typeface="+mj-lt"/>
              </a:rPr>
              <a:t>del sistema di misurazione delle performance </a:t>
            </a:r>
          </a:p>
        </p:txBody>
      </p:sp>
      <p:sp>
        <p:nvSpPr>
          <p:cNvPr id="5" name="AutoShape 6"/>
          <p:cNvSpPr>
            <a:spLocks noChangeArrowheads="1"/>
          </p:cNvSpPr>
          <p:nvPr/>
        </p:nvSpPr>
        <p:spPr bwMode="auto">
          <a:xfrm>
            <a:off x="86746" y="2004590"/>
            <a:ext cx="7200000" cy="1328023"/>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p:txBody>
      </p:sp>
      <p:sp>
        <p:nvSpPr>
          <p:cNvPr id="6" name="AutoShape 7"/>
          <p:cNvSpPr>
            <a:spLocks noChangeArrowheads="1"/>
          </p:cNvSpPr>
          <p:nvPr/>
        </p:nvSpPr>
        <p:spPr bwMode="auto">
          <a:xfrm>
            <a:off x="86746" y="3478360"/>
            <a:ext cx="7200000" cy="1328023"/>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p:txBody>
      </p:sp>
      <p:sp>
        <p:nvSpPr>
          <p:cNvPr id="7" name="Text Box 9"/>
          <p:cNvSpPr txBox="1">
            <a:spLocks noChangeArrowheads="1"/>
          </p:cNvSpPr>
          <p:nvPr/>
        </p:nvSpPr>
        <p:spPr bwMode="auto">
          <a:xfrm rot="16200000">
            <a:off x="-311001" y="2358707"/>
            <a:ext cx="1471612" cy="52322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it-IT" altLang="it-IT" sz="1400" b="1" dirty="0">
                <a:latin typeface="+mj-lt"/>
              </a:rPr>
              <a:t>Livello politico / istituzionale</a:t>
            </a:r>
            <a:endParaRPr lang="en-US" altLang="it-IT" sz="1400" b="1" dirty="0">
              <a:latin typeface="+mj-lt"/>
            </a:endParaRPr>
          </a:p>
        </p:txBody>
      </p:sp>
      <p:sp>
        <p:nvSpPr>
          <p:cNvPr id="8" name="Text Box 10"/>
          <p:cNvSpPr txBox="1">
            <a:spLocks noChangeArrowheads="1"/>
          </p:cNvSpPr>
          <p:nvPr/>
        </p:nvSpPr>
        <p:spPr bwMode="auto">
          <a:xfrm rot="16200000">
            <a:off x="-311795" y="3872389"/>
            <a:ext cx="1470025" cy="52322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1400" b="1" dirty="0">
                <a:latin typeface="+mj-lt"/>
              </a:rPr>
              <a:t>Livello  strategico</a:t>
            </a:r>
            <a:endParaRPr lang="en-US" altLang="it-IT" sz="1400" b="1" dirty="0">
              <a:latin typeface="+mj-lt"/>
            </a:endParaRPr>
          </a:p>
        </p:txBody>
      </p:sp>
      <p:sp>
        <p:nvSpPr>
          <p:cNvPr id="9" name="Text Box 11"/>
          <p:cNvSpPr txBox="1">
            <a:spLocks noChangeArrowheads="1"/>
          </p:cNvSpPr>
          <p:nvPr/>
        </p:nvSpPr>
        <p:spPr bwMode="auto">
          <a:xfrm rot="16200000">
            <a:off x="-311795" y="5456714"/>
            <a:ext cx="1470025" cy="52322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1400" b="1" dirty="0">
                <a:latin typeface="+mj-lt"/>
              </a:rPr>
              <a:t>Livello operativo</a:t>
            </a:r>
            <a:endParaRPr lang="en-US" altLang="it-IT" sz="1400" b="1" dirty="0">
              <a:latin typeface="+mj-lt"/>
            </a:endParaRPr>
          </a:p>
        </p:txBody>
      </p:sp>
      <p:sp>
        <p:nvSpPr>
          <p:cNvPr id="10" name="AutoShape 14"/>
          <p:cNvSpPr>
            <a:spLocks noChangeArrowheads="1"/>
          </p:cNvSpPr>
          <p:nvPr/>
        </p:nvSpPr>
        <p:spPr bwMode="auto">
          <a:xfrm>
            <a:off x="788988" y="2134765"/>
            <a:ext cx="1658937" cy="408623"/>
          </a:xfrm>
          <a:prstGeom prst="roundRect">
            <a:avLst>
              <a:gd name="adj" fmla="val 16667"/>
            </a:avLst>
          </a:prstGeom>
          <a:ln/>
        </p:spPr>
        <p:style>
          <a:lnRef idx="1">
            <a:schemeClr val="accent6"/>
          </a:lnRef>
          <a:fillRef idx="3">
            <a:schemeClr val="accent6"/>
          </a:fillRef>
          <a:effectRef idx="2">
            <a:schemeClr val="accent6"/>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dirty="0">
                <a:solidFill>
                  <a:schemeClr val="bg2"/>
                </a:solidFill>
                <a:latin typeface="+mj-lt"/>
              </a:rPr>
              <a:t>Missioni</a:t>
            </a:r>
          </a:p>
        </p:txBody>
      </p:sp>
      <p:sp>
        <p:nvSpPr>
          <p:cNvPr id="11" name="AutoShape 15"/>
          <p:cNvSpPr>
            <a:spLocks noChangeArrowheads="1"/>
          </p:cNvSpPr>
          <p:nvPr/>
        </p:nvSpPr>
        <p:spPr bwMode="auto">
          <a:xfrm>
            <a:off x="1042988" y="2884065"/>
            <a:ext cx="1658937" cy="408623"/>
          </a:xfrm>
          <a:prstGeom prst="roundRect">
            <a:avLst>
              <a:gd name="adj" fmla="val 16667"/>
            </a:avLst>
          </a:prstGeom>
          <a:ln/>
        </p:spPr>
        <p:style>
          <a:lnRef idx="1">
            <a:schemeClr val="accent6"/>
          </a:lnRef>
          <a:fillRef idx="3">
            <a:schemeClr val="accent6"/>
          </a:fillRef>
          <a:effectRef idx="2">
            <a:schemeClr val="accent6"/>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a:solidFill>
                  <a:schemeClr val="bg2"/>
                </a:solidFill>
                <a:latin typeface="+mj-lt"/>
              </a:rPr>
              <a:t>Programmi</a:t>
            </a:r>
          </a:p>
        </p:txBody>
      </p:sp>
      <p:sp>
        <p:nvSpPr>
          <p:cNvPr id="12" name="AutoShape 16"/>
          <p:cNvSpPr>
            <a:spLocks noChangeArrowheads="1"/>
          </p:cNvSpPr>
          <p:nvPr/>
        </p:nvSpPr>
        <p:spPr bwMode="auto">
          <a:xfrm>
            <a:off x="1763713" y="3603203"/>
            <a:ext cx="2584450" cy="868323"/>
          </a:xfrm>
          <a:prstGeom prst="roundRect">
            <a:avLst>
              <a:gd name="adj" fmla="val 16667"/>
            </a:avLst>
          </a:prstGeom>
          <a:ln/>
        </p:spPr>
        <p:style>
          <a:lnRef idx="1">
            <a:schemeClr val="accent6"/>
          </a:lnRef>
          <a:fillRef idx="3">
            <a:schemeClr val="accent6"/>
          </a:fillRef>
          <a:effectRef idx="2">
            <a:schemeClr val="accent6"/>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a:solidFill>
                  <a:schemeClr val="bg2"/>
                </a:solidFill>
                <a:latin typeface="+mj-lt"/>
              </a:rPr>
              <a:t>Obiettivi strategici/</a:t>
            </a:r>
          </a:p>
          <a:p>
            <a:pPr algn="ctr" eaLnBrk="1" hangingPunct="1">
              <a:spcBef>
                <a:spcPct val="50000"/>
              </a:spcBef>
              <a:buFontTx/>
              <a:buNone/>
            </a:pPr>
            <a:r>
              <a:rPr lang="it-IT" altLang="it-IT" sz="1800" b="1">
                <a:solidFill>
                  <a:schemeClr val="bg2"/>
                </a:solidFill>
                <a:latin typeface="+mj-lt"/>
              </a:rPr>
              <a:t>strutturali</a:t>
            </a:r>
          </a:p>
        </p:txBody>
      </p:sp>
      <p:sp>
        <p:nvSpPr>
          <p:cNvPr id="13" name="AutoShape 18"/>
          <p:cNvSpPr>
            <a:spLocks noChangeArrowheads="1"/>
          </p:cNvSpPr>
          <p:nvPr/>
        </p:nvSpPr>
        <p:spPr bwMode="auto">
          <a:xfrm>
            <a:off x="6444496" y="1988840"/>
            <a:ext cx="2592000" cy="4248000"/>
          </a:xfrm>
          <a:prstGeom prst="roundRect">
            <a:avLst>
              <a:gd name="adj" fmla="val 16667"/>
            </a:avLst>
          </a:prstGeom>
          <a:gradFill flip="none" rotWithShape="1">
            <a:gsLst>
              <a:gs pos="0">
                <a:srgbClr val="FFCC66">
                  <a:tint val="66000"/>
                  <a:satMod val="160000"/>
                </a:srgbClr>
              </a:gs>
              <a:gs pos="50000">
                <a:srgbClr val="FFCC66">
                  <a:tint val="44500"/>
                  <a:satMod val="160000"/>
                </a:srgbClr>
              </a:gs>
              <a:gs pos="100000">
                <a:srgbClr val="FFCC66">
                  <a:tint val="23500"/>
                  <a:satMod val="160000"/>
                </a:srgbClr>
              </a:gs>
            </a:gsLst>
            <a:lin ang="16200000" scaled="1"/>
            <a:tileRect/>
          </a:gradFill>
          <a:ln>
            <a:solidFill>
              <a:schemeClr val="accent6">
                <a:lumMod val="50000"/>
              </a:schemeClr>
            </a:solidFill>
          </a:ln>
          <a:effectLst>
            <a:outerShdw blurRad="50800" dist="38100" dir="13500000" algn="br" rotWithShape="0">
              <a:prstClr val="black">
                <a:alpha val="40000"/>
              </a:prstClr>
            </a:outerShdw>
          </a:effectLst>
        </p:spPr>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a:p>
            <a:pPr algn="ctr" eaLnBrk="1" hangingPunct="1">
              <a:spcBef>
                <a:spcPct val="50000"/>
              </a:spcBef>
              <a:buFontTx/>
              <a:buNone/>
            </a:pPr>
            <a:endParaRPr lang="it-IT" altLang="it-IT" sz="1800" b="1">
              <a:solidFill>
                <a:schemeClr val="bg2"/>
              </a:solidFill>
              <a:latin typeface="+mj-lt"/>
            </a:endParaRPr>
          </a:p>
        </p:txBody>
      </p:sp>
      <p:sp>
        <p:nvSpPr>
          <p:cNvPr id="14" name="Line 21"/>
          <p:cNvSpPr>
            <a:spLocks noChangeShapeType="1"/>
          </p:cNvSpPr>
          <p:nvPr/>
        </p:nvSpPr>
        <p:spPr bwMode="auto">
          <a:xfrm>
            <a:off x="1619250" y="2565599"/>
            <a:ext cx="0" cy="287337"/>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15" name="Line 22"/>
          <p:cNvSpPr>
            <a:spLocks noChangeShapeType="1"/>
          </p:cNvSpPr>
          <p:nvPr/>
        </p:nvSpPr>
        <p:spPr bwMode="auto">
          <a:xfrm>
            <a:off x="1979613" y="3315865"/>
            <a:ext cx="0" cy="287338"/>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16" name="Line 23"/>
          <p:cNvSpPr>
            <a:spLocks noChangeShapeType="1"/>
          </p:cNvSpPr>
          <p:nvPr/>
        </p:nvSpPr>
        <p:spPr bwMode="auto">
          <a:xfrm flipH="1">
            <a:off x="3276600" y="4468390"/>
            <a:ext cx="0" cy="935038"/>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17" name="AutoShape 25"/>
          <p:cNvSpPr>
            <a:spLocks noChangeArrowheads="1"/>
          </p:cNvSpPr>
          <p:nvPr/>
        </p:nvSpPr>
        <p:spPr bwMode="auto">
          <a:xfrm>
            <a:off x="2554288" y="5455815"/>
            <a:ext cx="2089150" cy="623149"/>
          </a:xfrm>
          <a:prstGeom prst="roundRect">
            <a:avLst>
              <a:gd name="adj" fmla="val 16667"/>
            </a:avLst>
          </a:prstGeom>
          <a:ln/>
        </p:spPr>
        <p:style>
          <a:lnRef idx="1">
            <a:schemeClr val="accent6"/>
          </a:lnRef>
          <a:fillRef idx="3">
            <a:schemeClr val="accent6"/>
          </a:fillRef>
          <a:effectRef idx="2">
            <a:schemeClr val="accent6"/>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lnSpc>
                <a:spcPct val="60000"/>
              </a:lnSpc>
              <a:spcBef>
                <a:spcPct val="50000"/>
              </a:spcBef>
              <a:buFontTx/>
              <a:buNone/>
            </a:pPr>
            <a:r>
              <a:rPr lang="it-IT" altLang="it-IT" sz="1800" b="1">
                <a:solidFill>
                  <a:schemeClr val="bg2"/>
                </a:solidFill>
                <a:latin typeface="+mj-lt"/>
              </a:rPr>
              <a:t>Obiettivi </a:t>
            </a:r>
          </a:p>
          <a:p>
            <a:pPr algn="ctr" eaLnBrk="1" hangingPunct="1">
              <a:lnSpc>
                <a:spcPct val="60000"/>
              </a:lnSpc>
              <a:spcBef>
                <a:spcPct val="50000"/>
              </a:spcBef>
              <a:buFontTx/>
              <a:buNone/>
            </a:pPr>
            <a:r>
              <a:rPr lang="it-IT" altLang="it-IT" sz="1800" b="1">
                <a:solidFill>
                  <a:schemeClr val="bg2"/>
                </a:solidFill>
                <a:latin typeface="+mj-lt"/>
              </a:rPr>
              <a:t>operativi</a:t>
            </a:r>
          </a:p>
        </p:txBody>
      </p:sp>
      <p:sp>
        <p:nvSpPr>
          <p:cNvPr id="18" name="Line 28"/>
          <p:cNvSpPr>
            <a:spLocks noChangeShapeType="1"/>
          </p:cNvSpPr>
          <p:nvPr/>
        </p:nvSpPr>
        <p:spPr bwMode="auto">
          <a:xfrm>
            <a:off x="4356100" y="3717032"/>
            <a:ext cx="2232025" cy="0"/>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19" name="AutoShape 17"/>
          <p:cNvSpPr>
            <a:spLocks noChangeArrowheads="1"/>
          </p:cNvSpPr>
          <p:nvPr/>
        </p:nvSpPr>
        <p:spPr bwMode="auto">
          <a:xfrm>
            <a:off x="6659563" y="3536181"/>
            <a:ext cx="2209800" cy="408623"/>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dirty="0">
                <a:solidFill>
                  <a:schemeClr val="bg2"/>
                </a:solidFill>
                <a:latin typeface="+mj-lt"/>
              </a:rPr>
              <a:t>Indicatore 1</a:t>
            </a:r>
          </a:p>
        </p:txBody>
      </p:sp>
      <p:sp>
        <p:nvSpPr>
          <p:cNvPr id="20" name="Line 31"/>
          <p:cNvSpPr>
            <a:spLocks noChangeShapeType="1"/>
          </p:cNvSpPr>
          <p:nvPr/>
        </p:nvSpPr>
        <p:spPr bwMode="auto">
          <a:xfrm>
            <a:off x="4643438" y="5619328"/>
            <a:ext cx="1873250" cy="0"/>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21" name="AutoShape 32"/>
          <p:cNvSpPr>
            <a:spLocks noChangeArrowheads="1"/>
          </p:cNvSpPr>
          <p:nvPr/>
        </p:nvSpPr>
        <p:spPr bwMode="auto">
          <a:xfrm>
            <a:off x="6660232" y="5408389"/>
            <a:ext cx="2209800" cy="408623"/>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dirty="0">
                <a:solidFill>
                  <a:schemeClr val="bg2"/>
                </a:solidFill>
                <a:latin typeface="+mj-lt"/>
              </a:rPr>
              <a:t>Indicatore 1</a:t>
            </a:r>
          </a:p>
        </p:txBody>
      </p:sp>
      <p:sp>
        <p:nvSpPr>
          <p:cNvPr id="22" name="Oval 33"/>
          <p:cNvSpPr>
            <a:spLocks noChangeArrowheads="1"/>
          </p:cNvSpPr>
          <p:nvPr/>
        </p:nvSpPr>
        <p:spPr bwMode="auto">
          <a:xfrm>
            <a:off x="2627313" y="2163340"/>
            <a:ext cx="1079500" cy="431800"/>
          </a:xfrm>
          <a:prstGeom prst="ellipse">
            <a:avLst/>
          </a:prstGeom>
          <a:solidFill>
            <a:schemeClr val="tx2">
              <a:lumMod val="75000"/>
            </a:schemeClr>
          </a:solidFill>
          <a:ln w="9525">
            <a:solidFill>
              <a:schemeClr val="tx1"/>
            </a:solidFill>
            <a:round/>
            <a:headEnd/>
            <a:tailEnd/>
          </a:ln>
          <a:effectLst>
            <a:outerShdw dist="35921" dir="2700000" algn="ctr" rotWithShape="0">
              <a:schemeClr val="bg2"/>
            </a:outerShdw>
          </a:effec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1600" dirty="0">
                <a:latin typeface="+mj-lt"/>
              </a:rPr>
              <a:t>leader</a:t>
            </a:r>
            <a:endParaRPr lang="en-US" altLang="it-IT" sz="1600" dirty="0">
              <a:latin typeface="+mj-lt"/>
            </a:endParaRPr>
          </a:p>
        </p:txBody>
      </p:sp>
      <p:sp>
        <p:nvSpPr>
          <p:cNvPr id="23" name="Oval 34"/>
          <p:cNvSpPr>
            <a:spLocks noChangeArrowheads="1"/>
          </p:cNvSpPr>
          <p:nvPr/>
        </p:nvSpPr>
        <p:spPr bwMode="auto">
          <a:xfrm>
            <a:off x="4067175" y="2163340"/>
            <a:ext cx="1079500" cy="431800"/>
          </a:xfrm>
          <a:prstGeom prst="ellipse">
            <a:avLst/>
          </a:prstGeom>
          <a:solidFill>
            <a:schemeClr val="tx2">
              <a:lumMod val="75000"/>
            </a:schemeClr>
          </a:solidFill>
          <a:ln w="28575">
            <a:solidFill>
              <a:schemeClr val="tx1"/>
            </a:solidFill>
            <a:prstDash val="sysDot"/>
            <a:round/>
            <a:headEnd/>
            <a:tailEnd/>
          </a:ln>
          <a:effectLst>
            <a:outerShdw dist="35921" dir="2700000" algn="ctr" rotWithShape="0">
              <a:schemeClr val="bg2"/>
            </a:outerShdw>
          </a:effec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1600" dirty="0">
                <a:latin typeface="+mj-lt"/>
              </a:rPr>
              <a:t>contributor</a:t>
            </a:r>
            <a:endParaRPr lang="en-US" altLang="it-IT" sz="1600" dirty="0">
              <a:latin typeface="+mj-lt"/>
            </a:endParaRPr>
          </a:p>
        </p:txBody>
      </p:sp>
      <p:sp>
        <p:nvSpPr>
          <p:cNvPr id="24" name="Line 35"/>
          <p:cNvSpPr>
            <a:spLocks noChangeShapeType="1"/>
          </p:cNvSpPr>
          <p:nvPr/>
        </p:nvSpPr>
        <p:spPr bwMode="auto">
          <a:xfrm flipH="1">
            <a:off x="2627313" y="2595140"/>
            <a:ext cx="288925" cy="288925"/>
          </a:xfrm>
          <a:prstGeom prst="line">
            <a:avLst/>
          </a:prstGeom>
          <a:noFill/>
          <a:ln w="9525">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25" name="Line 36"/>
          <p:cNvSpPr>
            <a:spLocks noChangeShapeType="1"/>
          </p:cNvSpPr>
          <p:nvPr/>
        </p:nvSpPr>
        <p:spPr bwMode="auto">
          <a:xfrm flipH="1">
            <a:off x="2627312" y="2547045"/>
            <a:ext cx="1512887" cy="378221"/>
          </a:xfrm>
          <a:prstGeom prst="line">
            <a:avLst/>
          </a:prstGeom>
          <a:noFill/>
          <a:ln w="9525">
            <a:solidFill>
              <a:schemeClr val="tx1"/>
            </a:solidFill>
            <a:prstDash val="sysDot"/>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26" name="AutoShape 37"/>
          <p:cNvSpPr>
            <a:spLocks noChangeArrowheads="1"/>
          </p:cNvSpPr>
          <p:nvPr/>
        </p:nvSpPr>
        <p:spPr bwMode="auto">
          <a:xfrm>
            <a:off x="3779838" y="2668165"/>
            <a:ext cx="1944687" cy="347329"/>
          </a:xfrm>
          <a:prstGeom prst="roundRect">
            <a:avLst>
              <a:gd name="adj" fmla="val 16667"/>
            </a:avLst>
          </a:prstGeom>
          <a:ln/>
        </p:spPr>
        <p:style>
          <a:lnRef idx="1">
            <a:schemeClr val="accent6"/>
          </a:lnRef>
          <a:fillRef idx="3">
            <a:schemeClr val="accent6"/>
          </a:fillRef>
          <a:effectRef idx="2">
            <a:schemeClr val="accent6"/>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lnSpc>
                <a:spcPct val="80000"/>
              </a:lnSpc>
              <a:spcBef>
                <a:spcPct val="50000"/>
              </a:spcBef>
              <a:buFontTx/>
              <a:buNone/>
            </a:pPr>
            <a:r>
              <a:rPr lang="it-IT" altLang="it-IT" sz="1800" b="1">
                <a:solidFill>
                  <a:schemeClr val="bg2"/>
                </a:solidFill>
                <a:latin typeface="+mj-lt"/>
              </a:rPr>
              <a:t>Priorità politiche</a:t>
            </a:r>
          </a:p>
        </p:txBody>
      </p:sp>
      <p:sp>
        <p:nvSpPr>
          <p:cNvPr id="27" name="Line 38"/>
          <p:cNvSpPr>
            <a:spLocks noChangeShapeType="1"/>
          </p:cNvSpPr>
          <p:nvPr/>
        </p:nvSpPr>
        <p:spPr bwMode="auto">
          <a:xfrm flipH="1">
            <a:off x="3851920" y="3213670"/>
            <a:ext cx="144462" cy="287338"/>
          </a:xfrm>
          <a:prstGeom prst="line">
            <a:avLst/>
          </a:prstGeom>
          <a:noFill/>
          <a:ln w="9525">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28" name="AutoShape 39"/>
          <p:cNvSpPr>
            <a:spLocks noChangeArrowheads="1"/>
          </p:cNvSpPr>
          <p:nvPr/>
        </p:nvSpPr>
        <p:spPr bwMode="auto">
          <a:xfrm>
            <a:off x="4716463" y="3428802"/>
            <a:ext cx="1368425" cy="576262"/>
          </a:xfrm>
          <a:prstGeom prst="rightArrow">
            <a:avLst>
              <a:gd name="adj1" fmla="val 50000"/>
              <a:gd name="adj2" fmla="val 59366"/>
            </a:avLst>
          </a:prstGeom>
          <a:solidFill>
            <a:schemeClr val="tx2">
              <a:lumMod val="75000"/>
            </a:schemeClr>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2000" b="1" i="1" dirty="0" err="1">
                <a:latin typeface="+mj-lt"/>
              </a:rPr>
              <a:t>outcome</a:t>
            </a:r>
            <a:endParaRPr lang="en-US" altLang="it-IT" sz="2000" b="1" i="1" dirty="0">
              <a:latin typeface="+mj-lt"/>
            </a:endParaRPr>
          </a:p>
        </p:txBody>
      </p:sp>
      <p:sp>
        <p:nvSpPr>
          <p:cNvPr id="29" name="Line 40"/>
          <p:cNvSpPr>
            <a:spLocks noChangeShapeType="1"/>
          </p:cNvSpPr>
          <p:nvPr/>
        </p:nvSpPr>
        <p:spPr bwMode="auto">
          <a:xfrm>
            <a:off x="4356100" y="4293096"/>
            <a:ext cx="2232025" cy="0"/>
          </a:xfrm>
          <a:prstGeom prst="line">
            <a:avLst/>
          </a:prstGeom>
          <a:noFill/>
          <a:ln w="38100">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lstStyle/>
          <a:p>
            <a:endParaRPr lang="it-IT">
              <a:latin typeface="+mj-lt"/>
            </a:endParaRPr>
          </a:p>
        </p:txBody>
      </p:sp>
      <p:sp>
        <p:nvSpPr>
          <p:cNvPr id="30" name="AutoShape 41"/>
          <p:cNvSpPr>
            <a:spLocks noChangeArrowheads="1"/>
          </p:cNvSpPr>
          <p:nvPr/>
        </p:nvSpPr>
        <p:spPr bwMode="auto">
          <a:xfrm>
            <a:off x="4716463" y="4004865"/>
            <a:ext cx="1368425" cy="576263"/>
          </a:xfrm>
          <a:prstGeom prst="rightArrow">
            <a:avLst>
              <a:gd name="adj1" fmla="val 50000"/>
              <a:gd name="adj2" fmla="val 59366"/>
            </a:avLst>
          </a:prstGeom>
          <a:solidFill>
            <a:schemeClr val="tx2">
              <a:lumMod val="75000"/>
            </a:schemeClr>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2000" b="1" i="1">
                <a:latin typeface="+mj-lt"/>
              </a:rPr>
              <a:t>output</a:t>
            </a:r>
            <a:endParaRPr lang="en-US" altLang="it-IT" sz="2000" b="1" i="1">
              <a:latin typeface="+mj-lt"/>
            </a:endParaRPr>
          </a:p>
        </p:txBody>
      </p:sp>
      <p:sp>
        <p:nvSpPr>
          <p:cNvPr id="31" name="AutoShape 42"/>
          <p:cNvSpPr>
            <a:spLocks noChangeArrowheads="1"/>
          </p:cNvSpPr>
          <p:nvPr/>
        </p:nvSpPr>
        <p:spPr bwMode="auto">
          <a:xfrm>
            <a:off x="6659563" y="4094558"/>
            <a:ext cx="2209800" cy="408623"/>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50000"/>
              </a:spcBef>
              <a:buFontTx/>
              <a:buNone/>
            </a:pPr>
            <a:r>
              <a:rPr lang="it-IT" altLang="it-IT" sz="1800" b="1" dirty="0">
                <a:solidFill>
                  <a:schemeClr val="bg2"/>
                </a:solidFill>
                <a:latin typeface="+mj-lt"/>
              </a:rPr>
              <a:t>Indicatore 1</a:t>
            </a:r>
          </a:p>
        </p:txBody>
      </p:sp>
      <p:sp>
        <p:nvSpPr>
          <p:cNvPr id="32" name="AutoShape 43"/>
          <p:cNvSpPr>
            <a:spLocks noChangeArrowheads="1"/>
          </p:cNvSpPr>
          <p:nvPr/>
        </p:nvSpPr>
        <p:spPr bwMode="auto">
          <a:xfrm>
            <a:off x="4787899" y="5331196"/>
            <a:ext cx="1368425" cy="576263"/>
          </a:xfrm>
          <a:prstGeom prst="rightArrow">
            <a:avLst>
              <a:gd name="adj1" fmla="val 50000"/>
              <a:gd name="adj2" fmla="val 59366"/>
            </a:avLst>
          </a:prstGeom>
          <a:solidFill>
            <a:schemeClr val="tx2">
              <a:lumMod val="75000"/>
            </a:schemeClr>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it-IT" altLang="it-IT" sz="2000" b="1" i="1" dirty="0">
                <a:latin typeface="+mj-lt"/>
              </a:rPr>
              <a:t>output</a:t>
            </a:r>
            <a:endParaRPr lang="en-US" altLang="it-IT" sz="2000" b="1" i="1" dirty="0">
              <a:latin typeface="+mj-lt"/>
            </a:endParaRPr>
          </a:p>
        </p:txBody>
      </p:sp>
      <p:sp>
        <p:nvSpPr>
          <p:cNvPr id="33" name="Text Box 44"/>
          <p:cNvSpPr txBox="1">
            <a:spLocks noChangeArrowheads="1"/>
          </p:cNvSpPr>
          <p:nvPr/>
        </p:nvSpPr>
        <p:spPr bwMode="auto">
          <a:xfrm>
            <a:off x="5929680" y="548680"/>
            <a:ext cx="2962800" cy="370800"/>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defPPr>
              <a:defRPr lang="it-IT"/>
            </a:defPPr>
            <a:lvl1pPr algn="ctr">
              <a:spcBef>
                <a:spcPct val="50000"/>
              </a:spcBef>
              <a:buFontTx/>
              <a:buNone/>
              <a:defRPr b="1">
                <a:solidFill>
                  <a:schemeClr val="tx1"/>
                </a:solidFill>
                <a:latin typeface="+mj-lt"/>
                <a:cs typeface="Arial" panose="020B0604020202020204"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r>
              <a:rPr lang="it-IT" altLang="it-IT" dirty="0"/>
              <a:t>Delibera CIVIT 89/2010</a:t>
            </a:r>
          </a:p>
        </p:txBody>
      </p:sp>
    </p:spTree>
    <p:extLst>
      <p:ext uri="{BB962C8B-B14F-4D97-AF65-F5344CB8AC3E}">
        <p14:creationId xmlns:p14="http://schemas.microsoft.com/office/powerpoint/2010/main" val="3023441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51521" y="1134511"/>
            <a:ext cx="8640959" cy="5534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ts val="1000"/>
              </a:spcBef>
            </a:pPr>
            <a:r>
              <a:rPr lang="it-IT" altLang="it-IT" dirty="0">
                <a:effectLst>
                  <a:outerShdw blurRad="38100" dist="38100" dir="2700000" algn="tl">
                    <a:srgbClr val="000000">
                      <a:alpha val="43137"/>
                    </a:srgbClr>
                  </a:outerShdw>
                </a:effectLst>
                <a:latin typeface="+mj-lt"/>
                <a:cs typeface="Arial" panose="020B0604020202020204" pitchFamily="34" charset="0"/>
              </a:rPr>
              <a:t>La Legge Regionale n. 22 /2010, definisce i compiti del </a:t>
            </a:r>
            <a:r>
              <a:rPr lang="it-IT" altLang="it-IT" dirty="0" err="1">
                <a:effectLst>
                  <a:outerShdw blurRad="38100" dist="38100" dir="2700000" algn="tl">
                    <a:srgbClr val="000000">
                      <a:alpha val="43137"/>
                    </a:srgbClr>
                  </a:outerShdw>
                </a:effectLst>
                <a:latin typeface="+mj-lt"/>
                <a:cs typeface="Arial" panose="020B0604020202020204" pitchFamily="34" charset="0"/>
              </a:rPr>
              <a:t>CoCiv</a:t>
            </a:r>
            <a:r>
              <a:rPr lang="it-IT" altLang="it-IT" dirty="0">
                <a:effectLst>
                  <a:outerShdw blurRad="38100" dist="38100" dir="2700000" algn="tl">
                    <a:srgbClr val="000000">
                      <a:alpha val="43137"/>
                    </a:srgbClr>
                  </a:outerShdw>
                </a:effectLst>
                <a:latin typeface="+mj-lt"/>
                <a:cs typeface="Arial" panose="020B0604020202020204" pitchFamily="34" charset="0"/>
              </a:rPr>
              <a:t>, così come istituito dalla LR 20/2001 all’art. 18, che definisce il Comitato di Controllo Interno e di Valutazione </a:t>
            </a:r>
          </a:p>
          <a:p>
            <a:pPr marL="342900" indent="-342900" algn="just" eaLnBrk="1" hangingPunct="1">
              <a:spcBef>
                <a:spcPts val="1000"/>
              </a:spcBef>
              <a:buFont typeface="+mj-lt"/>
              <a:buAutoNum type="alphaLcParenR"/>
            </a:pPr>
            <a:r>
              <a:rPr lang="it-IT" altLang="it-IT" sz="2000" b="1" i="1" u="sng" dirty="0" smtClean="0">
                <a:latin typeface="+mj-lt"/>
                <a:cs typeface="Arial" panose="020B0604020202020204" pitchFamily="34" charset="0"/>
              </a:rPr>
              <a:t>controllo </a:t>
            </a:r>
            <a:r>
              <a:rPr lang="it-IT" altLang="it-IT" sz="2000" b="1" i="1" u="sng" dirty="0">
                <a:latin typeface="+mj-lt"/>
                <a:cs typeface="Arial" panose="020B0604020202020204" pitchFamily="34" charset="0"/>
              </a:rPr>
              <a:t>strategico delle attività poste in essere dalla Regione </a:t>
            </a:r>
            <a:r>
              <a:rPr lang="it-IT" altLang="it-IT" sz="2000" i="1" dirty="0">
                <a:latin typeface="+mj-lt"/>
                <a:cs typeface="Arial" panose="020B0604020202020204" pitchFamily="34" charset="0"/>
              </a:rPr>
              <a:t>…(Riordino e potenziamento dei meccanismi e strumenti di monitoraggio e valutazione dei costi, dei rendimenti e dei risultati dell’attività svolta dalle amministrazioni pubbliche, </a:t>
            </a:r>
          </a:p>
          <a:p>
            <a:pPr marL="342900" indent="-342900" algn="just" eaLnBrk="1" hangingPunct="1">
              <a:spcBef>
                <a:spcPts val="1000"/>
              </a:spcBef>
              <a:buFont typeface="+mj-lt"/>
              <a:buAutoNum type="alphaLcParenR"/>
            </a:pPr>
            <a:r>
              <a:rPr lang="it-IT" altLang="it-IT" sz="2000" b="1" i="1" u="sng" dirty="0" smtClean="0">
                <a:latin typeface="+mj-lt"/>
                <a:cs typeface="Arial" panose="020B0604020202020204" pitchFamily="34" charset="0"/>
              </a:rPr>
              <a:t>supporto </a:t>
            </a:r>
            <a:r>
              <a:rPr lang="it-IT" altLang="it-IT" sz="2000" b="1" i="1" u="sng" dirty="0">
                <a:latin typeface="+mj-lt"/>
                <a:cs typeface="Arial" panose="020B0604020202020204" pitchFamily="34" charset="0"/>
              </a:rPr>
              <a:t>nel processo di valutazione, da parte della Giunta regionale, del </a:t>
            </a:r>
            <a:r>
              <a:rPr lang="it-IT" altLang="it-IT" sz="2000" i="1" dirty="0">
                <a:latin typeface="+mj-lt"/>
                <a:cs typeface="Arial" panose="020B0604020202020204" pitchFamily="34" charset="0"/>
              </a:rPr>
              <a:t>segretario generale e dei dirigenti dei servizi, nonché, da parte del Comitato di direzione, dei dirigenti delle posizioni di progetto e di funzione</a:t>
            </a:r>
            <a:r>
              <a:rPr lang="it-IT" altLang="it-IT" sz="2000" i="1" dirty="0" smtClean="0">
                <a:latin typeface="+mj-lt"/>
                <a:cs typeface="Arial" panose="020B0604020202020204" pitchFamily="34" charset="0"/>
              </a:rPr>
              <a:t>;</a:t>
            </a:r>
          </a:p>
          <a:p>
            <a:pPr marL="342900" indent="-342900" algn="just" eaLnBrk="1" hangingPunct="1">
              <a:spcBef>
                <a:spcPts val="1000"/>
              </a:spcBef>
              <a:buFont typeface="+mj-lt"/>
              <a:buAutoNum type="alphaLcParenR"/>
            </a:pPr>
            <a:r>
              <a:rPr lang="it-IT" altLang="it-IT" sz="2000" b="1" i="1" u="sng" dirty="0" smtClean="0">
                <a:latin typeface="+mj-lt"/>
                <a:cs typeface="Arial" panose="020B0604020202020204" pitchFamily="34" charset="0"/>
              </a:rPr>
              <a:t>supporto </a:t>
            </a:r>
            <a:r>
              <a:rPr lang="it-IT" altLang="it-IT" sz="2000" b="1" i="1" u="sng" dirty="0">
                <a:latin typeface="+mj-lt"/>
                <a:cs typeface="Arial" panose="020B0604020202020204" pitchFamily="34" charset="0"/>
              </a:rPr>
              <a:t>nel processo di valutazione ..(</a:t>
            </a:r>
            <a:r>
              <a:rPr lang="it-IT" altLang="it-IT" sz="2000" i="1" dirty="0">
                <a:latin typeface="+mj-lt"/>
                <a:cs typeface="Arial" panose="020B0604020202020204" pitchFamily="34" charset="0"/>
              </a:rPr>
              <a:t>Norme concernenti le agenzie, gli enti dipendenti e le aziende operanti in materia di competenza regionale</a:t>
            </a:r>
            <a:r>
              <a:rPr lang="it-IT" altLang="it-IT" sz="2000" i="1" dirty="0" smtClean="0">
                <a:latin typeface="+mj-lt"/>
                <a:cs typeface="Arial" panose="020B0604020202020204" pitchFamily="34" charset="0"/>
              </a:rPr>
              <a:t>);</a:t>
            </a:r>
          </a:p>
          <a:p>
            <a:pPr marL="342900" indent="-342900" algn="just" eaLnBrk="1" hangingPunct="1">
              <a:spcBef>
                <a:spcPts val="1000"/>
              </a:spcBef>
              <a:buFont typeface="+mj-lt"/>
              <a:buAutoNum type="alphaLcParenR"/>
            </a:pPr>
            <a:r>
              <a:rPr lang="it-IT" altLang="it-IT" sz="2000" b="1" i="1" u="sng" dirty="0" smtClean="0">
                <a:latin typeface="+mj-lt"/>
                <a:cs typeface="Arial" panose="020B0604020202020204" pitchFamily="34" charset="0"/>
              </a:rPr>
              <a:t>definizione </a:t>
            </a:r>
            <a:r>
              <a:rPr lang="it-IT" altLang="it-IT" sz="2000" b="1" i="1" u="sng" dirty="0">
                <a:latin typeface="+mj-lt"/>
                <a:cs typeface="Arial" panose="020B0604020202020204" pitchFamily="34" charset="0"/>
              </a:rPr>
              <a:t>delle linee guida e dei criteri per il processo di valutazione dei dirigenti e </a:t>
            </a:r>
            <a:r>
              <a:rPr lang="it-IT" altLang="it-IT" sz="2000" i="1" dirty="0">
                <a:latin typeface="+mj-lt"/>
                <a:cs typeface="Arial" panose="020B0604020202020204" pitchFamily="34" charset="0"/>
              </a:rPr>
              <a:t>dei dipendenti, approvati con deliberazione della Giunta regionale</a:t>
            </a:r>
            <a:r>
              <a:rPr lang="it-IT" altLang="it-IT" sz="2000" i="1" dirty="0" smtClean="0">
                <a:latin typeface="+mj-lt"/>
                <a:cs typeface="Arial" panose="020B0604020202020204" pitchFamily="34" charset="0"/>
              </a:rPr>
              <a:t>;</a:t>
            </a:r>
          </a:p>
          <a:p>
            <a:pPr marL="342900" indent="-342900" algn="just" eaLnBrk="1" hangingPunct="1">
              <a:spcBef>
                <a:spcPts val="1000"/>
              </a:spcBef>
              <a:buFont typeface="+mj-lt"/>
              <a:buAutoNum type="alphaLcParenR"/>
            </a:pPr>
            <a:r>
              <a:rPr lang="it-IT" altLang="it-IT" sz="2000" b="1" i="1" u="sng" dirty="0" smtClean="0">
                <a:latin typeface="+mj-lt"/>
                <a:cs typeface="Arial" panose="020B0604020202020204" pitchFamily="34" charset="0"/>
              </a:rPr>
              <a:t>verifica </a:t>
            </a:r>
            <a:r>
              <a:rPr lang="it-IT" altLang="it-IT" sz="2000" b="1" i="1" u="sng" dirty="0">
                <a:latin typeface="+mj-lt"/>
                <a:cs typeface="Arial" panose="020B0604020202020204" pitchFamily="34" charset="0"/>
              </a:rPr>
              <a:t>della correttezza metodologica del processo di valutazione</a:t>
            </a:r>
          </a:p>
        </p:txBody>
      </p:sp>
      <p:sp>
        <p:nvSpPr>
          <p:cNvPr id="3" name="Rectangle 2"/>
          <p:cNvSpPr txBox="1">
            <a:spLocks noChangeArrowheads="1"/>
          </p:cNvSpPr>
          <p:nvPr/>
        </p:nvSpPr>
        <p:spPr>
          <a:xfrm>
            <a:off x="251520" y="116632"/>
            <a:ext cx="8640960" cy="50405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ltLang="it-IT" sz="2800" b="1" dirty="0" smtClean="0">
                <a:effectLst>
                  <a:outerShdw blurRad="38100" dist="38100" dir="2700000" algn="tl">
                    <a:srgbClr val="C0C0C0"/>
                  </a:outerShdw>
                </a:effectLst>
              </a:rPr>
              <a:t> Il ruolo del </a:t>
            </a:r>
            <a:r>
              <a:rPr lang="it-IT" altLang="it-IT" sz="2800" b="1" dirty="0" err="1" smtClean="0">
                <a:effectLst>
                  <a:outerShdw blurRad="38100" dist="38100" dir="2700000" algn="tl">
                    <a:srgbClr val="C0C0C0"/>
                  </a:outerShdw>
                </a:effectLst>
              </a:rPr>
              <a:t>CoCiV</a:t>
            </a:r>
            <a:r>
              <a:rPr lang="it-IT" altLang="it-IT" sz="2800" b="1" dirty="0" smtClean="0">
                <a:effectLst>
                  <a:outerShdw blurRad="38100" dist="38100" dir="2700000" algn="tl">
                    <a:srgbClr val="C0C0C0"/>
                  </a:outerShdw>
                </a:effectLst>
              </a:rPr>
              <a:t> in RM – L.R. 22/2010 </a:t>
            </a:r>
          </a:p>
          <a:p>
            <a:pPr>
              <a:defRPr/>
            </a:pPr>
            <a:r>
              <a:rPr lang="it-IT" altLang="it-IT" sz="2800" b="1" dirty="0" smtClean="0">
                <a:effectLst>
                  <a:outerShdw blurRad="38100" dist="38100" dir="2700000" algn="tl">
                    <a:srgbClr val="C0C0C0"/>
                  </a:outerShdw>
                </a:effectLst>
              </a:rPr>
              <a:t>Definizione di </a:t>
            </a:r>
            <a:r>
              <a:rPr lang="it-IT" altLang="it-IT" sz="2800" b="1" dirty="0" err="1" smtClean="0">
                <a:effectLst>
                  <a:outerShdw blurRad="38100" dist="38100" dir="2700000" algn="tl">
                    <a:srgbClr val="C0C0C0"/>
                  </a:outerShdw>
                </a:effectLst>
              </a:rPr>
              <a:t>CoCiV</a:t>
            </a:r>
            <a:endParaRPr lang="it-IT" altLang="it-IT" sz="2800" b="1" dirty="0">
              <a:effectLst>
                <a:outerShdw blurRad="38100" dist="38100" dir="2700000" algn="tl">
                  <a:srgbClr val="C0C0C0"/>
                </a:outerShdw>
              </a:effectLst>
            </a:endParaRPr>
          </a:p>
        </p:txBody>
      </p:sp>
    </p:spTree>
    <p:extLst>
      <p:ext uri="{BB962C8B-B14F-4D97-AF65-F5344CB8AC3E}">
        <p14:creationId xmlns:p14="http://schemas.microsoft.com/office/powerpoint/2010/main" val="114666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8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8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2" presetClass="entr" presetSubtype="2"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8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3" dur="8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600"/>
                            </p:stCondLst>
                            <p:childTnLst>
                              <p:par>
                                <p:cTn id="15" presetID="2" presetClass="entr" presetSubtype="2"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8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8" dur="8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2400"/>
                            </p:stCondLst>
                            <p:childTnLst>
                              <p:par>
                                <p:cTn id="20" presetID="2" presetClass="entr" presetSubtype="2"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8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3" dur="8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3200"/>
                            </p:stCondLst>
                            <p:childTnLst>
                              <p:par>
                                <p:cTn id="25" presetID="2" presetClass="entr" presetSubtype="2"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8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8" dur="8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8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3" dur="8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100492" y="1196752"/>
            <a:ext cx="5186363" cy="544830"/>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pPr>
            <a:r>
              <a:rPr lang="it-IT" altLang="it-IT" sz="2600" b="1" dirty="0">
                <a:solidFill>
                  <a:schemeClr val="bg2"/>
                </a:solidFill>
                <a:latin typeface="+mj-lt"/>
                <a:cs typeface="Arial" panose="020B0604020202020204" pitchFamily="34" charset="0"/>
              </a:rPr>
              <a:t>Gli elementi essenziali ( 1/2)</a:t>
            </a:r>
          </a:p>
        </p:txBody>
      </p:sp>
      <p:sp>
        <p:nvSpPr>
          <p:cNvPr id="3" name="Text Box 4"/>
          <p:cNvSpPr txBox="1">
            <a:spLocks noChangeArrowheads="1"/>
          </p:cNvSpPr>
          <p:nvPr/>
        </p:nvSpPr>
        <p:spPr bwMode="auto">
          <a:xfrm>
            <a:off x="149225" y="1988840"/>
            <a:ext cx="88201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9413" indent="-379413"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just" eaLnBrk="1" hangingPunct="1">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mj-lt"/>
                <a:cs typeface="Arial" panose="020B0604020202020204" pitchFamily="34" charset="0"/>
              </a:rPr>
              <a:t>L’assegnazione degli </a:t>
            </a:r>
            <a:r>
              <a:rPr lang="it-IT" altLang="it-IT" sz="2400" u="sng" dirty="0" smtClean="0">
                <a:effectLst>
                  <a:outerShdw blurRad="38100" dist="38100" dir="2700000" algn="tl">
                    <a:srgbClr val="000000">
                      <a:alpha val="43137"/>
                    </a:srgbClr>
                  </a:outerShdw>
                </a:effectLst>
                <a:latin typeface="+mj-lt"/>
                <a:cs typeface="Arial" panose="020B0604020202020204" pitchFamily="34" charset="0"/>
              </a:rPr>
              <a:t>obiettivi</a:t>
            </a:r>
            <a:r>
              <a:rPr lang="it-IT" altLang="it-IT" sz="2400" dirty="0" smtClean="0">
                <a:latin typeface="+mj-lt"/>
                <a:cs typeface="Arial" panose="020B0604020202020204" pitchFamily="34" charset="0"/>
              </a:rPr>
              <a:t>: espressione della volontà dell’organo amministrativo e coinvolgimento dei dirigenti</a:t>
            </a:r>
            <a:endParaRPr lang="it-IT" altLang="it-IT" sz="2400" dirty="0">
              <a:latin typeface="+mj-lt"/>
              <a:cs typeface="Arial" panose="020B0604020202020204" pitchFamily="34" charset="0"/>
            </a:endParaRPr>
          </a:p>
          <a:p>
            <a:pPr algn="just" eaLnBrk="1" hangingPunct="1">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mj-lt"/>
                <a:cs typeface="Arial" panose="020B0604020202020204" pitchFamily="34" charset="0"/>
              </a:rPr>
              <a:t>Indicatori di processo, di risultato e di </a:t>
            </a:r>
            <a:r>
              <a:rPr lang="it-IT" altLang="it-IT" sz="2400" u="sng" dirty="0" err="1">
                <a:effectLst>
                  <a:outerShdw blurRad="38100" dist="38100" dir="2700000" algn="tl">
                    <a:srgbClr val="000000">
                      <a:alpha val="43137"/>
                    </a:srgbClr>
                  </a:outerShdw>
                </a:effectLst>
                <a:latin typeface="+mj-lt"/>
                <a:cs typeface="Arial" panose="020B0604020202020204" pitchFamily="34" charset="0"/>
              </a:rPr>
              <a:t>outcome</a:t>
            </a:r>
            <a:r>
              <a:rPr lang="it-IT" altLang="it-IT" sz="2400" dirty="0">
                <a:latin typeface="+mj-lt"/>
                <a:cs typeface="Arial" panose="020B0604020202020204" pitchFamily="34" charset="0"/>
              </a:rPr>
              <a:t>: </a:t>
            </a:r>
            <a:r>
              <a:rPr lang="it-IT" altLang="it-IT" sz="2400" dirty="0" smtClean="0">
                <a:latin typeface="+mj-lt"/>
                <a:cs typeface="Arial" panose="020B0604020202020204" pitchFamily="34" charset="0"/>
              </a:rPr>
              <a:t>attuazione del </a:t>
            </a:r>
            <a:r>
              <a:rPr lang="it-IT" altLang="it-IT" sz="2400" dirty="0">
                <a:latin typeface="+mj-lt"/>
                <a:cs typeface="Arial" panose="020B0604020202020204" pitchFamily="34" charset="0"/>
              </a:rPr>
              <a:t>ciclo della performance e coerenza con il PRS</a:t>
            </a:r>
          </a:p>
          <a:p>
            <a:pPr algn="just" eaLnBrk="1" hangingPunct="1">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mj-lt"/>
                <a:cs typeface="Arial" panose="020B0604020202020204" pitchFamily="34" charset="0"/>
              </a:rPr>
              <a:t>Garanzie</a:t>
            </a:r>
            <a:r>
              <a:rPr lang="it-IT" altLang="it-IT" sz="2400" dirty="0">
                <a:latin typeface="+mj-lt"/>
                <a:cs typeface="Arial" panose="020B0604020202020204" pitchFamily="34" charset="0"/>
              </a:rPr>
              <a:t>: </a:t>
            </a:r>
          </a:p>
          <a:p>
            <a:pPr marL="720725" lvl="3" indent="-360363" algn="just" eaLnBrk="1" hangingPunct="1">
              <a:spcBef>
                <a:spcPct val="50000"/>
              </a:spcBef>
              <a:buClr>
                <a:schemeClr val="tx2">
                  <a:lumMod val="50000"/>
                </a:schemeClr>
              </a:buClr>
              <a:buFont typeface="Wingdings" panose="05000000000000000000" pitchFamily="2" charset="2"/>
              <a:buChar char="ü"/>
              <a:tabLst>
                <a:tab pos="536575" algn="l"/>
              </a:tabLst>
            </a:pPr>
            <a:r>
              <a:rPr lang="it-IT" altLang="it-IT" sz="2400" dirty="0">
                <a:latin typeface="+mj-lt"/>
                <a:cs typeface="Arial" panose="020B0604020202020204" pitchFamily="34" charset="0"/>
              </a:rPr>
              <a:t>per il valutato e per l’amministrazione</a:t>
            </a:r>
          </a:p>
          <a:p>
            <a:pPr marL="720725" lvl="3" indent="-360363" algn="just" eaLnBrk="1" hangingPunct="1">
              <a:spcBef>
                <a:spcPct val="50000"/>
              </a:spcBef>
              <a:buClr>
                <a:schemeClr val="tx2">
                  <a:lumMod val="50000"/>
                </a:schemeClr>
              </a:buClr>
              <a:buFont typeface="Wingdings" panose="05000000000000000000" pitchFamily="2" charset="2"/>
              <a:buChar char="ü"/>
              <a:tabLst>
                <a:tab pos="536575" algn="l"/>
              </a:tabLst>
            </a:pPr>
            <a:r>
              <a:rPr lang="it-IT" altLang="it-IT" sz="2400" dirty="0" smtClean="0">
                <a:latin typeface="+mj-lt"/>
                <a:cs typeface="Arial" panose="020B0604020202020204" pitchFamily="34" charset="0"/>
              </a:rPr>
              <a:t>trasparenza </a:t>
            </a:r>
            <a:r>
              <a:rPr lang="it-IT" altLang="it-IT" sz="2400" dirty="0">
                <a:latin typeface="+mj-lt"/>
                <a:cs typeface="Arial" panose="020B0604020202020204" pitchFamily="34" charset="0"/>
              </a:rPr>
              <a:t>per il cittadino</a:t>
            </a:r>
          </a:p>
          <a:p>
            <a:pPr marL="720725" lvl="3" indent="-360363" algn="just" eaLnBrk="1" hangingPunct="1">
              <a:spcBef>
                <a:spcPct val="50000"/>
              </a:spcBef>
              <a:buClr>
                <a:schemeClr val="tx2">
                  <a:lumMod val="50000"/>
                </a:schemeClr>
              </a:buClr>
              <a:buFont typeface="Wingdings" panose="05000000000000000000" pitchFamily="2" charset="2"/>
              <a:buChar char="ü"/>
              <a:tabLst>
                <a:tab pos="536575" algn="l"/>
              </a:tabLst>
            </a:pPr>
            <a:r>
              <a:rPr lang="it-IT" altLang="it-IT" sz="2400" dirty="0">
                <a:latin typeface="+mj-lt"/>
                <a:cs typeface="Arial" panose="020B0604020202020204" pitchFamily="34" charset="0"/>
              </a:rPr>
              <a:t>o</a:t>
            </a:r>
            <a:r>
              <a:rPr lang="it-IT" altLang="it-IT" sz="2400" dirty="0" smtClean="0">
                <a:latin typeface="+mj-lt"/>
                <a:cs typeface="Arial" panose="020B0604020202020204" pitchFamily="34" charset="0"/>
              </a:rPr>
              <a:t>mogeneità </a:t>
            </a:r>
            <a:r>
              <a:rPr lang="it-IT" altLang="it-IT" sz="2400" dirty="0">
                <a:latin typeface="+mj-lt"/>
                <a:cs typeface="Arial" panose="020B0604020202020204" pitchFamily="34" charset="0"/>
              </a:rPr>
              <a:t>nell’applicazione  dei criteri di valutazione</a:t>
            </a:r>
          </a:p>
          <a:p>
            <a:pPr lvl="3" algn="just" eaLnBrk="1" hangingPunct="1">
              <a:spcBef>
                <a:spcPct val="50000"/>
              </a:spcBef>
              <a:buClr>
                <a:schemeClr val="tx2"/>
              </a:buClr>
              <a:buFont typeface="Wingdings" pitchFamily="2" charset="2"/>
              <a:buChar char="q"/>
            </a:pPr>
            <a:endParaRPr lang="it-IT" altLang="it-IT" sz="2400" dirty="0">
              <a:latin typeface="+mj-lt"/>
              <a:cs typeface="Arial" panose="020B0604020202020204" pitchFamily="34" charset="0"/>
            </a:endParaRPr>
          </a:p>
        </p:txBody>
      </p:sp>
      <p:sp>
        <p:nvSpPr>
          <p:cNvPr id="4" name="Text Box 5"/>
          <p:cNvSpPr txBox="1">
            <a:spLocks noChangeArrowheads="1"/>
          </p:cNvSpPr>
          <p:nvPr/>
        </p:nvSpPr>
        <p:spPr bwMode="auto">
          <a:xfrm>
            <a:off x="5580112" y="692696"/>
            <a:ext cx="3312368" cy="369332"/>
          </a:xfrm>
          <a:prstGeom prst="rect">
            <a:avLst/>
          </a:prstGeom>
          <a:ln/>
          <a:effectLst>
            <a:outerShdw blurRad="50800" dist="38100" dir="13500000" algn="b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defPPr>
              <a:defRPr lang="it-IT"/>
            </a:defPPr>
            <a:lvl1pPr algn="ctr">
              <a:spcBef>
                <a:spcPct val="50000"/>
              </a:spcBef>
              <a:buFontTx/>
              <a:buNone/>
              <a:defRPr sz="1200" b="1">
                <a:latin typeface="Arial" charset="0"/>
              </a:defRPr>
            </a:lvl1pPr>
            <a:lvl2pPr marL="742950" indent="-285750" eaLnBrk="0" hangingPunct="0">
              <a:spcBef>
                <a:spcPct val="20000"/>
              </a:spcBef>
              <a:buSzPct val="75000"/>
              <a:buBlip>
                <a:blip r:embed="rId3"/>
              </a:buBlip>
              <a:defRPr sz="2800">
                <a:latin typeface="Tahoma" pitchFamily="34" charset="0"/>
              </a:defRPr>
            </a:lvl2pPr>
            <a:lvl3pPr marL="1143000" indent="-228600" eaLnBrk="0" hangingPunct="0">
              <a:spcBef>
                <a:spcPct val="20000"/>
              </a:spcBef>
              <a:buChar char="•"/>
              <a:defRPr sz="2400">
                <a:latin typeface="Tahoma" pitchFamily="34" charset="0"/>
              </a:defRPr>
            </a:lvl3pPr>
            <a:lvl4pPr marL="1600200" indent="-228600" eaLnBrk="0" hangingPunct="0">
              <a:spcBef>
                <a:spcPct val="20000"/>
              </a:spcBef>
              <a:buChar char="–"/>
              <a:defRPr sz="2000">
                <a:latin typeface="Tahoma" pitchFamily="34" charset="0"/>
              </a:defRPr>
            </a:lvl4pPr>
            <a:lvl5pPr marL="2057400" indent="-228600" eaLnBrk="0" hangingPunct="0">
              <a:spcBef>
                <a:spcPct val="20000"/>
              </a:spcBef>
              <a:buClr>
                <a:schemeClr val="tx2"/>
              </a:buClr>
              <a:buChar char="–"/>
              <a:defRPr sz="2000">
                <a:latin typeface="Tahoma" pitchFamily="34" charset="0"/>
              </a:defRPr>
            </a:lvl5pPr>
            <a:lvl6pPr marL="2514600" indent="-228600" eaLnBrk="0" fontAlgn="base" hangingPunct="0">
              <a:spcBef>
                <a:spcPct val="20000"/>
              </a:spcBef>
              <a:spcAft>
                <a:spcPct val="0"/>
              </a:spcAft>
              <a:buClr>
                <a:schemeClr val="tx2"/>
              </a:buClr>
              <a:buChar char="–"/>
              <a:defRPr sz="2000">
                <a:latin typeface="Tahoma" pitchFamily="34" charset="0"/>
              </a:defRPr>
            </a:lvl6pPr>
            <a:lvl7pPr marL="2971800" indent="-228600" eaLnBrk="0" fontAlgn="base" hangingPunct="0">
              <a:spcBef>
                <a:spcPct val="20000"/>
              </a:spcBef>
              <a:spcAft>
                <a:spcPct val="0"/>
              </a:spcAft>
              <a:buClr>
                <a:schemeClr val="tx2"/>
              </a:buClr>
              <a:buChar char="–"/>
              <a:defRPr sz="2000">
                <a:latin typeface="Tahoma" pitchFamily="34" charset="0"/>
              </a:defRPr>
            </a:lvl7pPr>
            <a:lvl8pPr marL="3429000" indent="-228600" eaLnBrk="0" fontAlgn="base" hangingPunct="0">
              <a:spcBef>
                <a:spcPct val="20000"/>
              </a:spcBef>
              <a:spcAft>
                <a:spcPct val="0"/>
              </a:spcAft>
              <a:buClr>
                <a:schemeClr val="tx2"/>
              </a:buClr>
              <a:buChar char="–"/>
              <a:defRPr sz="2000">
                <a:latin typeface="Tahoma" pitchFamily="34" charset="0"/>
              </a:defRPr>
            </a:lvl8pPr>
            <a:lvl9pPr marL="3886200" indent="-228600" eaLnBrk="0" fontAlgn="base" hangingPunct="0">
              <a:spcBef>
                <a:spcPct val="20000"/>
              </a:spcBef>
              <a:spcAft>
                <a:spcPct val="0"/>
              </a:spcAft>
              <a:buClr>
                <a:schemeClr val="tx2"/>
              </a:buClr>
              <a:buChar char="–"/>
              <a:defRPr sz="2000">
                <a:latin typeface="Tahoma" pitchFamily="34" charset="0"/>
              </a:defRPr>
            </a:lvl9pPr>
          </a:lstStyle>
          <a:p>
            <a:r>
              <a:rPr lang="it-IT" altLang="it-IT" sz="1800" dirty="0">
                <a:latin typeface="+mj-lt"/>
                <a:cs typeface="Arial" panose="020B0604020202020204" pitchFamily="34" charset="0"/>
              </a:rPr>
              <a:t> - </a:t>
            </a:r>
            <a:r>
              <a:rPr lang="it-IT" altLang="it-IT" sz="1800" dirty="0" smtClean="0">
                <a:latin typeface="+mj-lt"/>
                <a:cs typeface="Arial" panose="020B0604020202020204" pitchFamily="34" charset="0"/>
              </a:rPr>
              <a:t>Artt. </a:t>
            </a:r>
            <a:r>
              <a:rPr lang="it-IT" altLang="it-IT" sz="1800" dirty="0">
                <a:latin typeface="+mj-lt"/>
                <a:cs typeface="Arial" panose="020B0604020202020204" pitchFamily="34" charset="0"/>
              </a:rPr>
              <a:t>3, 5, 6, 11, 12, 38, 39, 41</a:t>
            </a:r>
          </a:p>
        </p:txBody>
      </p:sp>
      <p:sp>
        <p:nvSpPr>
          <p:cNvPr id="6" name="Rectangle 3"/>
          <p:cNvSpPr txBox="1">
            <a:spLocks noChangeArrowheads="1"/>
          </p:cNvSpPr>
          <p:nvPr/>
        </p:nvSpPr>
        <p:spPr>
          <a:xfrm>
            <a:off x="251520" y="44624"/>
            <a:ext cx="8640960"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defRPr/>
            </a:pPr>
            <a:r>
              <a:rPr lang="it-IT" altLang="it-IT" sz="2800" b="1" dirty="0">
                <a:effectLst>
                  <a:outerShdw blurRad="38100" dist="38100" dir="2700000" algn="tl">
                    <a:srgbClr val="C0C0C0"/>
                  </a:outerShdw>
                </a:effectLst>
                <a:cs typeface="Arial" panose="020B0604020202020204" pitchFamily="34" charset="0"/>
              </a:rPr>
              <a:t>D</a:t>
            </a:r>
            <a:r>
              <a:rPr lang="it-IT" altLang="it-IT" sz="2800" b="1" dirty="0" smtClean="0">
                <a:effectLst>
                  <a:outerShdw blurRad="38100" dist="38100" dir="2700000" algn="tl">
                    <a:srgbClr val="C0C0C0"/>
                  </a:outerShdw>
                </a:effectLst>
                <a:cs typeface="Arial" panose="020B0604020202020204" pitchFamily="34" charset="0"/>
              </a:rPr>
              <a:t>. Lgs. 150/2009 – Il modello in Regione Marche</a:t>
            </a:r>
            <a:endParaRPr lang="it-IT" altLang="it-IT" sz="2800" b="1" dirty="0">
              <a:effectLst>
                <a:outerShdw blurRad="38100" dist="38100" dir="2700000" algn="tl">
                  <a:srgbClr val="C0C0C0"/>
                </a:outerShdw>
              </a:effectLst>
              <a:cs typeface="Arial" panose="020B0604020202020204" pitchFamily="34" charset="0"/>
            </a:endParaRPr>
          </a:p>
        </p:txBody>
      </p:sp>
    </p:spTree>
    <p:extLst>
      <p:ext uri="{BB962C8B-B14F-4D97-AF65-F5344CB8AC3E}">
        <p14:creationId xmlns:p14="http://schemas.microsoft.com/office/powerpoint/2010/main" val="106902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8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8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8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6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8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4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8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8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8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8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49733" y="980728"/>
            <a:ext cx="5186363" cy="544830"/>
          </a:xfrm>
          <a:prstGeom prst="roundRect">
            <a:avLst>
              <a:gd name="adj" fmla="val 16667"/>
            </a:avLst>
          </a:prstGeom>
          <a:ln/>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pPr>
            <a:r>
              <a:rPr lang="it-IT" altLang="it-IT" sz="2600" b="1" dirty="0">
                <a:solidFill>
                  <a:schemeClr val="bg2"/>
                </a:solidFill>
                <a:latin typeface="+mj-lt"/>
                <a:cs typeface="Arial" panose="020B0604020202020204" pitchFamily="34" charset="0"/>
              </a:rPr>
              <a:t>Gli elementi essenziali  (2/2)</a:t>
            </a:r>
          </a:p>
        </p:txBody>
      </p:sp>
      <p:sp>
        <p:nvSpPr>
          <p:cNvPr id="3" name="Text Box 4"/>
          <p:cNvSpPr txBox="1">
            <a:spLocks noChangeArrowheads="1"/>
          </p:cNvSpPr>
          <p:nvPr/>
        </p:nvSpPr>
        <p:spPr bwMode="auto">
          <a:xfrm>
            <a:off x="251173" y="1772816"/>
            <a:ext cx="864165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79413" indent="-379413"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just" eaLnBrk="1" hangingPunct="1">
              <a:lnSpc>
                <a:spcPct val="90000"/>
              </a:lnSpc>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Times New Roman" pitchFamily="18" charset="0"/>
              </a:rPr>
              <a:t>Verifica </a:t>
            </a:r>
            <a:r>
              <a:rPr lang="it-IT" altLang="it-IT" sz="2400" u="sng" dirty="0" smtClean="0">
                <a:effectLst>
                  <a:outerShdw blurRad="38100" dist="38100" dir="2700000" algn="tl">
                    <a:srgbClr val="000000">
                      <a:alpha val="43137"/>
                    </a:srgbClr>
                  </a:outerShdw>
                </a:effectLst>
                <a:latin typeface="Times New Roman" pitchFamily="18" charset="0"/>
              </a:rPr>
              <a:t>intermedia</a:t>
            </a:r>
            <a:r>
              <a:rPr lang="it-IT" altLang="it-IT" sz="2400" dirty="0" smtClean="0">
                <a:latin typeface="Times New Roman" pitchFamily="18" charset="0"/>
              </a:rPr>
              <a:t>: </a:t>
            </a:r>
            <a:r>
              <a:rPr lang="it-IT" altLang="it-IT" sz="2400" dirty="0">
                <a:latin typeface="Times New Roman" pitchFamily="18" charset="0"/>
              </a:rPr>
              <a:t>strumento di monitoraggio e di misura del ciclo della performance</a:t>
            </a:r>
          </a:p>
          <a:p>
            <a:pPr algn="just" eaLnBrk="1" hangingPunct="1">
              <a:lnSpc>
                <a:spcPct val="90000"/>
              </a:lnSpc>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Times New Roman" pitchFamily="18" charset="0"/>
              </a:rPr>
              <a:t>D</a:t>
            </a:r>
            <a:r>
              <a:rPr lang="it-IT" altLang="it-IT" sz="2400" u="sng" dirty="0" smtClean="0">
                <a:effectLst>
                  <a:outerShdw blurRad="38100" dist="38100" dir="2700000" algn="tl">
                    <a:srgbClr val="000000">
                      <a:alpha val="43137"/>
                    </a:srgbClr>
                  </a:outerShdw>
                </a:effectLst>
                <a:latin typeface="Times New Roman" pitchFamily="18" charset="0"/>
              </a:rPr>
              <a:t>ifferenziazione </a:t>
            </a:r>
            <a:r>
              <a:rPr lang="it-IT" altLang="it-IT" sz="2400" u="sng" dirty="0">
                <a:effectLst>
                  <a:outerShdw blurRad="38100" dist="38100" dir="2700000" algn="tl">
                    <a:srgbClr val="000000">
                      <a:alpha val="43137"/>
                    </a:srgbClr>
                  </a:outerShdw>
                </a:effectLst>
                <a:latin typeface="Times New Roman" pitchFamily="18" charset="0"/>
              </a:rPr>
              <a:t>dei punteggi valutati</a:t>
            </a:r>
            <a:r>
              <a:rPr lang="it-IT" altLang="it-IT" sz="2400" dirty="0" smtClean="0">
                <a:latin typeface="Times New Roman" pitchFamily="18" charset="0"/>
              </a:rPr>
              <a:t>:</a:t>
            </a:r>
            <a:endParaRPr lang="it-IT" altLang="it-IT" sz="2400" dirty="0">
              <a:latin typeface="Times New Roman" pitchFamily="18" charset="0"/>
            </a:endParaRPr>
          </a:p>
          <a:p>
            <a:pPr marL="790575" lvl="3" indent="-342900" algn="just" eaLnBrk="1" hangingPunct="1">
              <a:lnSpc>
                <a:spcPct val="90000"/>
              </a:lnSpc>
              <a:spcBef>
                <a:spcPct val="50000"/>
              </a:spcBef>
              <a:buClr>
                <a:schemeClr val="tx2">
                  <a:lumMod val="50000"/>
                </a:schemeClr>
              </a:buClr>
              <a:buFont typeface="Wingdings" panose="05000000000000000000" pitchFamily="2" charset="2"/>
              <a:buChar char="ü"/>
            </a:pPr>
            <a:r>
              <a:rPr lang="it-IT" altLang="it-IT" sz="2400" dirty="0">
                <a:latin typeface="Times New Roman" pitchFamily="18" charset="0"/>
              </a:rPr>
              <a:t>informazione per le azioni di sviluppo</a:t>
            </a:r>
          </a:p>
          <a:p>
            <a:pPr marL="790575" lvl="3" indent="-342900" algn="just" eaLnBrk="1" hangingPunct="1">
              <a:lnSpc>
                <a:spcPct val="90000"/>
              </a:lnSpc>
              <a:spcBef>
                <a:spcPct val="50000"/>
              </a:spcBef>
              <a:buClr>
                <a:schemeClr val="tx2">
                  <a:lumMod val="50000"/>
                </a:schemeClr>
              </a:buClr>
              <a:buFont typeface="Wingdings" panose="05000000000000000000" pitchFamily="2" charset="2"/>
              <a:buChar char="ü"/>
            </a:pPr>
            <a:r>
              <a:rPr lang="it-IT" altLang="it-IT" sz="2400" dirty="0" smtClean="0">
                <a:latin typeface="Times New Roman" pitchFamily="18" charset="0"/>
              </a:rPr>
              <a:t>+ </a:t>
            </a:r>
            <a:r>
              <a:rPr lang="it-IT" altLang="it-IT" sz="2400" dirty="0">
                <a:latin typeface="Times New Roman" pitchFamily="18" charset="0"/>
              </a:rPr>
              <a:t>trasparenza</a:t>
            </a:r>
          </a:p>
          <a:p>
            <a:pPr marL="790575" lvl="3" indent="-342900" algn="just" eaLnBrk="1" hangingPunct="1">
              <a:lnSpc>
                <a:spcPct val="90000"/>
              </a:lnSpc>
              <a:spcBef>
                <a:spcPct val="50000"/>
              </a:spcBef>
              <a:buClr>
                <a:schemeClr val="tx2">
                  <a:lumMod val="50000"/>
                </a:schemeClr>
              </a:buClr>
              <a:buFont typeface="Wingdings" panose="05000000000000000000" pitchFamily="2" charset="2"/>
              <a:buChar char="ü"/>
            </a:pPr>
            <a:r>
              <a:rPr lang="it-IT" altLang="it-IT" sz="2400" dirty="0">
                <a:latin typeface="Times New Roman" pitchFamily="18" charset="0"/>
              </a:rPr>
              <a:t>+ stimolo al miglioramento</a:t>
            </a:r>
          </a:p>
          <a:p>
            <a:pPr algn="just" eaLnBrk="1" hangingPunct="1">
              <a:lnSpc>
                <a:spcPct val="90000"/>
              </a:lnSpc>
              <a:spcBef>
                <a:spcPct val="50000"/>
              </a:spcBef>
              <a:buClr>
                <a:schemeClr val="tx2">
                  <a:lumMod val="50000"/>
                </a:schemeClr>
              </a:buClr>
              <a:buFont typeface="Wingdings" pitchFamily="2" charset="2"/>
              <a:buChar char="q"/>
            </a:pPr>
            <a:r>
              <a:rPr lang="it-IT" altLang="it-IT" sz="2400" u="sng" dirty="0">
                <a:effectLst>
                  <a:outerShdw blurRad="38100" dist="38100" dir="2700000" algn="tl">
                    <a:srgbClr val="000000">
                      <a:alpha val="43137"/>
                    </a:srgbClr>
                  </a:outerShdw>
                </a:effectLst>
                <a:latin typeface="Times New Roman" pitchFamily="18" charset="0"/>
              </a:rPr>
              <a:t>Verifica finale</a:t>
            </a:r>
            <a:r>
              <a:rPr lang="it-IT" altLang="it-IT" sz="2400" dirty="0" smtClean="0">
                <a:latin typeface="Times New Roman" pitchFamily="18" charset="0"/>
              </a:rPr>
              <a:t>:</a:t>
            </a:r>
            <a:endParaRPr lang="it-IT" altLang="it-IT" sz="2400" dirty="0">
              <a:latin typeface="Times New Roman" pitchFamily="18" charset="0"/>
            </a:endParaRPr>
          </a:p>
          <a:p>
            <a:pPr marL="790575" lvl="3" indent="-342900" algn="just" eaLnBrk="1" hangingPunct="1">
              <a:lnSpc>
                <a:spcPct val="90000"/>
              </a:lnSpc>
              <a:spcBef>
                <a:spcPct val="50000"/>
              </a:spcBef>
              <a:buClr>
                <a:schemeClr val="tx2">
                  <a:lumMod val="50000"/>
                </a:schemeClr>
              </a:buClr>
              <a:buFont typeface="Wingdings" panose="05000000000000000000" pitchFamily="2" charset="2"/>
              <a:buChar char="ü"/>
            </a:pPr>
            <a:r>
              <a:rPr lang="it-IT" altLang="it-IT" sz="2400" dirty="0">
                <a:latin typeface="Times New Roman" pitchFamily="18" charset="0"/>
              </a:rPr>
              <a:t>Grado di conseguimento e di misura degli </a:t>
            </a:r>
            <a:r>
              <a:rPr lang="it-IT" altLang="it-IT" sz="2400" dirty="0" smtClean="0">
                <a:latin typeface="Times New Roman" pitchFamily="18" charset="0"/>
              </a:rPr>
              <a:t>impatti (indicatori di controllo strategico)</a:t>
            </a:r>
            <a:endParaRPr lang="it-IT" altLang="it-IT" sz="2400" dirty="0">
              <a:latin typeface="Times New Roman" pitchFamily="18" charset="0"/>
            </a:endParaRPr>
          </a:p>
          <a:p>
            <a:pPr marL="790575" lvl="3" indent="-342900" algn="just" eaLnBrk="1" hangingPunct="1">
              <a:lnSpc>
                <a:spcPct val="90000"/>
              </a:lnSpc>
              <a:spcBef>
                <a:spcPct val="50000"/>
              </a:spcBef>
              <a:buClr>
                <a:schemeClr val="tx2">
                  <a:lumMod val="50000"/>
                </a:schemeClr>
              </a:buClr>
              <a:buFont typeface="Wingdings" panose="05000000000000000000" pitchFamily="2" charset="2"/>
              <a:buChar char="ü"/>
            </a:pPr>
            <a:r>
              <a:rPr lang="it-IT" altLang="it-IT" sz="2400" dirty="0">
                <a:latin typeface="Times New Roman" pitchFamily="18" charset="0"/>
              </a:rPr>
              <a:t>Miglioramento della performance</a:t>
            </a:r>
          </a:p>
        </p:txBody>
      </p:sp>
      <p:sp>
        <p:nvSpPr>
          <p:cNvPr id="4" name="Rectangle 7"/>
          <p:cNvSpPr txBox="1">
            <a:spLocks noChangeArrowheads="1"/>
          </p:cNvSpPr>
          <p:nvPr/>
        </p:nvSpPr>
        <p:spPr>
          <a:xfrm>
            <a:off x="251173" y="44624"/>
            <a:ext cx="8641655"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defRPr/>
            </a:pPr>
            <a:r>
              <a:rPr lang="it-IT" altLang="it-IT" sz="2800" b="1" dirty="0" smtClean="0">
                <a:effectLst>
                  <a:outerShdw blurRad="38100" dist="38100" dir="2700000" algn="tl">
                    <a:srgbClr val="C0C0C0"/>
                  </a:outerShdw>
                </a:effectLst>
              </a:rPr>
              <a:t>D. Lgs. 150/2009 – Il modello in Regione Marche</a:t>
            </a:r>
            <a:endParaRPr lang="it-IT" altLang="it-IT" sz="2800" b="1" dirty="0">
              <a:effectLst>
                <a:outerShdw blurRad="38100" dist="38100" dir="2700000" algn="tl">
                  <a:srgbClr val="C0C0C0"/>
                </a:outerShdw>
              </a:effectLst>
            </a:endParaRPr>
          </a:p>
        </p:txBody>
      </p:sp>
    </p:spTree>
    <p:extLst>
      <p:ext uri="{BB962C8B-B14F-4D97-AF65-F5344CB8AC3E}">
        <p14:creationId xmlns:p14="http://schemas.microsoft.com/office/powerpoint/2010/main" val="325292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8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8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8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8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8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8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600"/>
                            </p:stCondLst>
                            <p:childTnLst>
                              <p:par>
                                <p:cTn id="27" presetID="2" presetClass="entr" presetSubtype="4"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8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8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8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8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8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8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173" y="1228398"/>
            <a:ext cx="8641655" cy="4401205"/>
          </a:xfrm>
          <a:prstGeom prst="rect">
            <a:avLst/>
          </a:prstGeom>
          <a:noFill/>
        </p:spPr>
        <p:txBody>
          <a:bodyPr wrap="square" rtlCol="0">
            <a:spAutoFit/>
          </a:bodyPr>
          <a:lstStyle/>
          <a:p>
            <a:pPr algn="just">
              <a:spcBef>
                <a:spcPts val="1200"/>
              </a:spcBef>
            </a:pPr>
            <a:r>
              <a:rPr lang="it-IT" sz="2600" dirty="0" smtClean="0"/>
              <a:t>La performance organizzativa viene presidiata attraverso </a:t>
            </a:r>
            <a:r>
              <a:rPr lang="it-IT" sz="2600" b="1" dirty="0" smtClean="0"/>
              <a:t>monitoraggi intermedi semestrali</a:t>
            </a:r>
            <a:r>
              <a:rPr lang="it-IT" sz="2600" dirty="0" smtClean="0"/>
              <a:t>, che consentono di misurare lo stato di avanzamento degli obiettivi.</a:t>
            </a:r>
          </a:p>
          <a:p>
            <a:pPr algn="just">
              <a:spcBef>
                <a:spcPts val="1200"/>
              </a:spcBef>
            </a:pPr>
            <a:r>
              <a:rPr lang="it-IT" sz="2600" dirty="0" smtClean="0"/>
              <a:t>Il sistema di rendicontazione SIMOVE, implementato nel 2012, ne consente le </a:t>
            </a:r>
            <a:r>
              <a:rPr lang="it-IT" sz="2600" b="1" dirty="0" smtClean="0"/>
              <a:t>visibilità interna all’organo di vertice politico amministrativo e ai dirigenti</a:t>
            </a:r>
            <a:r>
              <a:rPr lang="it-IT" sz="2600" dirty="0" smtClean="0"/>
              <a:t>.</a:t>
            </a:r>
          </a:p>
          <a:p>
            <a:pPr algn="just">
              <a:spcBef>
                <a:spcPts val="1200"/>
              </a:spcBef>
            </a:pPr>
            <a:r>
              <a:rPr lang="it-IT" sz="2600" dirty="0" smtClean="0"/>
              <a:t>In corso d’anno le sessioni intermedie consentono di </a:t>
            </a:r>
            <a:r>
              <a:rPr lang="it-IT" sz="2600" b="1" dirty="0" smtClean="0"/>
              <a:t>rilevare criticità sopravvenute</a:t>
            </a:r>
            <a:r>
              <a:rPr lang="it-IT" sz="2600" dirty="0" smtClean="0"/>
              <a:t> e riallineare obiettivi e relativi indicatori di misura. Il sistema è presidiato dalla </a:t>
            </a:r>
            <a:r>
              <a:rPr lang="it-IT" sz="2600" b="1" dirty="0" smtClean="0"/>
              <a:t>struttura tecnica permanente e dai referenti di controllo di gestione</a:t>
            </a:r>
            <a:r>
              <a:rPr lang="it-IT" sz="2600" dirty="0" smtClean="0"/>
              <a:t>.</a:t>
            </a:r>
          </a:p>
        </p:txBody>
      </p:sp>
      <p:sp>
        <p:nvSpPr>
          <p:cNvPr id="3" name="Rectangle 7"/>
          <p:cNvSpPr txBox="1">
            <a:spLocks noChangeArrowheads="1"/>
          </p:cNvSpPr>
          <p:nvPr/>
        </p:nvSpPr>
        <p:spPr>
          <a:xfrm>
            <a:off x="251173" y="44624"/>
            <a:ext cx="8641655" cy="457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defRPr/>
            </a:pPr>
            <a:r>
              <a:rPr lang="it-IT" altLang="it-IT" sz="2800" b="1" dirty="0" smtClean="0">
                <a:effectLst>
                  <a:outerShdw blurRad="38100" dist="38100" dir="2700000" algn="tl">
                    <a:srgbClr val="C0C0C0"/>
                  </a:outerShdw>
                </a:effectLst>
              </a:rPr>
              <a:t>D. Lgs. 150/2009 – Il modello in Regione Marche</a:t>
            </a:r>
            <a:endParaRPr lang="it-IT" altLang="it-IT" sz="2800" b="1" dirty="0">
              <a:effectLst>
                <a:outerShdw blurRad="38100" dist="38100" dir="2700000" algn="tl">
                  <a:srgbClr val="C0C0C0"/>
                </a:outerShdw>
              </a:effectLst>
            </a:endParaRPr>
          </a:p>
        </p:txBody>
      </p:sp>
    </p:spTree>
    <p:extLst>
      <p:ext uri="{BB962C8B-B14F-4D97-AF65-F5344CB8AC3E}">
        <p14:creationId xmlns:p14="http://schemas.microsoft.com/office/powerpoint/2010/main" val="110537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800"/>
                                        <p:tgtEl>
                                          <p:spTgt spid="2">
                                            <p:txEl>
                                              <p:pRg st="0" end="0"/>
                                            </p:txEl>
                                          </p:spTgt>
                                        </p:tgtEl>
                                      </p:cBhvr>
                                    </p:animEffect>
                                  </p:childTnLst>
                                </p:cTn>
                              </p:par>
                            </p:childTnLst>
                          </p:cTn>
                        </p:par>
                        <p:par>
                          <p:cTn id="8" fill="hold">
                            <p:stCondLst>
                              <p:cond delay="800"/>
                            </p:stCondLst>
                            <p:childTnLst>
                              <p:par>
                                <p:cTn id="9" presetID="16" presetClass="entr" presetSubtype="37"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arn(outVertical)">
                                      <p:cBhvr>
                                        <p:cTn id="11" dur="800"/>
                                        <p:tgtEl>
                                          <p:spTgt spid="2">
                                            <p:txEl>
                                              <p:pRg st="1" end="1"/>
                                            </p:txEl>
                                          </p:spTgt>
                                        </p:tgtEl>
                                      </p:cBhvr>
                                    </p:animEffect>
                                  </p:childTnLst>
                                </p:cTn>
                              </p:par>
                            </p:childTnLst>
                          </p:cTn>
                        </p:par>
                        <p:par>
                          <p:cTn id="12" fill="hold">
                            <p:stCondLst>
                              <p:cond delay="1600"/>
                            </p:stCondLst>
                            <p:childTnLst>
                              <p:par>
                                <p:cTn id="13" presetID="16" presetClass="entr" presetSubtype="37"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outVertical)">
                                      <p:cBhvr>
                                        <p:cTn id="15" dur="8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Tema di Office">
  <a:themeElements>
    <a:clrScheme name="PPT REGIONE">
      <a:dk1>
        <a:sysClr val="windowText" lastClr="000000"/>
      </a:dk1>
      <a:lt1>
        <a:srgbClr val="FFFFFF"/>
      </a:lt1>
      <a:dk2>
        <a:srgbClr val="C3D69B"/>
      </a:dk2>
      <a:lt2>
        <a:srgbClr val="FFFFFF"/>
      </a:lt2>
      <a:accent1>
        <a:srgbClr val="76923C"/>
      </a:accent1>
      <a:accent2>
        <a:srgbClr val="4F6128"/>
      </a:accent2>
      <a:accent3>
        <a:srgbClr val="494429"/>
      </a:accent3>
      <a:accent4>
        <a:srgbClr val="339933"/>
      </a:accent4>
      <a:accent5>
        <a:srgbClr val="006600"/>
      </a:accent5>
      <a:accent6>
        <a:srgbClr val="F79646"/>
      </a:accent6>
      <a:hlink>
        <a:srgbClr val="0000FF"/>
      </a:hlink>
      <a:folHlink>
        <a:srgbClr val="FF0000"/>
      </a:folHlink>
    </a:clrScheme>
    <a:fontScheme name="presentazione regio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1166</Words>
  <Application>Microsoft Office PowerPoint</Application>
  <PresentationFormat>Presentazione su schermo (4:3)</PresentationFormat>
  <Paragraphs>129</Paragraphs>
  <Slides>15</Slides>
  <Notes>1</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Federica De Santis</dc:creator>
  <cp:lastModifiedBy>Arianna Scacciapiche</cp:lastModifiedBy>
  <cp:revision>33</cp:revision>
  <dcterms:created xsi:type="dcterms:W3CDTF">2015-03-18T13:42:42Z</dcterms:created>
  <dcterms:modified xsi:type="dcterms:W3CDTF">2015-03-27T07:42:11Z</dcterms:modified>
</cp:coreProperties>
</file>