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64" r:id="rId3"/>
    <p:sldId id="276" r:id="rId4"/>
    <p:sldId id="266" r:id="rId5"/>
    <p:sldId id="269" r:id="rId6"/>
    <p:sldId id="268" r:id="rId7"/>
    <p:sldId id="270" r:id="rId8"/>
    <p:sldId id="271" r:id="rId9"/>
    <p:sldId id="272" r:id="rId10"/>
    <p:sldId id="274" r:id="rId11"/>
    <p:sldId id="273" r:id="rId12"/>
    <p:sldId id="275" r:id="rId13"/>
  </p:sldIdLst>
  <p:sldSz cx="9144000" cy="5715000" type="screen16x1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534" y="-8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39559-BA12-45FA-9D81-00AFDE1431B6}" type="datetimeFigureOut">
              <a:rPr lang="it-IT" smtClean="0"/>
              <a:t>26/10/2016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DE619-5E90-496C-91EC-568E09C644F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4728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720EB-18FB-49F2-A0AD-7FF9E4D4BA40}" type="datetime1">
              <a:rPr lang="it-IT" smtClean="0"/>
              <a:t>26/10/2016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4980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6B7D-2BCD-4E2B-BBDE-D25138452A0A}" type="datetime1">
              <a:rPr lang="it-IT" smtClean="0"/>
              <a:t>26/10/2016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56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49C4-4FB6-4EA7-939F-D6F9ABF3D4BB}" type="datetime1">
              <a:rPr lang="it-IT" smtClean="0"/>
              <a:t>26/10/2016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0919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7855-BC43-41DF-BD28-484913B5A846}" type="datetime1">
              <a:rPr lang="it-IT" smtClean="0"/>
              <a:t>26/10/2016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30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795A-C0A2-49A3-AE9C-79E8C5699883}" type="datetime1">
              <a:rPr lang="it-IT" smtClean="0"/>
              <a:t>26/10/2016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85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A675-7A72-4A7D-AEDA-943485F7EC89}" type="datetime1">
              <a:rPr lang="it-IT" smtClean="0"/>
              <a:t>26/10/2016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813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10CD7-AF4A-4BED-BA11-63202571826F}" type="datetime1">
              <a:rPr lang="it-IT" smtClean="0"/>
              <a:t>26/10/2016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325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A2AF-0044-4FD0-9512-3BF7B6FABE96}" type="datetime1">
              <a:rPr lang="it-IT" smtClean="0"/>
              <a:t>26/10/2016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777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D374-120C-45B6-A135-4E03544679A4}" type="datetime1">
              <a:rPr lang="it-IT" smtClean="0"/>
              <a:t>26/10/2016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17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ED256-BF12-404A-BF25-0DEFBDE3AA7C}" type="datetime1">
              <a:rPr lang="it-IT" smtClean="0"/>
              <a:t>26/10/2016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559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77B6C-D189-4747-9A06-43721B1B343A}" type="datetime1">
              <a:rPr lang="it-IT" smtClean="0"/>
              <a:t>26/10/2016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9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CB5D3-3F61-4091-8D96-3CDC1A4EDF7A}" type="datetime1">
              <a:rPr lang="it-IT" smtClean="0"/>
              <a:t>26/10/2016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94F3B-A95F-4036-9FB0-F0B68AB475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8182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0" y="15649"/>
            <a:ext cx="7164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  <a:latin typeface="Arial Black" pitchFamily="34" charset="0"/>
              </a:rPr>
              <a:t>INTERVENTI A FAVORE DEI</a:t>
            </a:r>
            <a:br>
              <a:rPr lang="it-IT" sz="2400" b="1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it-IT" sz="2400" b="1" dirty="0" smtClean="0">
                <a:solidFill>
                  <a:schemeClr val="bg1"/>
                </a:solidFill>
                <a:latin typeface="Arial Black" pitchFamily="34" charset="0"/>
              </a:rPr>
              <a:t>COMUNI DANNEGGIATI DAL TERREMOTO</a:t>
            </a:r>
            <a:endParaRPr lang="it-IT" sz="2400" b="1" cap="all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6586" y="861536"/>
            <a:ext cx="6557414" cy="4641364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179357" y="1965053"/>
            <a:ext cx="4104456" cy="2434330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79356" y="2009759"/>
            <a:ext cx="4176619" cy="230832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interventi riguardano tutti i Comuni: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 quelli all’interno del cratere (Allegato 1),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 gli altri Comuni della Regione coinvolti dal sisma.</a:t>
            </a:r>
            <a:endParaRPr lang="it-IT" sz="2400" dirty="0">
              <a:solidFill>
                <a:srgbClr val="00206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107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28172" y="36398"/>
            <a:ext cx="7415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cap="all" dirty="0" smtClean="0">
                <a:solidFill>
                  <a:schemeClr val="bg1"/>
                </a:solidFill>
              </a:rPr>
              <a:t>TUTTI I COMUNI FUORI E DENTRO IL CRATERE:</a:t>
            </a:r>
          </a:p>
          <a:p>
            <a:r>
              <a:rPr lang="it-IT" sz="2400" b="1" cap="all" dirty="0" smtClean="0">
                <a:solidFill>
                  <a:schemeClr val="bg1"/>
                </a:solidFill>
              </a:rPr>
              <a:t>Interventi </a:t>
            </a:r>
            <a:r>
              <a:rPr lang="it-IT" sz="2400" b="1" cap="all" dirty="0">
                <a:solidFill>
                  <a:schemeClr val="bg1"/>
                </a:solidFill>
              </a:rPr>
              <a:t>di immediata esecuzione </a:t>
            </a:r>
            <a:r>
              <a:rPr lang="it-IT" sz="2400" b="1" cap="all" dirty="0" smtClean="0">
                <a:solidFill>
                  <a:schemeClr val="bg1"/>
                </a:solidFill>
              </a:rPr>
              <a:t>- (</a:t>
            </a:r>
            <a:r>
              <a:rPr lang="it-IT" sz="2400" b="1" cap="all" dirty="0">
                <a:solidFill>
                  <a:schemeClr val="bg1"/>
                </a:solidFill>
              </a:rPr>
              <a:t>art. 8)</a:t>
            </a:r>
            <a:endParaRPr lang="it-IT" sz="2400" cap="all" dirty="0">
              <a:solidFill>
                <a:schemeClr val="bg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057300"/>
            <a:ext cx="849694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002060"/>
                </a:solidFill>
              </a:rPr>
              <a:t>Edifici con danni lievi classificati con livello di inagibilità B delle schede </a:t>
            </a:r>
            <a:r>
              <a:rPr lang="it-IT" sz="1400" dirty="0" err="1">
                <a:solidFill>
                  <a:srgbClr val="002060"/>
                </a:solidFill>
              </a:rPr>
              <a:t>AeDES</a:t>
            </a:r>
            <a:r>
              <a:rPr lang="it-IT" sz="1400" dirty="0">
                <a:solidFill>
                  <a:srgbClr val="002060"/>
                </a:solidFill>
              </a:rPr>
              <a:t>.</a:t>
            </a:r>
          </a:p>
          <a:p>
            <a:r>
              <a:rPr lang="it-IT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Tempi</a:t>
            </a:r>
            <a:r>
              <a:rPr lang="it-IT" sz="1400" dirty="0">
                <a:solidFill>
                  <a:srgbClr val="002060"/>
                </a:solidFill>
              </a:rPr>
              <a:t>: il Commissario delegato emana le disposizioni operative entro 15 giorni (</a:t>
            </a:r>
            <a:r>
              <a:rPr lang="it-IT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novembre 2016</a:t>
            </a:r>
            <a:r>
              <a:rPr lang="it-IT" sz="1400" dirty="0">
                <a:solidFill>
                  <a:srgbClr val="002060"/>
                </a:solidFill>
              </a:rPr>
              <a:t>) dalla pubblicazione del decreto legge n. 189/2016</a:t>
            </a:r>
            <a:r>
              <a:rPr lang="it-IT" sz="1400" dirty="0" smtClean="0">
                <a:solidFill>
                  <a:srgbClr val="002060"/>
                </a:solidFill>
              </a:rPr>
              <a:t>.</a:t>
            </a:r>
          </a:p>
          <a:p>
            <a:endParaRPr lang="it-IT" sz="1400" dirty="0">
              <a:solidFill>
                <a:srgbClr val="002060"/>
              </a:solidFill>
            </a:endParaRPr>
          </a:p>
          <a:p>
            <a:endParaRPr lang="it-IT" sz="1400" dirty="0" smtClean="0">
              <a:solidFill>
                <a:srgbClr val="002060"/>
              </a:solidFill>
            </a:endParaRPr>
          </a:p>
          <a:p>
            <a:endParaRPr lang="it-IT" sz="1400" dirty="0">
              <a:solidFill>
                <a:srgbClr val="002060"/>
              </a:solidFill>
            </a:endParaRPr>
          </a:p>
          <a:p>
            <a:r>
              <a:rPr lang="it-IT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Iter</a:t>
            </a:r>
            <a:endParaRPr lang="it-IT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1400" dirty="0" smtClean="0">
              <a:solidFill>
                <a:srgbClr val="002060"/>
              </a:solidFill>
            </a:endParaRPr>
          </a:p>
          <a:p>
            <a:r>
              <a:rPr lang="it-IT" sz="1400" dirty="0" smtClean="0">
                <a:solidFill>
                  <a:srgbClr val="002060"/>
                </a:solidFill>
              </a:rPr>
              <a:t>1</a:t>
            </a:r>
            <a:r>
              <a:rPr lang="it-IT" sz="1400" dirty="0">
                <a:solidFill>
                  <a:srgbClr val="002060"/>
                </a:solidFill>
              </a:rPr>
              <a:t>)      Comunicazione inizio lavori all’Ufficio speciale, che ne dà notizia all’ufficio comunale competente, previa presentazione di progetto e asseverazione da parte di un professionista abilitato che documenti il nesso di causalità tra il sisma e lo stato della struttura, oltre alla valutazione economica del danno. </a:t>
            </a:r>
          </a:p>
          <a:p>
            <a:r>
              <a:rPr lang="it-IT" sz="1400" dirty="0">
                <a:solidFill>
                  <a:srgbClr val="002060"/>
                </a:solidFill>
              </a:rPr>
              <a:t>2)      Presentazione, entro 30 giorni dall’inizio dei lavori, della documentazione </a:t>
            </a:r>
            <a:r>
              <a:rPr lang="it-IT" sz="1400" dirty="0" smtClean="0">
                <a:solidFill>
                  <a:srgbClr val="002060"/>
                </a:solidFill>
              </a:rPr>
              <a:t>eventualmente non allegata </a:t>
            </a:r>
            <a:r>
              <a:rPr lang="it-IT" sz="1400" dirty="0">
                <a:solidFill>
                  <a:srgbClr val="002060"/>
                </a:solidFill>
              </a:rPr>
              <a:t>alla comunicazione di inizio </a:t>
            </a:r>
            <a:r>
              <a:rPr lang="it-IT" sz="1400" dirty="0" smtClean="0">
                <a:solidFill>
                  <a:srgbClr val="002060"/>
                </a:solidFill>
              </a:rPr>
              <a:t>lavori.</a:t>
            </a:r>
            <a:endParaRPr lang="it-IT" sz="1400" dirty="0">
              <a:solidFill>
                <a:srgbClr val="002060"/>
              </a:solidFill>
            </a:endParaRPr>
          </a:p>
          <a:p>
            <a:r>
              <a:rPr lang="it-IT" sz="1400" dirty="0">
                <a:solidFill>
                  <a:srgbClr val="002060"/>
                </a:solidFill>
              </a:rPr>
              <a:t>3)      Entro 60 giorni dalla data di adozione del provvedimento (articolo 5, comma 2), i soggetti che hanno avviato i lavori presentano agli uffici speciali per la ricostruzione la documentazione </a:t>
            </a:r>
            <a:r>
              <a:rPr lang="it-IT" sz="1400" dirty="0" smtClean="0">
                <a:solidFill>
                  <a:srgbClr val="002060"/>
                </a:solidFill>
              </a:rPr>
              <a:t>richiesta dal provvedimento stesso.</a:t>
            </a:r>
            <a:endParaRPr lang="it-IT" sz="1400" dirty="0">
              <a:solidFill>
                <a:srgbClr val="002060"/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393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-4034" y="97954"/>
            <a:ext cx="78843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900" b="1" cap="all" dirty="0" smtClean="0">
                <a:solidFill>
                  <a:schemeClr val="bg1"/>
                </a:solidFill>
              </a:rPr>
              <a:t>TUTTI I COMUNI FUORI E DENTRO IL CRATERE: Ricostruzione privata</a:t>
            </a:r>
          </a:p>
          <a:p>
            <a:r>
              <a:rPr lang="it-IT" sz="1900" b="1" cap="all" dirty="0" smtClean="0">
                <a:solidFill>
                  <a:schemeClr val="bg1"/>
                </a:solidFill>
              </a:rPr>
              <a:t>(edifici </a:t>
            </a:r>
            <a:r>
              <a:rPr lang="it-IT" sz="1900" b="1" cap="all" dirty="0">
                <a:solidFill>
                  <a:schemeClr val="bg1"/>
                </a:solidFill>
              </a:rPr>
              <a:t>ad uso abitativo e attività produttive</a:t>
            </a:r>
            <a:r>
              <a:rPr lang="it-IT" sz="1900" b="1" cap="all" dirty="0" smtClean="0">
                <a:solidFill>
                  <a:schemeClr val="bg1"/>
                </a:solidFill>
              </a:rPr>
              <a:t>) - </a:t>
            </a:r>
            <a:r>
              <a:rPr lang="it-IT" sz="1900" b="1" cap="all" dirty="0">
                <a:solidFill>
                  <a:schemeClr val="bg1"/>
                </a:solidFill>
              </a:rPr>
              <a:t>art. 12</a:t>
            </a:r>
            <a:endParaRPr lang="it-IT" sz="1900" cap="all" dirty="0">
              <a:solidFill>
                <a:schemeClr val="bg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913284"/>
            <a:ext cx="849694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Modalità e termini</a:t>
            </a:r>
            <a:r>
              <a:rPr lang="it-IT" sz="1400" b="1" dirty="0">
                <a:solidFill>
                  <a:srgbClr val="002060"/>
                </a:solidFill>
              </a:rPr>
              <a:t> </a:t>
            </a:r>
            <a:r>
              <a:rPr lang="it-IT" sz="1400" dirty="0">
                <a:solidFill>
                  <a:srgbClr val="002060"/>
                </a:solidFill>
              </a:rPr>
              <a:t>sono definiti con provvedimenti del Commissario </a:t>
            </a:r>
            <a:r>
              <a:rPr lang="it-IT" sz="1400" dirty="0" smtClean="0">
                <a:solidFill>
                  <a:srgbClr val="002060"/>
                </a:solidFill>
              </a:rPr>
              <a:t>straordinario (art.5, c.7 di intesa con il MEF).</a:t>
            </a:r>
            <a:endParaRPr lang="it-IT" sz="1400" dirty="0">
              <a:solidFill>
                <a:srgbClr val="002060"/>
              </a:solidFill>
            </a:endParaRPr>
          </a:p>
          <a:p>
            <a:r>
              <a:rPr lang="it-IT" sz="1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provvedimenti</a:t>
            </a:r>
            <a:r>
              <a:rPr lang="it-IT" sz="1400" b="1" dirty="0">
                <a:solidFill>
                  <a:srgbClr val="002060"/>
                </a:solidFill>
              </a:rPr>
              <a:t> </a:t>
            </a:r>
            <a:r>
              <a:rPr lang="it-IT" sz="1400" dirty="0">
                <a:solidFill>
                  <a:srgbClr val="002060"/>
                </a:solidFill>
              </a:rPr>
              <a:t>riguardano le diverse tipologie di interventi ricostruttivi (art. 5, c. 1).</a:t>
            </a:r>
          </a:p>
          <a:p>
            <a:r>
              <a:rPr lang="it-IT" sz="1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contributi</a:t>
            </a:r>
            <a:r>
              <a:rPr lang="it-IT" sz="1400" b="1" dirty="0">
                <a:solidFill>
                  <a:srgbClr val="002060"/>
                </a:solidFill>
              </a:rPr>
              <a:t> </a:t>
            </a:r>
            <a:r>
              <a:rPr lang="it-IT" sz="1400" dirty="0">
                <a:solidFill>
                  <a:srgbClr val="002060"/>
                </a:solidFill>
              </a:rPr>
              <a:t>sono erogati con le modalità del finanziamento agevolato sulla base </a:t>
            </a:r>
            <a:r>
              <a:rPr lang="it-IT" sz="1400" dirty="0" smtClean="0">
                <a:solidFill>
                  <a:srgbClr val="002060"/>
                </a:solidFill>
              </a:rPr>
              <a:t>degli stati di </a:t>
            </a:r>
            <a:r>
              <a:rPr lang="it-IT" sz="1400" dirty="0">
                <a:solidFill>
                  <a:srgbClr val="002060"/>
                </a:solidFill>
              </a:rPr>
              <a:t>avanzamento lavori (art. 5, c. 3</a:t>
            </a:r>
            <a:r>
              <a:rPr lang="it-IT" sz="1400" dirty="0" smtClean="0">
                <a:solidFill>
                  <a:srgbClr val="002060"/>
                </a:solidFill>
              </a:rPr>
              <a:t>).</a:t>
            </a:r>
          </a:p>
          <a:p>
            <a:r>
              <a:rPr lang="it-IT" sz="1400" dirty="0" smtClean="0">
                <a:solidFill>
                  <a:srgbClr val="002060"/>
                </a:solidFill>
              </a:rPr>
              <a:t>In capo al beneficiario del finanziamento matura un credito di imposta le cui modalità di fruizione</a:t>
            </a:r>
            <a:r>
              <a:rPr lang="it-IT" sz="1400" dirty="0">
                <a:solidFill>
                  <a:srgbClr val="002060"/>
                </a:solidFill>
              </a:rPr>
              <a:t> </a:t>
            </a:r>
            <a:r>
              <a:rPr lang="it-IT" sz="1400" dirty="0" smtClean="0">
                <a:solidFill>
                  <a:srgbClr val="002060"/>
                </a:solidFill>
              </a:rPr>
              <a:t>sono </a:t>
            </a:r>
            <a:r>
              <a:rPr lang="it-IT" sz="1400" dirty="0">
                <a:solidFill>
                  <a:srgbClr val="002060"/>
                </a:solidFill>
              </a:rPr>
              <a:t>stabilite dall’Agenzia delle Entrate entro 30 giorni (</a:t>
            </a:r>
            <a:r>
              <a:rPr lang="it-IT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novembre 2016</a:t>
            </a:r>
            <a:r>
              <a:rPr lang="it-IT" sz="1400" dirty="0">
                <a:solidFill>
                  <a:srgbClr val="002060"/>
                </a:solidFill>
              </a:rPr>
              <a:t>) dalla data di entrata in vigore del decreto legge</a:t>
            </a:r>
            <a:r>
              <a:rPr lang="it-IT" sz="1400" dirty="0" smtClean="0">
                <a:solidFill>
                  <a:srgbClr val="002060"/>
                </a:solidFill>
              </a:rPr>
              <a:t>.</a:t>
            </a:r>
          </a:p>
          <a:p>
            <a:endParaRPr lang="it-IT" sz="1400" dirty="0"/>
          </a:p>
          <a:p>
            <a:r>
              <a:rPr lang="it-IT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Iter</a:t>
            </a:r>
            <a:endParaRPr lang="it-IT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1400" dirty="0">
                <a:solidFill>
                  <a:srgbClr val="002060"/>
                </a:solidFill>
              </a:rPr>
              <a:t>Il beneficiario presenta la </a:t>
            </a:r>
            <a:r>
              <a:rPr lang="it-IT" sz="1400" dirty="0" smtClean="0">
                <a:solidFill>
                  <a:srgbClr val="002060"/>
                </a:solidFill>
              </a:rPr>
              <a:t>domanda, completa di scheda </a:t>
            </a:r>
            <a:r>
              <a:rPr lang="it-IT" sz="1400" dirty="0" err="1" smtClean="0">
                <a:solidFill>
                  <a:srgbClr val="002060"/>
                </a:solidFill>
              </a:rPr>
              <a:t>AeDES</a:t>
            </a:r>
            <a:r>
              <a:rPr lang="it-IT" sz="1400" dirty="0" smtClean="0">
                <a:solidFill>
                  <a:srgbClr val="002060"/>
                </a:solidFill>
              </a:rPr>
              <a:t> e di perizia asseverata del nesso di causalità sisma-danno, </a:t>
            </a:r>
            <a:r>
              <a:rPr lang="it-IT" sz="1400" dirty="0">
                <a:solidFill>
                  <a:srgbClr val="002060"/>
                </a:solidFill>
              </a:rPr>
              <a:t>e la richiesta di titolo </a:t>
            </a:r>
            <a:r>
              <a:rPr lang="it-IT" sz="1400" dirty="0" smtClean="0">
                <a:solidFill>
                  <a:srgbClr val="002060"/>
                </a:solidFill>
              </a:rPr>
              <a:t>abilitativo all’Ufficio speciale.</a:t>
            </a:r>
            <a:endParaRPr lang="it-IT" sz="1400" dirty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1400" dirty="0">
                <a:solidFill>
                  <a:srgbClr val="002060"/>
                </a:solidFill>
              </a:rPr>
              <a:t>L’Ufficio </a:t>
            </a:r>
            <a:r>
              <a:rPr lang="it-IT" sz="1400" dirty="0" smtClean="0">
                <a:solidFill>
                  <a:srgbClr val="002060"/>
                </a:solidFill>
              </a:rPr>
              <a:t>speciale:</a:t>
            </a:r>
            <a:endParaRPr lang="it-IT" sz="1400" dirty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it-IT" sz="1400" dirty="0">
                <a:solidFill>
                  <a:srgbClr val="002060"/>
                </a:solidFill>
              </a:rPr>
              <a:t>svolge l’istruttoria sulla compatibilità </a:t>
            </a:r>
            <a:r>
              <a:rPr lang="it-IT" sz="1400" dirty="0" smtClean="0">
                <a:solidFill>
                  <a:srgbClr val="002060"/>
                </a:solidFill>
              </a:rPr>
              <a:t>urbanistica;</a:t>
            </a:r>
            <a:endParaRPr lang="it-IT" sz="1400" dirty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it-IT" sz="1400" dirty="0">
                <a:solidFill>
                  <a:srgbClr val="002060"/>
                </a:solidFill>
              </a:rPr>
              <a:t>verifica la spettanza del contributo e </a:t>
            </a:r>
            <a:r>
              <a:rPr lang="it-IT" sz="1400" dirty="0" smtClean="0">
                <a:solidFill>
                  <a:srgbClr val="002060"/>
                </a:solidFill>
              </a:rPr>
              <a:t>l’importo;</a:t>
            </a:r>
            <a:endParaRPr lang="it-IT" sz="1400" dirty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it-IT" sz="1400" dirty="0">
                <a:solidFill>
                  <a:srgbClr val="002060"/>
                </a:solidFill>
              </a:rPr>
              <a:t>trasmette al Vice commissario la proposta di concessione del </a:t>
            </a:r>
            <a:r>
              <a:rPr lang="it-IT" sz="1400" dirty="0" smtClean="0">
                <a:solidFill>
                  <a:srgbClr val="002060"/>
                </a:solidFill>
              </a:rPr>
              <a:t>contributo.</a:t>
            </a:r>
            <a:endParaRPr lang="it-IT" sz="1400" dirty="0">
              <a:solidFill>
                <a:srgbClr val="002060"/>
              </a:solidFill>
            </a:endParaRPr>
          </a:p>
          <a:p>
            <a:r>
              <a:rPr lang="it-IT" sz="1400" dirty="0" smtClean="0">
                <a:solidFill>
                  <a:srgbClr val="002060"/>
                </a:solidFill>
              </a:rPr>
              <a:t>3.</a:t>
            </a:r>
            <a:r>
              <a:rPr lang="it-IT" sz="1400" dirty="0">
                <a:solidFill>
                  <a:srgbClr val="002060"/>
                </a:solidFill>
              </a:rPr>
              <a:t>      Il Comune rilascia il titolo </a:t>
            </a:r>
            <a:r>
              <a:rPr lang="it-IT" sz="1400" dirty="0" smtClean="0">
                <a:solidFill>
                  <a:srgbClr val="002060"/>
                </a:solidFill>
              </a:rPr>
              <a:t>edilizio.</a:t>
            </a:r>
            <a:endParaRPr lang="it-IT" sz="1400" dirty="0">
              <a:solidFill>
                <a:srgbClr val="002060"/>
              </a:solidFill>
            </a:endParaRPr>
          </a:p>
          <a:p>
            <a:r>
              <a:rPr lang="it-IT" sz="1400" dirty="0" smtClean="0">
                <a:solidFill>
                  <a:srgbClr val="002060"/>
                </a:solidFill>
              </a:rPr>
              <a:t>4.</a:t>
            </a:r>
            <a:r>
              <a:rPr lang="it-IT" sz="1400" dirty="0">
                <a:solidFill>
                  <a:srgbClr val="002060"/>
                </a:solidFill>
              </a:rPr>
              <a:t>      Il Vice commissario, o suo delegato, adotta il decreto di concessione di </a:t>
            </a:r>
            <a:r>
              <a:rPr lang="it-IT" sz="1400" dirty="0" smtClean="0">
                <a:solidFill>
                  <a:srgbClr val="002060"/>
                </a:solidFill>
              </a:rPr>
              <a:t>contributo.</a:t>
            </a:r>
            <a:endParaRPr lang="it-IT" sz="1400" dirty="0">
              <a:solidFill>
                <a:srgbClr val="002060"/>
              </a:solidFill>
            </a:endParaRPr>
          </a:p>
          <a:p>
            <a:endParaRPr lang="it-IT" sz="1400" dirty="0"/>
          </a:p>
          <a:p>
            <a:r>
              <a:rPr lang="it-IT" sz="1400" b="1" dirty="0"/>
              <a:t>Edifici esclusi dal contributo (art. 10)</a:t>
            </a:r>
            <a:endParaRPr lang="it-IT" sz="1400" dirty="0"/>
          </a:p>
          <a:p>
            <a:r>
              <a:rPr lang="it-IT" sz="1400" i="1" dirty="0" smtClean="0"/>
              <a:t>Unità </a:t>
            </a:r>
            <a:r>
              <a:rPr lang="it-IT" sz="1400" i="1" dirty="0"/>
              <a:t>immobiliari destinate ad abitazioni o ad attività produttive che, alla data del sisma, non avevano i requisiti per essere utilizzabili, perché collabenti, fatiscenti o </a:t>
            </a:r>
            <a:r>
              <a:rPr lang="it-IT" sz="1400" i="1" dirty="0" smtClean="0"/>
              <a:t>inagibili, a seguito di certificazione o accertamento comunale, oppure privi di impianti e non allacciati alle reti di pubblici servizi.</a:t>
            </a:r>
            <a:endParaRPr lang="it-IT" sz="1400" i="1" dirty="0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985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07504" y="-53731"/>
            <a:ext cx="7164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all" dirty="0" smtClean="0">
                <a:solidFill>
                  <a:schemeClr val="bg1"/>
                </a:solidFill>
              </a:rPr>
              <a:t>TUTTI I COMUNI DENTRO E FUORI IL CRATERE: Ricostruzione </a:t>
            </a:r>
            <a:r>
              <a:rPr lang="it-IT" sz="2800" b="1" cap="all" dirty="0">
                <a:solidFill>
                  <a:schemeClr val="bg1"/>
                </a:solidFill>
              </a:rPr>
              <a:t>pubblica (art. 14)</a:t>
            </a:r>
            <a:endParaRPr lang="it-IT" sz="2800" cap="all" dirty="0">
              <a:solidFill>
                <a:schemeClr val="bg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61506" y="925473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soggetti attuatori</a:t>
            </a:r>
            <a:r>
              <a:rPr lang="it-IT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200" dirty="0" smtClean="0">
                <a:solidFill>
                  <a:srgbClr val="002060"/>
                </a:solidFill>
              </a:rPr>
              <a:t>degli interventi </a:t>
            </a:r>
            <a:r>
              <a:rPr lang="it-IT" sz="1200" dirty="0">
                <a:solidFill>
                  <a:srgbClr val="002060"/>
                </a:solidFill>
              </a:rPr>
              <a:t>per la riparazione, il ripristino con miglioramento sismico o la ricostruzione delle opere pubbliche e dei beni culturali sono:</a:t>
            </a:r>
          </a:p>
          <a:p>
            <a:pPr lvl="1"/>
            <a:r>
              <a:rPr lang="it-IT" sz="1200" dirty="0">
                <a:solidFill>
                  <a:srgbClr val="002060"/>
                </a:solidFill>
              </a:rPr>
              <a:t>a) le Regioni, </a:t>
            </a:r>
            <a:r>
              <a:rPr lang="it-IT" sz="1200" dirty="0" smtClean="0">
                <a:solidFill>
                  <a:srgbClr val="002060"/>
                </a:solidFill>
              </a:rPr>
              <a:t>le Province e i Comuni, attraverso </a:t>
            </a:r>
            <a:r>
              <a:rPr lang="it-IT" sz="1200" dirty="0">
                <a:solidFill>
                  <a:srgbClr val="002060"/>
                </a:solidFill>
              </a:rPr>
              <a:t>gli uffici speciali per la ricostruzione;</a:t>
            </a:r>
          </a:p>
          <a:p>
            <a:pPr lvl="1"/>
            <a:r>
              <a:rPr lang="it-IT" sz="1200" dirty="0">
                <a:solidFill>
                  <a:srgbClr val="002060"/>
                </a:solidFill>
              </a:rPr>
              <a:t>b) il Ministero dei beni e delle attività culturali e del turismo;</a:t>
            </a:r>
          </a:p>
          <a:p>
            <a:pPr lvl="1"/>
            <a:r>
              <a:rPr lang="it-IT" sz="1200" dirty="0">
                <a:solidFill>
                  <a:srgbClr val="002060"/>
                </a:solidFill>
              </a:rPr>
              <a:t>c) il Ministero delle infrastrutture e dei trasporti;</a:t>
            </a:r>
          </a:p>
          <a:p>
            <a:pPr lvl="1"/>
            <a:r>
              <a:rPr lang="it-IT" sz="1200" dirty="0">
                <a:solidFill>
                  <a:srgbClr val="002060"/>
                </a:solidFill>
              </a:rPr>
              <a:t>d) le Diocesi in caso di interventi finanziati completamente con risorse proprie</a:t>
            </a:r>
            <a:r>
              <a:rPr lang="it-IT" sz="1200" dirty="0" smtClean="0">
                <a:solidFill>
                  <a:srgbClr val="002060"/>
                </a:solidFill>
              </a:rPr>
              <a:t>.</a:t>
            </a:r>
            <a:endParaRPr lang="it-IT" sz="1000" dirty="0"/>
          </a:p>
          <a:p>
            <a:r>
              <a:rPr lang="it-IT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contributi</a:t>
            </a:r>
            <a:r>
              <a:rPr lang="it-IT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200" dirty="0" smtClean="0">
                <a:solidFill>
                  <a:srgbClr val="002060"/>
                </a:solidFill>
              </a:rPr>
              <a:t>sono </a:t>
            </a:r>
            <a:r>
              <a:rPr lang="it-IT" sz="1200" dirty="0">
                <a:solidFill>
                  <a:srgbClr val="002060"/>
                </a:solidFill>
              </a:rPr>
              <a:t>erogati in via diretta ai soggetti attuatori. Il Commissario straordinario definisce, d’intesa con il MEF, i criteri e le modalità per l’erogazione</a:t>
            </a:r>
            <a:r>
              <a:rPr lang="it-IT" sz="1200" dirty="0" smtClean="0">
                <a:solidFill>
                  <a:srgbClr val="002060"/>
                </a:solidFill>
              </a:rPr>
              <a:t>.</a:t>
            </a:r>
            <a:endParaRPr lang="it-IT" sz="1000" dirty="0"/>
          </a:p>
          <a:p>
            <a:r>
              <a:rPr lang="it-IT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Modalità e termini</a:t>
            </a:r>
          </a:p>
          <a:p>
            <a:r>
              <a:rPr lang="it-IT" sz="1200" dirty="0">
                <a:solidFill>
                  <a:srgbClr val="002060"/>
                </a:solidFill>
              </a:rPr>
              <a:t>Il Commissario straordinario, con propri provvedimenti provvede a:</a:t>
            </a:r>
          </a:p>
          <a:p>
            <a:pPr lvl="1"/>
            <a:r>
              <a:rPr lang="it-IT" sz="1200" dirty="0">
                <a:solidFill>
                  <a:srgbClr val="002060"/>
                </a:solidFill>
              </a:rPr>
              <a:t>a) disciplinare il finanziamento per gli interventi </a:t>
            </a:r>
          </a:p>
          <a:p>
            <a:pPr lvl="1"/>
            <a:r>
              <a:rPr lang="it-IT" sz="1200" dirty="0">
                <a:solidFill>
                  <a:srgbClr val="002060"/>
                </a:solidFill>
              </a:rPr>
              <a:t>b) predisporre e approvare i piani (opere pubbliche, beni culturali, dissesti idrogeologici, infrastrutture e sistema delle imprese, gestione macerie e rifiuti, infrastrutture ambientali)</a:t>
            </a:r>
          </a:p>
          <a:p>
            <a:pPr lvl="1"/>
            <a:r>
              <a:rPr lang="it-IT" sz="1200" dirty="0">
                <a:solidFill>
                  <a:srgbClr val="002060"/>
                </a:solidFill>
              </a:rPr>
              <a:t>c) stabilire le priorità, d’intesa con i Vice </a:t>
            </a:r>
            <a:r>
              <a:rPr lang="it-IT" sz="1200" dirty="0" smtClean="0">
                <a:solidFill>
                  <a:srgbClr val="002060"/>
                </a:solidFill>
              </a:rPr>
              <a:t>commissari</a:t>
            </a:r>
            <a:endParaRPr lang="it-IT" sz="900" dirty="0"/>
          </a:p>
          <a:p>
            <a:r>
              <a:rPr lang="it-IT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Iter </a:t>
            </a:r>
            <a:endParaRPr lang="it-IT" sz="1000" dirty="0"/>
          </a:p>
          <a:p>
            <a:pPr marL="228600" indent="-228600">
              <a:buFont typeface="+mj-lt"/>
              <a:buAutoNum type="arabicPeriod"/>
            </a:pPr>
            <a:r>
              <a:rPr lang="it-IT" sz="1200" dirty="0">
                <a:solidFill>
                  <a:srgbClr val="002060"/>
                </a:solidFill>
              </a:rPr>
              <a:t>I soggetti attuatori predispongono e inviano i progetti al Commissario straordinario;</a:t>
            </a:r>
          </a:p>
          <a:p>
            <a:pPr marL="228600" indent="-228600">
              <a:buFont typeface="+mj-lt"/>
              <a:buAutoNum type="arabicPeriod"/>
            </a:pPr>
            <a:r>
              <a:rPr lang="it-IT" sz="1200" dirty="0">
                <a:solidFill>
                  <a:srgbClr val="002060"/>
                </a:solidFill>
              </a:rPr>
              <a:t>Il Commissario straordinario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it-IT" sz="1200" dirty="0">
                <a:solidFill>
                  <a:srgbClr val="002060"/>
                </a:solidFill>
              </a:rPr>
              <a:t>approva definitivamente i progetti </a:t>
            </a:r>
            <a:r>
              <a:rPr lang="it-IT" sz="1200" dirty="0" smtClean="0">
                <a:solidFill>
                  <a:srgbClr val="002060"/>
                </a:solidFill>
              </a:rPr>
              <a:t>esecutivi, acquisito il parere della Conferenza permanente;</a:t>
            </a:r>
            <a:endParaRPr lang="it-IT" sz="1200" dirty="0">
              <a:solidFill>
                <a:srgbClr val="002060"/>
              </a:solidFill>
            </a:endParaRPr>
          </a:p>
          <a:p>
            <a:pPr marL="628650" lvl="1" indent="-171450">
              <a:buFont typeface="Arial" pitchFamily="34" charset="0"/>
              <a:buChar char="•"/>
            </a:pPr>
            <a:r>
              <a:rPr lang="it-IT" sz="1200" dirty="0">
                <a:solidFill>
                  <a:srgbClr val="002060"/>
                </a:solidFill>
              </a:rPr>
              <a:t>adotta il decreto di concessione del contributo;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it-IT" sz="1200" dirty="0">
                <a:solidFill>
                  <a:srgbClr val="002060"/>
                </a:solidFill>
              </a:rPr>
              <a:t>invia i progetti esecutivi alla </a:t>
            </a:r>
            <a:r>
              <a:rPr lang="it-IT" sz="1200" dirty="0" smtClean="0">
                <a:solidFill>
                  <a:srgbClr val="002060"/>
                </a:solidFill>
              </a:rPr>
              <a:t>Centrale </a:t>
            </a:r>
            <a:r>
              <a:rPr lang="it-IT" sz="1200" dirty="0">
                <a:solidFill>
                  <a:srgbClr val="002060"/>
                </a:solidFill>
              </a:rPr>
              <a:t>unica di committenza (Agenzia nazionale per l’attrazione degli investimenti e lo sviluppo d’impresa S.p.A.)</a:t>
            </a:r>
          </a:p>
          <a:p>
            <a:r>
              <a:rPr lang="it-IT" sz="1000" dirty="0" smtClean="0"/>
              <a:t>3</a:t>
            </a:r>
            <a:r>
              <a:rPr lang="it-IT" sz="1200" dirty="0">
                <a:solidFill>
                  <a:srgbClr val="002060"/>
                </a:solidFill>
              </a:rPr>
              <a:t>.  </a:t>
            </a:r>
            <a:r>
              <a:rPr lang="it-IT" sz="1200" dirty="0" smtClean="0">
                <a:solidFill>
                  <a:srgbClr val="002060"/>
                </a:solidFill>
              </a:rPr>
              <a:t>La Centrale </a:t>
            </a:r>
            <a:r>
              <a:rPr lang="it-IT" sz="1200" dirty="0">
                <a:solidFill>
                  <a:srgbClr val="002060"/>
                </a:solidFill>
              </a:rPr>
              <a:t>unica di committenza espleta le procedure di gara per la selezione degli operatori economici esecutori dell’intervento.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72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0" y="67176"/>
            <a:ext cx="71642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b="1" dirty="0" smtClean="0">
                <a:solidFill>
                  <a:schemeClr val="bg1"/>
                </a:solidFill>
                <a:latin typeface="Arial Black" pitchFamily="34" charset="0"/>
              </a:rPr>
              <a:t>SOGGETTI</a:t>
            </a:r>
            <a:endParaRPr lang="it-IT" sz="4400" b="1" cap="all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52504" y="1129308"/>
            <a:ext cx="8703971" cy="3830358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88507" y="1151661"/>
            <a:ext cx="8838991" cy="378565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Commissario straordinario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Vice Commissario straordinario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Cabina di coordinamento della ricostruzione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Comitato istituzionale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Ufficio speciale per la ricostruzione post sisma 2016 regionale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Conferenza permanente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Commissione paritaria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Comitato tecnico scientifico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Regione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b="1" dirty="0" smtClean="0">
                <a:solidFill>
                  <a:srgbClr val="002060"/>
                </a:solidFill>
              </a:rPr>
              <a:t>Comuni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838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0" y="-22820"/>
            <a:ext cx="7164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bg1"/>
                </a:solidFill>
                <a:latin typeface="Arial Black" pitchFamily="34" charset="0"/>
              </a:rPr>
              <a:t>INTERVENTI E DANNI</a:t>
            </a:r>
          </a:p>
          <a:p>
            <a:pPr algn="ctr"/>
            <a:r>
              <a:rPr lang="it-IT" sz="2800" b="1" cap="all" dirty="0" smtClean="0">
                <a:solidFill>
                  <a:schemeClr val="bg1"/>
                </a:solidFill>
                <a:latin typeface="Arial Black" pitchFamily="34" charset="0"/>
              </a:rPr>
              <a:t>FINANZIATI FINO AL 100%</a:t>
            </a:r>
            <a:endParaRPr lang="it-IT" sz="2800" b="1" cap="all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16501" y="1096791"/>
            <a:ext cx="8910998" cy="4536504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16500" y="1141497"/>
            <a:ext cx="8838991" cy="452431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it-IT" b="1" dirty="0">
                <a:solidFill>
                  <a:srgbClr val="002060"/>
                </a:solidFill>
              </a:rPr>
              <a:t>r</a:t>
            </a:r>
            <a:r>
              <a:rPr lang="it-IT" b="1" dirty="0" smtClean="0">
                <a:solidFill>
                  <a:srgbClr val="002060"/>
                </a:solidFill>
              </a:rPr>
              <a:t>iparazione, ripristino o ricostruzione degli immobili di edilizia abitativa, ad uso produttivo o pubblico;</a:t>
            </a:r>
          </a:p>
          <a:p>
            <a:pPr marL="457200" indent="-457200">
              <a:buFont typeface="+mj-lt"/>
              <a:buAutoNum type="alphaLcParenR"/>
            </a:pPr>
            <a:r>
              <a:rPr lang="it-IT" b="1" dirty="0">
                <a:solidFill>
                  <a:srgbClr val="002060"/>
                </a:solidFill>
              </a:rPr>
              <a:t>g</a:t>
            </a:r>
            <a:r>
              <a:rPr lang="it-IT" b="1" dirty="0" smtClean="0">
                <a:solidFill>
                  <a:srgbClr val="002060"/>
                </a:solidFill>
              </a:rPr>
              <a:t>ravi danni alle attività economiche, fondazioni e associazioni (scorte e beni mobili strumentali);</a:t>
            </a:r>
          </a:p>
          <a:p>
            <a:pPr marL="457200" indent="-457200">
              <a:buFont typeface="+mj-lt"/>
              <a:buAutoNum type="alphaLcParenR"/>
            </a:pPr>
            <a:r>
              <a:rPr lang="it-IT" b="1" dirty="0" smtClean="0">
                <a:solidFill>
                  <a:srgbClr val="002060"/>
                </a:solidFill>
              </a:rPr>
              <a:t>danni economici subiti da prodotti in corso di maturazione ovvero di stoccaggio;</a:t>
            </a:r>
          </a:p>
          <a:p>
            <a:pPr marL="457200" indent="-457200">
              <a:buFont typeface="+mj-lt"/>
              <a:buAutoNum type="alphaLcParenR"/>
            </a:pPr>
            <a:r>
              <a:rPr lang="it-IT" b="1" dirty="0">
                <a:solidFill>
                  <a:srgbClr val="002060"/>
                </a:solidFill>
              </a:rPr>
              <a:t>d</a:t>
            </a:r>
            <a:r>
              <a:rPr lang="it-IT" b="1" dirty="0" smtClean="0">
                <a:solidFill>
                  <a:srgbClr val="002060"/>
                </a:solidFill>
              </a:rPr>
              <a:t>anni alle strutture private adibite ad attività sociali, socio-sanitarie e socio-educative, sanitarie, ricreative, sportive e religiose;</a:t>
            </a:r>
          </a:p>
          <a:p>
            <a:pPr marL="457200" indent="-457200">
              <a:buFont typeface="+mj-lt"/>
              <a:buAutoNum type="alphaLcParenR"/>
            </a:pPr>
            <a:r>
              <a:rPr lang="it-IT" b="1" dirty="0">
                <a:solidFill>
                  <a:srgbClr val="002060"/>
                </a:solidFill>
              </a:rPr>
              <a:t>d</a:t>
            </a:r>
            <a:r>
              <a:rPr lang="it-IT" b="1" dirty="0" smtClean="0">
                <a:solidFill>
                  <a:srgbClr val="002060"/>
                </a:solidFill>
              </a:rPr>
              <a:t>anni agli edifici privati di interesse storico-artistico;</a:t>
            </a:r>
          </a:p>
          <a:p>
            <a:pPr marL="457200" indent="-457200">
              <a:buFont typeface="+mj-lt"/>
              <a:buAutoNum type="alphaLcParenR"/>
            </a:pPr>
            <a:r>
              <a:rPr lang="it-IT" b="1" dirty="0">
                <a:solidFill>
                  <a:srgbClr val="002060"/>
                </a:solidFill>
              </a:rPr>
              <a:t>a</a:t>
            </a:r>
            <a:r>
              <a:rPr lang="it-IT" b="1" dirty="0" smtClean="0">
                <a:solidFill>
                  <a:srgbClr val="002060"/>
                </a:solidFill>
              </a:rPr>
              <a:t>utonoma sistemazione, traslochi, depositi e allestimento di alloggi temporanei (privati);</a:t>
            </a:r>
          </a:p>
          <a:p>
            <a:pPr marL="457200" indent="-457200">
              <a:buFont typeface="+mj-lt"/>
              <a:buAutoNum type="alphaLcParenR"/>
            </a:pPr>
            <a:r>
              <a:rPr lang="it-IT" b="1" dirty="0">
                <a:solidFill>
                  <a:srgbClr val="002060"/>
                </a:solidFill>
              </a:rPr>
              <a:t>d</a:t>
            </a:r>
            <a:r>
              <a:rPr lang="it-IT" b="1" dirty="0" smtClean="0">
                <a:solidFill>
                  <a:srgbClr val="002060"/>
                </a:solidFill>
              </a:rPr>
              <a:t>elocalizzazione temporanea delle attività economiche o produttive e dei servizi pubblici;</a:t>
            </a:r>
          </a:p>
          <a:p>
            <a:pPr marL="457200" indent="-457200">
              <a:buFont typeface="+mj-lt"/>
              <a:buAutoNum type="alphaLcParenR"/>
            </a:pPr>
            <a:r>
              <a:rPr lang="it-IT" b="1" dirty="0">
                <a:solidFill>
                  <a:srgbClr val="002060"/>
                </a:solidFill>
              </a:rPr>
              <a:t>i</a:t>
            </a:r>
            <a:r>
              <a:rPr lang="it-IT" b="1" dirty="0" smtClean="0">
                <a:solidFill>
                  <a:srgbClr val="002060"/>
                </a:solidFill>
              </a:rPr>
              <a:t>nterventi sociali e socio-sanitari, attivati da soggetti pubblici, nella fase dell’emergenza, per le persone impossibilitate a ritornare al proprio domicilio;</a:t>
            </a:r>
          </a:p>
          <a:p>
            <a:pPr marL="457200" indent="-457200">
              <a:buFont typeface="+mj-lt"/>
              <a:buAutoNum type="alphaLcParenR"/>
            </a:pPr>
            <a:r>
              <a:rPr lang="it-IT" b="1" dirty="0">
                <a:solidFill>
                  <a:srgbClr val="002060"/>
                </a:solidFill>
              </a:rPr>
              <a:t>i</a:t>
            </a:r>
            <a:r>
              <a:rPr lang="it-IT" b="1" dirty="0" smtClean="0">
                <a:solidFill>
                  <a:srgbClr val="002060"/>
                </a:solidFill>
              </a:rPr>
              <a:t>nterventi per far fronte a interruzioni di attività sociali, socio-sanitarie e socio-educative di soggetti pubblici e soggetti privati, senza fine di lucro.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3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16501" y="783748"/>
            <a:ext cx="8910998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Tutti i Comuni dentro e fuori dal cratere</a:t>
            </a:r>
            <a:endParaRPr lang="it-IT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446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51520" y="161713"/>
            <a:ext cx="7164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bg1"/>
                </a:solidFill>
                <a:latin typeface="Arial Black" pitchFamily="34" charset="0"/>
              </a:rPr>
              <a:t>CONTRIBUTI PER EDIFICI PRIVATI</a:t>
            </a:r>
            <a:endParaRPr lang="it-IT" sz="2800" b="1" cap="all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90559" y="1075301"/>
            <a:ext cx="3660108" cy="3006335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90560" y="1075303"/>
            <a:ext cx="3660108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 nel cratere</a:t>
            </a:r>
            <a:endParaRPr lang="it-IT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422673" y="1075301"/>
            <a:ext cx="3630194" cy="4158463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4422674" y="1075303"/>
            <a:ext cx="3660108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Altri Comuni</a:t>
            </a:r>
            <a:endParaRPr lang="it-IT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777424" y="1799446"/>
            <a:ext cx="7194650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100% delle spese per riparazione, ripristino e ricostruzione</a:t>
            </a:r>
          </a:p>
          <a:p>
            <a:pPr algn="ctr"/>
            <a:r>
              <a:rPr lang="it-IT" sz="1400" b="1" dirty="0" smtClean="0"/>
              <a:t>degli edifici adibiti ad </a:t>
            </a: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abitazione principale del proprietario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777424" y="2425452"/>
            <a:ext cx="7194650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100% delle spese per riparazione, ripristino e ricostruzione degli edifici concessi in locazione o comodato e adibiti ad</a:t>
            </a:r>
          </a:p>
          <a:p>
            <a:pPr algn="ctr"/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abitazione principale del locatario/comodatario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777422" y="3261092"/>
            <a:ext cx="3501236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100% delle spese per riparazione, ripristino e ricostruzione delle </a:t>
            </a: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seconde case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470838" y="4369668"/>
            <a:ext cx="3501236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50% delle spese per riparazione, ripristino e ricostruzione delle</a:t>
            </a:r>
          </a:p>
          <a:p>
            <a:pPr algn="ctr"/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seconde case fuori perimetro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4470838" y="3261092"/>
            <a:ext cx="3501235" cy="10464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100% delle spese per riparazione, ripristino e ricostruzione delle </a:t>
            </a: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seconde case</a:t>
            </a:r>
          </a:p>
          <a:p>
            <a:pPr algn="ctr"/>
            <a:r>
              <a:rPr lang="it-IT" sz="1400" b="1" dirty="0" smtClean="0"/>
              <a:t>comprese all’interno </a:t>
            </a:r>
            <a:r>
              <a:rPr lang="it-IT" sz="1400" b="1" dirty="0" smtClean="0"/>
              <a:t>di</a:t>
            </a: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centri storici e borghi caratteristici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4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726563" y="4315521"/>
            <a:ext cx="35880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</a:t>
            </a:r>
            <a:r>
              <a:rPr lang="it-IT" sz="1400" dirty="0" smtClean="0"/>
              <a:t>:</a:t>
            </a:r>
          </a:p>
          <a:p>
            <a:r>
              <a:rPr lang="it-IT" sz="1400" i="1" dirty="0" smtClean="0"/>
              <a:t>il contributo concesso è al netto dell’indennizzo assicurativo o di altri contributi pubblici comunque percepiti dall’interessato.</a:t>
            </a:r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val="231091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51520" y="-22820"/>
            <a:ext cx="7164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bg1"/>
                </a:solidFill>
                <a:latin typeface="Arial Black" pitchFamily="34" charset="0"/>
              </a:rPr>
              <a:t>CONTRIBUTI ALLE</a:t>
            </a:r>
          </a:p>
          <a:p>
            <a:pPr algn="ctr"/>
            <a:r>
              <a:rPr lang="it-IT" sz="2800" b="1" dirty="0" smtClean="0">
                <a:solidFill>
                  <a:schemeClr val="bg1"/>
                </a:solidFill>
                <a:latin typeface="Arial Black" pitchFamily="34" charset="0"/>
              </a:rPr>
              <a:t>ATTIVIT</a:t>
            </a:r>
            <a:r>
              <a:rPr lang="it-IT" sz="2800" b="1" cap="all" dirty="0" smtClean="0">
                <a:solidFill>
                  <a:schemeClr val="bg1"/>
                </a:solidFill>
                <a:latin typeface="Arial Black" pitchFamily="34" charset="0"/>
              </a:rPr>
              <a:t>à</a:t>
            </a:r>
            <a:r>
              <a:rPr lang="it-IT" sz="2800" b="1" dirty="0" smtClean="0">
                <a:solidFill>
                  <a:schemeClr val="bg1"/>
                </a:solidFill>
                <a:latin typeface="Arial Black" pitchFamily="34" charset="0"/>
              </a:rPr>
              <a:t> PRODUTTIVE</a:t>
            </a:r>
            <a:endParaRPr lang="it-IT" sz="2800" b="1" cap="all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051720" y="931285"/>
            <a:ext cx="3384375" cy="4374487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079074" y="903992"/>
            <a:ext cx="338437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 nel cratere</a:t>
            </a:r>
            <a:endParaRPr lang="it-IT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5524757" y="931285"/>
            <a:ext cx="3481824" cy="4374487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524756" y="903992"/>
            <a:ext cx="3481825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Altri Comuni</a:t>
            </a:r>
            <a:endParaRPr lang="it-IT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130622" y="2658970"/>
            <a:ext cx="6802058" cy="4154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 smtClean="0"/>
              <a:t>Imprese (con sede o unità locali ubicate nei territori della Regione)</a:t>
            </a:r>
          </a:p>
          <a:p>
            <a:pPr algn="ctr"/>
            <a:r>
              <a:rPr lang="it-IT" sz="1050" b="1" dirty="0" smtClean="0"/>
              <a:t>che hanno subito danni per effetto degli eventi sismici (art.20)</a:t>
            </a:r>
            <a:endParaRPr lang="it-IT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644112" y="2658970"/>
            <a:ext cx="1551624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smtClean="0"/>
              <a:t>Contributi in conto interesse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Ovale 19"/>
          <p:cNvSpPr/>
          <p:nvPr/>
        </p:nvSpPr>
        <p:spPr>
          <a:xfrm>
            <a:off x="228037" y="2201737"/>
            <a:ext cx="360040" cy="36004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2130621" y="3163026"/>
            <a:ext cx="6802057" cy="4154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 smtClean="0"/>
              <a:t>Imprese che realizzino o abbiano</a:t>
            </a:r>
          </a:p>
          <a:p>
            <a:pPr algn="ctr"/>
            <a:r>
              <a:rPr lang="it-IT" sz="1050" b="1" dirty="0" smtClean="0"/>
              <a:t>realizzato investimenti produttivi (art.20)</a:t>
            </a:r>
            <a:endParaRPr lang="it-IT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44112" y="3147637"/>
            <a:ext cx="1551624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smtClean="0"/>
              <a:t>Contributi in conto capitale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Ovale 22"/>
          <p:cNvSpPr/>
          <p:nvPr/>
        </p:nvSpPr>
        <p:spPr>
          <a:xfrm>
            <a:off x="229767" y="2694393"/>
            <a:ext cx="360040" cy="36004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2130621" y="3667081"/>
            <a:ext cx="6802057" cy="4154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 smtClean="0"/>
              <a:t>Aziende agricole. Abbattimento dell’intero importo delle commissioni per l’accesso alle garanzie dirette.</a:t>
            </a:r>
          </a:p>
          <a:p>
            <a:pPr algn="ctr"/>
            <a:r>
              <a:rPr lang="it-IT" sz="1050" b="1" dirty="0" smtClean="0"/>
              <a:t>Produttori di latte e di prodotti lattiero-caseari e aziende zootecniche. Misure di sostegno (art.21)</a:t>
            </a:r>
            <a:endParaRPr lang="it-IT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666147" y="3744025"/>
            <a:ext cx="1551624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smtClean="0"/>
              <a:t>Misure di sostegno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Ovale 25"/>
          <p:cNvSpPr/>
          <p:nvPr/>
        </p:nvSpPr>
        <p:spPr>
          <a:xfrm>
            <a:off x="228037" y="3183060"/>
            <a:ext cx="360040" cy="36004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4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2130622" y="4171137"/>
            <a:ext cx="6802057" cy="4154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 smtClean="0"/>
              <a:t>Micro, piccole e medie imprese a copertura del 100% degli investimenti fino a 30.000 € (rimborso in 10 anni con 3 anni di preammortamento) per sostenere il ripristino e il riavvio delle attività economiche già presenti (art.24)</a:t>
            </a:r>
            <a:endParaRPr lang="it-IT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Ovale 28"/>
          <p:cNvSpPr/>
          <p:nvPr/>
        </p:nvSpPr>
        <p:spPr>
          <a:xfrm>
            <a:off x="228037" y="3694810"/>
            <a:ext cx="360040" cy="36004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5</a:t>
            </a:r>
            <a:endParaRPr lang="it-IT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2130623" y="4593531"/>
            <a:ext cx="6802057" cy="5770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 smtClean="0"/>
              <a:t>Nuove micro, piccole e medie imprese nei settori della trasformazione di prodotti agricoli, dell’artigianato, dell’industria, dei servizi alle persone, del commercio e del turismo a copertura del 100% degli investimenti fino a 600.000 € (art.24)</a:t>
            </a:r>
            <a:endParaRPr lang="it-IT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666147" y="4328085"/>
            <a:ext cx="1551624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smtClean="0"/>
              <a:t>Finanziamenti agevolati</a:t>
            </a:r>
          </a:p>
          <a:p>
            <a:pPr algn="ctr"/>
            <a:r>
              <a:rPr lang="it-IT" sz="1100" b="1" dirty="0" smtClean="0"/>
              <a:t>tasso 0%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Ovale 31"/>
          <p:cNvSpPr/>
          <p:nvPr/>
        </p:nvSpPr>
        <p:spPr>
          <a:xfrm>
            <a:off x="240213" y="4471230"/>
            <a:ext cx="360040" cy="36004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6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123729" y="2174007"/>
            <a:ext cx="6802058" cy="4154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 smtClean="0"/>
              <a:t>Micro, piccole e medie imprese (comprese quelle del settore agroalimentare) che hanno subìto danni in conseguenza del sisma con sede o unità locali ubicate nei territori della Regione. La durata dell’intervento è di 3 anni (art.19)</a:t>
            </a:r>
            <a:endParaRPr lang="it-IT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CasellaDiTesto 34"/>
          <p:cNvSpPr txBox="1"/>
          <p:nvPr/>
        </p:nvSpPr>
        <p:spPr>
          <a:xfrm>
            <a:off x="2112688" y="1345332"/>
            <a:ext cx="6819992" cy="738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050" b="1" dirty="0" smtClean="0"/>
              <a:t>Riparazione, ripristino e ricostruzione degli immobili ad uso produttivo; gravi danni a scorte e beni mobili strumentali; danni economici subiti da prodotti in corso di maturazione ovvero di stoccaggio.</a:t>
            </a:r>
          </a:p>
          <a:p>
            <a:pPr algn="ctr"/>
            <a:r>
              <a:rPr lang="it-IT" sz="1050" b="1" dirty="0" smtClean="0"/>
              <a:t>I contributi saranno erogati con le modalità del finanziamento agevolato secondo criteri,</a:t>
            </a:r>
          </a:p>
          <a:p>
            <a:pPr algn="ctr"/>
            <a:r>
              <a:rPr lang="it-IT" sz="1050" b="1" dirty="0" smtClean="0"/>
              <a:t>e nella misura, stabiliti dal Commissario straordinario (art.5, c.2)</a:t>
            </a:r>
            <a:endParaRPr lang="it-IT" sz="1050" b="1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644112" y="2174007"/>
            <a:ext cx="1551624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smtClean="0"/>
              <a:t>Fondo di garanzia per le PMI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Ovale 1"/>
          <p:cNvSpPr/>
          <p:nvPr/>
        </p:nvSpPr>
        <p:spPr>
          <a:xfrm>
            <a:off x="228037" y="1534643"/>
            <a:ext cx="360040" cy="36004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644112" y="1499220"/>
            <a:ext cx="1551624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smtClean="0"/>
              <a:t>Contributi fino al 100% delle spese relative a: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494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51520" y="-22820"/>
            <a:ext cx="7164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bg1"/>
                </a:solidFill>
                <a:latin typeface="Arial Black" pitchFamily="34" charset="0"/>
              </a:rPr>
              <a:t>ULTERIORI INTERVENTI</a:t>
            </a:r>
          </a:p>
          <a:p>
            <a:pPr algn="ctr"/>
            <a:r>
              <a:rPr lang="it-IT" sz="2800" b="1" cap="all" dirty="0" smtClean="0">
                <a:solidFill>
                  <a:schemeClr val="bg1"/>
                </a:solidFill>
                <a:latin typeface="Arial Black" pitchFamily="34" charset="0"/>
              </a:rPr>
              <a:t>A FAVORE DI CITTADINI E IMPRESE</a:t>
            </a:r>
            <a:endParaRPr lang="it-IT" sz="2800" b="1" cap="all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269954" y="913284"/>
            <a:ext cx="6953967" cy="1872208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1341962" y="1004265"/>
            <a:ext cx="680205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Contributi INAIL da destinare al finanziamento dei progetti di investimento e formazione in materia di salute e sicurezza sul lavoro (art.23)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Ovale 1"/>
          <p:cNvSpPr/>
          <p:nvPr/>
        </p:nvSpPr>
        <p:spPr>
          <a:xfrm>
            <a:off x="837906" y="1085855"/>
            <a:ext cx="360040" cy="36004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341962" y="1600654"/>
            <a:ext cx="680205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Accollo da parte dello Stato dell’intera quota di cofinanziamento regionale dei programmi di sviluppo rurale 2014-2020 limitatamente alle annualità 2016, 2017 e 2018 (art.21)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Ovale 19"/>
          <p:cNvSpPr/>
          <p:nvPr/>
        </p:nvSpPr>
        <p:spPr>
          <a:xfrm>
            <a:off x="837906" y="1682244"/>
            <a:ext cx="360040" cy="36004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1341961" y="2194684"/>
            <a:ext cx="6802057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Predisposizione di un programma per la promozione e</a:t>
            </a:r>
          </a:p>
          <a:p>
            <a:pPr algn="ctr"/>
            <a:r>
              <a:rPr lang="it-IT" sz="1400" b="1" dirty="0" smtClean="0"/>
              <a:t>il rilancio del turismo nei territori colpiti dal sisma (art.22)</a:t>
            </a:r>
            <a:endParaRPr lang="it-IT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Ovale 22"/>
          <p:cNvSpPr/>
          <p:nvPr/>
        </p:nvSpPr>
        <p:spPr>
          <a:xfrm>
            <a:off x="837906" y="2276274"/>
            <a:ext cx="360040" cy="36004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06992" y="3217540"/>
            <a:ext cx="8929218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600" b="1" i="1" dirty="0" smtClean="0"/>
              <a:t>Proroga e sospensione di termini in materia di adempimenti e versamenti tributari e contributivi, nonché sospensione di termini amministrativi (art.48)</a:t>
            </a:r>
            <a:endParaRPr lang="it-IT" sz="1600" b="1" i="1" dirty="0"/>
          </a:p>
        </p:txBody>
      </p:sp>
      <p:sp>
        <p:nvSpPr>
          <p:cNvPr id="33" name="Rettangolo 32"/>
          <p:cNvSpPr/>
          <p:nvPr/>
        </p:nvSpPr>
        <p:spPr>
          <a:xfrm>
            <a:off x="125212" y="3865612"/>
            <a:ext cx="8910998" cy="1458042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178999" y="3865612"/>
            <a:ext cx="8838991" cy="13849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it-IT" sz="1400" b="1" dirty="0" smtClean="0">
                <a:solidFill>
                  <a:srgbClr val="002060"/>
                </a:solidFill>
              </a:rPr>
              <a:t>Principali misure: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400" b="1" dirty="0" smtClean="0">
                <a:solidFill>
                  <a:srgbClr val="002060"/>
                </a:solidFill>
              </a:rPr>
              <a:t>Le rate dei mutui e finanziamenti di qualsiasi genere;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400" b="1" dirty="0" smtClean="0">
                <a:solidFill>
                  <a:srgbClr val="002060"/>
                </a:solidFill>
              </a:rPr>
              <a:t>La sospensione temporanea, mediante provvedimento dell’autorità di regolazione, dei termini di pagamento per energia elettrica, acqua e gas;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400" b="1" dirty="0" smtClean="0">
                <a:solidFill>
                  <a:srgbClr val="002060"/>
                </a:solidFill>
              </a:rPr>
              <a:t>La sospensione dei termini per adempimenti e versamenti dei contributi INPS e INAIL.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400" b="1" dirty="0">
                <a:solidFill>
                  <a:srgbClr val="002060"/>
                </a:solidFill>
              </a:rPr>
              <a:t>Tali Comuni non concorrono alla realizzazione degli obiettivi di finanza pubblica per l'anno 2016 (art. 44, c. 2</a:t>
            </a:r>
            <a:r>
              <a:rPr lang="it-IT" sz="1400" b="1" dirty="0" smtClean="0">
                <a:solidFill>
                  <a:srgbClr val="002060"/>
                </a:solidFill>
              </a:rPr>
              <a:t>)</a:t>
            </a:r>
            <a:endParaRPr lang="it-IT" sz="1400" b="1" dirty="0">
              <a:solidFill>
                <a:srgbClr val="002060"/>
              </a:solidFill>
            </a:endParaRPr>
          </a:p>
        </p:txBody>
      </p:sp>
      <p:cxnSp>
        <p:nvCxnSpPr>
          <p:cNvPr id="13" name="Connettore 1 12"/>
          <p:cNvCxnSpPr/>
          <p:nvPr/>
        </p:nvCxnSpPr>
        <p:spPr>
          <a:xfrm>
            <a:off x="137620" y="2857500"/>
            <a:ext cx="8921747" cy="2599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553200" y="5361541"/>
            <a:ext cx="2133600" cy="304271"/>
          </a:xfrm>
        </p:spPr>
        <p:txBody>
          <a:bodyPr/>
          <a:lstStyle/>
          <a:p>
            <a:fld id="{12194F3B-A95F-4036-9FB0-F0B68AB4758F}" type="slidenum">
              <a:rPr lang="it-IT" smtClean="0"/>
              <a:t>6</a:t>
            </a:fld>
            <a:endParaRPr lang="it-IT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125212" y="2857500"/>
            <a:ext cx="8856984" cy="4001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 all’interno del cratere</a:t>
            </a:r>
            <a:endParaRPr lang="it-IT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774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51520" y="100157"/>
            <a:ext cx="7164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bg1"/>
                </a:solidFill>
                <a:latin typeface="Arial Black" pitchFamily="34" charset="0"/>
              </a:rPr>
              <a:t>ATTIVIT</a:t>
            </a:r>
            <a:r>
              <a:rPr lang="it-IT" sz="3600" b="1" cap="all" dirty="0" smtClean="0">
                <a:solidFill>
                  <a:schemeClr val="bg1"/>
                </a:solidFill>
                <a:latin typeface="Arial Black" pitchFamily="34" charset="0"/>
              </a:rPr>
              <a:t>à</a:t>
            </a:r>
            <a:r>
              <a:rPr lang="it-IT" sz="3600" b="1" dirty="0" smtClean="0">
                <a:solidFill>
                  <a:schemeClr val="bg1"/>
                </a:solidFill>
                <a:latin typeface="Arial Black" pitchFamily="34" charset="0"/>
              </a:rPr>
              <a:t> RICOSTRUZIONE</a:t>
            </a:r>
            <a:endParaRPr lang="it-IT" sz="3600" b="1" cap="all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07504" y="1363332"/>
            <a:ext cx="8856984" cy="1062120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07504" y="1363334"/>
            <a:ext cx="8856984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 all’interno del cratere</a:t>
            </a:r>
            <a:endParaRPr lang="it-IT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04374" y="2736665"/>
            <a:ext cx="8856985" cy="2065051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04375" y="2736665"/>
            <a:ext cx="8856984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Tutti i Comuni dentro e fuori dal cratere</a:t>
            </a:r>
            <a:endParaRPr lang="it-IT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162052" y="1993404"/>
            <a:ext cx="874164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Partecipano, tramite il Sindaco, al Comitato istituzionale (art.1, c.6)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179512" y="3289721"/>
            <a:ext cx="872418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I comuni, tramite un proprio rappresentante,</a:t>
            </a:r>
          </a:p>
          <a:p>
            <a:pPr algn="ctr"/>
            <a:r>
              <a:rPr lang="it-IT" b="1" dirty="0" smtClean="0"/>
              <a:t>partecipano alla Conferenza permanente (art.16, c.1)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90724" y="4061891"/>
            <a:ext cx="871296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C</a:t>
            </a:r>
            <a:r>
              <a:rPr lang="it-IT" b="1" dirty="0" smtClean="0"/>
              <a:t>ollaborano con la Regione alla istituzione dell’Ufficio speciale</a:t>
            </a:r>
          </a:p>
          <a:p>
            <a:pPr algn="ctr"/>
            <a:r>
              <a:rPr lang="it-IT" b="1" dirty="0" smtClean="0"/>
              <a:t>per la ricostruzione (art.3, c.1)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817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51520" y="69380"/>
            <a:ext cx="7164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bg1"/>
                </a:solidFill>
                <a:latin typeface="Arial Black" pitchFamily="34" charset="0"/>
              </a:rPr>
              <a:t>ATTIVIT</a:t>
            </a:r>
            <a:r>
              <a:rPr lang="it-IT" sz="2000" b="1" cap="all" dirty="0" smtClean="0">
                <a:solidFill>
                  <a:schemeClr val="bg1"/>
                </a:solidFill>
                <a:latin typeface="Arial Black" pitchFamily="34" charset="0"/>
              </a:rPr>
              <a:t>à</a:t>
            </a:r>
            <a:r>
              <a:rPr lang="it-IT" sz="2000" b="1" dirty="0" smtClean="0">
                <a:solidFill>
                  <a:schemeClr val="bg1"/>
                </a:solidFill>
                <a:latin typeface="Arial Black" pitchFamily="34" charset="0"/>
              </a:rPr>
              <a:t> RELATIVE ALLA RICOSTRUZIONE PRIVATA, TUTELA AMBIENTE ED EMERGENZA</a:t>
            </a:r>
            <a:endParaRPr lang="it-IT" sz="2000" b="1" cap="all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07504" y="1264904"/>
            <a:ext cx="8856984" cy="2734272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07504" y="1398176"/>
            <a:ext cx="8856984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 all’interno del cratere</a:t>
            </a:r>
            <a:endParaRPr lang="it-IT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470795" y="2444323"/>
            <a:ext cx="8202410" cy="127727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C</a:t>
            </a:r>
            <a:r>
              <a:rPr lang="it-IT" sz="2000" b="1" dirty="0" smtClean="0"/>
              <a:t>on delibera di Consiglio possono: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1900" b="1" dirty="0" smtClean="0">
                <a:solidFill>
                  <a:srgbClr val="C00000"/>
                </a:solidFill>
              </a:rPr>
              <a:t>individuare </a:t>
            </a:r>
            <a:r>
              <a:rPr lang="it-IT" sz="1900" b="1" dirty="0">
                <a:solidFill>
                  <a:srgbClr val="C00000"/>
                </a:solidFill>
              </a:rPr>
              <a:t>gli aggregati edilizi da recuperare attraverso interventi </a:t>
            </a:r>
            <a:r>
              <a:rPr lang="it-IT" sz="1900" b="1" dirty="0" smtClean="0">
                <a:solidFill>
                  <a:srgbClr val="C00000"/>
                </a:solidFill>
              </a:rPr>
              <a:t>unitari;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1900" b="1" dirty="0" smtClean="0">
                <a:solidFill>
                  <a:srgbClr val="C00000"/>
                </a:solidFill>
              </a:rPr>
              <a:t>perimetrare, </a:t>
            </a:r>
            <a:r>
              <a:rPr lang="it-IT" sz="1900" b="1" dirty="0">
                <a:solidFill>
                  <a:srgbClr val="C00000"/>
                </a:solidFill>
              </a:rPr>
              <a:t>per ogni aggregato edilizio, le </a:t>
            </a:r>
            <a:r>
              <a:rPr lang="it-IT" sz="1900" b="1" dirty="0" smtClean="0">
                <a:solidFill>
                  <a:srgbClr val="C00000"/>
                </a:solidFill>
              </a:rPr>
              <a:t>Unità minime di intervento (UMI) </a:t>
            </a:r>
            <a:r>
              <a:rPr lang="it-IT" sz="1900" b="1" dirty="0">
                <a:solidFill>
                  <a:srgbClr val="C00000"/>
                </a:solidFill>
              </a:rPr>
              <a:t>costituite dagli insiemi di edifici </a:t>
            </a:r>
            <a:r>
              <a:rPr lang="it-IT" sz="1900" b="1" dirty="0" smtClean="0">
                <a:solidFill>
                  <a:srgbClr val="C00000"/>
                </a:solidFill>
              </a:rPr>
              <a:t>a </a:t>
            </a:r>
            <a:r>
              <a:rPr lang="it-IT" sz="1900" b="1" dirty="0">
                <a:solidFill>
                  <a:srgbClr val="C00000"/>
                </a:solidFill>
              </a:rPr>
              <a:t>progettazione </a:t>
            </a:r>
            <a:r>
              <a:rPr lang="it-IT" sz="1900" b="1" dirty="0" smtClean="0">
                <a:solidFill>
                  <a:srgbClr val="C00000"/>
                </a:solidFill>
              </a:rPr>
              <a:t>unitaria</a:t>
            </a:r>
            <a:r>
              <a:rPr lang="it-IT" sz="1900" b="1" dirty="0">
                <a:solidFill>
                  <a:srgbClr val="C00000"/>
                </a:solidFill>
              </a:rPr>
              <a:t> </a:t>
            </a:r>
            <a:r>
              <a:rPr lang="it-IT" sz="1900" b="1" dirty="0" smtClean="0">
                <a:solidFill>
                  <a:srgbClr val="C00000"/>
                </a:solidFill>
              </a:rPr>
              <a:t>(art</a:t>
            </a:r>
            <a:r>
              <a:rPr lang="it-IT" sz="1900" b="1" dirty="0">
                <a:solidFill>
                  <a:srgbClr val="C00000"/>
                </a:solidFill>
              </a:rPr>
              <a:t>. 11 </a:t>
            </a:r>
            <a:r>
              <a:rPr lang="it-IT" sz="1900" b="1" dirty="0" smtClean="0">
                <a:solidFill>
                  <a:srgbClr val="C00000"/>
                </a:solidFill>
              </a:rPr>
              <a:t>c. </a:t>
            </a:r>
            <a:r>
              <a:rPr lang="it-IT" sz="1900" b="1" dirty="0">
                <a:solidFill>
                  <a:srgbClr val="C00000"/>
                </a:solidFill>
              </a:rPr>
              <a:t>8)</a:t>
            </a:r>
            <a:endParaRPr lang="it-IT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648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8466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1196"/>
            <a:ext cx="1619672" cy="661403"/>
          </a:xfrm>
          <a:prstGeom prst="rect">
            <a:avLst/>
          </a:prstGeom>
        </p:spPr>
      </p:pic>
      <p:sp>
        <p:nvSpPr>
          <p:cNvPr id="11" name="Rettangolo 10"/>
          <p:cNvSpPr/>
          <p:nvPr/>
        </p:nvSpPr>
        <p:spPr>
          <a:xfrm>
            <a:off x="107504" y="931285"/>
            <a:ext cx="8856983" cy="4662519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07505" y="931285"/>
            <a:ext cx="8856982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Tutti i Comuni dentro e fuori dal cratere</a:t>
            </a:r>
            <a:endParaRPr lang="it-IT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186014" y="1489348"/>
            <a:ext cx="8712968" cy="2616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 smtClean="0"/>
              <a:t>Rilasciano il titolo edilizio abilitativo (art.3, c.4 e art.12, c.2))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186014" y="1780113"/>
            <a:ext cx="8712968" cy="10926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it-IT" sz="1050" b="1" dirty="0"/>
              <a:t>Adottano con atto consiliare gli strumenti urbanistici attuativi degli interventi su centri storici e su centri e nuclei urbani e rurali di particolare </a:t>
            </a:r>
            <a:r>
              <a:rPr lang="it-IT" sz="1050" b="1" dirty="0" smtClean="0"/>
              <a:t>interesse;</a:t>
            </a:r>
          </a:p>
          <a:p>
            <a:pPr marL="228600" indent="-228600">
              <a:buFont typeface="+mj-lt"/>
              <a:buAutoNum type="arabicPeriod"/>
            </a:pPr>
            <a:r>
              <a:rPr lang="it-IT" sz="1100" b="1" dirty="0" smtClean="0"/>
              <a:t>Esaminano le osservazioni </a:t>
            </a:r>
            <a:r>
              <a:rPr lang="it-IT" sz="1100" b="1" dirty="0"/>
              <a:t>e opposizioni </a:t>
            </a:r>
            <a:r>
              <a:rPr lang="it-IT" sz="1100" b="1" dirty="0" smtClean="0"/>
              <a:t>ricevute;</a:t>
            </a:r>
          </a:p>
          <a:p>
            <a:pPr marL="228600" indent="-228600">
              <a:buFont typeface="+mj-lt"/>
              <a:buAutoNum type="arabicPeriod"/>
            </a:pPr>
            <a:r>
              <a:rPr lang="it-IT" sz="1100" b="1" dirty="0" smtClean="0"/>
              <a:t>Trasmettono al commissario straordinario per l’acquisizione del parere espresso attraverso la Conferenza permanente (art. 11, c.4);</a:t>
            </a:r>
          </a:p>
          <a:p>
            <a:pPr marL="228600" indent="-228600">
              <a:buFont typeface="+mj-lt"/>
              <a:buAutoNum type="arabicPeriod"/>
            </a:pPr>
            <a:r>
              <a:rPr lang="it-IT" sz="1100" b="1" dirty="0" smtClean="0"/>
              <a:t>Approvano </a:t>
            </a:r>
            <a:r>
              <a:rPr lang="it-IT" sz="1100" b="1" dirty="0"/>
              <a:t>definitivamente lo strumento urbanistico attuativo, una volta acquisito il parere obbligatorio e vincolante della Conferenza permanente (art. 11, c. 5</a:t>
            </a:r>
            <a:r>
              <a:rPr lang="it-IT" sz="1100" b="1" dirty="0" smtClean="0"/>
              <a:t>);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194103" y="2917510"/>
            <a:ext cx="8712968" cy="2616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/>
              <a:t>S</a:t>
            </a:r>
            <a:r>
              <a:rPr lang="it-IT" sz="1100" b="1" dirty="0" smtClean="0"/>
              <a:t>i sostituiscono ai </a:t>
            </a:r>
            <a:r>
              <a:rPr lang="it-IT" sz="1100" b="1" dirty="0"/>
              <a:t>proprietari che non hanno aderito al consorzio nei termini previsti (art. 11 </a:t>
            </a:r>
            <a:r>
              <a:rPr lang="it-IT" sz="1100" b="1" dirty="0" smtClean="0"/>
              <a:t>c.10</a:t>
            </a:r>
            <a:r>
              <a:rPr lang="it-IT" sz="1100" b="1" dirty="0"/>
              <a:t>)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194103" y="3226968"/>
            <a:ext cx="8712968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/>
              <a:t>R</a:t>
            </a:r>
            <a:r>
              <a:rPr lang="it-IT" sz="1100" b="1" dirty="0" smtClean="0"/>
              <a:t>endono </a:t>
            </a:r>
            <a:r>
              <a:rPr lang="it-IT" sz="1100" b="1" dirty="0"/>
              <a:t>disponibile l’elenco speciale dei professionisti abilitati adottato dal Commissario </a:t>
            </a:r>
            <a:r>
              <a:rPr lang="it-IT" sz="1100" b="1" dirty="0" smtClean="0"/>
              <a:t>straordinario,</a:t>
            </a:r>
          </a:p>
          <a:p>
            <a:pPr algn="ctr"/>
            <a:r>
              <a:rPr lang="it-IT" sz="1100" b="1" dirty="0" smtClean="0"/>
              <a:t>al </a:t>
            </a:r>
            <a:r>
              <a:rPr lang="it-IT" sz="1100" b="1" dirty="0"/>
              <a:t>quale si deve obbligatoriamente attingere per il conferimento di incarichi (art. 34, </a:t>
            </a:r>
            <a:r>
              <a:rPr lang="it-IT" sz="1100" b="1" dirty="0" smtClean="0"/>
              <a:t>c.1</a:t>
            </a:r>
            <a:r>
              <a:rPr lang="it-IT" sz="1100" b="1" dirty="0"/>
              <a:t>)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186014" y="4078107"/>
            <a:ext cx="8712968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/>
              <a:t>I comuni </a:t>
            </a:r>
            <a:r>
              <a:rPr lang="it-IT" sz="1100" b="1" dirty="0" smtClean="0"/>
              <a:t>territorialmente competenti </a:t>
            </a:r>
            <a:r>
              <a:rPr lang="it-IT" sz="1100" b="1" dirty="0"/>
              <a:t>sono tra i soggetti che curano la raccolta e il trasporto dei materiali </a:t>
            </a:r>
            <a:r>
              <a:rPr lang="it-IT" sz="1100" b="1" dirty="0" smtClean="0"/>
              <a:t>derivanti</a:t>
            </a:r>
          </a:p>
          <a:p>
            <a:pPr algn="ctr"/>
            <a:r>
              <a:rPr lang="it-IT" sz="1100" b="1" dirty="0" smtClean="0"/>
              <a:t>dal </a:t>
            </a:r>
            <a:r>
              <a:rPr lang="it-IT" sz="1100" b="1" dirty="0"/>
              <a:t>crollo parziale o totale degli edifici pubblici e privati (art. 28)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186014" y="4874885"/>
            <a:ext cx="8712968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/>
              <a:t>Il Sindaco del </a:t>
            </a:r>
            <a:r>
              <a:rPr lang="it-IT" sz="1100" b="1" dirty="0" smtClean="0"/>
              <a:t>comune </a:t>
            </a:r>
            <a:r>
              <a:rPr lang="it-IT" sz="1100" b="1" dirty="0"/>
              <a:t>provvede all'assegnazione degli alloggi per le persone </a:t>
            </a:r>
            <a:r>
              <a:rPr lang="it-IT" sz="1100" b="1" dirty="0" smtClean="0"/>
              <a:t>sgomberate</a:t>
            </a:r>
          </a:p>
          <a:p>
            <a:pPr algn="ctr"/>
            <a:r>
              <a:rPr lang="it-IT" sz="1100" b="1" dirty="0" smtClean="0"/>
              <a:t>da </a:t>
            </a:r>
            <a:r>
              <a:rPr lang="it-IT" sz="1100" b="1" dirty="0"/>
              <a:t>edifici danneggiati con esito diverso da </a:t>
            </a:r>
            <a:r>
              <a:rPr lang="it-IT" sz="1100" b="1" dirty="0" smtClean="0"/>
              <a:t>A </a:t>
            </a:r>
            <a:r>
              <a:rPr lang="it-IT" sz="1100" b="1" dirty="0"/>
              <a:t>(art. 43, c. 2)</a:t>
            </a:r>
            <a:endParaRPr lang="it-IT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183007" y="3856708"/>
            <a:ext cx="38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Attività relative alle misure per la tutela dell’ambiente </a:t>
            </a:r>
            <a:endParaRPr lang="it-IT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194103" y="4656811"/>
            <a:ext cx="38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Attività relative alle misure emergenziali</a:t>
            </a:r>
            <a:endParaRPr lang="it-IT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251520" y="69380"/>
            <a:ext cx="7164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bg1"/>
                </a:solidFill>
                <a:latin typeface="Arial Black" pitchFamily="34" charset="0"/>
              </a:rPr>
              <a:t>ATTIVIT</a:t>
            </a:r>
            <a:r>
              <a:rPr lang="it-IT" sz="2000" b="1" cap="all" dirty="0" smtClean="0">
                <a:solidFill>
                  <a:schemeClr val="bg1"/>
                </a:solidFill>
                <a:latin typeface="Arial Black" pitchFamily="34" charset="0"/>
              </a:rPr>
              <a:t>à</a:t>
            </a:r>
            <a:r>
              <a:rPr lang="it-IT" sz="2000" b="1" dirty="0" smtClean="0">
                <a:solidFill>
                  <a:schemeClr val="bg1"/>
                </a:solidFill>
                <a:latin typeface="Arial Black" pitchFamily="34" charset="0"/>
              </a:rPr>
              <a:t> RELATIVE ALLA RICOSTRUZIONE PRIVATA, TUTELA AMBIENTE ED EMERGENZA</a:t>
            </a:r>
            <a:endParaRPr lang="it-IT" sz="2000" b="1" cap="all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4F3B-A95F-4036-9FB0-F0B68AB4758F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471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1697</Words>
  <Application>Microsoft Office PowerPoint</Application>
  <PresentationFormat>Presentazione su schermo (16:10)</PresentationFormat>
  <Paragraphs>176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Massimo Censi</dc:creator>
  <cp:lastModifiedBy>Massimo Censi</cp:lastModifiedBy>
  <cp:revision>102</cp:revision>
  <cp:lastPrinted>2016-10-20T16:33:54Z</cp:lastPrinted>
  <dcterms:created xsi:type="dcterms:W3CDTF">2016-10-04T08:58:01Z</dcterms:created>
  <dcterms:modified xsi:type="dcterms:W3CDTF">2016-10-26T08:01:24Z</dcterms:modified>
</cp:coreProperties>
</file>