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F49D355-16BD-4E45-BD9A-5EA878CF7CBD}" type="datetimeFigureOut">
              <a:rPr lang="it-IT" smtClean="0"/>
              <a:t>17/07/2017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92222" y="6034196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" y="10984"/>
            <a:ext cx="9141000" cy="4566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4" y="6148362"/>
            <a:ext cx="9100451" cy="7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39552" y="4587646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/>
              <a:t>La rilevanza economica dell’IGP nel contesto agroalimentare regionale e nell’ottica del </a:t>
            </a:r>
            <a:r>
              <a:rPr lang="it-IT" sz="2000" b="1" dirty="0" smtClean="0"/>
              <a:t>PSR</a:t>
            </a:r>
          </a:p>
          <a:p>
            <a:pPr algn="ctr"/>
            <a:endParaRPr lang="it-IT" sz="1200" dirty="0" smtClean="0"/>
          </a:p>
          <a:p>
            <a:pPr algn="ctr"/>
            <a:r>
              <a:rPr lang="it-IT" sz="1400" dirty="0" smtClean="0"/>
              <a:t>Osimo 17 luglio </a:t>
            </a:r>
            <a:r>
              <a:rPr lang="it-IT" sz="1400" dirty="0" smtClean="0"/>
              <a:t>2017				Sabrina Speciale</a:t>
            </a:r>
          </a:p>
          <a:p>
            <a:pPr algn="ctr"/>
            <a:r>
              <a:rPr lang="it-IT" sz="1100" dirty="0" smtClean="0"/>
              <a:t>					Dirigente PF Programmazione, Sviluppo delle aree 					Rurali, Qualità </a:t>
            </a:r>
            <a:r>
              <a:rPr lang="it-IT" sz="1100" smtClean="0"/>
              <a:t>delle produzioni e </a:t>
            </a:r>
            <a:r>
              <a:rPr lang="it-IT" sz="1100" dirty="0" smtClean="0"/>
              <a:t>SDA di Macerata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27053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642910" y="1284040"/>
            <a:ext cx="79180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 dati dell’export e dell’import del 2016</a:t>
            </a:r>
            <a:endParaRPr lang="it-IT" b="1" dirty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l'Italia </a:t>
            </a:r>
            <a:r>
              <a:rPr lang="it-IT" dirty="0">
                <a:solidFill>
                  <a:schemeClr val="tx2"/>
                </a:solidFill>
              </a:rPr>
              <a:t>ha importato meno olio dall'estero, alla luce dell'abbondante produzione 2015, determinando un -15% a valore e un -15,6% a volumi nel periodo </a:t>
            </a:r>
            <a:r>
              <a:rPr lang="it-IT" dirty="0" smtClean="0">
                <a:solidFill>
                  <a:schemeClr val="tx2"/>
                </a:solidFill>
              </a:rPr>
              <a:t>gennaio-agosto: da </a:t>
            </a:r>
            <a:r>
              <a:rPr lang="it-IT" dirty="0">
                <a:solidFill>
                  <a:schemeClr val="tx2"/>
                </a:solidFill>
              </a:rPr>
              <a:t>oltre confine sono arrivate 363 mila tonnellate di olio di oliva e sansa (di cui 288,2 di extravergine e vergine), per un corrispettivo di 1,13 miliardi di euro. Allo stesso tempo, le imprese italiane hanno visto aumentare le esportazioni, con oltre 265 mila tonnellate di olio di oliva e sansa (+10%) vendute all'estero, con extra e vergine che superano 186 mila tonnellate, per un corrispettivo di poco più di un miliardo di euro (+7,1%). Stati Uniti, Giappone, Canada e Svizzera i mercati con gli aumenti maggiori. Bene anche Russia e Cina. Migliora, pertanto, il saldo della bilancia commerciale, che da gennaio ad agosto 2016 segna una riduzione del deficit da 328 milioni di euro a 52 milioni.</a:t>
            </a:r>
          </a:p>
        </p:txBody>
      </p:sp>
    </p:spTree>
    <p:extLst>
      <p:ext uri="{BB962C8B-B14F-4D97-AF65-F5344CB8AC3E}">
        <p14:creationId xmlns:p14="http://schemas.microsoft.com/office/powerpoint/2010/main" val="91518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sellaDiTesto 10"/>
          <p:cNvSpPr txBox="1"/>
          <p:nvPr/>
        </p:nvSpPr>
        <p:spPr>
          <a:xfrm>
            <a:off x="285720" y="694934"/>
            <a:ext cx="8429684" cy="9356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tx2"/>
                </a:solidFill>
              </a:rPr>
              <a:t>Il settore olivicolo nel PSR Marche 2014-2020: l’analisi</a:t>
            </a:r>
            <a:endParaRPr lang="it-IT" sz="2000" dirty="0">
              <a:solidFill>
                <a:schemeClr val="tx2"/>
              </a:solidFill>
            </a:endParaRPr>
          </a:p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I </a:t>
            </a:r>
            <a:r>
              <a:rPr lang="it-IT" sz="2000" b="1" dirty="0">
                <a:solidFill>
                  <a:schemeClr val="tx2"/>
                </a:solidFill>
              </a:rPr>
              <a:t>punti di </a:t>
            </a:r>
            <a:r>
              <a:rPr lang="it-IT" sz="2000" b="1" dirty="0" smtClean="0">
                <a:solidFill>
                  <a:schemeClr val="tx2"/>
                </a:solidFill>
              </a:rPr>
              <a:t>forza</a:t>
            </a:r>
            <a:endParaRPr lang="it-IT" sz="2000" b="1" dirty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elevata qualità delle produzioni; varietà di olive regionali caratterizzate; presenza di imprese industriali nell’indotto in particolare nella meccanica; evoluzione delle tecniche produttive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I punti di debolezza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volumi produttivi modesti anche se in crescita; modesta quota della produzione viene certificata e ciò limita la possibilità di accedere ad alcuni mercati esteri;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estrema frammentazione produttiva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Le opportunità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crescente interesse verso le qualità nutrizionali e salutistiche dell’olio evo;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domanda estera in crescita; l’evoluzione tecnologica consente l’abbattimento dei costi lungo tutta la filiera</a:t>
            </a:r>
          </a:p>
          <a:p>
            <a:pPr algn="just"/>
            <a:r>
              <a:rPr lang="it-IT" sz="2000" b="1" dirty="0" smtClean="0">
                <a:solidFill>
                  <a:schemeClr val="tx2"/>
                </a:solidFill>
              </a:rPr>
              <a:t>Le minacce</a:t>
            </a:r>
          </a:p>
          <a:p>
            <a:pPr algn="just"/>
            <a:r>
              <a:rPr lang="it-IT" sz="2000" dirty="0">
                <a:solidFill>
                  <a:schemeClr val="tx2"/>
                </a:solidFill>
              </a:rPr>
              <a:t>c</a:t>
            </a:r>
            <a:r>
              <a:rPr lang="it-IT" sz="2000" dirty="0" smtClean="0">
                <a:solidFill>
                  <a:schemeClr val="tx2"/>
                </a:solidFill>
              </a:rPr>
              <a:t>onsumi interni in calo; politiche commerciali aggressive della </a:t>
            </a:r>
            <a:r>
              <a:rPr lang="it-IT" sz="2000" dirty="0" err="1" smtClean="0">
                <a:solidFill>
                  <a:schemeClr val="tx2"/>
                </a:solidFill>
              </a:rPr>
              <a:t>Gdo</a:t>
            </a:r>
            <a:r>
              <a:rPr lang="it-IT" sz="2000" dirty="0" smtClean="0">
                <a:solidFill>
                  <a:schemeClr val="tx2"/>
                </a:solidFill>
              </a:rPr>
              <a:t>; comunicazione non adeguata</a:t>
            </a:r>
            <a:endParaRPr lang="it-IT" sz="2000" dirty="0">
              <a:solidFill>
                <a:schemeClr val="tx2"/>
              </a:solidFill>
            </a:endParaRPr>
          </a:p>
          <a:p>
            <a:pPr algn="just"/>
            <a:endParaRPr lang="it-IT" sz="2000" dirty="0">
              <a:solidFill>
                <a:schemeClr val="tx2"/>
              </a:solidFill>
            </a:endParaRPr>
          </a:p>
          <a:p>
            <a:pPr algn="just"/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</a:p>
          <a:p>
            <a:pPr algn="ctr"/>
            <a:endParaRPr lang="it-IT" sz="2400" dirty="0"/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endParaRPr lang="it-IT" sz="2400" dirty="0" smtClean="0"/>
          </a:p>
          <a:p>
            <a:pPr algn="ctr"/>
            <a:endParaRPr lang="it-IT" sz="2400" dirty="0"/>
          </a:p>
          <a:p>
            <a:pPr algn="ctr"/>
            <a:endParaRPr lang="it-IT" sz="2400" dirty="0" smtClean="0"/>
          </a:p>
          <a:p>
            <a:pPr algn="just"/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33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464315" y="38100"/>
            <a:ext cx="8001056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/>
          </a:p>
          <a:p>
            <a:pPr algn="ctr"/>
            <a:r>
              <a:rPr lang="it-IT" sz="2000" b="1" dirty="0" smtClean="0">
                <a:solidFill>
                  <a:schemeClr val="tx2"/>
                </a:solidFill>
              </a:rPr>
              <a:t>PSR Marche 2014-2020:</a:t>
            </a:r>
          </a:p>
          <a:p>
            <a:pPr algn="ctr"/>
            <a:r>
              <a:rPr lang="it-IT" sz="2000" b="1" dirty="0" smtClean="0">
                <a:solidFill>
                  <a:schemeClr val="tx2"/>
                </a:solidFill>
              </a:rPr>
              <a:t>Il sostegno alla qualità</a:t>
            </a:r>
          </a:p>
          <a:p>
            <a:endParaRPr lang="it-IT" sz="2000" b="1" dirty="0">
              <a:solidFill>
                <a:schemeClr val="tx2"/>
              </a:solidFill>
            </a:endParaRPr>
          </a:p>
          <a:p>
            <a:r>
              <a:rPr lang="it-IT" dirty="0">
                <a:solidFill>
                  <a:schemeClr val="tx2"/>
                </a:solidFill>
              </a:rPr>
              <a:t>Tra i principali fabbisogni emersi: aggregare e organizzare l’offerta e </a:t>
            </a:r>
            <a:r>
              <a:rPr lang="it-IT" dirty="0" smtClean="0">
                <a:solidFill>
                  <a:schemeClr val="tx2"/>
                </a:solidFill>
              </a:rPr>
              <a:t>orientarla </a:t>
            </a:r>
            <a:r>
              <a:rPr lang="it-IT" dirty="0">
                <a:solidFill>
                  <a:schemeClr val="tx2"/>
                </a:solidFill>
              </a:rPr>
              <a:t>verso le produzioni di qualità </a:t>
            </a:r>
            <a:endParaRPr lang="it-IT" dirty="0"/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Sostenere la partecipazione </a:t>
            </a:r>
            <a:r>
              <a:rPr lang="it-IT" dirty="0">
                <a:solidFill>
                  <a:schemeClr val="tx2"/>
                </a:solidFill>
              </a:rPr>
              <a:t>degli </a:t>
            </a:r>
            <a:r>
              <a:rPr lang="it-IT" dirty="0" smtClean="0">
                <a:solidFill>
                  <a:schemeClr val="tx2"/>
                </a:solidFill>
              </a:rPr>
              <a:t>agricoltori ai regimi di qualità  è uno degli </a:t>
            </a:r>
            <a:r>
              <a:rPr lang="it-IT" b="1" dirty="0" smtClean="0">
                <a:solidFill>
                  <a:schemeClr val="tx2"/>
                </a:solidFill>
              </a:rPr>
              <a:t>obiettivi strategici del PSR</a:t>
            </a:r>
            <a:endParaRPr lang="it-IT" b="1" dirty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Perché </a:t>
            </a:r>
            <a:r>
              <a:rPr lang="it-IT" dirty="0">
                <a:solidFill>
                  <a:schemeClr val="tx2"/>
                </a:solidFill>
              </a:rPr>
              <a:t>sostenere le produzioni di qualità?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Per innalzare la redditività delle aziende agricole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Per dare maggiori garanzie ai consumatori con un livello di tracciabilità e sicurezza alimentare più elevato rispetto agli altri prodotti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Per favorire l’intera economia del territorio perché il legame indissolubile con l’identità e la storia è un elemento chiave dei prodotti di qualità che concorre a valorizzare i loro territori di produzione</a:t>
            </a:r>
          </a:p>
          <a:p>
            <a:pPr marL="285750" indent="-285750"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Per tutelare l’ambiente e i paesaggio perché i disciplinari di produzione sono attenti anche a questi </a:t>
            </a:r>
            <a:r>
              <a:rPr lang="it-IT" dirty="0" smtClean="0">
                <a:solidFill>
                  <a:schemeClr val="tx2"/>
                </a:solidFill>
              </a:rPr>
              <a:t>aspetti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endParaRPr lang="it-IT" sz="1600" dirty="0">
              <a:solidFill>
                <a:schemeClr val="tx2"/>
              </a:solidFill>
            </a:endParaRPr>
          </a:p>
          <a:p>
            <a:pPr algn="ctr"/>
            <a:endParaRPr lang="it-IT" sz="2000" b="1" dirty="0" smtClean="0">
              <a:solidFill>
                <a:schemeClr val="tx2"/>
              </a:solidFill>
            </a:endParaRPr>
          </a:p>
          <a:p>
            <a:pPr algn="ctr"/>
            <a:endParaRPr lang="it-IT" sz="2400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1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323528" y="571480"/>
            <a:ext cx="852867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Gli obiettivi della politica di sviluppo rurale dell’UE nel periodo 2014-2020</a:t>
            </a:r>
          </a:p>
          <a:p>
            <a:endParaRPr lang="it-IT" sz="1200" dirty="0" smtClean="0"/>
          </a:p>
          <a:p>
            <a:r>
              <a:rPr lang="it-IT" b="1" dirty="0" smtClean="0">
                <a:solidFill>
                  <a:schemeClr val="tx2"/>
                </a:solidFill>
              </a:rPr>
              <a:t>3 obiettivi </a:t>
            </a:r>
            <a:r>
              <a:rPr lang="it-IT" dirty="0" smtClean="0">
                <a:solidFill>
                  <a:schemeClr val="tx2"/>
                </a:solidFill>
              </a:rPr>
              <a:t>in linea con Europa 2020 e con PAC2020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il miglioramento della competitività dell’agricoltura;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la gestione sostenibile delle risorse naturali e l’azione per il clima; </a:t>
            </a:r>
          </a:p>
          <a:p>
            <a:pPr lvl="1">
              <a:buFont typeface="Arial" pitchFamily="34" charset="0"/>
              <a:buChar char="•"/>
            </a:pPr>
            <a:r>
              <a:rPr lang="it-IT" dirty="0" smtClean="0">
                <a:solidFill>
                  <a:schemeClr val="tx2"/>
                </a:solidFill>
              </a:rPr>
              <a:t>uno sviluppo territoriale equilibrato per le zone rurali.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I 3 obiettivi si articolano in </a:t>
            </a:r>
            <a:r>
              <a:rPr lang="it-IT" b="1" dirty="0" smtClean="0">
                <a:solidFill>
                  <a:schemeClr val="tx2"/>
                </a:solidFill>
              </a:rPr>
              <a:t>6 priorità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1) promuovere il trasferimento di conoscenze,l'innovazione, la formazione nel settore agricolo e forestale e nelle zone rurali; 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2) potenziare la competitività dell'agricoltura e la redditività delle aziende agricole, favorire il ricambio generazionale nel settore agricolo; </a:t>
            </a:r>
          </a:p>
          <a:p>
            <a:r>
              <a:rPr lang="it-IT" b="1" dirty="0" smtClean="0">
                <a:solidFill>
                  <a:schemeClr val="tx2"/>
                </a:solidFill>
              </a:rPr>
              <a:t>3) promuovere l'organizzazione della filiera agroalimentare e la gestione dei rischi nel settore agricolo;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4) preservare, ripristinare e valorizzare gli ecosistemi dipendenti dall'agricoltura e dalle foreste (biodiversità, qualità dell’acqua, suolo);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5) incentivare l'uso efficiente delle risorse e il passaggio a un'economia a basse emissioni di carbonio e resiliente al clima (risparmio idrico, energia rinnovabile, emissioni di gas serra, sequestro del carbonio); </a:t>
            </a:r>
          </a:p>
          <a:p>
            <a:r>
              <a:rPr lang="it-IT" dirty="0" smtClean="0">
                <a:solidFill>
                  <a:schemeClr val="tx2"/>
                </a:solidFill>
              </a:rPr>
              <a:t>6) inclusione sociale, riduzione della povertà e sviluppo economico nelle zone rurali (diversificazione, microimprese, sviluppo locale in aree rurali, </a:t>
            </a:r>
            <a:r>
              <a:rPr lang="it-IT" dirty="0" err="1" smtClean="0">
                <a:solidFill>
                  <a:schemeClr val="tx2"/>
                </a:solidFill>
              </a:rPr>
              <a:t>ICT</a:t>
            </a:r>
            <a:r>
              <a:rPr lang="it-IT" dirty="0" smtClean="0">
                <a:solidFill>
                  <a:schemeClr val="tx2"/>
                </a:solidFill>
              </a:rPr>
              <a:t>.) </a:t>
            </a:r>
          </a:p>
          <a:p>
            <a:endParaRPr lang="it-IT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42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43979" y="332656"/>
            <a:ext cx="8613230" cy="62901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it-IT" sz="1100" b="1" dirty="0" smtClean="0">
              <a:solidFill>
                <a:schemeClr val="tx2"/>
              </a:solidFill>
            </a:endParaRP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it-IT" sz="1100" b="1" dirty="0" smtClean="0">
                <a:solidFill>
                  <a:schemeClr val="tx2"/>
                </a:solidFill>
              </a:rPr>
              <a:t>Priorità e FOCUS AREA della politica politica di Sviluppo Rurale 2014-2020</a:t>
            </a:r>
          </a:p>
          <a:p>
            <a:pPr lvl="0" algn="ctr">
              <a:lnSpc>
                <a:spcPct val="115000"/>
              </a:lnSpc>
              <a:spcAft>
                <a:spcPts val="1000"/>
              </a:spcAft>
            </a:pPr>
            <a:endParaRPr lang="it-IT" sz="800" dirty="0">
              <a:solidFill>
                <a:srgbClr val="0F1419"/>
              </a:solidFill>
              <a:latin typeface="Arial" charset="0"/>
              <a:ea typeface="Times New Roman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it-IT" sz="9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Promozione </a:t>
            </a:r>
            <a: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del trasferimento di conoscenze e dell’innovazione nel settore agricolo e forestale e nelle aree rurali</a:t>
            </a:r>
            <a:b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a) Stimolare l’innovazione e la base di conoscenze nelle aree rurali;</a:t>
            </a:r>
            <a:b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b) Rinsaldare i nessi tra agricoltura e silvicoltura da un lato e ricerca e innovazione dall’altro;</a:t>
            </a:r>
            <a:b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1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c) Incoraggiare l’apprendimento lungo tutto l’arco della vita e la formazione professionale nel settore agricolo e forestale.</a:t>
            </a:r>
            <a:endParaRPr lang="it-IT" sz="900" dirty="0">
              <a:solidFill>
                <a:schemeClr val="accent1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Competitività e redditività nel settore agricolo</a:t>
            </a:r>
            <a:b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a) Incoraggiare la ristrutturazione delle aziende agricole con problemi strutturali e la diversificazione;</a:t>
            </a:r>
            <a:b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b) Favorire il ricambio generazionale in agricoltura.</a:t>
            </a:r>
            <a:endParaRPr lang="it-IT" sz="1200" b="1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Promozione della filiera agroalimentare e gestione del rischio</a:t>
            </a:r>
            <a:b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a) Migliorare l’integrazione di filiera attraverso la promozione della qualità dei mercati locali, delle filiere corte, delle associazioni di </a:t>
            </a:r>
            <a:r>
              <a:rPr lang="it-IT" sz="1200" b="1" dirty="0" smtClean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produttori e </a:t>
            </a: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delle organizzazioni interprofessionali;</a:t>
            </a:r>
            <a:b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1200" b="1" dirty="0">
                <a:solidFill>
                  <a:schemeClr val="accent4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b) Sostegno alla gestione dei rischi aziendali.</a:t>
            </a:r>
            <a:endParaRPr lang="it-IT" sz="1200" b="1" dirty="0">
              <a:solidFill>
                <a:schemeClr val="accent4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Tutela e ripristino degli ecosistemi naturali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a) Tutela della </a:t>
            </a:r>
            <a:r>
              <a:rPr lang="it-IT" sz="900" dirty="0" smtClean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biodiversità</a:t>
            </a: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/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b) Gestione delle risorse idriche;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c) Gestione del suolo.</a:t>
            </a:r>
            <a:endParaRPr lang="it-IT" sz="900" dirty="0">
              <a:solidFill>
                <a:schemeClr val="accent3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Lotta ai cambiamenti climatici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a) Utilizzo efficiente della risorsa idrica nel settore agricolo;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b) Utilizzo efficiente delle risorse energetiche;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c) Favorire l’approvvigionamento e l’utilizzo di energie rinnovabili, sottoprodotti, scarti e residui, ecc.;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d) Riduzione delle emissioni di metano e di protossido di azoto;</a:t>
            </a:r>
            <a:b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3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e) Promozione del sequestro di carbonio nel settore agricolo e forestale.</a:t>
            </a:r>
            <a:endParaRPr lang="it-IT" sz="900" dirty="0">
              <a:solidFill>
                <a:schemeClr val="accent3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arenR"/>
            </a:pPr>
            <a: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Favorire l’inclusione sociale, la riduzione della povertà e lo sviluppo economico delle zone rurali</a:t>
            </a:r>
            <a:b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a) Diversificazione delle attività agricole, la creazione di piccole imprese e di occupazione;</a:t>
            </a:r>
            <a:b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b) Promuovere azioni di sviluppo locale;</a:t>
            </a:r>
            <a:b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</a:br>
            <a:r>
              <a:rPr lang="it-IT" sz="900" dirty="0">
                <a:solidFill>
                  <a:schemeClr val="accent6">
                    <a:lumMod val="75000"/>
                  </a:schemeClr>
                </a:solidFill>
                <a:latin typeface="Arial" charset="0"/>
                <a:ea typeface="Times New Roman" charset="0"/>
                <a:cs typeface="Times New Roman" charset="0"/>
              </a:rPr>
              <a:t>c) Promuovere l’accessibilità, l’uso e la qualità delle tecnologie di informazione e comunicazione.</a:t>
            </a:r>
            <a:endParaRPr lang="it-IT" sz="900" dirty="0">
              <a:solidFill>
                <a:schemeClr val="accent6">
                  <a:lumMod val="75000"/>
                </a:schemeClr>
              </a:solidFill>
              <a:latin typeface="Calibri" charset="0"/>
              <a:ea typeface="Calibri" charset="0"/>
              <a:cs typeface="Times New Roman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900" b="1" dirty="0">
                <a:solidFill>
                  <a:srgbClr val="555555"/>
                </a:solidFill>
                <a:latin typeface="Open Sans" charset="0"/>
                <a:ea typeface="Times New Roman" charset="0"/>
                <a:cs typeface="Helvetica" charset="0"/>
              </a:rPr>
              <a:t> </a:t>
            </a:r>
            <a:endParaRPr lang="it-IT" sz="900" dirty="0">
              <a:effectLst/>
              <a:latin typeface="Calibri" charset="0"/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41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1809830" y="1280195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Il sostegno alla qualità e le priorità del PSR Marche 2014-2020</a:t>
            </a:r>
            <a:endParaRPr lang="it-IT" b="1" dirty="0">
              <a:solidFill>
                <a:schemeClr val="tx2"/>
              </a:solidFill>
            </a:endParaRPr>
          </a:p>
          <a:p>
            <a:endParaRPr lang="it-IT" sz="1200" dirty="0"/>
          </a:p>
        </p:txBody>
      </p:sp>
      <p:sp>
        <p:nvSpPr>
          <p:cNvPr id="10" name="Rettangolo 9"/>
          <p:cNvSpPr/>
          <p:nvPr/>
        </p:nvSpPr>
        <p:spPr>
          <a:xfrm>
            <a:off x="532222" y="2996952"/>
            <a:ext cx="79873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tx2"/>
                </a:solidFill>
              </a:rPr>
              <a:t>Il sostegno alle produzioni di qualità concorre </a:t>
            </a:r>
            <a:r>
              <a:rPr lang="it-IT" dirty="0" smtClean="0">
                <a:solidFill>
                  <a:schemeClr val="tx2"/>
                </a:solidFill>
              </a:rPr>
              <a:t>soprattutto </a:t>
            </a:r>
            <a:r>
              <a:rPr lang="it-IT" dirty="0">
                <a:solidFill>
                  <a:schemeClr val="tx2"/>
                </a:solidFill>
              </a:rPr>
              <a:t>al raggiungimento della </a:t>
            </a:r>
            <a:r>
              <a:rPr lang="it-IT" b="1" dirty="0">
                <a:solidFill>
                  <a:schemeClr val="tx2"/>
                </a:solidFill>
              </a:rPr>
              <a:t>priorità 2</a:t>
            </a:r>
            <a:r>
              <a:rPr lang="it-IT" dirty="0">
                <a:solidFill>
                  <a:schemeClr val="tx2"/>
                </a:solidFill>
              </a:rPr>
              <a:t> della politica di sviluppo rurale </a:t>
            </a:r>
            <a:r>
              <a:rPr lang="it-IT" dirty="0" smtClean="0">
                <a:solidFill>
                  <a:schemeClr val="tx2"/>
                </a:solidFill>
              </a:rPr>
              <a:t>“</a:t>
            </a:r>
            <a:r>
              <a:rPr lang="it-IT" b="1" dirty="0" smtClean="0">
                <a:solidFill>
                  <a:schemeClr val="tx2"/>
                </a:solidFill>
              </a:rPr>
              <a:t>Competitività </a:t>
            </a:r>
            <a:r>
              <a:rPr lang="it-IT" b="1" dirty="0">
                <a:solidFill>
                  <a:schemeClr val="tx2"/>
                </a:solidFill>
              </a:rPr>
              <a:t>e redditività nel settore </a:t>
            </a:r>
            <a:r>
              <a:rPr lang="it-IT" b="1" dirty="0" smtClean="0">
                <a:solidFill>
                  <a:schemeClr val="tx2"/>
                </a:solidFill>
              </a:rPr>
              <a:t>agricolo</a:t>
            </a:r>
            <a:r>
              <a:rPr lang="it-IT" dirty="0" smtClean="0">
                <a:solidFill>
                  <a:schemeClr val="tx2"/>
                </a:solidFill>
              </a:rPr>
              <a:t>” </a:t>
            </a:r>
            <a:r>
              <a:rPr lang="it-IT" dirty="0">
                <a:solidFill>
                  <a:schemeClr val="tx2"/>
                </a:solidFill>
              </a:rPr>
              <a:t>e alla </a:t>
            </a:r>
            <a:r>
              <a:rPr lang="it-IT" b="1" dirty="0">
                <a:solidFill>
                  <a:schemeClr val="tx2"/>
                </a:solidFill>
              </a:rPr>
              <a:t>priorità 3 </a:t>
            </a:r>
            <a:r>
              <a:rPr lang="it-IT" dirty="0">
                <a:solidFill>
                  <a:schemeClr val="tx2"/>
                </a:solidFill>
              </a:rPr>
              <a:t>Promozione della filiera agroalimentare e gestione del rischio con particolare riguardo alla </a:t>
            </a:r>
            <a:r>
              <a:rPr lang="it-IT" b="1" dirty="0">
                <a:solidFill>
                  <a:schemeClr val="tx2"/>
                </a:solidFill>
              </a:rPr>
              <a:t>FA </a:t>
            </a:r>
            <a:r>
              <a:rPr lang="it-IT" b="1" dirty="0" smtClean="0">
                <a:solidFill>
                  <a:schemeClr val="tx2"/>
                </a:solidFill>
              </a:rPr>
              <a:t>a</a:t>
            </a:r>
            <a:r>
              <a:rPr lang="it-IT" b="1" dirty="0">
                <a:solidFill>
                  <a:schemeClr val="tx2"/>
                </a:solidFill>
              </a:rPr>
              <a:t>) Migliorare l’integrazione di filiera attraverso la promozione della </a:t>
            </a:r>
            <a:r>
              <a:rPr lang="it-IT" b="1" dirty="0" smtClean="0">
                <a:solidFill>
                  <a:schemeClr val="tx2"/>
                </a:solidFill>
              </a:rPr>
              <a:t>qualità, </a:t>
            </a:r>
            <a:r>
              <a:rPr lang="it-IT" dirty="0">
                <a:solidFill>
                  <a:schemeClr val="tx2"/>
                </a:solidFill>
              </a:rPr>
              <a:t>dei mercati locali, delle filiere corte, delle associazioni di produttori e delle organizzazioni </a:t>
            </a:r>
            <a:r>
              <a:rPr lang="it-IT" dirty="0" smtClean="0">
                <a:solidFill>
                  <a:schemeClr val="tx2"/>
                </a:solidFill>
              </a:rPr>
              <a:t>interprofessionali</a:t>
            </a:r>
            <a:r>
              <a:rPr lang="it-IT" dirty="0">
                <a:solidFill>
                  <a:schemeClr val="tx2"/>
                </a:solidFill>
              </a:rPr>
              <a:t/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85720" y="428604"/>
            <a:ext cx="814393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	    L’allocazione finanziaria del PSR Marche 2014-2020  </a:t>
            </a:r>
          </a:p>
          <a:p>
            <a:pPr algn="just"/>
            <a:r>
              <a:rPr lang="it-IT" b="1" dirty="0" smtClean="0">
                <a:solidFill>
                  <a:schemeClr val="tx2"/>
                </a:solidFill>
              </a:rPr>
              <a:t>			per priorità</a:t>
            </a:r>
          </a:p>
          <a:p>
            <a:endParaRPr lang="it-IT" b="1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>La dotazione finanziaria 2014-2020 è di </a:t>
            </a:r>
            <a:r>
              <a:rPr lang="it-IT" b="1" dirty="0" smtClean="0">
                <a:solidFill>
                  <a:schemeClr val="tx2"/>
                </a:solidFill>
              </a:rPr>
              <a:t>537,96 milioni di euro </a:t>
            </a:r>
            <a:r>
              <a:rPr lang="it-IT" dirty="0" smtClean="0">
                <a:solidFill>
                  <a:schemeClr val="tx2"/>
                </a:solidFill>
              </a:rPr>
              <a:t>(232 </a:t>
            </a:r>
            <a:r>
              <a:rPr lang="it-IT" dirty="0" err="1" smtClean="0">
                <a:solidFill>
                  <a:schemeClr val="tx2"/>
                </a:solidFill>
              </a:rPr>
              <a:t>meuro</a:t>
            </a:r>
            <a:r>
              <a:rPr lang="it-IT" dirty="0" smtClean="0">
                <a:solidFill>
                  <a:schemeClr val="tx2"/>
                </a:solidFill>
              </a:rPr>
              <a:t> FEASR e 306 milioni di euro di cofinanziamento Stato+ Regione), obblighi: </a:t>
            </a:r>
            <a:r>
              <a:rPr lang="it-IT" sz="1600" dirty="0" smtClean="0">
                <a:solidFill>
                  <a:schemeClr val="tx2"/>
                </a:solidFill>
              </a:rPr>
              <a:t>&gt;5% del contributo riservato ai LEADER ; &gt;25% riservato clima-</a:t>
            </a:r>
            <a:r>
              <a:rPr lang="it-IT" sz="1600" dirty="0" err="1" smtClean="0">
                <a:solidFill>
                  <a:schemeClr val="tx2"/>
                </a:solidFill>
              </a:rPr>
              <a:t>agroambiente</a:t>
            </a:r>
            <a:endParaRPr lang="it-IT" sz="1200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5714" y="2059821"/>
            <a:ext cx="5370857" cy="3817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77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2699792" y="500042"/>
            <a:ext cx="3539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La Priorità 3 in cifre</a:t>
            </a: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5656" y="1056300"/>
            <a:ext cx="6657409" cy="47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47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57224" y="500042"/>
            <a:ext cx="7358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L’allocazione finanziaria del PSR Marche 2014-2020  per misura </a:t>
            </a:r>
            <a:r>
              <a:rPr lang="it-IT" sz="1200" dirty="0" smtClean="0">
                <a:solidFill>
                  <a:schemeClr val="tx2"/>
                </a:solidFill>
              </a:rPr>
              <a:t>(migliaia di €)</a:t>
            </a:r>
            <a:endParaRPr lang="it-IT" sz="1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849" y="898098"/>
            <a:ext cx="8034116" cy="5010524"/>
          </a:xfrm>
          <a:prstGeom prst="rect">
            <a:avLst/>
          </a:prstGeom>
        </p:spPr>
      </p:pic>
      <p:sp>
        <p:nvSpPr>
          <p:cNvPr id="2" name="Callout con freccia a destra 1"/>
          <p:cNvSpPr/>
          <p:nvPr/>
        </p:nvSpPr>
        <p:spPr>
          <a:xfrm>
            <a:off x="81802" y="4474442"/>
            <a:ext cx="2987824" cy="1186805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00" dirty="0" smtClean="0"/>
              <a:t>Con la modifica in corso  per l’allocazione delle risorse aggiuntive  post sisma (159 </a:t>
            </a:r>
            <a:r>
              <a:rPr lang="it-IT" sz="1000" dirty="0" err="1" smtClean="0"/>
              <a:t>mil</a:t>
            </a:r>
            <a:r>
              <a:rPr lang="it-IT" sz="1000" dirty="0" smtClean="0"/>
              <a:t> di €) la Regione ha proposto all’UE un aumento di dotazione della </a:t>
            </a:r>
            <a:r>
              <a:rPr lang="it-IT" sz="1000" dirty="0" err="1" smtClean="0"/>
              <a:t>mis</a:t>
            </a:r>
            <a:r>
              <a:rPr lang="it-IT" sz="1000" dirty="0" smtClean="0"/>
              <a:t>. 3.1 certificazione qualità proprio per l’IGP olio</a:t>
            </a:r>
            <a:endParaRPr lang="it-IT" sz="1000" dirty="0"/>
          </a:p>
        </p:txBody>
      </p:sp>
    </p:spTree>
    <p:extLst>
      <p:ext uri="{BB962C8B-B14F-4D97-AF65-F5344CB8AC3E}">
        <p14:creationId xmlns:p14="http://schemas.microsoft.com/office/powerpoint/2010/main" val="390781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57224" y="500042"/>
            <a:ext cx="7358114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Il sostegno alla qualità attraverso le misure </a:t>
            </a:r>
            <a:r>
              <a:rPr lang="it-IT" b="1" dirty="0">
                <a:solidFill>
                  <a:schemeClr val="tx2"/>
                </a:solidFill>
              </a:rPr>
              <a:t>del PSR</a:t>
            </a: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endParaRPr lang="it-IT" b="1" dirty="0" smtClean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chemeClr val="tx2"/>
                </a:solidFill>
              </a:rPr>
              <a:t>Misura </a:t>
            </a:r>
            <a:r>
              <a:rPr lang="it-IT" b="1" dirty="0">
                <a:solidFill>
                  <a:schemeClr val="tx2"/>
                </a:solidFill>
              </a:rPr>
              <a:t>3.1. supporto per i costi di partecipazione ai sistemi di qualità</a:t>
            </a:r>
          </a:p>
          <a:p>
            <a:r>
              <a:rPr lang="it-IT" dirty="0">
                <a:solidFill>
                  <a:schemeClr val="tx2"/>
                </a:solidFill>
              </a:rPr>
              <a:t>Copertura dei costi di certificazione dei prodotti di </a:t>
            </a:r>
            <a:r>
              <a:rPr lang="it-IT" dirty="0" err="1">
                <a:solidFill>
                  <a:schemeClr val="tx2"/>
                </a:solidFill>
              </a:rPr>
              <a:t>qualita</a:t>
            </a:r>
            <a:r>
              <a:rPr lang="it-IT" dirty="0">
                <a:solidFill>
                  <a:schemeClr val="tx2"/>
                </a:solidFill>
              </a:rPr>
              <a:t>̀ a favore di associazioni di agricoltori; </a:t>
            </a:r>
          </a:p>
          <a:p>
            <a:r>
              <a:rPr lang="it-IT" dirty="0">
                <a:solidFill>
                  <a:schemeClr val="tx2"/>
                </a:solidFill>
              </a:rPr>
              <a:t> Massimale di 3.000 Euro/anno per impresa aderente per la prima volta a sistemi di </a:t>
            </a:r>
            <a:r>
              <a:rPr lang="it-IT" dirty="0" err="1">
                <a:solidFill>
                  <a:schemeClr val="tx2"/>
                </a:solidFill>
              </a:rPr>
              <a:t>qualita</a:t>
            </a:r>
            <a:r>
              <a:rPr lang="it-IT" dirty="0">
                <a:solidFill>
                  <a:schemeClr val="tx2"/>
                </a:solidFill>
              </a:rPr>
              <a:t>̀; </a:t>
            </a:r>
          </a:p>
          <a:p>
            <a:r>
              <a:rPr lang="it-IT" dirty="0">
                <a:solidFill>
                  <a:schemeClr val="tx2"/>
                </a:solidFill>
              </a:rPr>
              <a:t> Prodotti ammissibili: Biologico, DOP/DOC, IGP/IGT, QM; </a:t>
            </a:r>
          </a:p>
          <a:p>
            <a:r>
              <a:rPr lang="it-IT" dirty="0">
                <a:solidFill>
                  <a:schemeClr val="tx2"/>
                </a:solidFill>
              </a:rPr>
              <a:t> Tasso di aiuto del 100%; </a:t>
            </a:r>
          </a:p>
          <a:p>
            <a:r>
              <a:rPr lang="it-IT" b="1" dirty="0">
                <a:solidFill>
                  <a:schemeClr val="tx2"/>
                </a:solidFill>
              </a:rPr>
              <a:t>Misura 3.2. </a:t>
            </a:r>
            <a:r>
              <a:rPr lang="it-IT" b="1" dirty="0" smtClean="0">
                <a:solidFill>
                  <a:schemeClr val="tx2"/>
                </a:solidFill>
              </a:rPr>
              <a:t>azioni </a:t>
            </a:r>
            <a:r>
              <a:rPr lang="it-IT" b="1" dirty="0">
                <a:solidFill>
                  <a:schemeClr val="tx2"/>
                </a:solidFill>
              </a:rPr>
              <a:t>di informazione e promozione delle produzioni di </a:t>
            </a:r>
            <a:r>
              <a:rPr lang="it-IT" b="1" dirty="0" err="1">
                <a:solidFill>
                  <a:schemeClr val="tx2"/>
                </a:solidFill>
              </a:rPr>
              <a:t>qualita</a:t>
            </a:r>
            <a:r>
              <a:rPr lang="it-IT" b="1" dirty="0">
                <a:solidFill>
                  <a:schemeClr val="tx2"/>
                </a:solidFill>
              </a:rPr>
              <a:t>̀ </a:t>
            </a:r>
          </a:p>
          <a:p>
            <a:pPr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 Promozione di prodotti di </a:t>
            </a:r>
            <a:r>
              <a:rPr lang="it-IT" dirty="0" err="1">
                <a:solidFill>
                  <a:schemeClr val="tx2"/>
                </a:solidFill>
              </a:rPr>
              <a:t>qualita</a:t>
            </a:r>
            <a:r>
              <a:rPr lang="it-IT" dirty="0">
                <a:solidFill>
                  <a:schemeClr val="tx2"/>
                </a:solidFill>
              </a:rPr>
              <a:t>̀ beneficiari della misura 3.1. (almeno un aderente); </a:t>
            </a:r>
          </a:p>
          <a:p>
            <a:pPr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 Area di intervento: mercato dell’Unione Europea; </a:t>
            </a:r>
          </a:p>
          <a:p>
            <a:pPr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 Vietata la promozione di marchi commerciali per le filiere alimentari; </a:t>
            </a:r>
          </a:p>
          <a:p>
            <a:pPr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 Limitata promozione dell’origine dei prodotti per le filiere alimentari; </a:t>
            </a:r>
          </a:p>
          <a:p>
            <a:pPr>
              <a:buFont typeface="Arial" charset="0"/>
              <a:buChar char="•"/>
            </a:pPr>
            <a:r>
              <a:rPr lang="it-IT" dirty="0">
                <a:solidFill>
                  <a:schemeClr val="tx2"/>
                </a:solidFill>
              </a:rPr>
              <a:t> Tasso di aiuto del 70%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dirty="0"/>
          </a:p>
          <a:p>
            <a:pPr algn="just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9144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15616" y="1280195"/>
            <a:ext cx="6358683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L’iscrizione dell’IGP Marche nel registro Comunitario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dirty="0">
              <a:solidFill>
                <a:schemeClr val="tx2"/>
              </a:solidFill>
            </a:endParaRPr>
          </a:p>
          <a:p>
            <a:r>
              <a:rPr lang="it-IT" sz="1400" dirty="0">
                <a:solidFill>
                  <a:schemeClr val="tx2"/>
                </a:solidFill>
              </a:rPr>
              <a:t>Nella Gazzetta Ufficiale L.104 del 20 aprile 2017 è stato pubblicato il Regolamento di esecuzione UE 2017/202 della Commissione recante </a:t>
            </a:r>
            <a:r>
              <a:rPr lang="it-IT" b="1" dirty="0">
                <a:solidFill>
                  <a:schemeClr val="tx2"/>
                </a:solidFill>
              </a:rPr>
              <a:t>l’iscrizione dell’olio extra vergine di oliva  “Marche” IGP nell’elenco delle denominazioni di origine protette e delle indicazioni di origine protette 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la fine di un lungo percorso iniziato negli anni ‘90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>
                <a:solidFill>
                  <a:schemeClr val="tx2"/>
                </a:solidFill>
              </a:rPr>
              <a:t>l’inizio di un nuovo cammino per la valorizzazione dell’olivicoltura marchigiana</a:t>
            </a:r>
            <a:r>
              <a:rPr lang="it-IT" sz="1100" dirty="0">
                <a:solidFill>
                  <a:schemeClr val="tx2"/>
                </a:solidFill>
              </a:rPr>
              <a:t/>
            </a:r>
            <a:br>
              <a:rPr lang="it-IT" sz="1100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/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804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57224" y="620688"/>
            <a:ext cx="78581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Il </a:t>
            </a:r>
            <a:r>
              <a:rPr lang="it-IT" b="1" dirty="0">
                <a:solidFill>
                  <a:schemeClr val="tx2"/>
                </a:solidFill>
              </a:rPr>
              <a:t>sostegno alla qualità attraverso le misure del PSR</a:t>
            </a:r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endParaRPr lang="it-IT" sz="1600" b="1" dirty="0" smtClean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tx2"/>
                </a:solidFill>
              </a:rPr>
              <a:t>Misura </a:t>
            </a:r>
            <a:r>
              <a:rPr lang="it-IT" sz="1600" b="1" dirty="0">
                <a:solidFill>
                  <a:schemeClr val="tx2"/>
                </a:solidFill>
              </a:rPr>
              <a:t>4.2</a:t>
            </a:r>
            <a:r>
              <a:rPr lang="it-IT" sz="1600" dirty="0">
                <a:solidFill>
                  <a:schemeClr val="tx2"/>
                </a:solidFill>
              </a:rPr>
              <a:t>. </a:t>
            </a:r>
            <a:r>
              <a:rPr lang="it-IT" sz="1600" dirty="0" smtClean="0">
                <a:solidFill>
                  <a:schemeClr val="tx2"/>
                </a:solidFill>
              </a:rPr>
              <a:t>sostegno alla Trasformazione e commercializzazione dei prodotti </a:t>
            </a:r>
            <a:r>
              <a:rPr lang="it-IT" sz="1600" dirty="0">
                <a:solidFill>
                  <a:schemeClr val="tx2"/>
                </a:solidFill>
              </a:rPr>
              <a:t>agroalimentari 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  <a:r>
              <a:rPr lang="it-IT" sz="1600" dirty="0" smtClean="0">
                <a:solidFill>
                  <a:schemeClr val="tx2"/>
                </a:solidFill>
              </a:rPr>
              <a:t>si finanziano investimenti volti l’introduzione di tecnologie e processi di trasformazione stoccaggio, condizionamento ecc. volti ad incrementare la qualità delle produzioni o a svilupparne di nuove </a:t>
            </a:r>
          </a:p>
          <a:p>
            <a:r>
              <a:rPr lang="it-IT" sz="1600" dirty="0" smtClean="0">
                <a:solidFill>
                  <a:schemeClr val="tx2"/>
                </a:solidFill>
              </a:rPr>
              <a:t>Sono ammesse all’aiuto solo alcune produzioni: a</a:t>
            </a:r>
            <a:r>
              <a:rPr lang="it-IT" sz="1600" dirty="0">
                <a:solidFill>
                  <a:schemeClr val="tx2"/>
                </a:solidFill>
              </a:rPr>
              <a:t>) prodotti di filiera; b) </a:t>
            </a:r>
            <a:r>
              <a:rPr lang="it-IT" sz="1600" b="1" dirty="0">
                <a:solidFill>
                  <a:schemeClr val="tx2"/>
                </a:solidFill>
              </a:rPr>
              <a:t>prodotti DOP/DOC, IGP/IGT</a:t>
            </a:r>
            <a:r>
              <a:rPr lang="it-IT" sz="1600" dirty="0">
                <a:solidFill>
                  <a:schemeClr val="tx2"/>
                </a:solidFill>
              </a:rPr>
              <a:t>, QM; c) prodotti di Organizzazioni di Produttori; 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  <a:endParaRPr lang="it-IT" sz="1600" dirty="0" smtClean="0">
              <a:solidFill>
                <a:schemeClr val="tx2"/>
              </a:solidFill>
            </a:endParaRPr>
          </a:p>
          <a:p>
            <a:r>
              <a:rPr lang="it-IT" sz="1600" dirty="0" smtClean="0">
                <a:solidFill>
                  <a:schemeClr val="tx2"/>
                </a:solidFill>
              </a:rPr>
              <a:t>Il progetto per essere finanziato deve raggiungere un </a:t>
            </a:r>
            <a:r>
              <a:rPr lang="it-IT" sz="1600" dirty="0">
                <a:solidFill>
                  <a:schemeClr val="tx2"/>
                </a:solidFill>
              </a:rPr>
              <a:t>punteggio minimo in relazione alla </a:t>
            </a:r>
            <a:r>
              <a:rPr lang="it-IT" sz="1600" dirty="0" err="1">
                <a:solidFill>
                  <a:schemeClr val="tx2"/>
                </a:solidFill>
              </a:rPr>
              <a:t>qualita</a:t>
            </a:r>
            <a:r>
              <a:rPr lang="it-IT" sz="1600" dirty="0">
                <a:solidFill>
                  <a:schemeClr val="tx2"/>
                </a:solidFill>
              </a:rPr>
              <a:t>̀ degli </a:t>
            </a:r>
            <a:r>
              <a:rPr lang="it-IT" sz="1600" dirty="0" smtClean="0">
                <a:solidFill>
                  <a:schemeClr val="tx2"/>
                </a:solidFill>
              </a:rPr>
              <a:t>investimenti: </a:t>
            </a:r>
            <a:r>
              <a:rPr lang="it-IT" sz="1600" b="1" dirty="0" smtClean="0">
                <a:solidFill>
                  <a:schemeClr val="tx2"/>
                </a:solidFill>
              </a:rPr>
              <a:t>nel settore olivicolo tra gli investimenti con priorità vi sono gli investimenti finalizzati all’ottenimento di produzioni DOP ed IGP </a:t>
            </a:r>
            <a:endParaRPr lang="it-IT" sz="1600" b="1" dirty="0">
              <a:solidFill>
                <a:schemeClr val="tx2"/>
              </a:solidFill>
            </a:endParaRP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  <a:r>
              <a:rPr lang="it-IT" sz="1600" dirty="0" smtClean="0">
                <a:solidFill>
                  <a:schemeClr val="tx2"/>
                </a:solidFill>
              </a:rPr>
              <a:t>Per </a:t>
            </a:r>
            <a:r>
              <a:rPr lang="it-IT" sz="1600" dirty="0">
                <a:solidFill>
                  <a:schemeClr val="tx2"/>
                </a:solidFill>
              </a:rPr>
              <a:t>le filiere, gli investimenti agroindustriali hanno una capacità lavorativa coperta per almeno il 50% dai prodotti della filiera; 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Trasformazione di prodotti acquistati dall’azienda (almeno il 60%); 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  <a:r>
              <a:rPr lang="it-IT" sz="1600" dirty="0" smtClean="0">
                <a:solidFill>
                  <a:schemeClr val="tx2"/>
                </a:solidFill>
              </a:rPr>
              <a:t>Sono ammesse anche le grandi aziende; </a:t>
            </a:r>
          </a:p>
          <a:p>
            <a:r>
              <a:rPr lang="it-IT" sz="1600" dirty="0" smtClean="0">
                <a:solidFill>
                  <a:schemeClr val="tx2"/>
                </a:solidFill>
              </a:rPr>
              <a:t> Tasso di aiuto del 40%. Nel caso di prodotti Allegato I solo in entrata aiuto del 20% o in «de </a:t>
            </a:r>
            <a:r>
              <a:rPr lang="it-IT" sz="1600" dirty="0" err="1" smtClean="0">
                <a:solidFill>
                  <a:schemeClr val="tx2"/>
                </a:solidFill>
              </a:rPr>
              <a:t>minimis</a:t>
            </a:r>
            <a:r>
              <a:rPr lang="it-IT" sz="1600" dirty="0" smtClean="0">
                <a:solidFill>
                  <a:schemeClr val="tx2"/>
                </a:solidFill>
              </a:rPr>
              <a:t>» </a:t>
            </a:r>
          </a:p>
          <a:p>
            <a:endParaRPr lang="it-IT" dirty="0">
              <a:solidFill>
                <a:schemeClr val="tx2"/>
              </a:solidFill>
            </a:endParaRPr>
          </a:p>
          <a:p>
            <a:endParaRPr lang="it-IT" sz="1200" dirty="0"/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257810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57224" y="500042"/>
            <a:ext cx="735811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Il sostegno </a:t>
            </a:r>
            <a:r>
              <a:rPr lang="it-IT" b="1" dirty="0">
                <a:solidFill>
                  <a:schemeClr val="tx2"/>
                </a:solidFill>
              </a:rPr>
              <a:t>alla qualità attraverso le misure del PSR</a:t>
            </a: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tx2"/>
                </a:solidFill>
              </a:rPr>
              <a:t>Misura </a:t>
            </a:r>
            <a:r>
              <a:rPr lang="it-IT" sz="1600" b="1" dirty="0">
                <a:solidFill>
                  <a:schemeClr val="tx2"/>
                </a:solidFill>
              </a:rPr>
              <a:t>4.1. </a:t>
            </a:r>
            <a:r>
              <a:rPr lang="it-IT" sz="1600" b="1" dirty="0" smtClean="0">
                <a:solidFill>
                  <a:schemeClr val="tx2"/>
                </a:solidFill>
              </a:rPr>
              <a:t>Investimenti </a:t>
            </a:r>
            <a:r>
              <a:rPr lang="it-IT" sz="1600" b="1" dirty="0">
                <a:solidFill>
                  <a:schemeClr val="tx2"/>
                </a:solidFill>
              </a:rPr>
              <a:t>strutturali nelle aziende agricole 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si </a:t>
            </a:r>
            <a:r>
              <a:rPr lang="it-IT" sz="1600" dirty="0" smtClean="0">
                <a:solidFill>
                  <a:schemeClr val="tx2"/>
                </a:solidFill>
              </a:rPr>
              <a:t>finanziano </a:t>
            </a:r>
            <a:r>
              <a:rPr lang="it-IT" sz="1600" dirty="0">
                <a:solidFill>
                  <a:schemeClr val="tx2"/>
                </a:solidFill>
              </a:rPr>
              <a:t>la costruzione, ristrutturazione e miglioramento di fabbricati aziendali produttivi, </a:t>
            </a:r>
            <a:r>
              <a:rPr lang="it-IT" sz="1600" dirty="0" smtClean="0">
                <a:solidFill>
                  <a:schemeClr val="tx2"/>
                </a:solidFill>
              </a:rPr>
              <a:t>impiantistica, </a:t>
            </a:r>
            <a:r>
              <a:rPr lang="it-IT" sz="1600" dirty="0">
                <a:solidFill>
                  <a:schemeClr val="tx2"/>
                </a:solidFill>
              </a:rPr>
              <a:t>macchine e attrezzature </a:t>
            </a:r>
          </a:p>
          <a:p>
            <a:r>
              <a:rPr lang="it-IT" sz="1600" dirty="0" smtClean="0">
                <a:solidFill>
                  <a:schemeClr val="tx2"/>
                </a:solidFill>
              </a:rPr>
              <a:t>L’azienda per essere finanziata deve avere una dimensione minima 1 </a:t>
            </a:r>
            <a:r>
              <a:rPr lang="it-IT" sz="1600" dirty="0">
                <a:solidFill>
                  <a:schemeClr val="tx2"/>
                </a:solidFill>
              </a:rPr>
              <a:t>ULA; </a:t>
            </a:r>
          </a:p>
          <a:p>
            <a:pPr algn="just"/>
            <a:r>
              <a:rPr lang="it-IT" sz="1600" dirty="0" smtClean="0">
                <a:solidFill>
                  <a:schemeClr val="tx2"/>
                </a:solidFill>
              </a:rPr>
              <a:t>Il progetto deve raggiungere punteggio </a:t>
            </a:r>
            <a:r>
              <a:rPr lang="it-IT" sz="1600" dirty="0">
                <a:solidFill>
                  <a:schemeClr val="tx2"/>
                </a:solidFill>
              </a:rPr>
              <a:t>minimo in relazione alla </a:t>
            </a:r>
            <a:r>
              <a:rPr lang="it-IT" sz="1600" dirty="0" err="1">
                <a:solidFill>
                  <a:schemeClr val="tx2"/>
                </a:solidFill>
              </a:rPr>
              <a:t>qualita</a:t>
            </a:r>
            <a:r>
              <a:rPr lang="it-IT" sz="1600" dirty="0">
                <a:solidFill>
                  <a:schemeClr val="tx2"/>
                </a:solidFill>
              </a:rPr>
              <a:t>̀ degli </a:t>
            </a:r>
            <a:r>
              <a:rPr lang="it-IT" sz="1600" dirty="0" smtClean="0">
                <a:solidFill>
                  <a:schemeClr val="tx2"/>
                </a:solidFill>
              </a:rPr>
              <a:t>investimenti:</a:t>
            </a:r>
            <a:r>
              <a:rPr lang="it-IT" sz="1600" b="1" dirty="0" smtClean="0">
                <a:solidFill>
                  <a:schemeClr val="tx2"/>
                </a:solidFill>
              </a:rPr>
              <a:t> </a:t>
            </a:r>
            <a:r>
              <a:rPr lang="it-IT" sz="1600" dirty="0">
                <a:solidFill>
                  <a:schemeClr val="tx2"/>
                </a:solidFill>
              </a:rPr>
              <a:t>nel settore olivicolo </a:t>
            </a:r>
            <a:r>
              <a:rPr lang="it-IT" sz="1600" b="1" dirty="0">
                <a:solidFill>
                  <a:schemeClr val="tx2"/>
                </a:solidFill>
              </a:rPr>
              <a:t>tra gli investimenti con priorità </a:t>
            </a:r>
            <a:r>
              <a:rPr lang="it-IT" sz="1600" b="1" dirty="0" smtClean="0">
                <a:solidFill>
                  <a:schemeClr val="tx2"/>
                </a:solidFill>
              </a:rPr>
              <a:t>vi sono i nuovi impianti di oliveti per produzioni DOP o  per specie minacciate di erosione genetica: necessaria modifica PSR per includere IGP          GIA’ INTRODOTTA NELLA MODIFICA DEL PSR IN ATTO per la programmazione delle risorse aggiuntive post sisma</a:t>
            </a:r>
          </a:p>
          <a:p>
            <a:pPr algn="just"/>
            <a:r>
              <a:rPr lang="it-IT" sz="1600" b="1" dirty="0" smtClean="0">
                <a:solidFill>
                  <a:schemeClr val="tx2"/>
                </a:solidFill>
              </a:rPr>
              <a:t>tutte le varietà autoctone che concorrono all’IGP Marche sono incluse tra le varietà di olivo a rischio di erosione genetica indicate nel PSR </a:t>
            </a:r>
            <a:r>
              <a:rPr lang="it-IT" sz="1600" dirty="0" smtClean="0">
                <a:solidFill>
                  <a:schemeClr val="tx2"/>
                </a:solidFill>
              </a:rPr>
              <a:t>(senza la modifica sarebbero esclusi quindi a oggi gli impianti di  varietà di uso consuetudinario ossia frantoio e leccino)</a:t>
            </a:r>
          </a:p>
          <a:p>
            <a:r>
              <a:rPr lang="it-IT" sz="1600" dirty="0" smtClean="0">
                <a:solidFill>
                  <a:schemeClr val="tx2"/>
                </a:solidFill>
              </a:rPr>
              <a:t>Altri investimenti prioritari settoriali: macchine per la raccolta meccanizzate delle olive, per la potatura meccanica e per la distribuzione di fitofarmaci a basso volume; impianti per la trasformazione e commercializzazione aziendale</a:t>
            </a:r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 smtClean="0">
                <a:solidFill>
                  <a:schemeClr val="tx2"/>
                </a:solidFill>
              </a:rPr>
              <a:t>Tasso </a:t>
            </a:r>
            <a:r>
              <a:rPr lang="it-IT" sz="1600" dirty="0">
                <a:solidFill>
                  <a:schemeClr val="tx2"/>
                </a:solidFill>
              </a:rPr>
              <a:t>di aiuto dal 30 al 60</a:t>
            </a:r>
            <a:r>
              <a:rPr lang="it-IT" sz="1200" dirty="0">
                <a:solidFill>
                  <a:schemeClr val="tx2"/>
                </a:solidFill>
              </a:rPr>
              <a:t>% </a:t>
            </a:r>
          </a:p>
        </p:txBody>
      </p:sp>
      <p:sp>
        <p:nvSpPr>
          <p:cNvPr id="2" name="Freccia a destra 1"/>
          <p:cNvSpPr/>
          <p:nvPr/>
        </p:nvSpPr>
        <p:spPr>
          <a:xfrm>
            <a:off x="4692960" y="3196976"/>
            <a:ext cx="334143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502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857224" y="500042"/>
            <a:ext cx="735811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Il sostegno </a:t>
            </a:r>
            <a:r>
              <a:rPr lang="it-IT" b="1" dirty="0">
                <a:solidFill>
                  <a:schemeClr val="tx2"/>
                </a:solidFill>
              </a:rPr>
              <a:t>alla qualità attraverso le misure del PSR</a:t>
            </a: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tx2"/>
                </a:solidFill>
              </a:rPr>
              <a:t>Altre misure sostengono il settore olivicolo e/o di qualità :</a:t>
            </a:r>
          </a:p>
          <a:p>
            <a:endParaRPr lang="it-IT" sz="1600" b="1" dirty="0">
              <a:solidFill>
                <a:schemeClr val="tx2"/>
              </a:solidFill>
            </a:endParaRPr>
          </a:p>
          <a:p>
            <a:r>
              <a:rPr lang="x-none" sz="1600" b="1" dirty="0">
                <a:solidFill>
                  <a:schemeClr val="tx2"/>
                </a:solidFill>
              </a:rPr>
              <a:t>sottomisura 9.1</a:t>
            </a:r>
            <a:r>
              <a:rPr lang="x-none" sz="1600" b="1" dirty="0" smtClean="0">
                <a:solidFill>
                  <a:schemeClr val="tx2"/>
                </a:solidFill>
              </a:rPr>
              <a:t>.</a:t>
            </a:r>
            <a:r>
              <a:rPr lang="it-IT" sz="1600" b="1" dirty="0" smtClean="0">
                <a:solidFill>
                  <a:schemeClr val="tx2"/>
                </a:solidFill>
              </a:rPr>
              <a:t> </a:t>
            </a:r>
            <a:r>
              <a:rPr lang="x-none" sz="1600" b="1" dirty="0" smtClean="0">
                <a:solidFill>
                  <a:schemeClr val="tx2"/>
                </a:solidFill>
              </a:rPr>
              <a:t>- </a:t>
            </a:r>
            <a:r>
              <a:rPr lang="x-none" sz="1600" b="1" dirty="0">
                <a:solidFill>
                  <a:schemeClr val="tx2"/>
                </a:solidFill>
              </a:rPr>
              <a:t>Sostegno alla Costituzione di Associazioni ed Organizzazioni di produttori </a:t>
            </a:r>
            <a:r>
              <a:rPr lang="it-IT" sz="1600" dirty="0" smtClean="0">
                <a:solidFill>
                  <a:schemeClr val="tx2"/>
                </a:solidFill>
              </a:rPr>
              <a:t>prevede priorità </a:t>
            </a:r>
            <a:r>
              <a:rPr lang="it-IT" sz="1600" dirty="0">
                <a:solidFill>
                  <a:schemeClr val="tx2"/>
                </a:solidFill>
              </a:rPr>
              <a:t>per </a:t>
            </a:r>
            <a:r>
              <a:rPr lang="it-IT" sz="1600" dirty="0" err="1">
                <a:solidFill>
                  <a:schemeClr val="tx2"/>
                </a:solidFill>
              </a:rPr>
              <a:t>Assoc</a:t>
            </a:r>
            <a:r>
              <a:rPr lang="it-IT" sz="1600" dirty="0">
                <a:solidFill>
                  <a:schemeClr val="tx2"/>
                </a:solidFill>
              </a:rPr>
              <a:t> o </a:t>
            </a:r>
            <a:r>
              <a:rPr lang="it-IT" sz="1600" dirty="0" err="1">
                <a:solidFill>
                  <a:schemeClr val="tx2"/>
                </a:solidFill>
              </a:rPr>
              <a:t>organ</a:t>
            </a:r>
            <a:r>
              <a:rPr lang="it-IT" sz="1600" dirty="0">
                <a:solidFill>
                  <a:schemeClr val="tx2"/>
                </a:solidFill>
              </a:rPr>
              <a:t> con almeno il 20% del prodotto commercializzato riguarda produzioni biologiche/ di qualità (DOP IGP STG QM e SQN sistema di qualità nazionale).</a:t>
            </a: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</a:p>
          <a:p>
            <a:r>
              <a:rPr lang="it-IT" sz="1600" dirty="0">
                <a:solidFill>
                  <a:schemeClr val="tx2"/>
                </a:solidFill>
              </a:rPr>
              <a:t>sottomisura </a:t>
            </a:r>
            <a:r>
              <a:rPr lang="it-IT" sz="1600" dirty="0" smtClean="0">
                <a:solidFill>
                  <a:schemeClr val="tx2"/>
                </a:solidFill>
              </a:rPr>
              <a:t>11.1.e </a:t>
            </a:r>
            <a:r>
              <a:rPr lang="it-IT" sz="1600" dirty="0">
                <a:solidFill>
                  <a:schemeClr val="tx2"/>
                </a:solidFill>
              </a:rPr>
              <a:t>11.2</a:t>
            </a:r>
            <a:r>
              <a:rPr lang="it-IT" sz="1600" dirty="0" smtClean="0">
                <a:solidFill>
                  <a:schemeClr val="tx2"/>
                </a:solidFill>
              </a:rPr>
              <a:t>. </a:t>
            </a:r>
            <a:r>
              <a:rPr lang="it-IT" sz="1600" b="1" dirty="0" smtClean="0">
                <a:solidFill>
                  <a:schemeClr val="tx2"/>
                </a:solidFill>
              </a:rPr>
              <a:t>Pagamenti </a:t>
            </a:r>
            <a:r>
              <a:rPr lang="it-IT" sz="1600" b="1" dirty="0">
                <a:solidFill>
                  <a:schemeClr val="tx2"/>
                </a:solidFill>
              </a:rPr>
              <a:t>per la </a:t>
            </a:r>
            <a:r>
              <a:rPr lang="it-IT" sz="1600" b="1" dirty="0" smtClean="0">
                <a:solidFill>
                  <a:schemeClr val="tx2"/>
                </a:solidFill>
              </a:rPr>
              <a:t>conversione e per </a:t>
            </a:r>
            <a:r>
              <a:rPr lang="it-IT" sz="1600" b="1" dirty="0">
                <a:solidFill>
                  <a:schemeClr val="tx2"/>
                </a:solidFill>
              </a:rPr>
              <a:t>il mantenimento </a:t>
            </a:r>
            <a:r>
              <a:rPr lang="it-IT" sz="1600" b="1" dirty="0" smtClean="0">
                <a:solidFill>
                  <a:schemeClr val="tx2"/>
                </a:solidFill>
              </a:rPr>
              <a:t>di </a:t>
            </a:r>
            <a:r>
              <a:rPr lang="it-IT" sz="1600" b="1" dirty="0">
                <a:solidFill>
                  <a:schemeClr val="tx2"/>
                </a:solidFill>
              </a:rPr>
              <a:t>metodi di produzione biologica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prevede priorità </a:t>
            </a:r>
            <a:r>
              <a:rPr lang="it-IT" sz="1600" dirty="0">
                <a:solidFill>
                  <a:schemeClr val="tx2"/>
                </a:solidFill>
              </a:rPr>
              <a:t>per Aziende con superfici impegnate investite a frutta, ortive, vite, </a:t>
            </a:r>
            <a:r>
              <a:rPr lang="it-IT" sz="1600" b="1" dirty="0" smtClean="0">
                <a:solidFill>
                  <a:schemeClr val="tx2"/>
                </a:solidFill>
              </a:rPr>
              <a:t>olivo</a:t>
            </a:r>
            <a:endParaRPr lang="it-IT" sz="1600" dirty="0">
              <a:solidFill>
                <a:schemeClr val="tx2"/>
              </a:solidFill>
            </a:endParaRPr>
          </a:p>
          <a:p>
            <a:r>
              <a:rPr lang="it-IT" sz="1600" dirty="0">
                <a:solidFill>
                  <a:schemeClr val="tx2"/>
                </a:solidFill>
              </a:rPr>
              <a:t> </a:t>
            </a:r>
          </a:p>
          <a:p>
            <a:r>
              <a:rPr lang="it-IT" sz="1600" dirty="0">
                <a:solidFill>
                  <a:schemeClr val="tx2"/>
                </a:solidFill>
              </a:rPr>
              <a:t>Sottomisura 10.1 - </a:t>
            </a:r>
            <a:r>
              <a:rPr lang="it-IT" sz="1600" dirty="0" smtClean="0">
                <a:solidFill>
                  <a:schemeClr val="tx2"/>
                </a:solidFill>
              </a:rPr>
              <a:t>- </a:t>
            </a:r>
            <a:r>
              <a:rPr lang="it-IT" sz="1600" b="1" dirty="0">
                <a:solidFill>
                  <a:schemeClr val="tx2"/>
                </a:solidFill>
              </a:rPr>
              <a:t>Conservazione del patrimonio genetico regionale di origine animale e </a:t>
            </a:r>
            <a:r>
              <a:rPr lang="it-IT" sz="1600" b="1" dirty="0" smtClean="0">
                <a:solidFill>
                  <a:schemeClr val="tx2"/>
                </a:solidFill>
              </a:rPr>
              <a:t>vegetale</a:t>
            </a:r>
            <a:r>
              <a:rPr lang="it-IT" sz="1600" dirty="0">
                <a:solidFill>
                  <a:schemeClr val="tx2"/>
                </a:solidFill>
              </a:rPr>
              <a:t> </a:t>
            </a:r>
            <a:r>
              <a:rPr lang="it-IT" sz="1600" dirty="0" smtClean="0">
                <a:solidFill>
                  <a:schemeClr val="tx2"/>
                </a:solidFill>
              </a:rPr>
              <a:t>Concede </a:t>
            </a:r>
            <a:r>
              <a:rPr lang="it-IT" sz="1600" dirty="0">
                <a:solidFill>
                  <a:schemeClr val="tx2"/>
                </a:solidFill>
              </a:rPr>
              <a:t>un sostegno annuale per Ha, con una durata di 5 anni per la coltivazione delle </a:t>
            </a:r>
            <a:r>
              <a:rPr lang="it-IT" sz="1600" dirty="0" err="1">
                <a:solidFill>
                  <a:schemeClr val="tx2"/>
                </a:solidFill>
              </a:rPr>
              <a:t>varieta</a:t>
            </a:r>
            <a:r>
              <a:rPr lang="it-IT" sz="1600" dirty="0">
                <a:solidFill>
                  <a:schemeClr val="tx2"/>
                </a:solidFill>
              </a:rPr>
              <a:t>̀ locali iscritte al Repertorio regionale e riconosciute a premio: tra queste 22 varietà di olivo (400,00 euro/ha) comprese tutte le varietà autoctone previste dal disciplinare IGP</a:t>
            </a:r>
          </a:p>
          <a:p>
            <a:endParaRPr lang="it-IT" sz="1600" dirty="0">
              <a:solidFill>
                <a:schemeClr val="tx2"/>
              </a:solidFill>
            </a:endParaRPr>
          </a:p>
          <a:p>
            <a:endParaRPr lang="it-IT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72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57224" y="500042"/>
            <a:ext cx="7358114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Il sostegno </a:t>
            </a:r>
            <a:r>
              <a:rPr lang="it-IT" b="1" dirty="0">
                <a:solidFill>
                  <a:schemeClr val="tx2"/>
                </a:solidFill>
              </a:rPr>
              <a:t>alla qualità attraverso le misure del PSR</a:t>
            </a: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tx2"/>
                </a:solidFill>
              </a:rPr>
              <a:t>Altre misure sostengono il settore olivicolo e/o di qualità in maniera indiretta:</a:t>
            </a:r>
          </a:p>
          <a:p>
            <a:endParaRPr lang="it-IT" sz="1600" b="1" dirty="0">
              <a:solidFill>
                <a:schemeClr val="tx2"/>
              </a:solidFill>
            </a:endParaRPr>
          </a:p>
          <a:p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sottomisure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16.1 e 16.2</a:t>
            </a:r>
            <a:r>
              <a:rPr lang="it-IT" sz="1600" b="1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: sostegno all’innovazione di processo e di prodotto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pPr algn="just"/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in particolare la 16.2 finanzia progetti pilota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per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lo sviluppo di nuovi prodotti, pratiche, processi e tecnologie connessi alle filiere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beneficiario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è un soggetto capofila che aggrega: agricoltori, agroindustria, istituti di ricerca;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 costo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totale massimo di 300.000 euro;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asso 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di aiuto del 80% elevato al 100% nel caso di progetti a </a:t>
            </a:r>
            <a:r>
              <a:rPr lang="it-IT" sz="1600" dirty="0" err="1">
                <a:solidFill>
                  <a:schemeClr val="accent1">
                    <a:lumMod val="75000"/>
                  </a:schemeClr>
                </a:solidFill>
              </a:rPr>
              <a:t>finalita</a:t>
            </a:r>
            <a:r>
              <a:rPr lang="it-IT" sz="1600" dirty="0">
                <a:solidFill>
                  <a:schemeClr val="accent1">
                    <a:lumMod val="75000"/>
                  </a:schemeClr>
                </a:solidFill>
              </a:rPr>
              <a:t>̀ ambientale e climatica; </a:t>
            </a:r>
            <a:endParaRPr lang="it-IT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Le </a:t>
            </a:r>
            <a:r>
              <a:rPr lang="it-IT" sz="1600" b="1" dirty="0" err="1" smtClean="0">
                <a:solidFill>
                  <a:schemeClr val="accent1">
                    <a:lumMod val="75000"/>
                  </a:schemeClr>
                </a:solidFill>
              </a:rPr>
              <a:t>sottomisure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 1.1 e 1.2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che finanziano azioni di </a:t>
            </a:r>
            <a:r>
              <a:rPr lang="it-IT" sz="1600" b="1" dirty="0" smtClean="0">
                <a:solidFill>
                  <a:schemeClr val="accent1">
                    <a:lumMod val="75000"/>
                  </a:schemeClr>
                </a:solidFill>
              </a:rPr>
              <a:t>informazione e formazione </a:t>
            </a:r>
            <a:r>
              <a:rPr lang="it-IT" sz="1600" dirty="0" smtClean="0">
                <a:solidFill>
                  <a:schemeClr val="accent1">
                    <a:lumMod val="75000"/>
                  </a:schemeClr>
                </a:solidFill>
              </a:rPr>
              <a:t>a favore degli operatori del settore anche sui temi della qualità</a:t>
            </a:r>
            <a:endParaRPr lang="it-IT" sz="16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it-IT" sz="12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98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57694" y="420220"/>
            <a:ext cx="73581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tx2"/>
                </a:solidFill>
              </a:rPr>
              <a:t>              Il </a:t>
            </a:r>
            <a:r>
              <a:rPr lang="it-IT" b="1" dirty="0">
                <a:solidFill>
                  <a:schemeClr val="tx2"/>
                </a:solidFill>
              </a:rPr>
              <a:t>sostegno alla qualità attraverso le misure del </a:t>
            </a:r>
            <a:r>
              <a:rPr lang="it-IT" b="1" dirty="0" smtClean="0">
                <a:solidFill>
                  <a:schemeClr val="tx2"/>
                </a:solidFill>
              </a:rPr>
              <a:t>PSR:</a:t>
            </a:r>
            <a:endParaRPr lang="it-IT" b="1" dirty="0">
              <a:solidFill>
                <a:schemeClr val="tx2"/>
              </a:solidFill>
            </a:endParaRPr>
          </a:p>
          <a:p>
            <a:pPr algn="ctr"/>
            <a:r>
              <a:rPr lang="it-IT" dirty="0" smtClean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le filiere</a:t>
            </a:r>
          </a:p>
          <a:p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Il progetto </a:t>
            </a:r>
            <a:r>
              <a:rPr lang="it-IT" dirty="0" smtClean="0">
                <a:solidFill>
                  <a:schemeClr val="tx2"/>
                </a:solidFill>
              </a:rPr>
              <a:t>integrato di </a:t>
            </a:r>
            <a:r>
              <a:rPr lang="it-IT" dirty="0">
                <a:solidFill>
                  <a:schemeClr val="tx2"/>
                </a:solidFill>
              </a:rPr>
              <a:t>filiera </a:t>
            </a:r>
            <a:r>
              <a:rPr lang="it-IT" dirty="0" smtClean="0">
                <a:solidFill>
                  <a:schemeClr val="tx2"/>
                </a:solidFill>
              </a:rPr>
              <a:t>(PIF) prevede </a:t>
            </a:r>
            <a:r>
              <a:rPr lang="it-IT" dirty="0">
                <a:solidFill>
                  <a:schemeClr val="tx2"/>
                </a:solidFill>
              </a:rPr>
              <a:t>una serie di azioni organiche, che coinvolgono un insieme di aziende appartenenti a diversi segmenti della filiera ed eventualmente anche soggetti diversi (associazioni, amministrazioni pubbliche, ecc..), volte alla valorizzazione di specifiche produzioni agricole o forestali interessate, con una diretta ricaduta sulle aziende produttrici, anche garantendo una maggiore efficienza economico organizzativa della filiera stessa. </a:t>
            </a:r>
          </a:p>
          <a:p>
            <a:r>
              <a:rPr lang="it-IT" dirty="0">
                <a:solidFill>
                  <a:schemeClr val="tx2"/>
                </a:solidFill>
              </a:rPr>
              <a:t>Sono previste 4 categorie di filiere ed in particolare: </a:t>
            </a:r>
          </a:p>
          <a:p>
            <a:r>
              <a:rPr lang="it-IT" dirty="0">
                <a:solidFill>
                  <a:schemeClr val="tx2"/>
                </a:solidFill>
              </a:rPr>
              <a:t> Filiere di dimensione regionale;  Filiere di dimensione locale;</a:t>
            </a:r>
            <a:br>
              <a:rPr lang="it-IT" dirty="0">
                <a:solidFill>
                  <a:schemeClr val="tx2"/>
                </a:solidFill>
              </a:rPr>
            </a:br>
            <a:r>
              <a:rPr lang="it-IT" dirty="0">
                <a:solidFill>
                  <a:schemeClr val="tx2"/>
                </a:solidFill>
              </a:rPr>
              <a:t> Filiere corte; Filiere energetiche e no-</a:t>
            </a:r>
            <a:r>
              <a:rPr lang="it-IT" dirty="0" err="1">
                <a:solidFill>
                  <a:schemeClr val="tx2"/>
                </a:solidFill>
              </a:rPr>
              <a:t>food</a:t>
            </a:r>
            <a:r>
              <a:rPr lang="it-IT" dirty="0"/>
              <a:t>. 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Il Soggetto promotore </a:t>
            </a:r>
            <a:r>
              <a:rPr lang="it-IT" dirty="0" smtClean="0">
                <a:solidFill>
                  <a:schemeClr val="tx2"/>
                </a:solidFill>
              </a:rPr>
              <a:t>è </a:t>
            </a:r>
            <a:r>
              <a:rPr lang="it-IT" dirty="0">
                <a:solidFill>
                  <a:schemeClr val="tx2"/>
                </a:solidFill>
              </a:rPr>
              <a:t>rappresentato da una </a:t>
            </a:r>
            <a:r>
              <a:rPr lang="it-IT" dirty="0" smtClean="0">
                <a:solidFill>
                  <a:schemeClr val="tx2"/>
                </a:solidFill>
              </a:rPr>
              <a:t>associazione </a:t>
            </a:r>
            <a:r>
              <a:rPr lang="it-IT" dirty="0">
                <a:solidFill>
                  <a:schemeClr val="tx2"/>
                </a:solidFill>
              </a:rPr>
              <a:t>di agricoltori </a:t>
            </a:r>
            <a:r>
              <a:rPr lang="it-IT" dirty="0" smtClean="0">
                <a:solidFill>
                  <a:schemeClr val="tx2"/>
                </a:solidFill>
              </a:rPr>
              <a:t>i cui soci</a:t>
            </a:r>
            <a:r>
              <a:rPr lang="it-IT" dirty="0">
                <a:solidFill>
                  <a:schemeClr val="tx2"/>
                </a:solidFill>
              </a:rPr>
              <a:t> </a:t>
            </a:r>
            <a:r>
              <a:rPr lang="it-IT" dirty="0" smtClean="0">
                <a:solidFill>
                  <a:schemeClr val="tx2"/>
                </a:solidFill>
              </a:rPr>
              <a:t>sottoscrivono </a:t>
            </a:r>
            <a:r>
              <a:rPr lang="it-IT" dirty="0">
                <a:solidFill>
                  <a:schemeClr val="tx2"/>
                </a:solidFill>
              </a:rPr>
              <a:t>il contratto di filiera. 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La certificazione e la promozione dei prodotti di </a:t>
            </a:r>
            <a:r>
              <a:rPr lang="it-IT" dirty="0" err="1">
                <a:solidFill>
                  <a:schemeClr val="tx2"/>
                </a:solidFill>
              </a:rPr>
              <a:t>qualita</a:t>
            </a:r>
            <a:r>
              <a:rPr lang="it-IT" dirty="0">
                <a:solidFill>
                  <a:schemeClr val="tx2"/>
                </a:solidFill>
              </a:rPr>
              <a:t>̀ viene prioritariamente finanziata </a:t>
            </a:r>
            <a:r>
              <a:rPr lang="it-IT" dirty="0" smtClean="0">
                <a:solidFill>
                  <a:schemeClr val="tx2"/>
                </a:solidFill>
              </a:rPr>
              <a:t>nell’ambito </a:t>
            </a:r>
            <a:r>
              <a:rPr lang="it-IT" dirty="0">
                <a:solidFill>
                  <a:schemeClr val="tx2"/>
                </a:solidFill>
              </a:rPr>
              <a:t>dei PIF. 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20782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57694" y="420220"/>
            <a:ext cx="7358114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b="1" dirty="0" smtClean="0">
                <a:solidFill>
                  <a:schemeClr val="tx2"/>
                </a:solidFill>
              </a:rPr>
              <a:t>              Il </a:t>
            </a:r>
            <a:r>
              <a:rPr lang="it-IT" b="1" dirty="0">
                <a:solidFill>
                  <a:schemeClr val="tx2"/>
                </a:solidFill>
              </a:rPr>
              <a:t>sostegno alla qualità attraverso le misure del PSR:</a:t>
            </a:r>
          </a:p>
          <a:p>
            <a:pPr algn="ctr"/>
            <a:r>
              <a:rPr lang="it-IT" dirty="0"/>
              <a:t> </a:t>
            </a:r>
            <a:r>
              <a:rPr lang="it-IT" b="1" dirty="0">
                <a:solidFill>
                  <a:schemeClr val="tx2"/>
                </a:solidFill>
              </a:rPr>
              <a:t>le </a:t>
            </a:r>
            <a:r>
              <a:rPr lang="it-IT" b="1" dirty="0" smtClean="0">
                <a:solidFill>
                  <a:schemeClr val="tx2"/>
                </a:solidFill>
              </a:rPr>
              <a:t>filiere corte  e mercati locali</a:t>
            </a:r>
          </a:p>
          <a:p>
            <a:endParaRPr lang="it-IT" b="1" dirty="0" smtClean="0">
              <a:solidFill>
                <a:schemeClr val="tx2"/>
              </a:solidFill>
            </a:endParaRPr>
          </a:p>
          <a:p>
            <a:endParaRPr lang="it-IT" b="1" dirty="0">
              <a:solidFill>
                <a:schemeClr val="tx2"/>
              </a:solidFill>
            </a:endParaRPr>
          </a:p>
          <a:p>
            <a:r>
              <a:rPr lang="it-IT" b="1" dirty="0" smtClean="0">
                <a:solidFill>
                  <a:schemeClr val="tx2"/>
                </a:solidFill>
              </a:rPr>
              <a:t>Misura </a:t>
            </a:r>
            <a:r>
              <a:rPr lang="it-IT" b="1" dirty="0">
                <a:solidFill>
                  <a:schemeClr val="tx2"/>
                </a:solidFill>
              </a:rPr>
              <a:t>16.4. </a:t>
            </a:r>
            <a:r>
              <a:rPr lang="it-IT" b="1" dirty="0" smtClean="0">
                <a:solidFill>
                  <a:schemeClr val="tx2"/>
                </a:solidFill>
              </a:rPr>
              <a:t>Cooperazione </a:t>
            </a:r>
            <a:r>
              <a:rPr lang="it-IT" b="1" dirty="0">
                <a:solidFill>
                  <a:schemeClr val="tx2"/>
                </a:solidFill>
              </a:rPr>
              <a:t>per filiere corte e mercati locali </a:t>
            </a:r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finanzia: animazione </a:t>
            </a:r>
            <a:r>
              <a:rPr lang="it-IT" dirty="0">
                <a:solidFill>
                  <a:schemeClr val="tx2"/>
                </a:solidFill>
              </a:rPr>
              <a:t>territoriale finalizzata a raccogliere le </a:t>
            </a:r>
            <a:r>
              <a:rPr lang="it-IT" dirty="0" smtClean="0">
                <a:solidFill>
                  <a:schemeClr val="tx2"/>
                </a:solidFill>
              </a:rPr>
              <a:t>adesioni </a:t>
            </a:r>
            <a:r>
              <a:rPr lang="it-IT" dirty="0">
                <a:solidFill>
                  <a:schemeClr val="tx2"/>
                </a:solidFill>
              </a:rPr>
              <a:t>ad un accordo di filiera; 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progettazione </a:t>
            </a:r>
            <a:r>
              <a:rPr lang="it-IT" dirty="0">
                <a:solidFill>
                  <a:schemeClr val="tx2"/>
                </a:solidFill>
              </a:rPr>
              <a:t>degli interventi integrati di filiera; 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coordinamento </a:t>
            </a:r>
            <a:r>
              <a:rPr lang="it-IT" dirty="0">
                <a:solidFill>
                  <a:schemeClr val="tx2"/>
                </a:solidFill>
              </a:rPr>
              <a:t>e monitoraggio della fase attuativa del progetto di filiera sia in relazione alle misure individuali che di sistema; 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azioni </a:t>
            </a:r>
            <a:r>
              <a:rPr lang="it-IT" dirty="0">
                <a:solidFill>
                  <a:schemeClr val="tx2"/>
                </a:solidFill>
              </a:rPr>
              <a:t>informative promozionali e pubblicitarie rivolte ai </a:t>
            </a:r>
            <a:r>
              <a:rPr lang="it-IT" dirty="0" smtClean="0">
                <a:solidFill>
                  <a:schemeClr val="tx2"/>
                </a:solidFill>
              </a:rPr>
              <a:t>consumatori</a:t>
            </a:r>
            <a:r>
              <a:rPr lang="it-IT" dirty="0">
                <a:solidFill>
                  <a:schemeClr val="tx2"/>
                </a:solidFill>
              </a:rPr>
              <a:t>.</a:t>
            </a: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err="1" smtClean="0">
                <a:solidFill>
                  <a:schemeClr val="tx2"/>
                </a:solidFill>
              </a:rPr>
              <a:t>ll</a:t>
            </a:r>
            <a:r>
              <a:rPr lang="it-IT" dirty="0" smtClean="0">
                <a:solidFill>
                  <a:schemeClr val="tx2"/>
                </a:solidFill>
              </a:rPr>
              <a:t> </a:t>
            </a:r>
            <a:r>
              <a:rPr lang="it-IT" dirty="0">
                <a:solidFill>
                  <a:schemeClr val="tx2"/>
                </a:solidFill>
              </a:rPr>
              <a:t>beneficiario deve garantire una capacità amministrativa ex – ante utilizzando ai fini gestionali personale formato dalla Regione Marche ed iscritto in un apposito elenco regionale; </a:t>
            </a:r>
          </a:p>
          <a:p>
            <a:r>
              <a:rPr lang="it-IT" dirty="0">
                <a:solidFill>
                  <a:schemeClr val="tx2"/>
                </a:solidFill>
              </a:rPr>
              <a:t> Tasso di aiuto del 70% </a:t>
            </a:r>
            <a:endParaRPr lang="it-IT" dirty="0" smtClean="0">
              <a:solidFill>
                <a:schemeClr val="tx2"/>
              </a:solidFill>
            </a:endParaRPr>
          </a:p>
          <a:p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dirty="0"/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419967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57694" y="420220"/>
            <a:ext cx="73581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Il </a:t>
            </a:r>
            <a:r>
              <a:rPr lang="it-IT" b="1" dirty="0">
                <a:solidFill>
                  <a:schemeClr val="tx2"/>
                </a:solidFill>
              </a:rPr>
              <a:t>sostegno alla qualità attraverso le misure del PSR:</a:t>
            </a:r>
          </a:p>
          <a:p>
            <a:pPr algn="ctr"/>
            <a:r>
              <a:rPr lang="it-IT" dirty="0"/>
              <a:t> </a:t>
            </a:r>
            <a:r>
              <a:rPr lang="it-IT" b="1" dirty="0" smtClean="0">
                <a:solidFill>
                  <a:schemeClr val="tx2"/>
                </a:solidFill>
              </a:rPr>
              <a:t>il bando di sostegno alle filiere corte e ai mercati locali </a:t>
            </a:r>
            <a:r>
              <a:rPr lang="it-IT" sz="1200" b="1" dirty="0" smtClean="0">
                <a:solidFill>
                  <a:schemeClr val="tx2"/>
                </a:solidFill>
              </a:rPr>
              <a:t>scadenza 30/06/2017</a:t>
            </a:r>
          </a:p>
          <a:p>
            <a:r>
              <a:rPr lang="it-IT" dirty="0">
                <a:solidFill>
                  <a:schemeClr val="tx2"/>
                </a:solidFill>
              </a:rPr>
              <a:t> </a:t>
            </a:r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dirty="0"/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sz="1200" b="1" dirty="0" smtClean="0">
              <a:solidFill>
                <a:schemeClr val="tx2"/>
              </a:solidFill>
            </a:endParaRPr>
          </a:p>
          <a:p>
            <a:pPr algn="ctr"/>
            <a:endParaRPr lang="it-IT" sz="1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88" y="1412776"/>
            <a:ext cx="8035925" cy="330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74" y="4653136"/>
            <a:ext cx="8047038" cy="89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56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500166" y="1357298"/>
            <a:ext cx="635798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it-IT" sz="2400" b="1" dirty="0" smtClean="0">
                <a:solidFill>
                  <a:schemeClr val="tx2">
                    <a:lumMod val="75000"/>
                  </a:schemeClr>
                </a:solidFill>
              </a:rPr>
              <a:t>Grazie per l’attenzione!</a:t>
            </a: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it-IT" dirty="0" smtClean="0">
                <a:solidFill>
                  <a:schemeClr val="tx2">
                    <a:lumMod val="75000"/>
                  </a:schemeClr>
                </a:solidFill>
              </a:rPr>
              <a:t>		</a:t>
            </a: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31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611560" y="1292115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solidFill>
                  <a:schemeClr val="tx2"/>
                </a:solidFill>
              </a:rPr>
              <a:t>Il settore olivicolo nelle Marche</a:t>
            </a:r>
            <a:r>
              <a:rPr lang="it-IT" dirty="0">
                <a:solidFill>
                  <a:schemeClr val="tx2"/>
                </a:solidFill>
              </a:rPr>
              <a:t/>
            </a:r>
            <a:br>
              <a:rPr lang="it-IT" dirty="0">
                <a:solidFill>
                  <a:schemeClr val="tx2"/>
                </a:solidFill>
              </a:rPr>
            </a:br>
            <a:endParaRPr lang="it-IT" dirty="0"/>
          </a:p>
          <a:p>
            <a:pPr algn="just"/>
            <a:r>
              <a:rPr lang="it-IT" dirty="0">
                <a:solidFill>
                  <a:schemeClr val="tx2"/>
                </a:solidFill>
              </a:rPr>
              <a:t>13.500 ettari investiti a oliveto da ultimo censimento agricoltura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Oltre 25.000 le aziende in cui sono presenti oliveti: rilevanza non solo economica ma anche paesaggistico-ambientale; 172 frantoi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tra i 250.000 e i 350.000 quintali di olive raccolte a seconda delle annate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tra i 35.000 e i 50.000 quintali di olio prodotto</a:t>
            </a:r>
          </a:p>
          <a:p>
            <a:pPr algn="just"/>
            <a:r>
              <a:rPr lang="it-IT" dirty="0">
                <a:solidFill>
                  <a:schemeClr val="tx2"/>
                </a:solidFill>
              </a:rPr>
              <a:t>circa 1% dell’olio prodotto a livello nazionale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			Ampi margini di crescita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Un olio di alta qualità : fluidità (minore sintesi di acidi grassi saturi grazie alla condizioni climatiche); alta presenza di polifenoli; bassa acidità; raccolta dalla pianta; molitura in tempi rapidi grazie a capillare presenza di frantoi; disponibilità di tecnologie e macchinari moderni (aziende leader macchinari per industria olearia)</a:t>
            </a:r>
          </a:p>
        </p:txBody>
      </p:sp>
    </p:spTree>
    <p:extLst>
      <p:ext uri="{BB962C8B-B14F-4D97-AF65-F5344CB8AC3E}">
        <p14:creationId xmlns:p14="http://schemas.microsoft.com/office/powerpoint/2010/main" val="9715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tangolo 9"/>
          <p:cNvSpPr/>
          <p:nvPr/>
        </p:nvSpPr>
        <p:spPr>
          <a:xfrm>
            <a:off x="817477" y="1722084"/>
            <a:ext cx="74168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>
              <a:solidFill>
                <a:schemeClr val="tx2"/>
              </a:solidFill>
            </a:endParaRPr>
          </a:p>
          <a:p>
            <a:r>
              <a:rPr lang="it-IT" sz="2000" dirty="0" smtClean="0">
                <a:solidFill>
                  <a:schemeClr val="tx2"/>
                </a:solidFill>
              </a:rPr>
              <a:t>nel </a:t>
            </a:r>
            <a:r>
              <a:rPr lang="it-IT" sz="2000" dirty="0">
                <a:solidFill>
                  <a:schemeClr val="tx2"/>
                </a:solidFill>
              </a:rPr>
              <a:t>2016 nel mondo sono stati consumati quasi 3 miliardi di litri di olio d’oliva, una cifra impensabile fino a qualche anno fa: </a:t>
            </a:r>
            <a:r>
              <a:rPr lang="it-IT" sz="2000" dirty="0" smtClean="0">
                <a:solidFill>
                  <a:schemeClr val="tx2"/>
                </a:solidFill>
              </a:rPr>
              <a:t>il consumo </a:t>
            </a:r>
            <a:r>
              <a:rPr lang="it-IT" sz="2000" dirty="0">
                <a:solidFill>
                  <a:schemeClr val="tx2"/>
                </a:solidFill>
              </a:rPr>
              <a:t>di olio </a:t>
            </a:r>
            <a:r>
              <a:rPr lang="it-IT" sz="2000" dirty="0" smtClean="0">
                <a:solidFill>
                  <a:schemeClr val="tx2"/>
                </a:solidFill>
              </a:rPr>
              <a:t>d’oliva </a:t>
            </a:r>
            <a:r>
              <a:rPr lang="it-IT" sz="2000" dirty="0">
                <a:solidFill>
                  <a:schemeClr val="tx2"/>
                </a:solidFill>
              </a:rPr>
              <a:t>è aumentato del +73% a livello mondiale negli ultimi 25 anni</a:t>
            </a:r>
            <a:r>
              <a:rPr lang="it-IT" sz="2000" dirty="0" smtClean="0">
                <a:solidFill>
                  <a:schemeClr val="tx2"/>
                </a:solidFill>
              </a:rPr>
              <a:t>.</a:t>
            </a:r>
            <a:r>
              <a:rPr lang="it-IT" sz="2000" dirty="0">
                <a:solidFill>
                  <a:schemeClr val="tx2"/>
                </a:solidFill>
              </a:rPr>
              <a:t> </a:t>
            </a:r>
            <a:r>
              <a:rPr lang="it-IT" sz="2000" dirty="0" smtClean="0">
                <a:solidFill>
                  <a:schemeClr val="tx2"/>
                </a:solidFill>
              </a:rPr>
              <a:t>in </a:t>
            </a:r>
            <a:r>
              <a:rPr lang="it-IT" sz="2000" dirty="0">
                <a:solidFill>
                  <a:schemeClr val="tx2"/>
                </a:solidFill>
              </a:rPr>
              <a:t>Gran Bretagna negli ultimi 25 anni le importazioni sono cresciute del +763%, e del +465% in </a:t>
            </a:r>
            <a:r>
              <a:rPr lang="it-IT" sz="2000" dirty="0" smtClean="0">
                <a:solidFill>
                  <a:schemeClr val="tx2"/>
                </a:solidFill>
              </a:rPr>
              <a:t>Germania. La </a:t>
            </a:r>
            <a:r>
              <a:rPr lang="it-IT" sz="2000" dirty="0">
                <a:solidFill>
                  <a:schemeClr val="tx2"/>
                </a:solidFill>
              </a:rPr>
              <a:t>Francia, pur avendo una sua produzione olearia, ha visto l’import salire del 268</a:t>
            </a:r>
            <a:r>
              <a:rPr lang="it-IT" sz="2000" dirty="0" smtClean="0">
                <a:solidFill>
                  <a:schemeClr val="tx2"/>
                </a:solidFill>
              </a:rPr>
              <a:t>%.</a:t>
            </a:r>
          </a:p>
          <a:p>
            <a:r>
              <a:rPr lang="it-IT" sz="2000" dirty="0" smtClean="0">
                <a:solidFill>
                  <a:schemeClr val="tx2"/>
                </a:solidFill>
              </a:rPr>
              <a:t>L’incidenza dell’olio d’oliva rispetto ad altri tipi di grassi utilizzati nel mondo è ancora molto bassa (di poco superiore al 5%)</a:t>
            </a:r>
            <a:endParaRPr lang="it-IT" sz="2000" dirty="0">
              <a:solidFill>
                <a:schemeClr val="tx2"/>
              </a:solidFill>
            </a:endParaRPr>
          </a:p>
          <a:p>
            <a:endParaRPr lang="it-IT" sz="2000" b="1" dirty="0" smtClean="0">
              <a:solidFill>
                <a:schemeClr val="tx2"/>
              </a:solidFill>
            </a:endParaRPr>
          </a:p>
          <a:p>
            <a:r>
              <a:rPr lang="it-IT" sz="2000" b="1" dirty="0" smtClean="0">
                <a:solidFill>
                  <a:schemeClr val="tx2"/>
                </a:solidFill>
              </a:rPr>
              <a:t>i</a:t>
            </a:r>
            <a:r>
              <a:rPr lang="it-IT" sz="2000" b="1" dirty="0">
                <a:solidFill>
                  <a:schemeClr val="tx2"/>
                </a:solidFill>
              </a:rPr>
              <a:t> margini di crescita sono ancora ampi</a:t>
            </a:r>
          </a:p>
          <a:p>
            <a:endParaRPr lang="it-IT" sz="2000" dirty="0" smtClean="0">
              <a:solidFill>
                <a:schemeClr val="tx2"/>
              </a:solidFill>
            </a:endParaRPr>
          </a:p>
          <a:p>
            <a:endParaRPr lang="it-IT" b="0" i="0" dirty="0">
              <a:solidFill>
                <a:srgbClr val="222222"/>
              </a:solidFill>
              <a:effectLst/>
              <a:latin typeface="Open Sans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85720" y="1118250"/>
            <a:ext cx="8429684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 consumi di olio extra vergine di oliva: un trend incoraggiante</a:t>
            </a:r>
            <a:endParaRPr lang="it-IT" sz="1200" dirty="0" smtClean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8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tangolo 7"/>
          <p:cNvSpPr/>
          <p:nvPr/>
        </p:nvSpPr>
        <p:spPr>
          <a:xfrm>
            <a:off x="539552" y="948690"/>
            <a:ext cx="741682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la </a:t>
            </a:r>
            <a:r>
              <a:rPr lang="it-IT" sz="2000" b="1" dirty="0">
                <a:solidFill>
                  <a:schemeClr val="tx2"/>
                </a:solidFill>
              </a:rPr>
              <a:t>dieta mediterranea</a:t>
            </a:r>
            <a:r>
              <a:rPr lang="it-IT" sz="2000" dirty="0">
                <a:solidFill>
                  <a:schemeClr val="tx2"/>
                </a:solidFill>
              </a:rPr>
              <a:t>, negli ultimi anni, è penetrata con successo in paesi in cui era quasi totalmente estranea, come Germania, Stati Uniti e </a:t>
            </a:r>
            <a:r>
              <a:rPr lang="it-IT" sz="2000" dirty="0" smtClean="0">
                <a:solidFill>
                  <a:schemeClr val="tx2"/>
                </a:solidFill>
              </a:rPr>
              <a:t>Giappone ma </a:t>
            </a:r>
            <a:r>
              <a:rPr lang="it-IT" sz="2000" dirty="0">
                <a:solidFill>
                  <a:schemeClr val="tx2"/>
                </a:solidFill>
              </a:rPr>
              <a:t>i modelli di consumo variano ampiamente, sia riguardo alle quantità che alle qualità consumate; il mercato è </a:t>
            </a:r>
            <a:r>
              <a:rPr lang="it-IT" sz="2000" dirty="0" smtClean="0">
                <a:solidFill>
                  <a:schemeClr val="tx2"/>
                </a:solidFill>
              </a:rPr>
              <a:t>segmentato: </a:t>
            </a:r>
            <a:r>
              <a:rPr lang="it-IT" sz="2000" dirty="0">
                <a:solidFill>
                  <a:schemeClr val="tx2"/>
                </a:solidFill>
              </a:rPr>
              <a:t>in alcuni paesi e per alcuni consumatori (i più ricchi e i più istruiti) gli attributi qualitativi del prodotto iniziano ad assumere un ruolo crescente nelle decisioni di </a:t>
            </a:r>
            <a:r>
              <a:rPr lang="it-IT" sz="2000" dirty="0" smtClean="0">
                <a:solidFill>
                  <a:schemeClr val="tx2"/>
                </a:solidFill>
              </a:rPr>
              <a:t>acquisto</a:t>
            </a:r>
          </a:p>
          <a:p>
            <a:endParaRPr lang="it-IT" sz="2000" dirty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il </a:t>
            </a:r>
            <a:r>
              <a:rPr lang="it-IT" sz="2000" b="1" dirty="0">
                <a:solidFill>
                  <a:schemeClr val="tx2"/>
                </a:solidFill>
              </a:rPr>
              <a:t>Made in </a:t>
            </a:r>
            <a:r>
              <a:rPr lang="it-IT" sz="2000" b="1" dirty="0" err="1">
                <a:solidFill>
                  <a:schemeClr val="tx2"/>
                </a:solidFill>
              </a:rPr>
              <a:t>Italy</a:t>
            </a:r>
            <a:r>
              <a:rPr lang="it-IT" sz="2000" b="1" dirty="0">
                <a:solidFill>
                  <a:schemeClr val="tx2"/>
                </a:solidFill>
              </a:rPr>
              <a:t> </a:t>
            </a:r>
            <a:r>
              <a:rPr lang="it-IT" sz="2000" dirty="0">
                <a:solidFill>
                  <a:schemeClr val="tx2"/>
                </a:solidFill>
              </a:rPr>
              <a:t>gode di ottima fama presso il consumatore estero in generale e in particolare nel settore agroalimentare </a:t>
            </a:r>
            <a:endParaRPr lang="it-IT" sz="2000" dirty="0" smtClean="0">
              <a:solidFill>
                <a:schemeClr val="tx2"/>
              </a:solidFill>
            </a:endParaRPr>
          </a:p>
          <a:p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All’estero </a:t>
            </a:r>
            <a:r>
              <a:rPr lang="it-IT" sz="2000" dirty="0">
                <a:solidFill>
                  <a:schemeClr val="tx2"/>
                </a:solidFill>
              </a:rPr>
              <a:t>la maggior parte degli acquisti avviene tramite </a:t>
            </a:r>
            <a:r>
              <a:rPr lang="it-IT" sz="2000" dirty="0" smtClean="0">
                <a:solidFill>
                  <a:schemeClr val="tx2"/>
                </a:solidFill>
              </a:rPr>
              <a:t>web: </a:t>
            </a:r>
            <a:r>
              <a:rPr lang="it-IT" sz="2000" dirty="0">
                <a:solidFill>
                  <a:schemeClr val="tx2"/>
                </a:solidFill>
              </a:rPr>
              <a:t>sfruttare maggiormente </a:t>
            </a:r>
            <a:r>
              <a:rPr lang="it-IT" sz="2000" dirty="0" smtClean="0">
                <a:solidFill>
                  <a:schemeClr val="tx2"/>
                </a:solidFill>
              </a:rPr>
              <a:t>le </a:t>
            </a:r>
            <a:r>
              <a:rPr lang="it-IT" sz="2000" dirty="0">
                <a:solidFill>
                  <a:schemeClr val="tx2"/>
                </a:solidFill>
              </a:rPr>
              <a:t>potenzialità </a:t>
            </a:r>
            <a:r>
              <a:rPr lang="it-IT" sz="2000" dirty="0" smtClean="0">
                <a:solidFill>
                  <a:schemeClr val="tx2"/>
                </a:solidFill>
              </a:rPr>
              <a:t>dell’</a:t>
            </a:r>
            <a:r>
              <a:rPr lang="it-IT" sz="2000" b="1" dirty="0" smtClean="0">
                <a:solidFill>
                  <a:schemeClr val="tx2"/>
                </a:solidFill>
              </a:rPr>
              <a:t>e-commerce</a:t>
            </a:r>
            <a:r>
              <a:rPr lang="it-IT" sz="2000" dirty="0" smtClean="0">
                <a:solidFill>
                  <a:schemeClr val="tx2"/>
                </a:solidFill>
              </a:rPr>
              <a:t> è un’opportunità per le imprese di piccola dimensione</a:t>
            </a:r>
            <a:endParaRPr lang="it-IT" sz="2000" dirty="0">
              <a:solidFill>
                <a:schemeClr val="tx2"/>
              </a:solidFill>
            </a:endParaRPr>
          </a:p>
          <a:p>
            <a:endParaRPr lang="it-IT" b="0" i="0" dirty="0">
              <a:solidFill>
                <a:srgbClr val="222222"/>
              </a:solidFill>
              <a:effectLst/>
              <a:latin typeface="Open Sans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85720" y="642918"/>
            <a:ext cx="84296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 consumi di olio extra vergine di oliva: opportunità da cogliere</a:t>
            </a:r>
            <a:endParaRPr lang="it-IT" sz="1200" dirty="0" smtClean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endParaRPr lang="it-IT" dirty="0" smtClean="0">
              <a:solidFill>
                <a:schemeClr val="tx2"/>
              </a:solidFill>
            </a:endParaRPr>
          </a:p>
          <a:p>
            <a:r>
              <a:rPr lang="it-IT" dirty="0" smtClean="0">
                <a:solidFill>
                  <a:schemeClr val="tx2"/>
                </a:solidFill>
              </a:rPr>
              <a:t/>
            </a:r>
            <a:br>
              <a:rPr lang="it-IT" dirty="0" smtClean="0">
                <a:solidFill>
                  <a:schemeClr val="tx2"/>
                </a:solidFill>
              </a:rPr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16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5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642910" y="548680"/>
            <a:ext cx="7072362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L’Italia nel  contesto nazionale e internazionale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Italia secondo produttore mondiale dietro la Spagna ma anche primo importatore mondiale</a:t>
            </a: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Principali mercati: Stati Uniti, </a:t>
            </a:r>
            <a:r>
              <a:rPr lang="it-IT" dirty="0" smtClean="0">
                <a:solidFill>
                  <a:schemeClr val="tx2"/>
                </a:solidFill>
              </a:rPr>
              <a:t>Germania, Francia, Gran Bretagna, Giappone</a:t>
            </a:r>
            <a:r>
              <a:rPr lang="it-IT" dirty="0">
                <a:solidFill>
                  <a:schemeClr val="tx2"/>
                </a:solidFill>
              </a:rPr>
              <a:t>, </a:t>
            </a:r>
            <a:r>
              <a:rPr lang="it-IT" dirty="0" smtClean="0">
                <a:solidFill>
                  <a:schemeClr val="tx2"/>
                </a:solidFill>
              </a:rPr>
              <a:t>Canada</a:t>
            </a: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da </a:t>
            </a:r>
            <a:r>
              <a:rPr lang="it-IT" dirty="0">
                <a:solidFill>
                  <a:schemeClr val="tx2"/>
                </a:solidFill>
              </a:rPr>
              <a:t>dove prendiamo l’olio di importazione? </a:t>
            </a:r>
            <a:r>
              <a:rPr lang="it-IT" dirty="0" smtClean="0">
                <a:solidFill>
                  <a:schemeClr val="tx2"/>
                </a:solidFill>
              </a:rPr>
              <a:t>La Spagna è </a:t>
            </a:r>
            <a:r>
              <a:rPr lang="it-IT" dirty="0">
                <a:solidFill>
                  <a:schemeClr val="tx2"/>
                </a:solidFill>
              </a:rPr>
              <a:t>sicuramente la nostra prima fonte di approvvigionamento </a:t>
            </a:r>
            <a:r>
              <a:rPr lang="it-IT" dirty="0" smtClean="0">
                <a:solidFill>
                  <a:schemeClr val="tx2"/>
                </a:solidFill>
              </a:rPr>
              <a:t>seguita </a:t>
            </a:r>
            <a:r>
              <a:rPr lang="it-IT" dirty="0">
                <a:solidFill>
                  <a:schemeClr val="tx2"/>
                </a:solidFill>
              </a:rPr>
              <a:t>dalla Grecia </a:t>
            </a:r>
            <a:r>
              <a:rPr lang="it-IT" dirty="0" smtClean="0">
                <a:solidFill>
                  <a:schemeClr val="tx2"/>
                </a:solidFill>
              </a:rPr>
              <a:t>e </a:t>
            </a:r>
            <a:r>
              <a:rPr lang="it-IT" dirty="0">
                <a:solidFill>
                  <a:schemeClr val="tx2"/>
                </a:solidFill>
              </a:rPr>
              <a:t>dalla Tunisia </a:t>
            </a:r>
            <a:endParaRPr lang="it-IT" dirty="0" smtClean="0">
              <a:solidFill>
                <a:schemeClr val="tx2"/>
              </a:solidFill>
            </a:endParaRPr>
          </a:p>
          <a:p>
            <a:pPr algn="just"/>
            <a:r>
              <a:rPr lang="it-IT" dirty="0" smtClean="0">
                <a:solidFill>
                  <a:schemeClr val="tx2"/>
                </a:solidFill>
              </a:rPr>
              <a:t>Il </a:t>
            </a:r>
            <a:r>
              <a:rPr lang="it-IT" dirty="0">
                <a:solidFill>
                  <a:schemeClr val="tx2"/>
                </a:solidFill>
              </a:rPr>
              <a:t>saldo commerciale in volume (esportazioni - importazioni) è </a:t>
            </a:r>
            <a:r>
              <a:rPr lang="it-IT" dirty="0" smtClean="0">
                <a:solidFill>
                  <a:schemeClr val="tx2"/>
                </a:solidFill>
              </a:rPr>
              <a:t>sempre negativo </a:t>
            </a:r>
            <a:r>
              <a:rPr lang="it-IT" dirty="0">
                <a:solidFill>
                  <a:schemeClr val="tx2"/>
                </a:solidFill>
              </a:rPr>
              <a:t>mentre </a:t>
            </a:r>
            <a:r>
              <a:rPr lang="it-IT" dirty="0" smtClean="0">
                <a:solidFill>
                  <a:schemeClr val="tx2"/>
                </a:solidFill>
              </a:rPr>
              <a:t>in valore, considerata la </a:t>
            </a:r>
            <a:r>
              <a:rPr lang="it-IT" dirty="0" err="1" smtClean="0">
                <a:solidFill>
                  <a:schemeClr val="tx2"/>
                </a:solidFill>
              </a:rPr>
              <a:t>superiorita</a:t>
            </a:r>
            <a:r>
              <a:rPr lang="it-IT" dirty="0" smtClean="0">
                <a:solidFill>
                  <a:schemeClr val="tx2"/>
                </a:solidFill>
              </a:rPr>
              <a:t>̀ </a:t>
            </a:r>
            <a:r>
              <a:rPr lang="it-IT" dirty="0">
                <a:solidFill>
                  <a:schemeClr val="tx2"/>
                </a:solidFill>
              </a:rPr>
              <a:t>dei prezzi medi della nostra esportazione rispetto ai prezzi medi di </a:t>
            </a:r>
            <a:r>
              <a:rPr lang="it-IT" dirty="0" smtClean="0">
                <a:solidFill>
                  <a:schemeClr val="tx2"/>
                </a:solidFill>
              </a:rPr>
              <a:t>importazione, alcuni anni è in attivo, altri in passivo </a:t>
            </a:r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just"/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20363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0034" y="714356"/>
            <a:ext cx="7888390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Il contesto nazionale e internazionale: l’export italiano può crescere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sz="2000" dirty="0">
                <a:solidFill>
                  <a:schemeClr val="tx2"/>
                </a:solidFill>
              </a:rPr>
              <a:t>Il nostro principale competitor sui mercati internazionali, ossia la Spagna, sta andando molto meglio di noi:</a:t>
            </a:r>
          </a:p>
          <a:p>
            <a:pPr algn="just"/>
            <a:r>
              <a:rPr lang="it-IT" sz="2000" dirty="0">
                <a:solidFill>
                  <a:schemeClr val="tx2"/>
                </a:solidFill>
              </a:rPr>
              <a:t>i dati di export della campagna olearia 2015/16 </a:t>
            </a:r>
            <a:r>
              <a:rPr lang="it-IT" sz="2000" dirty="0" smtClean="0">
                <a:solidFill>
                  <a:schemeClr val="tx2"/>
                </a:solidFill>
              </a:rPr>
              <a:t>indicano che </a:t>
            </a:r>
            <a:r>
              <a:rPr lang="it-IT" sz="2000" dirty="0">
                <a:solidFill>
                  <a:schemeClr val="tx2"/>
                </a:solidFill>
              </a:rPr>
              <a:t>l'export iberico è cresciuto del 19%, contro il 5% dell'Italia. </a:t>
            </a:r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le </a:t>
            </a:r>
            <a:r>
              <a:rPr lang="it-IT" sz="2000" dirty="0">
                <a:solidFill>
                  <a:schemeClr val="tx2"/>
                </a:solidFill>
              </a:rPr>
              <a:t>crescite dell’export spagnolo in alcuni mercati sono davvero </a:t>
            </a:r>
            <a:r>
              <a:rPr lang="it-IT" sz="2000" dirty="0" smtClean="0">
                <a:solidFill>
                  <a:schemeClr val="tx2"/>
                </a:solidFill>
              </a:rPr>
              <a:t>impressionanti +43</a:t>
            </a:r>
            <a:r>
              <a:rPr lang="it-IT" sz="2000" dirty="0">
                <a:solidFill>
                  <a:schemeClr val="tx2"/>
                </a:solidFill>
              </a:rPr>
              <a:t>% negli Stati Uniti, </a:t>
            </a:r>
            <a:r>
              <a:rPr lang="it-IT" sz="2000" dirty="0" smtClean="0">
                <a:solidFill>
                  <a:schemeClr val="tx2"/>
                </a:solidFill>
              </a:rPr>
              <a:t>+</a:t>
            </a:r>
            <a:r>
              <a:rPr lang="it-IT" sz="2000" dirty="0">
                <a:solidFill>
                  <a:schemeClr val="tx2"/>
                </a:solidFill>
              </a:rPr>
              <a:t>30% in Cina, il + 41% in Australia. </a:t>
            </a:r>
            <a:endParaRPr lang="it-IT" sz="2000" dirty="0" smtClean="0">
              <a:solidFill>
                <a:schemeClr val="tx2"/>
              </a:solidFill>
            </a:endParaRPr>
          </a:p>
          <a:p>
            <a:pPr algn="just"/>
            <a:endParaRPr lang="it-IT" sz="2000" dirty="0">
              <a:solidFill>
                <a:schemeClr val="tx2"/>
              </a:solidFill>
            </a:endParaRP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Possibili cause: </a:t>
            </a:r>
          </a:p>
          <a:p>
            <a:pPr algn="just"/>
            <a:r>
              <a:rPr lang="it-IT" sz="2000" dirty="0" smtClean="0">
                <a:solidFill>
                  <a:schemeClr val="tx2"/>
                </a:solidFill>
              </a:rPr>
              <a:t>difficoltà legate alla produzione nelle ultime annate</a:t>
            </a:r>
          </a:p>
          <a:p>
            <a:pPr algn="just"/>
            <a:r>
              <a:rPr lang="it-IT" sz="2000" dirty="0">
                <a:solidFill>
                  <a:schemeClr val="tx2"/>
                </a:solidFill>
              </a:rPr>
              <a:t>p</a:t>
            </a:r>
            <a:r>
              <a:rPr lang="it-IT" sz="2000" dirty="0" smtClean="0">
                <a:solidFill>
                  <a:schemeClr val="tx2"/>
                </a:solidFill>
              </a:rPr>
              <a:t>olitica di penetrazione dei mercati non sempre efficace</a:t>
            </a:r>
            <a:endParaRPr lang="it-IT" sz="2000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just"/>
            <a:endParaRPr lang="it-IT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240416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500034" y="714356"/>
            <a:ext cx="7456342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tx2"/>
                </a:solidFill>
              </a:rPr>
              <a:t>Clima e produzione: le ultime difficili annate</a:t>
            </a: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just"/>
            <a:r>
              <a:rPr lang="it-IT" dirty="0">
                <a:solidFill>
                  <a:schemeClr val="tx2"/>
                </a:solidFill>
              </a:rPr>
              <a:t>Nuova difficile stagione per l'olio di oliva italiano nella campagna 2016 , dopo quella del 2014. </a:t>
            </a:r>
            <a:r>
              <a:rPr lang="it-IT" dirty="0" err="1">
                <a:solidFill>
                  <a:schemeClr val="tx2"/>
                </a:solidFill>
              </a:rPr>
              <a:t>Ismea</a:t>
            </a:r>
            <a:r>
              <a:rPr lang="it-IT" dirty="0">
                <a:solidFill>
                  <a:schemeClr val="tx2"/>
                </a:solidFill>
              </a:rPr>
              <a:t> e </a:t>
            </a:r>
            <a:r>
              <a:rPr lang="it-IT" dirty="0" err="1">
                <a:solidFill>
                  <a:schemeClr val="tx2"/>
                </a:solidFill>
              </a:rPr>
              <a:t>Unaprol</a:t>
            </a:r>
            <a:r>
              <a:rPr lang="it-IT" dirty="0">
                <a:solidFill>
                  <a:schemeClr val="tx2"/>
                </a:solidFill>
              </a:rPr>
              <a:t> hanno rivisto al ribasso le stime sull'annata 2016 che con -48,8% porta il raccolto a 242,8 tonnellate, rispetto alle 474,6 del 2015. Il clima ha condizionato notevolmente l'annata (prevista di scarica, dopo un 2015 abbondante), con un'alternanza di caldo e piogge nei momenti meno opportuni; vento e freddo hanno influito negativamente sull'allegagione, seguita a una fioritura di certo non eccezionale. Diversi gli attacchi di tignola nella maggior parte delle regioni meridionali. </a:t>
            </a:r>
            <a:r>
              <a:rPr lang="it-IT" dirty="0" smtClean="0">
                <a:solidFill>
                  <a:schemeClr val="tx2"/>
                </a:solidFill>
              </a:rPr>
              <a:t>Sono peggiorate </a:t>
            </a:r>
            <a:r>
              <a:rPr lang="it-IT" dirty="0">
                <a:solidFill>
                  <a:schemeClr val="tx2"/>
                </a:solidFill>
              </a:rPr>
              <a:t>nel corso della campagna le stime </a:t>
            </a:r>
            <a:r>
              <a:rPr lang="it-IT" dirty="0" smtClean="0">
                <a:solidFill>
                  <a:schemeClr val="tx2"/>
                </a:solidFill>
              </a:rPr>
              <a:t>produttive dell’olio: è di </a:t>
            </a:r>
            <a:r>
              <a:rPr lang="it-IT" dirty="0">
                <a:solidFill>
                  <a:schemeClr val="tx2"/>
                </a:solidFill>
              </a:rPr>
              <a:t>200 mila tonnellate, infatti, l'ultima stima </a:t>
            </a:r>
            <a:r>
              <a:rPr lang="it-IT" dirty="0" err="1">
                <a:solidFill>
                  <a:schemeClr val="tx2"/>
                </a:solidFill>
              </a:rPr>
              <a:t>Ismea</a:t>
            </a:r>
            <a:r>
              <a:rPr lang="it-IT" dirty="0">
                <a:solidFill>
                  <a:schemeClr val="tx2"/>
                </a:solidFill>
              </a:rPr>
              <a:t> relativa alla produzione di olio </a:t>
            </a:r>
            <a:r>
              <a:rPr lang="it-IT" dirty="0" smtClean="0">
                <a:solidFill>
                  <a:schemeClr val="tx2"/>
                </a:solidFill>
              </a:rPr>
              <a:t>2016/2017 </a:t>
            </a:r>
            <a:r>
              <a:rPr lang="it-IT" sz="1400" dirty="0" smtClean="0">
                <a:solidFill>
                  <a:schemeClr val="tx2"/>
                </a:solidFill>
              </a:rPr>
              <a:t>dalle </a:t>
            </a:r>
            <a:r>
              <a:rPr lang="it-IT" sz="1400" dirty="0">
                <a:solidFill>
                  <a:schemeClr val="tx2"/>
                </a:solidFill>
              </a:rPr>
              <a:t>dichiarazioni dei frantoi a tutto gennaio </a:t>
            </a:r>
            <a:r>
              <a:rPr lang="it-IT" sz="1400" dirty="0" smtClean="0">
                <a:solidFill>
                  <a:schemeClr val="tx2"/>
                </a:solidFill>
              </a:rPr>
              <a:t>2017</a:t>
            </a:r>
            <a:r>
              <a:rPr lang="it-IT" dirty="0" smtClean="0">
                <a:solidFill>
                  <a:schemeClr val="tx2"/>
                </a:solidFill>
              </a:rPr>
              <a:t>, </a:t>
            </a:r>
            <a:r>
              <a:rPr lang="it-IT" dirty="0">
                <a:solidFill>
                  <a:schemeClr val="tx2"/>
                </a:solidFill>
              </a:rPr>
              <a:t>il </a:t>
            </a:r>
            <a:r>
              <a:rPr lang="it-IT" b="1" dirty="0">
                <a:solidFill>
                  <a:schemeClr val="tx2"/>
                </a:solidFill>
              </a:rPr>
              <a:t>58% in meno </a:t>
            </a:r>
            <a:r>
              <a:rPr lang="it-IT" dirty="0">
                <a:solidFill>
                  <a:schemeClr val="tx2"/>
                </a:solidFill>
              </a:rPr>
              <a:t>rispetto all'annata precedente. Le pessime condizioni meteo di dicembre e gennaio, soprattutto, hanno creato ulteriori difficoltà nelle regioni del Sud e del Centro dove l’olivicoltura, </a:t>
            </a:r>
            <a:r>
              <a:rPr lang="it-IT" dirty="0" err="1">
                <a:solidFill>
                  <a:schemeClr val="tx2"/>
                </a:solidFill>
              </a:rPr>
              <a:t>gia</a:t>
            </a:r>
            <a:r>
              <a:rPr lang="it-IT" dirty="0">
                <a:solidFill>
                  <a:schemeClr val="tx2"/>
                </a:solidFill>
              </a:rPr>
              <a:t>̀ peraltro particolarmente colpita dalle vicissitudini precedenti, ha subito un altro duro </a:t>
            </a:r>
            <a:r>
              <a:rPr lang="it-IT" dirty="0" smtClean="0">
                <a:solidFill>
                  <a:schemeClr val="tx2"/>
                </a:solidFill>
              </a:rPr>
              <a:t>colpo. </a:t>
            </a:r>
            <a:endParaRPr lang="it-IT" dirty="0">
              <a:solidFill>
                <a:schemeClr val="tx2"/>
              </a:solidFill>
            </a:endParaRPr>
          </a:p>
          <a:p>
            <a:pPr algn="ctr"/>
            <a:endParaRPr lang="it-IT" sz="2000" dirty="0">
              <a:solidFill>
                <a:schemeClr val="tx2"/>
              </a:solidFill>
            </a:endParaRPr>
          </a:p>
          <a:p>
            <a:pPr algn="just"/>
            <a:endParaRPr lang="it-IT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pPr algn="ctr"/>
            <a:endParaRPr lang="it-IT" b="1" dirty="0">
              <a:solidFill>
                <a:schemeClr val="tx2"/>
              </a:solidFill>
            </a:endParaRPr>
          </a:p>
          <a:p>
            <a:pPr algn="ctr"/>
            <a:endParaRPr lang="it-IT" b="1" dirty="0" smtClean="0">
              <a:solidFill>
                <a:schemeClr val="tx2"/>
              </a:solidFill>
            </a:endParaRPr>
          </a:p>
          <a:p>
            <a:endParaRPr lang="it-IT" sz="1200" dirty="0" smtClean="0"/>
          </a:p>
        </p:txBody>
      </p:sp>
    </p:spTree>
    <p:extLst>
      <p:ext uri="{BB962C8B-B14F-4D97-AF65-F5344CB8AC3E}">
        <p14:creationId xmlns:p14="http://schemas.microsoft.com/office/powerpoint/2010/main" val="95731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Y:\REGIONE MARCHE\PSR Marche\Regione Marche PSR 14-20\A_ideazione_realizzazione_linea_grafica_coordinata\Grafica e logo\PIEDINO ISTITUZIONALE A4-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5"/>
          <a:stretch/>
        </p:blipFill>
        <p:spPr bwMode="auto">
          <a:xfrm>
            <a:off x="2843808" y="6093296"/>
            <a:ext cx="6207970" cy="67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179512" y="6171415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 smtClean="0"/>
              <a:t>ANCONA,</a:t>
            </a:r>
          </a:p>
          <a:p>
            <a:r>
              <a:rPr lang="it-IT" sz="1400" dirty="0" smtClean="0"/>
              <a:t>17 LUGLIO 2017</a:t>
            </a:r>
            <a:endParaRPr lang="it-IT" sz="14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830" y="188640"/>
            <a:ext cx="2470368" cy="50629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0" y="90872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69"/>
          <a:stretch/>
        </p:blipFill>
        <p:spPr bwMode="auto">
          <a:xfrm>
            <a:off x="27509" y="5799940"/>
            <a:ext cx="9051778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8514"/>
            <a:ext cx="1252186" cy="850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7584" y="734587"/>
            <a:ext cx="7555286" cy="521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10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1856</Words>
  <Application>Microsoft Office PowerPoint</Application>
  <PresentationFormat>Presentazione su schermo (4:3)</PresentationFormat>
  <Paragraphs>326</Paragraphs>
  <Slides>27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Ilaria Conti</dc:creator>
  <cp:lastModifiedBy>Regione Marche</cp:lastModifiedBy>
  <cp:revision>20</cp:revision>
  <dcterms:created xsi:type="dcterms:W3CDTF">2017-02-20T13:24:14Z</dcterms:created>
  <dcterms:modified xsi:type="dcterms:W3CDTF">2017-07-17T08:22:39Z</dcterms:modified>
</cp:coreProperties>
</file>