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688" r:id="rId3"/>
    <p:sldMasterId id="2147484005" r:id="rId4"/>
    <p:sldMasterId id="2147484058" r:id="rId5"/>
    <p:sldMasterId id="2147484071" r:id="rId6"/>
  </p:sldMasterIdLst>
  <p:notesMasterIdLst>
    <p:notesMasterId r:id="rId28"/>
  </p:notesMasterIdLst>
  <p:handoutMasterIdLst>
    <p:handoutMasterId r:id="rId29"/>
  </p:handoutMasterIdLst>
  <p:sldIdLst>
    <p:sldId id="887" r:id="rId7"/>
    <p:sldId id="1136" r:id="rId8"/>
    <p:sldId id="1031" r:id="rId9"/>
    <p:sldId id="1032" r:id="rId10"/>
    <p:sldId id="1138" r:id="rId11"/>
    <p:sldId id="891" r:id="rId12"/>
    <p:sldId id="1137" r:id="rId13"/>
    <p:sldId id="1145" r:id="rId14"/>
    <p:sldId id="1148" r:id="rId15"/>
    <p:sldId id="1081" r:id="rId16"/>
    <p:sldId id="1146" r:id="rId17"/>
    <p:sldId id="1149" r:id="rId18"/>
    <p:sldId id="1117" r:id="rId19"/>
    <p:sldId id="1139" r:id="rId20"/>
    <p:sldId id="1119" r:id="rId21"/>
    <p:sldId id="1150" r:id="rId22"/>
    <p:sldId id="1151" r:id="rId23"/>
    <p:sldId id="1144" r:id="rId24"/>
    <p:sldId id="1140" r:id="rId25"/>
    <p:sldId id="1035" r:id="rId26"/>
    <p:sldId id="1118" r:id="rId27"/>
  </p:sldIdLst>
  <p:sldSz cx="9144000" cy="6858000" type="screen4x3"/>
  <p:notesSz cx="6669088" cy="9775825"/>
  <p:defaultTextStyle>
    <a:defPPr>
      <a:defRPr lang="en-IE"/>
    </a:defPPr>
    <a:lvl1pPr algn="l" rtl="0" fontAlgn="base">
      <a:spcBef>
        <a:spcPct val="0"/>
      </a:spcBef>
      <a:spcAft>
        <a:spcPct val="0"/>
      </a:spcAft>
      <a:defRPr sz="3000" kern="1200">
        <a:solidFill>
          <a:schemeClr val="tx1"/>
        </a:solidFill>
        <a:latin typeface="Comic Sans MS" pitchFamily="66" charset="0"/>
        <a:ea typeface="+mn-ea"/>
        <a:cs typeface="Arial" charset="0"/>
      </a:defRPr>
    </a:lvl1pPr>
    <a:lvl2pPr marL="457200" algn="l" rtl="0" fontAlgn="base">
      <a:spcBef>
        <a:spcPct val="0"/>
      </a:spcBef>
      <a:spcAft>
        <a:spcPct val="0"/>
      </a:spcAft>
      <a:defRPr sz="3000" kern="1200">
        <a:solidFill>
          <a:schemeClr val="tx1"/>
        </a:solidFill>
        <a:latin typeface="Comic Sans MS" pitchFamily="66" charset="0"/>
        <a:ea typeface="+mn-ea"/>
        <a:cs typeface="Arial" charset="0"/>
      </a:defRPr>
    </a:lvl2pPr>
    <a:lvl3pPr marL="914400" algn="l" rtl="0" fontAlgn="base">
      <a:spcBef>
        <a:spcPct val="0"/>
      </a:spcBef>
      <a:spcAft>
        <a:spcPct val="0"/>
      </a:spcAft>
      <a:defRPr sz="3000" kern="1200">
        <a:solidFill>
          <a:schemeClr val="tx1"/>
        </a:solidFill>
        <a:latin typeface="Comic Sans MS" pitchFamily="66" charset="0"/>
        <a:ea typeface="+mn-ea"/>
        <a:cs typeface="Arial" charset="0"/>
      </a:defRPr>
    </a:lvl3pPr>
    <a:lvl4pPr marL="1371600" algn="l" rtl="0" fontAlgn="base">
      <a:spcBef>
        <a:spcPct val="0"/>
      </a:spcBef>
      <a:spcAft>
        <a:spcPct val="0"/>
      </a:spcAft>
      <a:defRPr sz="3000" kern="1200">
        <a:solidFill>
          <a:schemeClr val="tx1"/>
        </a:solidFill>
        <a:latin typeface="Comic Sans MS" pitchFamily="66" charset="0"/>
        <a:ea typeface="+mn-ea"/>
        <a:cs typeface="Arial" charset="0"/>
      </a:defRPr>
    </a:lvl4pPr>
    <a:lvl5pPr marL="1828800" algn="l" rtl="0" fontAlgn="base">
      <a:spcBef>
        <a:spcPct val="0"/>
      </a:spcBef>
      <a:spcAft>
        <a:spcPct val="0"/>
      </a:spcAft>
      <a:defRPr sz="3000" kern="1200">
        <a:solidFill>
          <a:schemeClr val="tx1"/>
        </a:solidFill>
        <a:latin typeface="Comic Sans MS" pitchFamily="66" charset="0"/>
        <a:ea typeface="+mn-ea"/>
        <a:cs typeface="Arial" charset="0"/>
      </a:defRPr>
    </a:lvl5pPr>
    <a:lvl6pPr marL="2286000" algn="l" defTabSz="914400" rtl="0" eaLnBrk="1" latinLnBrk="0" hangingPunct="1">
      <a:defRPr sz="3000" kern="1200">
        <a:solidFill>
          <a:schemeClr val="tx1"/>
        </a:solidFill>
        <a:latin typeface="Comic Sans MS" pitchFamily="66" charset="0"/>
        <a:ea typeface="+mn-ea"/>
        <a:cs typeface="Arial" charset="0"/>
      </a:defRPr>
    </a:lvl6pPr>
    <a:lvl7pPr marL="2743200" algn="l" defTabSz="914400" rtl="0" eaLnBrk="1" latinLnBrk="0" hangingPunct="1">
      <a:defRPr sz="3000" kern="1200">
        <a:solidFill>
          <a:schemeClr val="tx1"/>
        </a:solidFill>
        <a:latin typeface="Comic Sans MS" pitchFamily="66" charset="0"/>
        <a:ea typeface="+mn-ea"/>
        <a:cs typeface="Arial" charset="0"/>
      </a:defRPr>
    </a:lvl7pPr>
    <a:lvl8pPr marL="3200400" algn="l" defTabSz="914400" rtl="0" eaLnBrk="1" latinLnBrk="0" hangingPunct="1">
      <a:defRPr sz="3000" kern="1200">
        <a:solidFill>
          <a:schemeClr val="tx1"/>
        </a:solidFill>
        <a:latin typeface="Comic Sans MS" pitchFamily="66" charset="0"/>
        <a:ea typeface="+mn-ea"/>
        <a:cs typeface="Arial" charset="0"/>
      </a:defRPr>
    </a:lvl8pPr>
    <a:lvl9pPr marL="3657600" algn="l" defTabSz="914400" rtl="0" eaLnBrk="1" latinLnBrk="0" hangingPunct="1">
      <a:defRPr sz="3000"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RI BARBARA" initials="C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2E8A"/>
    <a:srgbClr val="FF3300"/>
    <a:srgbClr val="00CC00"/>
    <a:srgbClr val="FFFFFF"/>
    <a:srgbClr val="000066"/>
    <a:srgbClr val="000080"/>
    <a:srgbClr val="000000"/>
    <a:srgbClr val="33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85038" autoAdjust="0"/>
  </p:normalViewPr>
  <p:slideViewPr>
    <p:cSldViewPr>
      <p:cViewPr varScale="1">
        <p:scale>
          <a:sx n="95" d="100"/>
          <a:sy n="95" d="100"/>
        </p:scale>
        <p:origin x="1952"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2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Administrator\Desktop\popolazione%20delle%20Marche.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chiatti%20carlos\Downloads\tavola_pop_res.csv"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13683896775755"/>
          <c:y val="0.146423286069519"/>
          <c:w val="0.907809825292109"/>
          <c:h val="0.730762515514508"/>
        </c:manualLayout>
      </c:layout>
      <c:lineChart>
        <c:grouping val="standard"/>
        <c:varyColors val="0"/>
        <c:ser>
          <c:idx val="2"/>
          <c:order val="0"/>
          <c:tx>
            <c:strRef>
              <c:f>'ITA MARCHE'!$A$38</c:f>
              <c:strCache>
                <c:ptCount val="1"/>
                <c:pt idx="0">
                  <c:v>65-79 ITA</c:v>
                </c:pt>
              </c:strCache>
            </c:strRef>
          </c:tx>
          <c:spPr>
            <a:ln>
              <a:solidFill>
                <a:srgbClr val="98B954"/>
              </a:solidFill>
              <a:prstDash val="dashDot"/>
            </a:ln>
          </c:spPr>
          <c:marker>
            <c:symbol val="none"/>
          </c:marker>
          <c:cat>
            <c:numRef>
              <c:f>'per classi di età'!$B$2:$BD$2</c:f>
              <c:numCache>
                <c:formatCode>General</c:formatCode>
                <c:ptCount val="55"/>
                <c:pt idx="0">
                  <c:v>2011.0</c:v>
                </c:pt>
                <c:pt idx="1">
                  <c:v>2012.0</c:v>
                </c:pt>
                <c:pt idx="2">
                  <c:v>2013.0</c:v>
                </c:pt>
                <c:pt idx="3">
                  <c:v>2014.0</c:v>
                </c:pt>
                <c:pt idx="4">
                  <c:v>2015.0</c:v>
                </c:pt>
                <c:pt idx="5">
                  <c:v>2016.0</c:v>
                </c:pt>
                <c:pt idx="6">
                  <c:v>2017.0</c:v>
                </c:pt>
                <c:pt idx="7">
                  <c:v>2018.0</c:v>
                </c:pt>
                <c:pt idx="8">
                  <c:v>2019.0</c:v>
                </c:pt>
                <c:pt idx="9">
                  <c:v>2020.0</c:v>
                </c:pt>
                <c:pt idx="10">
                  <c:v>2021.0</c:v>
                </c:pt>
                <c:pt idx="11">
                  <c:v>2022.0</c:v>
                </c:pt>
                <c:pt idx="12">
                  <c:v>2023.0</c:v>
                </c:pt>
                <c:pt idx="13">
                  <c:v>2024.0</c:v>
                </c:pt>
                <c:pt idx="14">
                  <c:v>2025.0</c:v>
                </c:pt>
                <c:pt idx="15">
                  <c:v>2026.0</c:v>
                </c:pt>
                <c:pt idx="16">
                  <c:v>2027.0</c:v>
                </c:pt>
                <c:pt idx="17">
                  <c:v>2028.0</c:v>
                </c:pt>
                <c:pt idx="18">
                  <c:v>2029.0</c:v>
                </c:pt>
                <c:pt idx="19">
                  <c:v>2030.0</c:v>
                </c:pt>
                <c:pt idx="20">
                  <c:v>2031.0</c:v>
                </c:pt>
                <c:pt idx="21">
                  <c:v>2032.0</c:v>
                </c:pt>
                <c:pt idx="22">
                  <c:v>2033.0</c:v>
                </c:pt>
                <c:pt idx="23">
                  <c:v>2034.0</c:v>
                </c:pt>
                <c:pt idx="24">
                  <c:v>2035.0</c:v>
                </c:pt>
                <c:pt idx="25">
                  <c:v>2036.0</c:v>
                </c:pt>
                <c:pt idx="26">
                  <c:v>2037.0</c:v>
                </c:pt>
                <c:pt idx="27">
                  <c:v>2038.0</c:v>
                </c:pt>
                <c:pt idx="28">
                  <c:v>2039.0</c:v>
                </c:pt>
                <c:pt idx="29">
                  <c:v>2040.0</c:v>
                </c:pt>
                <c:pt idx="30">
                  <c:v>2041.0</c:v>
                </c:pt>
                <c:pt idx="31">
                  <c:v>2042.0</c:v>
                </c:pt>
                <c:pt idx="32">
                  <c:v>2043.0</c:v>
                </c:pt>
                <c:pt idx="33">
                  <c:v>2044.0</c:v>
                </c:pt>
                <c:pt idx="34">
                  <c:v>2045.0</c:v>
                </c:pt>
                <c:pt idx="35">
                  <c:v>2046.0</c:v>
                </c:pt>
                <c:pt idx="36">
                  <c:v>2047.0</c:v>
                </c:pt>
                <c:pt idx="37">
                  <c:v>2048.0</c:v>
                </c:pt>
                <c:pt idx="38">
                  <c:v>2049.0</c:v>
                </c:pt>
                <c:pt idx="39">
                  <c:v>2050.0</c:v>
                </c:pt>
                <c:pt idx="40">
                  <c:v>2051.0</c:v>
                </c:pt>
                <c:pt idx="41">
                  <c:v>2052.0</c:v>
                </c:pt>
                <c:pt idx="42">
                  <c:v>2053.0</c:v>
                </c:pt>
                <c:pt idx="43">
                  <c:v>2054.0</c:v>
                </c:pt>
                <c:pt idx="44">
                  <c:v>2055.0</c:v>
                </c:pt>
                <c:pt idx="45">
                  <c:v>2056.0</c:v>
                </c:pt>
                <c:pt idx="46">
                  <c:v>2057.0</c:v>
                </c:pt>
                <c:pt idx="47">
                  <c:v>2058.0</c:v>
                </c:pt>
                <c:pt idx="48">
                  <c:v>2059.0</c:v>
                </c:pt>
                <c:pt idx="49">
                  <c:v>2060.0</c:v>
                </c:pt>
                <c:pt idx="50">
                  <c:v>2061.0</c:v>
                </c:pt>
                <c:pt idx="51">
                  <c:v>2062.0</c:v>
                </c:pt>
                <c:pt idx="52">
                  <c:v>2063.0</c:v>
                </c:pt>
                <c:pt idx="53">
                  <c:v>2064.0</c:v>
                </c:pt>
                <c:pt idx="54">
                  <c:v>2065.0</c:v>
                </c:pt>
              </c:numCache>
            </c:numRef>
          </c:cat>
          <c:val>
            <c:numRef>
              <c:f>'ITA MARCHE'!$B$38:$BD$38</c:f>
              <c:numCache>
                <c:formatCode>0.0</c:formatCode>
                <c:ptCount val="55"/>
                <c:pt idx="0">
                  <c:v>14.33040718437674</c:v>
                </c:pt>
                <c:pt idx="1">
                  <c:v>14.49323147142122</c:v>
                </c:pt>
                <c:pt idx="2">
                  <c:v>14.66237715385412</c:v>
                </c:pt>
                <c:pt idx="3">
                  <c:v>14.84205907891217</c:v>
                </c:pt>
                <c:pt idx="4">
                  <c:v>14.9560917989845</c:v>
                </c:pt>
                <c:pt idx="5">
                  <c:v>15.04980195988472</c:v>
                </c:pt>
                <c:pt idx="6">
                  <c:v>15.12832474389018</c:v>
                </c:pt>
                <c:pt idx="7">
                  <c:v>15.17332836136662</c:v>
                </c:pt>
                <c:pt idx="8">
                  <c:v>15.17908504899932</c:v>
                </c:pt>
                <c:pt idx="9">
                  <c:v>15.22653834697918</c:v>
                </c:pt>
                <c:pt idx="10">
                  <c:v>15.2881954134015</c:v>
                </c:pt>
                <c:pt idx="11">
                  <c:v>15.45668747819859</c:v>
                </c:pt>
                <c:pt idx="12">
                  <c:v>15.65889503590552</c:v>
                </c:pt>
                <c:pt idx="13">
                  <c:v>15.87348353907855</c:v>
                </c:pt>
                <c:pt idx="14">
                  <c:v>16.15740999445883</c:v>
                </c:pt>
                <c:pt idx="15">
                  <c:v>16.49692268175479</c:v>
                </c:pt>
                <c:pt idx="16">
                  <c:v>16.67086328259925</c:v>
                </c:pt>
                <c:pt idx="17">
                  <c:v>16.88287756976108</c:v>
                </c:pt>
                <c:pt idx="18">
                  <c:v>17.12752155624382</c:v>
                </c:pt>
                <c:pt idx="19">
                  <c:v>17.51040458252915</c:v>
                </c:pt>
                <c:pt idx="20">
                  <c:v>17.88665965691452</c:v>
                </c:pt>
                <c:pt idx="21">
                  <c:v>18.29800351426669</c:v>
                </c:pt>
                <c:pt idx="22">
                  <c:v>18.69393554131686</c:v>
                </c:pt>
                <c:pt idx="23">
                  <c:v>19.07628162766663</c:v>
                </c:pt>
                <c:pt idx="24">
                  <c:v>19.4334854963847</c:v>
                </c:pt>
                <c:pt idx="25">
                  <c:v>19.74204129304496</c:v>
                </c:pt>
                <c:pt idx="26">
                  <c:v>20.04901283370988</c:v>
                </c:pt>
                <c:pt idx="27">
                  <c:v>20.32537244313486</c:v>
                </c:pt>
                <c:pt idx="28">
                  <c:v>20.58151427797078</c:v>
                </c:pt>
                <c:pt idx="29">
                  <c:v>20.80549853518853</c:v>
                </c:pt>
                <c:pt idx="30">
                  <c:v>20.95451374324547</c:v>
                </c:pt>
                <c:pt idx="31">
                  <c:v>21.00971432931064</c:v>
                </c:pt>
                <c:pt idx="32">
                  <c:v>20.99422066901603</c:v>
                </c:pt>
                <c:pt idx="33">
                  <c:v>20.90975627890409</c:v>
                </c:pt>
                <c:pt idx="34">
                  <c:v>20.69726928354942</c:v>
                </c:pt>
                <c:pt idx="35">
                  <c:v>20.47192233109519</c:v>
                </c:pt>
                <c:pt idx="36">
                  <c:v>20.22997605886399</c:v>
                </c:pt>
                <c:pt idx="37">
                  <c:v>20.00250357604899</c:v>
                </c:pt>
                <c:pt idx="38">
                  <c:v>19.75410941336663</c:v>
                </c:pt>
                <c:pt idx="39">
                  <c:v>19.48278208711255</c:v>
                </c:pt>
                <c:pt idx="40">
                  <c:v>19.23306025405797</c:v>
                </c:pt>
                <c:pt idx="41">
                  <c:v>18.94917616635964</c:v>
                </c:pt>
                <c:pt idx="42">
                  <c:v>18.67952826366069</c:v>
                </c:pt>
                <c:pt idx="43">
                  <c:v>18.44878182843156</c:v>
                </c:pt>
                <c:pt idx="44">
                  <c:v>18.19848828481</c:v>
                </c:pt>
                <c:pt idx="45">
                  <c:v>18.00318413983739</c:v>
                </c:pt>
                <c:pt idx="46">
                  <c:v>17.85210760378093</c:v>
                </c:pt>
                <c:pt idx="47">
                  <c:v>17.74732341035903</c:v>
                </c:pt>
                <c:pt idx="48">
                  <c:v>17.63885689536245</c:v>
                </c:pt>
                <c:pt idx="49">
                  <c:v>17.56131402365195</c:v>
                </c:pt>
                <c:pt idx="50">
                  <c:v>17.49984027500079</c:v>
                </c:pt>
                <c:pt idx="51">
                  <c:v>17.45750288544053</c:v>
                </c:pt>
                <c:pt idx="52">
                  <c:v>17.41554571147119</c:v>
                </c:pt>
                <c:pt idx="53">
                  <c:v>17.40229744866559</c:v>
                </c:pt>
                <c:pt idx="54">
                  <c:v>17.40271085239875</c:v>
                </c:pt>
              </c:numCache>
            </c:numRef>
          </c:val>
          <c:smooth val="0"/>
          <c:extLst xmlns:c16r2="http://schemas.microsoft.com/office/drawing/2015/06/chart">
            <c:ext xmlns:c16="http://schemas.microsoft.com/office/drawing/2014/chart" uri="{C3380CC4-5D6E-409C-BE32-E72D297353CC}">
              <c16:uniqueId val="{00000000-AE19-4AF0-8341-21FBF5412EA5}"/>
            </c:ext>
          </c:extLst>
        </c:ser>
        <c:ser>
          <c:idx val="3"/>
          <c:order val="1"/>
          <c:tx>
            <c:strRef>
              <c:f>'ITA MARCHE'!$A$39</c:f>
              <c:strCache>
                <c:ptCount val="1"/>
                <c:pt idx="0">
                  <c:v>80 + ITA</c:v>
                </c:pt>
              </c:strCache>
            </c:strRef>
          </c:tx>
          <c:spPr>
            <a:ln cmpd="sng">
              <a:solidFill>
                <a:srgbClr val="2882C5"/>
              </a:solidFill>
              <a:prstDash val="dash"/>
            </a:ln>
          </c:spPr>
          <c:marker>
            <c:symbol val="none"/>
          </c:marker>
          <c:cat>
            <c:numRef>
              <c:f>'per classi di età'!$B$2:$BD$2</c:f>
              <c:numCache>
                <c:formatCode>General</c:formatCode>
                <c:ptCount val="55"/>
                <c:pt idx="0">
                  <c:v>2011.0</c:v>
                </c:pt>
                <c:pt idx="1">
                  <c:v>2012.0</c:v>
                </c:pt>
                <c:pt idx="2">
                  <c:v>2013.0</c:v>
                </c:pt>
                <c:pt idx="3">
                  <c:v>2014.0</c:v>
                </c:pt>
                <c:pt idx="4">
                  <c:v>2015.0</c:v>
                </c:pt>
                <c:pt idx="5">
                  <c:v>2016.0</c:v>
                </c:pt>
                <c:pt idx="6">
                  <c:v>2017.0</c:v>
                </c:pt>
                <c:pt idx="7">
                  <c:v>2018.0</c:v>
                </c:pt>
                <c:pt idx="8">
                  <c:v>2019.0</c:v>
                </c:pt>
                <c:pt idx="9">
                  <c:v>2020.0</c:v>
                </c:pt>
                <c:pt idx="10">
                  <c:v>2021.0</c:v>
                </c:pt>
                <c:pt idx="11">
                  <c:v>2022.0</c:v>
                </c:pt>
                <c:pt idx="12">
                  <c:v>2023.0</c:v>
                </c:pt>
                <c:pt idx="13">
                  <c:v>2024.0</c:v>
                </c:pt>
                <c:pt idx="14">
                  <c:v>2025.0</c:v>
                </c:pt>
                <c:pt idx="15">
                  <c:v>2026.0</c:v>
                </c:pt>
                <c:pt idx="16">
                  <c:v>2027.0</c:v>
                </c:pt>
                <c:pt idx="17">
                  <c:v>2028.0</c:v>
                </c:pt>
                <c:pt idx="18">
                  <c:v>2029.0</c:v>
                </c:pt>
                <c:pt idx="19">
                  <c:v>2030.0</c:v>
                </c:pt>
                <c:pt idx="20">
                  <c:v>2031.0</c:v>
                </c:pt>
                <c:pt idx="21">
                  <c:v>2032.0</c:v>
                </c:pt>
                <c:pt idx="22">
                  <c:v>2033.0</c:v>
                </c:pt>
                <c:pt idx="23">
                  <c:v>2034.0</c:v>
                </c:pt>
                <c:pt idx="24">
                  <c:v>2035.0</c:v>
                </c:pt>
                <c:pt idx="25">
                  <c:v>2036.0</c:v>
                </c:pt>
                <c:pt idx="26">
                  <c:v>2037.0</c:v>
                </c:pt>
                <c:pt idx="27">
                  <c:v>2038.0</c:v>
                </c:pt>
                <c:pt idx="28">
                  <c:v>2039.0</c:v>
                </c:pt>
                <c:pt idx="29">
                  <c:v>2040.0</c:v>
                </c:pt>
                <c:pt idx="30">
                  <c:v>2041.0</c:v>
                </c:pt>
                <c:pt idx="31">
                  <c:v>2042.0</c:v>
                </c:pt>
                <c:pt idx="32">
                  <c:v>2043.0</c:v>
                </c:pt>
                <c:pt idx="33">
                  <c:v>2044.0</c:v>
                </c:pt>
                <c:pt idx="34">
                  <c:v>2045.0</c:v>
                </c:pt>
                <c:pt idx="35">
                  <c:v>2046.0</c:v>
                </c:pt>
                <c:pt idx="36">
                  <c:v>2047.0</c:v>
                </c:pt>
                <c:pt idx="37">
                  <c:v>2048.0</c:v>
                </c:pt>
                <c:pt idx="38">
                  <c:v>2049.0</c:v>
                </c:pt>
                <c:pt idx="39">
                  <c:v>2050.0</c:v>
                </c:pt>
                <c:pt idx="40">
                  <c:v>2051.0</c:v>
                </c:pt>
                <c:pt idx="41">
                  <c:v>2052.0</c:v>
                </c:pt>
                <c:pt idx="42">
                  <c:v>2053.0</c:v>
                </c:pt>
                <c:pt idx="43">
                  <c:v>2054.0</c:v>
                </c:pt>
                <c:pt idx="44">
                  <c:v>2055.0</c:v>
                </c:pt>
                <c:pt idx="45">
                  <c:v>2056.0</c:v>
                </c:pt>
                <c:pt idx="46">
                  <c:v>2057.0</c:v>
                </c:pt>
                <c:pt idx="47">
                  <c:v>2058.0</c:v>
                </c:pt>
                <c:pt idx="48">
                  <c:v>2059.0</c:v>
                </c:pt>
                <c:pt idx="49">
                  <c:v>2060.0</c:v>
                </c:pt>
                <c:pt idx="50">
                  <c:v>2061.0</c:v>
                </c:pt>
                <c:pt idx="51">
                  <c:v>2062.0</c:v>
                </c:pt>
                <c:pt idx="52">
                  <c:v>2063.0</c:v>
                </c:pt>
                <c:pt idx="53">
                  <c:v>2064.0</c:v>
                </c:pt>
                <c:pt idx="54">
                  <c:v>2065.0</c:v>
                </c:pt>
              </c:numCache>
            </c:numRef>
          </c:cat>
          <c:val>
            <c:numRef>
              <c:f>'ITA MARCHE'!$B$39:$BD$39</c:f>
              <c:numCache>
                <c:formatCode>0.0</c:formatCode>
                <c:ptCount val="55"/>
                <c:pt idx="0">
                  <c:v>5.960305241069565</c:v>
                </c:pt>
                <c:pt idx="1">
                  <c:v>6.115999302254505</c:v>
                </c:pt>
                <c:pt idx="2">
                  <c:v>6.249903356340708</c:v>
                </c:pt>
                <c:pt idx="3">
                  <c:v>6.388346197150582</c:v>
                </c:pt>
                <c:pt idx="4">
                  <c:v>6.527418782365245</c:v>
                </c:pt>
                <c:pt idx="5">
                  <c:v>6.669591071244937</c:v>
                </c:pt>
                <c:pt idx="6">
                  <c:v>6.77699122189707</c:v>
                </c:pt>
                <c:pt idx="7">
                  <c:v>6.911420153257788</c:v>
                </c:pt>
                <c:pt idx="8">
                  <c:v>7.09086159477948</c:v>
                </c:pt>
                <c:pt idx="9">
                  <c:v>7.275015526736505</c:v>
                </c:pt>
                <c:pt idx="10">
                  <c:v>7.456767869931332</c:v>
                </c:pt>
                <c:pt idx="11">
                  <c:v>7.547863445301903</c:v>
                </c:pt>
                <c:pt idx="12">
                  <c:v>7.621643746094494</c:v>
                </c:pt>
                <c:pt idx="13">
                  <c:v>7.69024589077342</c:v>
                </c:pt>
                <c:pt idx="14">
                  <c:v>7.742217557339337</c:v>
                </c:pt>
                <c:pt idx="15">
                  <c:v>7.766002783806552</c:v>
                </c:pt>
                <c:pt idx="16">
                  <c:v>7.993975589084188</c:v>
                </c:pt>
                <c:pt idx="17">
                  <c:v>8.208464752133452</c:v>
                </c:pt>
                <c:pt idx="18">
                  <c:v>8.43345753656079</c:v>
                </c:pt>
                <c:pt idx="19">
                  <c:v>8.608393338389294</c:v>
                </c:pt>
                <c:pt idx="20">
                  <c:v>8.770205526635891</c:v>
                </c:pt>
                <c:pt idx="21">
                  <c:v>8.893906270100474</c:v>
                </c:pt>
                <c:pt idx="22">
                  <c:v>9.013212743439448</c:v>
                </c:pt>
                <c:pt idx="23">
                  <c:v>9.137286165423605</c:v>
                </c:pt>
                <c:pt idx="24">
                  <c:v>9.297535141784068</c:v>
                </c:pt>
                <c:pt idx="25">
                  <c:v>9.466046166424504</c:v>
                </c:pt>
                <c:pt idx="26">
                  <c:v>9.646038095327627</c:v>
                </c:pt>
                <c:pt idx="27">
                  <c:v>9.836774252606076</c:v>
                </c:pt>
                <c:pt idx="28">
                  <c:v>10.03099213501775</c:v>
                </c:pt>
                <c:pt idx="29">
                  <c:v>10.26504500304685</c:v>
                </c:pt>
                <c:pt idx="30">
                  <c:v>10.51859495343622</c:v>
                </c:pt>
                <c:pt idx="31">
                  <c:v>10.80045776170178</c:v>
                </c:pt>
                <c:pt idx="32">
                  <c:v>11.09877252782955</c:v>
                </c:pt>
                <c:pt idx="33">
                  <c:v>11.42850799902</c:v>
                </c:pt>
                <c:pt idx="34">
                  <c:v>11.82556982955812</c:v>
                </c:pt>
                <c:pt idx="35">
                  <c:v>12.20056228917</c:v>
                </c:pt>
                <c:pt idx="36">
                  <c:v>12.56714535868975</c:v>
                </c:pt>
                <c:pt idx="37">
                  <c:v>12.911158952417</c:v>
                </c:pt>
                <c:pt idx="38">
                  <c:v>13.24150017161845</c:v>
                </c:pt>
                <c:pt idx="39">
                  <c:v>13.57497049361105</c:v>
                </c:pt>
                <c:pt idx="40">
                  <c:v>13.86844410374775</c:v>
                </c:pt>
                <c:pt idx="41">
                  <c:v>14.16508365638152</c:v>
                </c:pt>
                <c:pt idx="42">
                  <c:v>14.4393765853205</c:v>
                </c:pt>
                <c:pt idx="43">
                  <c:v>14.6943696082714</c:v>
                </c:pt>
                <c:pt idx="44">
                  <c:v>14.95103821766152</c:v>
                </c:pt>
                <c:pt idx="45">
                  <c:v>15.15498982373283</c:v>
                </c:pt>
                <c:pt idx="46">
                  <c:v>15.29839151134145</c:v>
                </c:pt>
                <c:pt idx="47">
                  <c:v>15.39238369367171</c:v>
                </c:pt>
                <c:pt idx="48">
                  <c:v>15.45274386820458</c:v>
                </c:pt>
                <c:pt idx="49">
                  <c:v>15.46071019867377</c:v>
                </c:pt>
                <c:pt idx="50">
                  <c:v>15.44044831843408</c:v>
                </c:pt>
                <c:pt idx="51">
                  <c:v>15.40270203886686</c:v>
                </c:pt>
                <c:pt idx="52">
                  <c:v>15.36397677647375</c:v>
                </c:pt>
                <c:pt idx="53">
                  <c:v>15.30219537161</c:v>
                </c:pt>
                <c:pt idx="54">
                  <c:v>15.23246821775484</c:v>
                </c:pt>
              </c:numCache>
            </c:numRef>
          </c:val>
          <c:smooth val="0"/>
          <c:extLst xmlns:c16r2="http://schemas.microsoft.com/office/drawing/2015/06/chart">
            <c:ext xmlns:c16="http://schemas.microsoft.com/office/drawing/2014/chart" uri="{C3380CC4-5D6E-409C-BE32-E72D297353CC}">
              <c16:uniqueId val="{00000001-AE19-4AF0-8341-21FBF5412EA5}"/>
            </c:ext>
          </c:extLst>
        </c:ser>
        <c:dLbls>
          <c:showLegendKey val="0"/>
          <c:showVal val="0"/>
          <c:showCatName val="0"/>
          <c:showSerName val="0"/>
          <c:showPercent val="0"/>
          <c:showBubbleSize val="0"/>
        </c:dLbls>
        <c:smooth val="0"/>
        <c:axId val="2135906816"/>
        <c:axId val="2135909648"/>
      </c:lineChart>
      <c:catAx>
        <c:axId val="2135906816"/>
        <c:scaling>
          <c:orientation val="minMax"/>
        </c:scaling>
        <c:delete val="0"/>
        <c:axPos val="b"/>
        <c:numFmt formatCode="General" sourceLinked="1"/>
        <c:majorTickMark val="out"/>
        <c:minorTickMark val="none"/>
        <c:tickLblPos val="nextTo"/>
        <c:txPr>
          <a:bodyPr/>
          <a:lstStyle/>
          <a:p>
            <a:pPr>
              <a:defRPr sz="1000"/>
            </a:pPr>
            <a:endParaRPr lang="it-IT"/>
          </a:p>
        </c:txPr>
        <c:crossAx val="2135909648"/>
        <c:crosses val="autoZero"/>
        <c:auto val="1"/>
        <c:lblAlgn val="ctr"/>
        <c:lblOffset val="100"/>
        <c:noMultiLvlLbl val="0"/>
      </c:catAx>
      <c:valAx>
        <c:axId val="2135909648"/>
        <c:scaling>
          <c:orientation val="minMax"/>
          <c:max val="22.0"/>
          <c:min val="4.5"/>
        </c:scaling>
        <c:delete val="0"/>
        <c:axPos val="l"/>
        <c:majorGridlines/>
        <c:numFmt formatCode="0.0" sourceLinked="1"/>
        <c:majorTickMark val="out"/>
        <c:minorTickMark val="none"/>
        <c:tickLblPos val="nextTo"/>
        <c:txPr>
          <a:bodyPr/>
          <a:lstStyle/>
          <a:p>
            <a:pPr>
              <a:defRPr sz="1000"/>
            </a:pPr>
            <a:endParaRPr lang="it-IT"/>
          </a:p>
        </c:txPr>
        <c:crossAx val="2135906816"/>
        <c:crosses val="autoZero"/>
        <c:crossBetween val="between"/>
      </c:valAx>
    </c:plotArea>
    <c:legend>
      <c:legendPos val="t"/>
      <c:legendEntry>
        <c:idx val="0"/>
        <c:txPr>
          <a:bodyPr/>
          <a:lstStyle/>
          <a:p>
            <a:pPr algn="l">
              <a:defRPr sz="1400"/>
            </a:pPr>
            <a:endParaRPr lang="it-IT"/>
          </a:p>
        </c:txPr>
      </c:legendEntry>
      <c:legendEntry>
        <c:idx val="1"/>
        <c:txPr>
          <a:bodyPr/>
          <a:lstStyle/>
          <a:p>
            <a:pPr algn="l">
              <a:defRPr sz="1400"/>
            </a:pPr>
            <a:endParaRPr lang="it-IT"/>
          </a:p>
        </c:txPr>
      </c:legendEntry>
      <c:layout>
        <c:manualLayout>
          <c:xMode val="edge"/>
          <c:yMode val="edge"/>
          <c:x val="0.015210746691962"/>
          <c:y val="0.0489244554831734"/>
          <c:w val="0.519596561721693"/>
          <c:h val="0.0712783169724296"/>
        </c:manualLayout>
      </c:layout>
      <c:overlay val="0"/>
      <c:txPr>
        <a:bodyPr/>
        <a:lstStyle/>
        <a:p>
          <a:pPr algn="l">
            <a:defRPr sz="1000"/>
          </a:pPr>
          <a:endParaRPr lang="it-IT"/>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Italia</c:v>
          </c:tx>
          <c:marker>
            <c:symbol val="none"/>
          </c:marker>
          <c:cat>
            <c:numRef>
              <c:f>Foglio2!$B$2:$J$2</c:f>
              <c:numCache>
                <c:formatCode>General</c:formatCode>
                <c:ptCount val="9"/>
                <c:pt idx="0">
                  <c:v>2004.0</c:v>
                </c:pt>
                <c:pt idx="1">
                  <c:v>2005.0</c:v>
                </c:pt>
                <c:pt idx="2">
                  <c:v>2006.0</c:v>
                </c:pt>
                <c:pt idx="3">
                  <c:v>2007.0</c:v>
                </c:pt>
                <c:pt idx="4">
                  <c:v>2008.0</c:v>
                </c:pt>
                <c:pt idx="5">
                  <c:v>2009.0</c:v>
                </c:pt>
                <c:pt idx="6">
                  <c:v>2010.0</c:v>
                </c:pt>
                <c:pt idx="7">
                  <c:v>2011.0</c:v>
                </c:pt>
                <c:pt idx="8">
                  <c:v>2012.0</c:v>
                </c:pt>
              </c:numCache>
            </c:numRef>
          </c:cat>
          <c:val>
            <c:numRef>
              <c:f>Foglio2!$B$5:$J$5</c:f>
              <c:numCache>
                <c:formatCode>0.0</c:formatCode>
                <c:ptCount val="9"/>
                <c:pt idx="0">
                  <c:v>1.341723177132073</c:v>
                </c:pt>
                <c:pt idx="1">
                  <c:v>1.5550172226154</c:v>
                </c:pt>
                <c:pt idx="2">
                  <c:v>1.7282900918409</c:v>
                </c:pt>
                <c:pt idx="3">
                  <c:v>1.944317565758383</c:v>
                </c:pt>
                <c:pt idx="4">
                  <c:v>2.11139716692366</c:v>
                </c:pt>
                <c:pt idx="5">
                  <c:v>2.287115404715671</c:v>
                </c:pt>
                <c:pt idx="6">
                  <c:v>2.481590753036681</c:v>
                </c:pt>
                <c:pt idx="7">
                  <c:v>2.663029441839923</c:v>
                </c:pt>
                <c:pt idx="8">
                  <c:v>2.530381456225184</c:v>
                </c:pt>
              </c:numCache>
            </c:numRef>
          </c:val>
          <c:smooth val="0"/>
          <c:extLst xmlns:c16r2="http://schemas.microsoft.com/office/drawing/2015/06/chart">
            <c:ext xmlns:c16="http://schemas.microsoft.com/office/drawing/2014/chart" uri="{C3380CC4-5D6E-409C-BE32-E72D297353CC}">
              <c16:uniqueId val="{00000000-1C7F-4E81-A8F6-3EC787A18C7C}"/>
            </c:ext>
          </c:extLst>
        </c:ser>
        <c:ser>
          <c:idx val="1"/>
          <c:order val="1"/>
          <c:tx>
            <c:v>Reg.Marche</c:v>
          </c:tx>
          <c:marker>
            <c:symbol val="none"/>
          </c:marker>
          <c:cat>
            <c:numRef>
              <c:f>Foglio2!$B$2:$J$2</c:f>
              <c:numCache>
                <c:formatCode>General</c:formatCode>
                <c:ptCount val="9"/>
                <c:pt idx="0">
                  <c:v>2004.0</c:v>
                </c:pt>
                <c:pt idx="1">
                  <c:v>2005.0</c:v>
                </c:pt>
                <c:pt idx="2">
                  <c:v>2006.0</c:v>
                </c:pt>
                <c:pt idx="3">
                  <c:v>2007.0</c:v>
                </c:pt>
                <c:pt idx="4">
                  <c:v>2008.0</c:v>
                </c:pt>
                <c:pt idx="5">
                  <c:v>2009.0</c:v>
                </c:pt>
                <c:pt idx="6">
                  <c:v>2010.0</c:v>
                </c:pt>
                <c:pt idx="7">
                  <c:v>2011.0</c:v>
                </c:pt>
                <c:pt idx="8">
                  <c:v>2012.0</c:v>
                </c:pt>
              </c:numCache>
            </c:numRef>
          </c:cat>
          <c:val>
            <c:numRef>
              <c:f>Foglio2!$B$10:$J$10</c:f>
              <c:numCache>
                <c:formatCode>0.0</c:formatCode>
                <c:ptCount val="9"/>
                <c:pt idx="0">
                  <c:v>1.2626036082553</c:v>
                </c:pt>
                <c:pt idx="1">
                  <c:v>1.560463003199936</c:v>
                </c:pt>
                <c:pt idx="2">
                  <c:v>1.818408970643162</c:v>
                </c:pt>
                <c:pt idx="3">
                  <c:v>2.024610408971308</c:v>
                </c:pt>
                <c:pt idx="4">
                  <c:v>1.970299981391614</c:v>
                </c:pt>
                <c:pt idx="5">
                  <c:v>2.127960509130481</c:v>
                </c:pt>
                <c:pt idx="6">
                  <c:v>2.526382745703548</c:v>
                </c:pt>
                <c:pt idx="7">
                  <c:v>2.868395583054107</c:v>
                </c:pt>
                <c:pt idx="8">
                  <c:v>3.050585193108522</c:v>
                </c:pt>
              </c:numCache>
            </c:numRef>
          </c:val>
          <c:smooth val="0"/>
          <c:extLst xmlns:c16r2="http://schemas.microsoft.com/office/drawing/2015/06/chart">
            <c:ext xmlns:c16="http://schemas.microsoft.com/office/drawing/2014/chart" uri="{C3380CC4-5D6E-409C-BE32-E72D297353CC}">
              <c16:uniqueId val="{00000001-1C7F-4E81-A8F6-3EC787A18C7C}"/>
            </c:ext>
          </c:extLst>
        </c:ser>
        <c:dLbls>
          <c:showLegendKey val="0"/>
          <c:showVal val="0"/>
          <c:showCatName val="0"/>
          <c:showSerName val="0"/>
          <c:showPercent val="0"/>
          <c:showBubbleSize val="0"/>
        </c:dLbls>
        <c:smooth val="0"/>
        <c:axId val="2135145632"/>
        <c:axId val="2135142576"/>
      </c:lineChart>
      <c:catAx>
        <c:axId val="2135145632"/>
        <c:scaling>
          <c:orientation val="minMax"/>
        </c:scaling>
        <c:delete val="0"/>
        <c:axPos val="b"/>
        <c:numFmt formatCode="General" sourceLinked="1"/>
        <c:majorTickMark val="out"/>
        <c:minorTickMark val="none"/>
        <c:tickLblPos val="nextTo"/>
        <c:txPr>
          <a:bodyPr/>
          <a:lstStyle/>
          <a:p>
            <a:pPr>
              <a:defRPr sz="2000"/>
            </a:pPr>
            <a:endParaRPr lang="it-IT"/>
          </a:p>
        </c:txPr>
        <c:crossAx val="2135142576"/>
        <c:crosses val="autoZero"/>
        <c:auto val="1"/>
        <c:lblAlgn val="ctr"/>
        <c:lblOffset val="100"/>
        <c:noMultiLvlLbl val="0"/>
      </c:catAx>
      <c:valAx>
        <c:axId val="2135142576"/>
        <c:scaling>
          <c:orientation val="minMax"/>
        </c:scaling>
        <c:delete val="0"/>
        <c:axPos val="l"/>
        <c:majorGridlines/>
        <c:numFmt formatCode="0.0" sourceLinked="1"/>
        <c:majorTickMark val="out"/>
        <c:minorTickMark val="none"/>
        <c:tickLblPos val="nextTo"/>
        <c:txPr>
          <a:bodyPr/>
          <a:lstStyle/>
          <a:p>
            <a:pPr>
              <a:defRPr sz="2000"/>
            </a:pPr>
            <a:endParaRPr lang="it-IT"/>
          </a:p>
        </c:txPr>
        <c:crossAx val="2135145632"/>
        <c:crosses val="autoZero"/>
        <c:crossBetween val="between"/>
      </c:valAx>
    </c:plotArea>
    <c:legend>
      <c:legendPos val="t"/>
      <c:layout/>
      <c:overlay val="0"/>
      <c:txPr>
        <a:bodyPr/>
        <a:lstStyle/>
        <a:p>
          <a:pPr>
            <a:defRPr sz="2000" b="1"/>
          </a:pPr>
          <a:endParaRPr lang="it-IT"/>
        </a:p>
      </c:txPr>
    </c:legend>
    <c:plotVisOnly val="1"/>
    <c:dispBlanksAs val="gap"/>
    <c:showDLblsOverMax val="0"/>
  </c:chart>
  <c:txPr>
    <a:bodyPr/>
    <a:lstStyle/>
    <a:p>
      <a:pPr>
        <a:defRPr sz="1800"/>
      </a:pPr>
      <a:endParaRPr lang="it-IT"/>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26744-5C1E-499B-80A9-D74A44AE68BE}"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it-IT"/>
        </a:p>
      </dgm:t>
    </dgm:pt>
    <dgm:pt modelId="{36E80D1E-5448-4273-872E-BB21CAFA9203}">
      <dgm:prSet/>
      <dgm:spPr/>
      <dgm:t>
        <a:bodyPr/>
        <a:lstStyle/>
        <a:p>
          <a:pPr rtl="0"/>
          <a:r>
            <a:rPr lang="it-IT" dirty="0" smtClean="0"/>
            <a:t>È possibile recuperare e/o potenziare alcune funzioni cognitive anche in età avanzata</a:t>
          </a:r>
          <a:endParaRPr lang="it-IT" dirty="0"/>
        </a:p>
      </dgm:t>
    </dgm:pt>
    <dgm:pt modelId="{7E52CB19-DD61-4C42-9BDF-3B3E6716DD76}" type="parTrans" cxnId="{EB752576-2A97-4CCE-82A1-A6CED140C177}">
      <dgm:prSet/>
      <dgm:spPr/>
      <dgm:t>
        <a:bodyPr/>
        <a:lstStyle/>
        <a:p>
          <a:endParaRPr lang="it-IT"/>
        </a:p>
      </dgm:t>
    </dgm:pt>
    <dgm:pt modelId="{6506FAA0-3668-4456-8937-19B18154A0AD}" type="sibTrans" cxnId="{EB752576-2A97-4CCE-82A1-A6CED140C177}">
      <dgm:prSet/>
      <dgm:spPr/>
      <dgm:t>
        <a:bodyPr/>
        <a:lstStyle/>
        <a:p>
          <a:endParaRPr lang="it-IT"/>
        </a:p>
      </dgm:t>
    </dgm:pt>
    <dgm:pt modelId="{382286F1-9532-4E17-894B-F4300DECC42B}">
      <dgm:prSet/>
      <dgm:spPr/>
      <dgm:t>
        <a:bodyPr/>
        <a:lstStyle/>
        <a:p>
          <a:pPr rtl="0"/>
          <a:r>
            <a:rPr lang="it-IT" dirty="0" smtClean="0"/>
            <a:t>Esercizio mentale e training cognitivo ha effetti positivi </a:t>
          </a:r>
          <a:endParaRPr lang="it-IT" dirty="0"/>
        </a:p>
      </dgm:t>
    </dgm:pt>
    <dgm:pt modelId="{E613D574-9DD3-4680-9DE1-1C75A887F15F}" type="parTrans" cxnId="{535B23AC-2075-4187-9368-3A1B577D4366}">
      <dgm:prSet/>
      <dgm:spPr/>
      <dgm:t>
        <a:bodyPr/>
        <a:lstStyle/>
        <a:p>
          <a:endParaRPr lang="it-IT"/>
        </a:p>
      </dgm:t>
    </dgm:pt>
    <dgm:pt modelId="{CEE2CBE9-4030-4F6A-A8BE-634739A76DF9}" type="sibTrans" cxnId="{535B23AC-2075-4187-9368-3A1B577D4366}">
      <dgm:prSet/>
      <dgm:spPr/>
      <dgm:t>
        <a:bodyPr/>
        <a:lstStyle/>
        <a:p>
          <a:endParaRPr lang="it-IT"/>
        </a:p>
      </dgm:t>
    </dgm:pt>
    <dgm:pt modelId="{2E5F1D61-4A1C-410A-963A-04B9DEBB4368}">
      <dgm:prSet/>
      <dgm:spPr/>
      <dgm:t>
        <a:bodyPr/>
        <a:lstStyle/>
        <a:p>
          <a:pPr rtl="0"/>
          <a:r>
            <a:rPr lang="it-IT" dirty="0" smtClean="0"/>
            <a:t>Previene e riduce il rischio di sviluppo del declino cognitivo e funzionale </a:t>
          </a:r>
          <a:endParaRPr lang="it-IT" dirty="0"/>
        </a:p>
      </dgm:t>
    </dgm:pt>
    <dgm:pt modelId="{1C826FCE-5906-4273-8B1F-ADE2FFBEFC4E}" type="parTrans" cxnId="{979F7A94-779E-42CE-B458-315F61665D07}">
      <dgm:prSet/>
      <dgm:spPr/>
      <dgm:t>
        <a:bodyPr/>
        <a:lstStyle/>
        <a:p>
          <a:endParaRPr lang="it-IT"/>
        </a:p>
      </dgm:t>
    </dgm:pt>
    <dgm:pt modelId="{B20B9CEB-2D54-4AB5-B7C0-75D7261CF136}" type="sibTrans" cxnId="{979F7A94-779E-42CE-B458-315F61665D07}">
      <dgm:prSet/>
      <dgm:spPr/>
      <dgm:t>
        <a:bodyPr/>
        <a:lstStyle/>
        <a:p>
          <a:endParaRPr lang="it-IT"/>
        </a:p>
      </dgm:t>
    </dgm:pt>
    <dgm:pt modelId="{1797A67E-641C-4C33-9466-AE07758AA52F}">
      <dgm:prSet/>
      <dgm:spPr/>
      <dgm:t>
        <a:bodyPr/>
        <a:lstStyle/>
        <a:p>
          <a:pPr rtl="0"/>
          <a:r>
            <a:rPr lang="it-IT" dirty="0" smtClean="0"/>
            <a:t>Anche in casi di demenza e </a:t>
          </a:r>
          <a:r>
            <a:rPr lang="it-IT" dirty="0" err="1" smtClean="0"/>
            <a:t>MCI</a:t>
          </a:r>
          <a:endParaRPr lang="it-IT" dirty="0"/>
        </a:p>
      </dgm:t>
    </dgm:pt>
    <dgm:pt modelId="{4F4D3845-EF5E-4800-A4C1-0BB77B44F4CC}" type="parTrans" cxnId="{3941E7F0-5B3C-4F78-ADE9-993B06C1DE53}">
      <dgm:prSet/>
      <dgm:spPr/>
      <dgm:t>
        <a:bodyPr/>
        <a:lstStyle/>
        <a:p>
          <a:endParaRPr lang="it-IT"/>
        </a:p>
      </dgm:t>
    </dgm:pt>
    <dgm:pt modelId="{6CBB4954-577A-42B0-A95E-5EC5228F1F19}" type="sibTrans" cxnId="{3941E7F0-5B3C-4F78-ADE9-993B06C1DE53}">
      <dgm:prSet/>
      <dgm:spPr/>
      <dgm:t>
        <a:bodyPr/>
        <a:lstStyle/>
        <a:p>
          <a:endParaRPr lang="it-IT"/>
        </a:p>
      </dgm:t>
    </dgm:pt>
    <dgm:pt modelId="{71A5AA07-2DF0-4636-A295-3957D775B163}">
      <dgm:prSet/>
      <dgm:spPr/>
      <dgm:t>
        <a:bodyPr/>
        <a:lstStyle/>
        <a:p>
          <a:pPr rtl="0"/>
          <a:r>
            <a:rPr lang="it-IT" dirty="0" smtClean="0"/>
            <a:t>Stile di vita, aspetti nutrizionali e alimentari, benessere psicofisico, aspetti biochimici</a:t>
          </a:r>
          <a:endParaRPr lang="it-IT" dirty="0"/>
        </a:p>
      </dgm:t>
    </dgm:pt>
    <dgm:pt modelId="{35FDB8CA-0A91-416C-8458-B78A7BC70AB8}" type="parTrans" cxnId="{FFC2704B-95FE-4593-B8CE-EFB8211FFCD3}">
      <dgm:prSet/>
      <dgm:spPr/>
      <dgm:t>
        <a:bodyPr/>
        <a:lstStyle/>
        <a:p>
          <a:endParaRPr lang="it-IT"/>
        </a:p>
      </dgm:t>
    </dgm:pt>
    <dgm:pt modelId="{7A18A8E4-A9D9-4457-8001-21F5147DD226}" type="sibTrans" cxnId="{FFC2704B-95FE-4593-B8CE-EFB8211FFCD3}">
      <dgm:prSet/>
      <dgm:spPr/>
      <dgm:t>
        <a:bodyPr/>
        <a:lstStyle/>
        <a:p>
          <a:endParaRPr lang="it-IT"/>
        </a:p>
      </dgm:t>
    </dgm:pt>
    <dgm:pt modelId="{C89D50CC-76A4-46D8-8F1A-0C64DC2B15C5}" type="pres">
      <dgm:prSet presAssocID="{0F026744-5C1E-499B-80A9-D74A44AE68BE}" presName="Name0" presStyleCnt="0">
        <dgm:presLayoutVars>
          <dgm:dir/>
          <dgm:animLvl val="lvl"/>
          <dgm:resizeHandles val="exact"/>
        </dgm:presLayoutVars>
      </dgm:prSet>
      <dgm:spPr/>
      <dgm:t>
        <a:bodyPr/>
        <a:lstStyle/>
        <a:p>
          <a:endParaRPr lang="it-IT"/>
        </a:p>
      </dgm:t>
    </dgm:pt>
    <dgm:pt modelId="{4FBF53A7-D426-40B2-83CA-0451506264E0}" type="pres">
      <dgm:prSet presAssocID="{36E80D1E-5448-4273-872E-BB21CAFA9203}" presName="linNode" presStyleCnt="0"/>
      <dgm:spPr/>
    </dgm:pt>
    <dgm:pt modelId="{76D7470C-4DDB-4D52-88AA-8E002A631584}" type="pres">
      <dgm:prSet presAssocID="{36E80D1E-5448-4273-872E-BB21CAFA9203}" presName="parentText" presStyleLbl="node1" presStyleIdx="0" presStyleCnt="5">
        <dgm:presLayoutVars>
          <dgm:chMax val="1"/>
          <dgm:bulletEnabled val="1"/>
        </dgm:presLayoutVars>
      </dgm:prSet>
      <dgm:spPr/>
      <dgm:t>
        <a:bodyPr/>
        <a:lstStyle/>
        <a:p>
          <a:endParaRPr lang="it-IT"/>
        </a:p>
      </dgm:t>
    </dgm:pt>
    <dgm:pt modelId="{E6DD0581-9DA6-48BB-B7B3-202ACE894206}" type="pres">
      <dgm:prSet presAssocID="{6506FAA0-3668-4456-8937-19B18154A0AD}" presName="sp" presStyleCnt="0"/>
      <dgm:spPr/>
    </dgm:pt>
    <dgm:pt modelId="{635E4BB0-FDF8-48F6-9883-D9912ED5D903}" type="pres">
      <dgm:prSet presAssocID="{382286F1-9532-4E17-894B-F4300DECC42B}" presName="linNode" presStyleCnt="0"/>
      <dgm:spPr/>
    </dgm:pt>
    <dgm:pt modelId="{290422D4-44CD-4EA5-8FB1-89964DDAAD76}" type="pres">
      <dgm:prSet presAssocID="{382286F1-9532-4E17-894B-F4300DECC42B}" presName="parentText" presStyleLbl="node1" presStyleIdx="1" presStyleCnt="5">
        <dgm:presLayoutVars>
          <dgm:chMax val="1"/>
          <dgm:bulletEnabled val="1"/>
        </dgm:presLayoutVars>
      </dgm:prSet>
      <dgm:spPr/>
      <dgm:t>
        <a:bodyPr/>
        <a:lstStyle/>
        <a:p>
          <a:endParaRPr lang="it-IT"/>
        </a:p>
      </dgm:t>
    </dgm:pt>
    <dgm:pt modelId="{2506385C-7C45-46FA-BCD0-A39AD2C6501C}" type="pres">
      <dgm:prSet presAssocID="{CEE2CBE9-4030-4F6A-A8BE-634739A76DF9}" presName="sp" presStyleCnt="0"/>
      <dgm:spPr/>
    </dgm:pt>
    <dgm:pt modelId="{8FD57FF4-CE67-40A3-94DA-6FC9B47CBB23}" type="pres">
      <dgm:prSet presAssocID="{2E5F1D61-4A1C-410A-963A-04B9DEBB4368}" presName="linNode" presStyleCnt="0"/>
      <dgm:spPr/>
    </dgm:pt>
    <dgm:pt modelId="{3AC3AA31-8F14-430E-A0A3-CF33E8733AF2}" type="pres">
      <dgm:prSet presAssocID="{2E5F1D61-4A1C-410A-963A-04B9DEBB4368}" presName="parentText" presStyleLbl="node1" presStyleIdx="2" presStyleCnt="5">
        <dgm:presLayoutVars>
          <dgm:chMax val="1"/>
          <dgm:bulletEnabled val="1"/>
        </dgm:presLayoutVars>
      </dgm:prSet>
      <dgm:spPr/>
      <dgm:t>
        <a:bodyPr/>
        <a:lstStyle/>
        <a:p>
          <a:endParaRPr lang="it-IT"/>
        </a:p>
      </dgm:t>
    </dgm:pt>
    <dgm:pt modelId="{C6BCDC28-CF13-4B18-AAD6-52EF0B154316}" type="pres">
      <dgm:prSet presAssocID="{B20B9CEB-2D54-4AB5-B7C0-75D7261CF136}" presName="sp" presStyleCnt="0"/>
      <dgm:spPr/>
    </dgm:pt>
    <dgm:pt modelId="{81ED491F-45B6-4304-8463-9F3ACE9AD314}" type="pres">
      <dgm:prSet presAssocID="{1797A67E-641C-4C33-9466-AE07758AA52F}" presName="linNode" presStyleCnt="0"/>
      <dgm:spPr/>
    </dgm:pt>
    <dgm:pt modelId="{79744D93-D3D0-4868-A819-E501D6271EAD}" type="pres">
      <dgm:prSet presAssocID="{1797A67E-641C-4C33-9466-AE07758AA52F}" presName="parentText" presStyleLbl="node1" presStyleIdx="3" presStyleCnt="5">
        <dgm:presLayoutVars>
          <dgm:chMax val="1"/>
          <dgm:bulletEnabled val="1"/>
        </dgm:presLayoutVars>
      </dgm:prSet>
      <dgm:spPr/>
      <dgm:t>
        <a:bodyPr/>
        <a:lstStyle/>
        <a:p>
          <a:endParaRPr lang="it-IT"/>
        </a:p>
      </dgm:t>
    </dgm:pt>
    <dgm:pt modelId="{CBD7BDB0-CCD2-4F17-BCF7-12DD0B4F297E}" type="pres">
      <dgm:prSet presAssocID="{6CBB4954-577A-42B0-A95E-5EC5228F1F19}" presName="sp" presStyleCnt="0"/>
      <dgm:spPr/>
    </dgm:pt>
    <dgm:pt modelId="{085034FD-59B5-4AB0-8EC3-9E1581D55509}" type="pres">
      <dgm:prSet presAssocID="{71A5AA07-2DF0-4636-A295-3957D775B163}" presName="linNode" presStyleCnt="0"/>
      <dgm:spPr/>
    </dgm:pt>
    <dgm:pt modelId="{EBE77ED6-D9BF-4250-A7BB-0F0DD2872F16}" type="pres">
      <dgm:prSet presAssocID="{71A5AA07-2DF0-4636-A295-3957D775B163}" presName="parentText" presStyleLbl="node1" presStyleIdx="4" presStyleCnt="5">
        <dgm:presLayoutVars>
          <dgm:chMax val="1"/>
          <dgm:bulletEnabled val="1"/>
        </dgm:presLayoutVars>
      </dgm:prSet>
      <dgm:spPr/>
      <dgm:t>
        <a:bodyPr/>
        <a:lstStyle/>
        <a:p>
          <a:endParaRPr lang="it-IT"/>
        </a:p>
      </dgm:t>
    </dgm:pt>
  </dgm:ptLst>
  <dgm:cxnLst>
    <dgm:cxn modelId="{FFC2704B-95FE-4593-B8CE-EFB8211FFCD3}" srcId="{0F026744-5C1E-499B-80A9-D74A44AE68BE}" destId="{71A5AA07-2DF0-4636-A295-3957D775B163}" srcOrd="4" destOrd="0" parTransId="{35FDB8CA-0A91-416C-8458-B78A7BC70AB8}" sibTransId="{7A18A8E4-A9D9-4457-8001-21F5147DD226}"/>
    <dgm:cxn modelId="{EB752576-2A97-4CCE-82A1-A6CED140C177}" srcId="{0F026744-5C1E-499B-80A9-D74A44AE68BE}" destId="{36E80D1E-5448-4273-872E-BB21CAFA9203}" srcOrd="0" destOrd="0" parTransId="{7E52CB19-DD61-4C42-9BDF-3B3E6716DD76}" sibTransId="{6506FAA0-3668-4456-8937-19B18154A0AD}"/>
    <dgm:cxn modelId="{D398A2FF-4280-42B9-8CB0-ACFBAB26FAD7}" type="presOf" srcId="{2E5F1D61-4A1C-410A-963A-04B9DEBB4368}" destId="{3AC3AA31-8F14-430E-A0A3-CF33E8733AF2}" srcOrd="0" destOrd="0" presId="urn:microsoft.com/office/officeart/2005/8/layout/vList5"/>
    <dgm:cxn modelId="{3941E7F0-5B3C-4F78-ADE9-993B06C1DE53}" srcId="{0F026744-5C1E-499B-80A9-D74A44AE68BE}" destId="{1797A67E-641C-4C33-9466-AE07758AA52F}" srcOrd="3" destOrd="0" parTransId="{4F4D3845-EF5E-4800-A4C1-0BB77B44F4CC}" sibTransId="{6CBB4954-577A-42B0-A95E-5EC5228F1F19}"/>
    <dgm:cxn modelId="{73094630-C5CE-4BD2-905B-D38B80ACDA05}" type="presOf" srcId="{71A5AA07-2DF0-4636-A295-3957D775B163}" destId="{EBE77ED6-D9BF-4250-A7BB-0F0DD2872F16}" srcOrd="0" destOrd="0" presId="urn:microsoft.com/office/officeart/2005/8/layout/vList5"/>
    <dgm:cxn modelId="{76D35774-BA18-4807-9D60-8DDCF3FC96C7}" type="presOf" srcId="{382286F1-9532-4E17-894B-F4300DECC42B}" destId="{290422D4-44CD-4EA5-8FB1-89964DDAAD76}" srcOrd="0" destOrd="0" presId="urn:microsoft.com/office/officeart/2005/8/layout/vList5"/>
    <dgm:cxn modelId="{535B23AC-2075-4187-9368-3A1B577D4366}" srcId="{0F026744-5C1E-499B-80A9-D74A44AE68BE}" destId="{382286F1-9532-4E17-894B-F4300DECC42B}" srcOrd="1" destOrd="0" parTransId="{E613D574-9DD3-4680-9DE1-1C75A887F15F}" sibTransId="{CEE2CBE9-4030-4F6A-A8BE-634739A76DF9}"/>
    <dgm:cxn modelId="{979F7A94-779E-42CE-B458-315F61665D07}" srcId="{0F026744-5C1E-499B-80A9-D74A44AE68BE}" destId="{2E5F1D61-4A1C-410A-963A-04B9DEBB4368}" srcOrd="2" destOrd="0" parTransId="{1C826FCE-5906-4273-8B1F-ADE2FFBEFC4E}" sibTransId="{B20B9CEB-2D54-4AB5-B7C0-75D7261CF136}"/>
    <dgm:cxn modelId="{C442F305-0D21-4842-8C1D-4E653BD1C3A8}" type="presOf" srcId="{0F026744-5C1E-499B-80A9-D74A44AE68BE}" destId="{C89D50CC-76A4-46D8-8F1A-0C64DC2B15C5}" srcOrd="0" destOrd="0" presId="urn:microsoft.com/office/officeart/2005/8/layout/vList5"/>
    <dgm:cxn modelId="{A7682011-D3A1-4CCD-8065-6563DFD9F50F}" type="presOf" srcId="{36E80D1E-5448-4273-872E-BB21CAFA9203}" destId="{76D7470C-4DDB-4D52-88AA-8E002A631584}" srcOrd="0" destOrd="0" presId="urn:microsoft.com/office/officeart/2005/8/layout/vList5"/>
    <dgm:cxn modelId="{9393535D-B595-4F8C-B213-8580635987FC}" type="presOf" srcId="{1797A67E-641C-4C33-9466-AE07758AA52F}" destId="{79744D93-D3D0-4868-A819-E501D6271EAD}" srcOrd="0" destOrd="0" presId="urn:microsoft.com/office/officeart/2005/8/layout/vList5"/>
    <dgm:cxn modelId="{9D34D542-7DD5-4F2A-8D5A-E0FF9DA8BB91}" type="presParOf" srcId="{C89D50CC-76A4-46D8-8F1A-0C64DC2B15C5}" destId="{4FBF53A7-D426-40B2-83CA-0451506264E0}" srcOrd="0" destOrd="0" presId="urn:microsoft.com/office/officeart/2005/8/layout/vList5"/>
    <dgm:cxn modelId="{73A57A88-AFB2-49FC-86AE-7A2146656D5D}" type="presParOf" srcId="{4FBF53A7-D426-40B2-83CA-0451506264E0}" destId="{76D7470C-4DDB-4D52-88AA-8E002A631584}" srcOrd="0" destOrd="0" presId="urn:microsoft.com/office/officeart/2005/8/layout/vList5"/>
    <dgm:cxn modelId="{CAB4C574-C602-4003-BA89-A435B20F30EA}" type="presParOf" srcId="{C89D50CC-76A4-46D8-8F1A-0C64DC2B15C5}" destId="{E6DD0581-9DA6-48BB-B7B3-202ACE894206}" srcOrd="1" destOrd="0" presId="urn:microsoft.com/office/officeart/2005/8/layout/vList5"/>
    <dgm:cxn modelId="{8B425A96-E34D-4254-A1A7-06F69FA857DA}" type="presParOf" srcId="{C89D50CC-76A4-46D8-8F1A-0C64DC2B15C5}" destId="{635E4BB0-FDF8-48F6-9883-D9912ED5D903}" srcOrd="2" destOrd="0" presId="urn:microsoft.com/office/officeart/2005/8/layout/vList5"/>
    <dgm:cxn modelId="{1FE01617-C615-4337-A28A-D4CF27FBE30C}" type="presParOf" srcId="{635E4BB0-FDF8-48F6-9883-D9912ED5D903}" destId="{290422D4-44CD-4EA5-8FB1-89964DDAAD76}" srcOrd="0" destOrd="0" presId="urn:microsoft.com/office/officeart/2005/8/layout/vList5"/>
    <dgm:cxn modelId="{8E65ACAE-C401-4B5D-869D-0D5335CD4B35}" type="presParOf" srcId="{C89D50CC-76A4-46D8-8F1A-0C64DC2B15C5}" destId="{2506385C-7C45-46FA-BCD0-A39AD2C6501C}" srcOrd="3" destOrd="0" presId="urn:microsoft.com/office/officeart/2005/8/layout/vList5"/>
    <dgm:cxn modelId="{CCCB148E-DCF6-4DEC-ADFC-A92EE0DE162A}" type="presParOf" srcId="{C89D50CC-76A4-46D8-8F1A-0C64DC2B15C5}" destId="{8FD57FF4-CE67-40A3-94DA-6FC9B47CBB23}" srcOrd="4" destOrd="0" presId="urn:microsoft.com/office/officeart/2005/8/layout/vList5"/>
    <dgm:cxn modelId="{33DE53FF-A7B3-4A22-A61F-4C19A43BE7C8}" type="presParOf" srcId="{8FD57FF4-CE67-40A3-94DA-6FC9B47CBB23}" destId="{3AC3AA31-8F14-430E-A0A3-CF33E8733AF2}" srcOrd="0" destOrd="0" presId="urn:microsoft.com/office/officeart/2005/8/layout/vList5"/>
    <dgm:cxn modelId="{F88F99A5-5DE1-4C6E-8E22-1C6F247E1D00}" type="presParOf" srcId="{C89D50CC-76A4-46D8-8F1A-0C64DC2B15C5}" destId="{C6BCDC28-CF13-4B18-AAD6-52EF0B154316}" srcOrd="5" destOrd="0" presId="urn:microsoft.com/office/officeart/2005/8/layout/vList5"/>
    <dgm:cxn modelId="{A3B125C6-873F-4179-B793-DE8C02EEA62C}" type="presParOf" srcId="{C89D50CC-76A4-46D8-8F1A-0C64DC2B15C5}" destId="{81ED491F-45B6-4304-8463-9F3ACE9AD314}" srcOrd="6" destOrd="0" presId="urn:microsoft.com/office/officeart/2005/8/layout/vList5"/>
    <dgm:cxn modelId="{45328DC7-E110-439B-806D-31239ED692D6}" type="presParOf" srcId="{81ED491F-45B6-4304-8463-9F3ACE9AD314}" destId="{79744D93-D3D0-4868-A819-E501D6271EAD}" srcOrd="0" destOrd="0" presId="urn:microsoft.com/office/officeart/2005/8/layout/vList5"/>
    <dgm:cxn modelId="{1FEEA374-4315-4C2E-AE7E-4541539F2356}" type="presParOf" srcId="{C89D50CC-76A4-46D8-8F1A-0C64DC2B15C5}" destId="{CBD7BDB0-CCD2-4F17-BCF7-12DD0B4F297E}" srcOrd="7" destOrd="0" presId="urn:microsoft.com/office/officeart/2005/8/layout/vList5"/>
    <dgm:cxn modelId="{6EF65B2D-DC0E-4A86-9DAA-FA3E98DC28AD}" type="presParOf" srcId="{C89D50CC-76A4-46D8-8F1A-0C64DC2B15C5}" destId="{085034FD-59B5-4AB0-8EC3-9E1581D55509}" srcOrd="8" destOrd="0" presId="urn:microsoft.com/office/officeart/2005/8/layout/vList5"/>
    <dgm:cxn modelId="{285E910E-84C3-48CD-B3A4-CA544FB960A3}" type="presParOf" srcId="{085034FD-59B5-4AB0-8EC3-9E1581D55509}" destId="{EBE77ED6-D9BF-4250-A7BB-0F0DD2872F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3C85B-7E43-4B09-A7F3-FFB2CF5C2A8A}" type="doc">
      <dgm:prSet loTypeId="urn:microsoft.com/office/officeart/2005/8/layout/vList2" loCatId="list" qsTypeId="urn:microsoft.com/office/officeart/2005/8/quickstyle/simple1#10" qsCatId="simple" csTypeId="urn:microsoft.com/office/officeart/2005/8/colors/accent1_2#4" csCatId="accent1" phldr="1"/>
      <dgm:spPr/>
      <dgm:t>
        <a:bodyPr/>
        <a:lstStyle/>
        <a:p>
          <a:endParaRPr lang="it-IT"/>
        </a:p>
      </dgm:t>
    </dgm:pt>
    <dgm:pt modelId="{4C8CB21A-83C1-4417-A0AE-C360CF567878}">
      <dgm:prSet/>
      <dgm:spPr/>
      <dgm:t>
        <a:bodyPr/>
        <a:lstStyle/>
        <a:p>
          <a:pPr rtl="0"/>
          <a:r>
            <a:rPr lang="it-IT" dirty="0" smtClean="0"/>
            <a:t>Effetti training cognitivo sull’umore e sullo stato psicologico</a:t>
          </a:r>
          <a:endParaRPr lang="en-GB" dirty="0"/>
        </a:p>
      </dgm:t>
    </dgm:pt>
    <dgm:pt modelId="{562A8943-8CF5-4B5C-9CD7-E8725FDF3100}" type="parTrans" cxnId="{AFDE19CD-AC69-4AC5-B0E5-C275CEA92594}">
      <dgm:prSet/>
      <dgm:spPr/>
      <dgm:t>
        <a:bodyPr/>
        <a:lstStyle/>
        <a:p>
          <a:endParaRPr lang="it-IT"/>
        </a:p>
      </dgm:t>
    </dgm:pt>
    <dgm:pt modelId="{720B6C75-64EB-4078-A256-ABD799CCB0E0}" type="sibTrans" cxnId="{AFDE19CD-AC69-4AC5-B0E5-C275CEA92594}">
      <dgm:prSet/>
      <dgm:spPr/>
      <dgm:t>
        <a:bodyPr/>
        <a:lstStyle/>
        <a:p>
          <a:endParaRPr lang="it-IT"/>
        </a:p>
      </dgm:t>
    </dgm:pt>
    <dgm:pt modelId="{D6390657-158F-4170-B4C6-0BB719936123}">
      <dgm:prSet/>
      <dgm:spPr/>
      <dgm:t>
        <a:bodyPr/>
        <a:lstStyle/>
        <a:p>
          <a:pPr rtl="0"/>
          <a:r>
            <a:rPr lang="it-IT" dirty="0" smtClean="0"/>
            <a:t>Relazione tra stato funzionale, stile di vita, attività fisica, aspetti biochimici e nutrizionali, stato di salute e aspetti cognitivi </a:t>
          </a:r>
          <a:endParaRPr lang="en-GB" dirty="0"/>
        </a:p>
      </dgm:t>
    </dgm:pt>
    <dgm:pt modelId="{1A67E4A4-2F9D-484D-95FD-43636FF1449D}" type="parTrans" cxnId="{9F39C201-E1F2-4EA9-95AE-DAED30A1FEB3}">
      <dgm:prSet/>
      <dgm:spPr/>
      <dgm:t>
        <a:bodyPr/>
        <a:lstStyle/>
        <a:p>
          <a:endParaRPr lang="it-IT"/>
        </a:p>
      </dgm:t>
    </dgm:pt>
    <dgm:pt modelId="{E476C413-8050-4FD5-80C2-BF452BD02DB5}" type="sibTrans" cxnId="{9F39C201-E1F2-4EA9-95AE-DAED30A1FEB3}">
      <dgm:prSet/>
      <dgm:spPr/>
      <dgm:t>
        <a:bodyPr/>
        <a:lstStyle/>
        <a:p>
          <a:endParaRPr lang="it-IT"/>
        </a:p>
      </dgm:t>
    </dgm:pt>
    <dgm:pt modelId="{91FF6E88-920C-49C2-85E3-A71588A3FC0F}">
      <dgm:prSet/>
      <dgm:spPr/>
      <dgm:t>
        <a:bodyPr/>
        <a:lstStyle/>
        <a:p>
          <a:pPr rtl="0"/>
          <a:r>
            <a:rPr lang="it-IT" dirty="0" smtClean="0"/>
            <a:t>Percentuale di conversione di soggetti con </a:t>
          </a:r>
          <a:r>
            <a:rPr lang="it-IT" dirty="0" err="1" smtClean="0"/>
            <a:t>MCI</a:t>
          </a:r>
          <a:r>
            <a:rPr lang="it-IT" dirty="0" smtClean="0"/>
            <a:t> in Demenza</a:t>
          </a:r>
          <a:endParaRPr lang="en-GB" dirty="0"/>
        </a:p>
      </dgm:t>
    </dgm:pt>
    <dgm:pt modelId="{BBE0033C-8C5A-427B-86C2-5277534D6003}" type="parTrans" cxnId="{2E2DCF34-EF31-4CD4-8086-62DBF7D2C5BF}">
      <dgm:prSet/>
      <dgm:spPr/>
      <dgm:t>
        <a:bodyPr/>
        <a:lstStyle/>
        <a:p>
          <a:endParaRPr lang="it-IT"/>
        </a:p>
      </dgm:t>
    </dgm:pt>
    <dgm:pt modelId="{CE0A25A6-55EE-46E8-A607-7833FD6C993A}" type="sibTrans" cxnId="{2E2DCF34-EF31-4CD4-8086-62DBF7D2C5BF}">
      <dgm:prSet/>
      <dgm:spPr/>
      <dgm:t>
        <a:bodyPr/>
        <a:lstStyle/>
        <a:p>
          <a:endParaRPr lang="it-IT"/>
        </a:p>
      </dgm:t>
    </dgm:pt>
    <dgm:pt modelId="{86E330E8-7A35-4991-81D9-A59153537E99}" type="pres">
      <dgm:prSet presAssocID="{1583C85B-7E43-4B09-A7F3-FFB2CF5C2A8A}" presName="linear" presStyleCnt="0">
        <dgm:presLayoutVars>
          <dgm:animLvl val="lvl"/>
          <dgm:resizeHandles val="exact"/>
        </dgm:presLayoutVars>
      </dgm:prSet>
      <dgm:spPr/>
      <dgm:t>
        <a:bodyPr/>
        <a:lstStyle/>
        <a:p>
          <a:endParaRPr lang="it-IT"/>
        </a:p>
      </dgm:t>
    </dgm:pt>
    <dgm:pt modelId="{0957025E-4FCB-424D-BC76-3C7FE10B4825}" type="pres">
      <dgm:prSet presAssocID="{4C8CB21A-83C1-4417-A0AE-C360CF567878}" presName="parentText" presStyleLbl="node1" presStyleIdx="0" presStyleCnt="3">
        <dgm:presLayoutVars>
          <dgm:chMax val="0"/>
          <dgm:bulletEnabled val="1"/>
        </dgm:presLayoutVars>
      </dgm:prSet>
      <dgm:spPr/>
      <dgm:t>
        <a:bodyPr/>
        <a:lstStyle/>
        <a:p>
          <a:endParaRPr lang="it-IT"/>
        </a:p>
      </dgm:t>
    </dgm:pt>
    <dgm:pt modelId="{E4CBAAC8-ED7F-48E4-BFA0-4BD99007F0A3}" type="pres">
      <dgm:prSet presAssocID="{720B6C75-64EB-4078-A256-ABD799CCB0E0}" presName="spacer" presStyleCnt="0"/>
      <dgm:spPr/>
    </dgm:pt>
    <dgm:pt modelId="{8386ECF0-AE94-41C4-B002-65DD60DD63B6}" type="pres">
      <dgm:prSet presAssocID="{D6390657-158F-4170-B4C6-0BB719936123}" presName="parentText" presStyleLbl="node1" presStyleIdx="1" presStyleCnt="3">
        <dgm:presLayoutVars>
          <dgm:chMax val="0"/>
          <dgm:bulletEnabled val="1"/>
        </dgm:presLayoutVars>
      </dgm:prSet>
      <dgm:spPr/>
      <dgm:t>
        <a:bodyPr/>
        <a:lstStyle/>
        <a:p>
          <a:endParaRPr lang="it-IT"/>
        </a:p>
      </dgm:t>
    </dgm:pt>
    <dgm:pt modelId="{8AB391A4-AB5C-479A-B717-0A20FC075F8F}" type="pres">
      <dgm:prSet presAssocID="{E476C413-8050-4FD5-80C2-BF452BD02DB5}" presName="spacer" presStyleCnt="0"/>
      <dgm:spPr/>
    </dgm:pt>
    <dgm:pt modelId="{C855BED0-8A7C-495D-9736-A5B33BF7F46E}" type="pres">
      <dgm:prSet presAssocID="{91FF6E88-920C-49C2-85E3-A71588A3FC0F}" presName="parentText" presStyleLbl="node1" presStyleIdx="2" presStyleCnt="3">
        <dgm:presLayoutVars>
          <dgm:chMax val="0"/>
          <dgm:bulletEnabled val="1"/>
        </dgm:presLayoutVars>
      </dgm:prSet>
      <dgm:spPr/>
      <dgm:t>
        <a:bodyPr/>
        <a:lstStyle/>
        <a:p>
          <a:endParaRPr lang="it-IT"/>
        </a:p>
      </dgm:t>
    </dgm:pt>
  </dgm:ptLst>
  <dgm:cxnLst>
    <dgm:cxn modelId="{B9D32FC6-B5EB-468A-88A2-52E9025B7DB1}" type="presOf" srcId="{1583C85B-7E43-4B09-A7F3-FFB2CF5C2A8A}" destId="{86E330E8-7A35-4991-81D9-A59153537E99}" srcOrd="0" destOrd="0" presId="urn:microsoft.com/office/officeart/2005/8/layout/vList2"/>
    <dgm:cxn modelId="{D791BDBE-8979-49B9-AF57-63788C247DD4}" type="presOf" srcId="{4C8CB21A-83C1-4417-A0AE-C360CF567878}" destId="{0957025E-4FCB-424D-BC76-3C7FE10B4825}" srcOrd="0" destOrd="0" presId="urn:microsoft.com/office/officeart/2005/8/layout/vList2"/>
    <dgm:cxn modelId="{9F39C201-E1F2-4EA9-95AE-DAED30A1FEB3}" srcId="{1583C85B-7E43-4B09-A7F3-FFB2CF5C2A8A}" destId="{D6390657-158F-4170-B4C6-0BB719936123}" srcOrd="1" destOrd="0" parTransId="{1A67E4A4-2F9D-484D-95FD-43636FF1449D}" sibTransId="{E476C413-8050-4FD5-80C2-BF452BD02DB5}"/>
    <dgm:cxn modelId="{2E2DCF34-EF31-4CD4-8086-62DBF7D2C5BF}" srcId="{1583C85B-7E43-4B09-A7F3-FFB2CF5C2A8A}" destId="{91FF6E88-920C-49C2-85E3-A71588A3FC0F}" srcOrd="2" destOrd="0" parTransId="{BBE0033C-8C5A-427B-86C2-5277534D6003}" sibTransId="{CE0A25A6-55EE-46E8-A607-7833FD6C993A}"/>
    <dgm:cxn modelId="{680CD5F0-E8B8-4233-AFBA-F8734557C709}" type="presOf" srcId="{D6390657-158F-4170-B4C6-0BB719936123}" destId="{8386ECF0-AE94-41C4-B002-65DD60DD63B6}" srcOrd="0" destOrd="0" presId="urn:microsoft.com/office/officeart/2005/8/layout/vList2"/>
    <dgm:cxn modelId="{AFDE19CD-AC69-4AC5-B0E5-C275CEA92594}" srcId="{1583C85B-7E43-4B09-A7F3-FFB2CF5C2A8A}" destId="{4C8CB21A-83C1-4417-A0AE-C360CF567878}" srcOrd="0" destOrd="0" parTransId="{562A8943-8CF5-4B5C-9CD7-E8725FDF3100}" sibTransId="{720B6C75-64EB-4078-A256-ABD799CCB0E0}"/>
    <dgm:cxn modelId="{C363F215-1DCD-4D02-9355-A538F8491B03}" type="presOf" srcId="{91FF6E88-920C-49C2-85E3-A71588A3FC0F}" destId="{C855BED0-8A7C-495D-9736-A5B33BF7F46E}" srcOrd="0" destOrd="0" presId="urn:microsoft.com/office/officeart/2005/8/layout/vList2"/>
    <dgm:cxn modelId="{EFF433A3-CA80-4338-8D0B-9F5F8E68FFFC}" type="presParOf" srcId="{86E330E8-7A35-4991-81D9-A59153537E99}" destId="{0957025E-4FCB-424D-BC76-3C7FE10B4825}" srcOrd="0" destOrd="0" presId="urn:microsoft.com/office/officeart/2005/8/layout/vList2"/>
    <dgm:cxn modelId="{22D8BB81-D27A-4F7B-95E6-8BA614F3779E}" type="presParOf" srcId="{86E330E8-7A35-4991-81D9-A59153537E99}" destId="{E4CBAAC8-ED7F-48E4-BFA0-4BD99007F0A3}" srcOrd="1" destOrd="0" presId="urn:microsoft.com/office/officeart/2005/8/layout/vList2"/>
    <dgm:cxn modelId="{57C52A42-9AD3-4C19-B03A-492E7BEDA0D8}" type="presParOf" srcId="{86E330E8-7A35-4991-81D9-A59153537E99}" destId="{8386ECF0-AE94-41C4-B002-65DD60DD63B6}" srcOrd="2" destOrd="0" presId="urn:microsoft.com/office/officeart/2005/8/layout/vList2"/>
    <dgm:cxn modelId="{BB27121E-5383-4F6E-8014-5666CC4F9BCB}" type="presParOf" srcId="{86E330E8-7A35-4991-81D9-A59153537E99}" destId="{8AB391A4-AB5C-479A-B717-0A20FC075F8F}" srcOrd="3" destOrd="0" presId="urn:microsoft.com/office/officeart/2005/8/layout/vList2"/>
    <dgm:cxn modelId="{1B7F4C4B-EE86-4D2F-BB15-CC009CD567FC}" type="presParOf" srcId="{86E330E8-7A35-4991-81D9-A59153537E99}" destId="{C855BED0-8A7C-495D-9736-A5B33BF7F4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470C-4DDB-4D52-88AA-8E002A631584}">
      <dsp:nvSpPr>
        <dsp:cNvPr id="0" name=""/>
        <dsp:cNvSpPr/>
      </dsp:nvSpPr>
      <dsp:spPr>
        <a:xfrm>
          <a:off x="2788149" y="2784"/>
          <a:ext cx="3136668" cy="121752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it-IT" sz="1900" kern="1200" dirty="0" smtClean="0"/>
            <a:t>È possibile recuperare e/o potenziare alcune funzioni cognitive anche in età avanzata</a:t>
          </a:r>
          <a:endParaRPr lang="it-IT" sz="1900" kern="1200" dirty="0"/>
        </a:p>
      </dsp:txBody>
      <dsp:txXfrm>
        <a:off x="2847584" y="62219"/>
        <a:ext cx="3017798" cy="1098655"/>
      </dsp:txXfrm>
    </dsp:sp>
    <dsp:sp modelId="{290422D4-44CD-4EA5-8FB1-89964DDAAD76}">
      <dsp:nvSpPr>
        <dsp:cNvPr id="0" name=""/>
        <dsp:cNvSpPr/>
      </dsp:nvSpPr>
      <dsp:spPr>
        <a:xfrm>
          <a:off x="2788149" y="1281186"/>
          <a:ext cx="3136668" cy="1217525"/>
        </a:xfrm>
        <a:prstGeom prst="roundRect">
          <a:avLst/>
        </a:prstGeom>
        <a:gradFill rotWithShape="0">
          <a:gsLst>
            <a:gs pos="0">
              <a:schemeClr val="accent4">
                <a:hueOff val="-647963"/>
                <a:satOff val="5143"/>
                <a:lumOff val="13480"/>
                <a:alphaOff val="0"/>
                <a:shade val="51000"/>
                <a:satMod val="130000"/>
              </a:schemeClr>
            </a:gs>
            <a:gs pos="80000">
              <a:schemeClr val="accent4">
                <a:hueOff val="-647963"/>
                <a:satOff val="5143"/>
                <a:lumOff val="13480"/>
                <a:alphaOff val="0"/>
                <a:shade val="93000"/>
                <a:satMod val="130000"/>
              </a:schemeClr>
            </a:gs>
            <a:gs pos="100000">
              <a:schemeClr val="accent4">
                <a:hueOff val="-647963"/>
                <a:satOff val="5143"/>
                <a:lumOff val="134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it-IT" sz="1900" kern="1200" dirty="0" smtClean="0"/>
            <a:t>Esercizio mentale e training cognitivo ha effetti positivi </a:t>
          </a:r>
          <a:endParaRPr lang="it-IT" sz="1900" kern="1200" dirty="0"/>
        </a:p>
      </dsp:txBody>
      <dsp:txXfrm>
        <a:off x="2847584" y="1340621"/>
        <a:ext cx="3017798" cy="1098655"/>
      </dsp:txXfrm>
    </dsp:sp>
    <dsp:sp modelId="{3AC3AA31-8F14-430E-A0A3-CF33E8733AF2}">
      <dsp:nvSpPr>
        <dsp:cNvPr id="0" name=""/>
        <dsp:cNvSpPr/>
      </dsp:nvSpPr>
      <dsp:spPr>
        <a:xfrm>
          <a:off x="2788149" y="2559589"/>
          <a:ext cx="3136668" cy="1217525"/>
        </a:xfrm>
        <a:prstGeom prst="roundRect">
          <a:avLst/>
        </a:prstGeom>
        <a:gradFill rotWithShape="0">
          <a:gsLst>
            <a:gs pos="0">
              <a:schemeClr val="accent4">
                <a:hueOff val="-1295927"/>
                <a:satOff val="10286"/>
                <a:lumOff val="26961"/>
                <a:alphaOff val="0"/>
                <a:shade val="51000"/>
                <a:satMod val="130000"/>
              </a:schemeClr>
            </a:gs>
            <a:gs pos="80000">
              <a:schemeClr val="accent4">
                <a:hueOff val="-1295927"/>
                <a:satOff val="10286"/>
                <a:lumOff val="26961"/>
                <a:alphaOff val="0"/>
                <a:shade val="93000"/>
                <a:satMod val="130000"/>
              </a:schemeClr>
            </a:gs>
            <a:gs pos="100000">
              <a:schemeClr val="accent4">
                <a:hueOff val="-1295927"/>
                <a:satOff val="10286"/>
                <a:lumOff val="26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it-IT" sz="1900" kern="1200" dirty="0" smtClean="0"/>
            <a:t>Previene e riduce il rischio di sviluppo del declino cognitivo e funzionale </a:t>
          </a:r>
          <a:endParaRPr lang="it-IT" sz="1900" kern="1200" dirty="0"/>
        </a:p>
      </dsp:txBody>
      <dsp:txXfrm>
        <a:off x="2847584" y="2619024"/>
        <a:ext cx="3017798" cy="1098655"/>
      </dsp:txXfrm>
    </dsp:sp>
    <dsp:sp modelId="{79744D93-D3D0-4868-A819-E501D6271EAD}">
      <dsp:nvSpPr>
        <dsp:cNvPr id="0" name=""/>
        <dsp:cNvSpPr/>
      </dsp:nvSpPr>
      <dsp:spPr>
        <a:xfrm>
          <a:off x="2788149" y="3837991"/>
          <a:ext cx="3136668" cy="1217525"/>
        </a:xfrm>
        <a:prstGeom prst="roundRect">
          <a:avLst/>
        </a:prstGeom>
        <a:gradFill rotWithShape="0">
          <a:gsLst>
            <a:gs pos="0">
              <a:schemeClr val="accent4">
                <a:hueOff val="-1943890"/>
                <a:satOff val="15428"/>
                <a:lumOff val="40441"/>
                <a:alphaOff val="0"/>
                <a:shade val="51000"/>
                <a:satMod val="130000"/>
              </a:schemeClr>
            </a:gs>
            <a:gs pos="80000">
              <a:schemeClr val="accent4">
                <a:hueOff val="-1943890"/>
                <a:satOff val="15428"/>
                <a:lumOff val="40441"/>
                <a:alphaOff val="0"/>
                <a:shade val="93000"/>
                <a:satMod val="130000"/>
              </a:schemeClr>
            </a:gs>
            <a:gs pos="100000">
              <a:schemeClr val="accent4">
                <a:hueOff val="-1943890"/>
                <a:satOff val="15428"/>
                <a:lumOff val="404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it-IT" sz="1900" kern="1200" dirty="0" smtClean="0"/>
            <a:t>Anche in casi di demenza e </a:t>
          </a:r>
          <a:r>
            <a:rPr lang="it-IT" sz="1900" kern="1200" dirty="0" err="1" smtClean="0"/>
            <a:t>MCI</a:t>
          </a:r>
          <a:endParaRPr lang="it-IT" sz="1900" kern="1200" dirty="0"/>
        </a:p>
      </dsp:txBody>
      <dsp:txXfrm>
        <a:off x="2847584" y="3897426"/>
        <a:ext cx="3017798" cy="1098655"/>
      </dsp:txXfrm>
    </dsp:sp>
    <dsp:sp modelId="{EBE77ED6-D9BF-4250-A7BB-0F0DD2872F16}">
      <dsp:nvSpPr>
        <dsp:cNvPr id="0" name=""/>
        <dsp:cNvSpPr/>
      </dsp:nvSpPr>
      <dsp:spPr>
        <a:xfrm>
          <a:off x="2788149" y="5116393"/>
          <a:ext cx="3136668" cy="1217525"/>
        </a:xfrm>
        <a:prstGeom prst="roundRect">
          <a:avLst/>
        </a:prstGeom>
        <a:gradFill rotWithShape="0">
          <a:gsLst>
            <a:gs pos="0">
              <a:schemeClr val="accent4">
                <a:hueOff val="-2591853"/>
                <a:satOff val="20571"/>
                <a:lumOff val="53922"/>
                <a:alphaOff val="0"/>
                <a:shade val="51000"/>
                <a:satMod val="130000"/>
              </a:schemeClr>
            </a:gs>
            <a:gs pos="80000">
              <a:schemeClr val="accent4">
                <a:hueOff val="-2591853"/>
                <a:satOff val="20571"/>
                <a:lumOff val="53922"/>
                <a:alphaOff val="0"/>
                <a:shade val="93000"/>
                <a:satMod val="130000"/>
              </a:schemeClr>
            </a:gs>
            <a:gs pos="100000">
              <a:schemeClr val="accent4">
                <a:hueOff val="-2591853"/>
                <a:satOff val="20571"/>
                <a:lumOff val="53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it-IT" sz="1900" kern="1200" dirty="0" smtClean="0"/>
            <a:t>Stile di vita, aspetti nutrizionali e alimentari, benessere psicofisico, aspetti biochimici</a:t>
          </a:r>
          <a:endParaRPr lang="it-IT" sz="1900" kern="1200" dirty="0"/>
        </a:p>
      </dsp:txBody>
      <dsp:txXfrm>
        <a:off x="2847584" y="5175828"/>
        <a:ext cx="3017798" cy="109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7025E-4FCB-424D-BC76-3C7FE10B4825}">
      <dsp:nvSpPr>
        <dsp:cNvPr id="0" name=""/>
        <dsp:cNvSpPr/>
      </dsp:nvSpPr>
      <dsp:spPr>
        <a:xfrm>
          <a:off x="0" y="20045"/>
          <a:ext cx="7772400" cy="1433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dirty="0" smtClean="0"/>
            <a:t>Effetti training cognitivo sull’umore e sullo stato psicologico</a:t>
          </a:r>
          <a:endParaRPr lang="en-GB" sz="2700" kern="1200" dirty="0"/>
        </a:p>
      </dsp:txBody>
      <dsp:txXfrm>
        <a:off x="69973" y="90018"/>
        <a:ext cx="7632454" cy="1293450"/>
      </dsp:txXfrm>
    </dsp:sp>
    <dsp:sp modelId="{8386ECF0-AE94-41C4-B002-65DD60DD63B6}">
      <dsp:nvSpPr>
        <dsp:cNvPr id="0" name=""/>
        <dsp:cNvSpPr/>
      </dsp:nvSpPr>
      <dsp:spPr>
        <a:xfrm>
          <a:off x="0" y="1531201"/>
          <a:ext cx="7772400" cy="1433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dirty="0" smtClean="0"/>
            <a:t>Relazione tra stato funzionale, stile di vita, attività fisica, aspetti biochimici e nutrizionali, stato di salute e aspetti cognitivi </a:t>
          </a:r>
          <a:endParaRPr lang="en-GB" sz="2700" kern="1200" dirty="0"/>
        </a:p>
      </dsp:txBody>
      <dsp:txXfrm>
        <a:off x="69973" y="1601174"/>
        <a:ext cx="7632454" cy="1293450"/>
      </dsp:txXfrm>
    </dsp:sp>
    <dsp:sp modelId="{C855BED0-8A7C-495D-9736-A5B33BF7F46E}">
      <dsp:nvSpPr>
        <dsp:cNvPr id="0" name=""/>
        <dsp:cNvSpPr/>
      </dsp:nvSpPr>
      <dsp:spPr>
        <a:xfrm>
          <a:off x="0" y="3042358"/>
          <a:ext cx="7772400" cy="1433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dirty="0" smtClean="0"/>
            <a:t>Percentuale di conversione di soggetti con </a:t>
          </a:r>
          <a:r>
            <a:rPr lang="it-IT" sz="2700" kern="1200" dirty="0" err="1" smtClean="0"/>
            <a:t>MCI</a:t>
          </a:r>
          <a:r>
            <a:rPr lang="it-IT" sz="2700" kern="1200" dirty="0" smtClean="0"/>
            <a:t> in Demenza</a:t>
          </a:r>
          <a:endParaRPr lang="en-GB" sz="2700" kern="1200" dirty="0"/>
        </a:p>
      </dsp:txBody>
      <dsp:txXfrm>
        <a:off x="69973" y="3112331"/>
        <a:ext cx="7632454" cy="12934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0.88136</cdr:x>
      <cdr:y>0.89448</cdr:y>
    </cdr:from>
    <cdr:to>
      <cdr:x>0.98305</cdr:x>
      <cdr:y>0.98576</cdr:y>
    </cdr:to>
    <cdr:sp macro="" textlink="">
      <cdr:nvSpPr>
        <cdr:cNvPr id="3" name="CasellaDiTesto 2"/>
        <cdr:cNvSpPr txBox="1"/>
      </cdr:nvSpPr>
      <cdr:spPr>
        <a:xfrm xmlns:a="http://schemas.openxmlformats.org/drawingml/2006/main">
          <a:off x="7488832" y="3528392"/>
          <a:ext cx="864096" cy="36004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it-IT" sz="2000" dirty="0" smtClean="0"/>
            <a:t>2017</a:t>
          </a:r>
          <a:endParaRPr lang="it-IT"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889938" cy="488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cs typeface="+mn-cs"/>
              </a:defRPr>
            </a:lvl1pPr>
          </a:lstStyle>
          <a:p>
            <a:pPr>
              <a:defRPr/>
            </a:pPr>
            <a:endParaRPr lang="en-IE"/>
          </a:p>
        </p:txBody>
      </p:sp>
      <p:sp>
        <p:nvSpPr>
          <p:cNvPr id="13315" name="Rectangle 3"/>
          <p:cNvSpPr>
            <a:spLocks noGrp="1" noChangeArrowheads="1"/>
          </p:cNvSpPr>
          <p:nvPr>
            <p:ph type="dt" sz="quarter" idx="1"/>
          </p:nvPr>
        </p:nvSpPr>
        <p:spPr bwMode="auto">
          <a:xfrm>
            <a:off x="3779150" y="1"/>
            <a:ext cx="2889938" cy="488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endParaRPr lang="en-IE"/>
          </a:p>
        </p:txBody>
      </p:sp>
      <p:sp>
        <p:nvSpPr>
          <p:cNvPr id="13316" name="Rectangle 4"/>
          <p:cNvSpPr>
            <a:spLocks noGrp="1" noChangeArrowheads="1"/>
          </p:cNvSpPr>
          <p:nvPr>
            <p:ph type="ftr" sz="quarter" idx="2"/>
          </p:nvPr>
        </p:nvSpPr>
        <p:spPr bwMode="auto">
          <a:xfrm>
            <a:off x="0" y="9287433"/>
            <a:ext cx="2889938" cy="4883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cs typeface="+mn-cs"/>
              </a:defRPr>
            </a:lvl1pPr>
          </a:lstStyle>
          <a:p>
            <a:pPr>
              <a:defRPr/>
            </a:pPr>
            <a:endParaRPr lang="en-IE"/>
          </a:p>
        </p:txBody>
      </p:sp>
      <p:sp>
        <p:nvSpPr>
          <p:cNvPr id="13317" name="Rectangle 5"/>
          <p:cNvSpPr>
            <a:spLocks noGrp="1" noChangeArrowheads="1"/>
          </p:cNvSpPr>
          <p:nvPr>
            <p:ph type="sldNum" sz="quarter" idx="3"/>
          </p:nvPr>
        </p:nvSpPr>
        <p:spPr bwMode="auto">
          <a:xfrm>
            <a:off x="3779150" y="9287433"/>
            <a:ext cx="2889938" cy="4883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fld id="{28BC1C42-F1AD-4B9E-A752-0B643B5CE0C1}" type="slidenum">
              <a:rPr lang="en-IE"/>
              <a:pPr>
                <a:defRPr/>
              </a:pPr>
              <a:t>‹n.›</a:t>
            </a:fld>
            <a:endParaRPr lang="en-IE"/>
          </a:p>
        </p:txBody>
      </p:sp>
    </p:spTree>
    <p:extLst>
      <p:ext uri="{BB962C8B-B14F-4D97-AF65-F5344CB8AC3E}">
        <p14:creationId xmlns:p14="http://schemas.microsoft.com/office/powerpoint/2010/main" val="260890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893026" cy="4580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bg2"/>
                </a:solidFill>
                <a:latin typeface="Times New Roman" pitchFamily="18" charset="0"/>
                <a:cs typeface="+mn-cs"/>
              </a:defRPr>
            </a:lvl1pPr>
          </a:lstStyle>
          <a:p>
            <a:pPr>
              <a:defRPr/>
            </a:pPr>
            <a:endParaRPr lang="en-US"/>
          </a:p>
        </p:txBody>
      </p:sp>
      <p:sp>
        <p:nvSpPr>
          <p:cNvPr id="77827" name="Rectangle 3"/>
          <p:cNvSpPr>
            <a:spLocks noGrp="1" noChangeArrowheads="1"/>
          </p:cNvSpPr>
          <p:nvPr>
            <p:ph type="dt" idx="1"/>
          </p:nvPr>
        </p:nvSpPr>
        <p:spPr bwMode="auto">
          <a:xfrm>
            <a:off x="3782238" y="0"/>
            <a:ext cx="2893026" cy="4580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latin typeface="Times New Roman" pitchFamily="18" charset="0"/>
                <a:cs typeface="+mn-cs"/>
              </a:defRPr>
            </a:lvl1pPr>
          </a:lstStyle>
          <a:p>
            <a:pPr>
              <a:defRPr/>
            </a:pPr>
            <a:endParaRPr lang="en-US"/>
          </a:p>
        </p:txBody>
      </p:sp>
      <p:sp>
        <p:nvSpPr>
          <p:cNvPr id="113668" name="Rectangle 4"/>
          <p:cNvSpPr>
            <a:spLocks noGrp="1" noRot="1" noChangeAspect="1" noChangeArrowheads="1" noTextEdit="1"/>
          </p:cNvSpPr>
          <p:nvPr>
            <p:ph type="sldImg" idx="2"/>
          </p:nvPr>
        </p:nvSpPr>
        <p:spPr bwMode="auto">
          <a:xfrm>
            <a:off x="893763" y="765175"/>
            <a:ext cx="4887912"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890757" y="4662072"/>
            <a:ext cx="4893752" cy="4355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77830" name="Rectangle 6"/>
          <p:cNvSpPr>
            <a:spLocks noGrp="1" noChangeArrowheads="1"/>
          </p:cNvSpPr>
          <p:nvPr>
            <p:ph type="ftr" sz="quarter" idx="4"/>
          </p:nvPr>
        </p:nvSpPr>
        <p:spPr bwMode="auto">
          <a:xfrm>
            <a:off x="0" y="9324142"/>
            <a:ext cx="2893026" cy="4580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bg2"/>
                </a:solidFill>
                <a:latin typeface="Times New Roman" pitchFamily="18" charset="0"/>
                <a:cs typeface="+mn-cs"/>
              </a:defRPr>
            </a:lvl1pPr>
          </a:lstStyle>
          <a:p>
            <a:pPr>
              <a:defRPr/>
            </a:pPr>
            <a:endParaRPr lang="en-US"/>
          </a:p>
        </p:txBody>
      </p:sp>
      <p:sp>
        <p:nvSpPr>
          <p:cNvPr id="77831" name="Rectangle 7"/>
          <p:cNvSpPr>
            <a:spLocks noGrp="1" noChangeArrowheads="1"/>
          </p:cNvSpPr>
          <p:nvPr>
            <p:ph type="sldNum" sz="quarter" idx="5"/>
          </p:nvPr>
        </p:nvSpPr>
        <p:spPr bwMode="auto">
          <a:xfrm>
            <a:off x="3782238" y="9324142"/>
            <a:ext cx="2893026" cy="4580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2"/>
                </a:solidFill>
                <a:latin typeface="Times New Roman" pitchFamily="18" charset="0"/>
                <a:cs typeface="+mn-cs"/>
              </a:defRPr>
            </a:lvl1pPr>
          </a:lstStyle>
          <a:p>
            <a:pPr>
              <a:defRPr/>
            </a:pPr>
            <a:fld id="{8400F943-B50B-43CA-8158-8C9A870419B7}" type="slidenum">
              <a:rPr lang="en-US"/>
              <a:pPr>
                <a:defRPr/>
              </a:pPr>
              <a:t>‹n.›</a:t>
            </a:fld>
            <a:endParaRPr lang="en-US"/>
          </a:p>
        </p:txBody>
      </p:sp>
    </p:spTree>
    <p:extLst>
      <p:ext uri="{BB962C8B-B14F-4D97-AF65-F5344CB8AC3E}">
        <p14:creationId xmlns:p14="http://schemas.microsoft.com/office/powerpoint/2010/main" val="845878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a:ln/>
        </p:spPr>
      </p:sp>
      <p:sp>
        <p:nvSpPr>
          <p:cNvPr id="1146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051812AF-F35B-470B-9A88-685EFB57B09C}" type="slidenum">
              <a:rPr lang="it-IT" smtClean="0"/>
              <a:pPr>
                <a:defRPr/>
              </a:pPr>
              <a:t>1</a:t>
            </a:fld>
            <a:endParaRPr lang="it-IT"/>
          </a:p>
        </p:txBody>
      </p:sp>
    </p:spTree>
    <p:extLst>
      <p:ext uri="{BB962C8B-B14F-4D97-AF65-F5344CB8AC3E}">
        <p14:creationId xmlns:p14="http://schemas.microsoft.com/office/powerpoint/2010/main" val="29999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r>
              <a:rPr lang="en-US" smtClean="0"/>
              <a:t>If ageing is to be a positive experience, longer life must be accompanied by continuing opportunities for health, participation and security. The World Health Organization has adopted the term “active ageing” to express</a:t>
            </a:r>
          </a:p>
          <a:p>
            <a:r>
              <a:rPr lang="en-US" smtClean="0"/>
              <a:t>the process for achieving this vision. </a:t>
            </a:r>
            <a:endParaRPr lang="it-IT" smtClean="0"/>
          </a:p>
        </p:txBody>
      </p:sp>
      <p:sp>
        <p:nvSpPr>
          <p:cNvPr id="4" name="Segnaposto numero diapositiva 3"/>
          <p:cNvSpPr>
            <a:spLocks noGrp="1"/>
          </p:cNvSpPr>
          <p:nvPr>
            <p:ph type="sldNum" sz="quarter" idx="5"/>
          </p:nvPr>
        </p:nvSpPr>
        <p:spPr/>
        <p:txBody>
          <a:bodyPr/>
          <a:lstStyle/>
          <a:p>
            <a:pPr>
              <a:defRPr/>
            </a:pPr>
            <a:fld id="{013D621D-2561-4EDE-ABB4-91EB49A4E3AF}" type="slidenum">
              <a:rPr lang="es-ES" smtClean="0">
                <a:solidFill>
                  <a:prstClr val="black"/>
                </a:solidFill>
              </a:rPr>
              <a:pPr>
                <a:defRPr/>
              </a:pPr>
              <a:t>6</a:t>
            </a:fld>
            <a:endParaRPr lang="es-ES" dirty="0">
              <a:solidFill>
                <a:prstClr val="black"/>
              </a:solidFill>
            </a:endParaRPr>
          </a:p>
        </p:txBody>
      </p:sp>
    </p:spTree>
    <p:extLst>
      <p:ext uri="{BB962C8B-B14F-4D97-AF65-F5344CB8AC3E}">
        <p14:creationId xmlns:p14="http://schemas.microsoft.com/office/powerpoint/2010/main" val="317456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600" dirty="0" err="1" smtClean="0">
                <a:solidFill>
                  <a:srgbClr val="002060"/>
                </a:solidFill>
                <a:latin typeface="Palatino Linotype" pitchFamily="18" charset="0"/>
              </a:rPr>
              <a:t>Healthy</a:t>
            </a:r>
            <a:r>
              <a:rPr lang="it-IT" sz="600" dirty="0" smtClean="0">
                <a:solidFill>
                  <a:srgbClr val="002060"/>
                </a:solidFill>
                <a:latin typeface="Palatino Linotype" pitchFamily="18" charset="0"/>
              </a:rPr>
              <a:t> </a:t>
            </a:r>
            <a:r>
              <a:rPr lang="it-IT" sz="600" dirty="0" err="1" smtClean="0">
                <a:solidFill>
                  <a:srgbClr val="002060"/>
                </a:solidFill>
                <a:latin typeface="Palatino Linotype" pitchFamily="18" charset="0"/>
              </a:rPr>
              <a:t>Ageing</a:t>
            </a:r>
            <a:r>
              <a:rPr lang="it-IT" sz="600" dirty="0" smtClean="0">
                <a:solidFill>
                  <a:srgbClr val="002060"/>
                </a:solidFill>
                <a:latin typeface="Palatino Linotype" pitchFamily="18" charset="0"/>
              </a:rPr>
              <a:t> </a:t>
            </a:r>
            <a:r>
              <a:rPr lang="it-IT" sz="600" dirty="0" err="1" smtClean="0">
                <a:solidFill>
                  <a:srgbClr val="002060"/>
                </a:solidFill>
                <a:latin typeface="Palatino Linotype" pitchFamily="18" charset="0"/>
              </a:rPr>
              <a:t>as</a:t>
            </a:r>
            <a:r>
              <a:rPr lang="it-IT" sz="600" dirty="0" smtClean="0">
                <a:solidFill>
                  <a:srgbClr val="002060"/>
                </a:solidFill>
                <a:latin typeface="Palatino Linotype" pitchFamily="18" charset="0"/>
              </a:rPr>
              <a:t> the </a:t>
            </a:r>
            <a:r>
              <a:rPr lang="en-US" sz="600" dirty="0" smtClean="0">
                <a:solidFill>
                  <a:srgbClr val="002060"/>
                </a:solidFill>
                <a:latin typeface="Palatino Linotype" pitchFamily="18" charset="0"/>
              </a:rPr>
              <a:t>process of developing and maintaining the functional ability that enables well-being in </a:t>
            </a:r>
            <a:r>
              <a:rPr lang="it-IT" sz="600" dirty="0" err="1" smtClean="0">
                <a:solidFill>
                  <a:srgbClr val="002060"/>
                </a:solidFill>
                <a:latin typeface="Palatino Linotype" pitchFamily="18" charset="0"/>
              </a:rPr>
              <a:t>older</a:t>
            </a:r>
            <a:r>
              <a:rPr lang="it-IT" sz="600" dirty="0" smtClean="0">
                <a:solidFill>
                  <a:srgbClr val="002060"/>
                </a:solidFill>
                <a:latin typeface="Palatino Linotype" pitchFamily="18" charset="0"/>
              </a:rPr>
              <a:t> </a:t>
            </a:r>
            <a:r>
              <a:rPr lang="it-IT" sz="600" dirty="0" err="1" smtClean="0">
                <a:solidFill>
                  <a:srgbClr val="002060"/>
                </a:solidFill>
                <a:latin typeface="Palatino Linotype" pitchFamily="18" charset="0"/>
              </a:rPr>
              <a:t>age</a:t>
            </a:r>
            <a:r>
              <a:rPr lang="it-IT" sz="600" dirty="0" smtClean="0">
                <a:solidFill>
                  <a:srgbClr val="002060"/>
                </a:solidFill>
                <a:latin typeface="Palatino Linotype" pitchFamily="18" charset="0"/>
              </a:rPr>
              <a:t>. </a:t>
            </a:r>
            <a:r>
              <a:rPr lang="en-US" sz="600" b="1" kern="1200" baseline="0" dirty="0" smtClean="0">
                <a:solidFill>
                  <a:schemeClr val="tx1"/>
                </a:solidFill>
                <a:latin typeface="Times New Roman" pitchFamily="18" charset="0"/>
                <a:ea typeface="+mn-ea"/>
                <a:cs typeface="+mn-cs"/>
              </a:rPr>
              <a:t>Functional ability comprises the </a:t>
            </a:r>
            <a:r>
              <a:rPr lang="en-US" sz="600" b="1" kern="1200" baseline="0" dirty="0" err="1" smtClean="0">
                <a:solidFill>
                  <a:schemeClr val="tx1"/>
                </a:solidFill>
                <a:latin typeface="Times New Roman" pitchFamily="18" charset="0"/>
                <a:ea typeface="+mn-ea"/>
                <a:cs typeface="+mn-cs"/>
              </a:rPr>
              <a:t>healthrelated</a:t>
            </a:r>
            <a:r>
              <a:rPr lang="en-US" sz="600" b="1" kern="1200" baseline="0" dirty="0" smtClean="0">
                <a:solidFill>
                  <a:schemeClr val="tx1"/>
                </a:solidFill>
                <a:latin typeface="Times New Roman" pitchFamily="18" charset="0"/>
                <a:ea typeface="+mn-ea"/>
                <a:cs typeface="+mn-cs"/>
              </a:rPr>
              <a:t> </a:t>
            </a:r>
            <a:r>
              <a:rPr lang="en-US" sz="600" kern="1200" baseline="0" dirty="0" smtClean="0">
                <a:solidFill>
                  <a:schemeClr val="tx1"/>
                </a:solidFill>
                <a:latin typeface="Times New Roman" pitchFamily="18" charset="0"/>
                <a:ea typeface="+mn-ea"/>
                <a:cs typeface="+mn-cs"/>
              </a:rPr>
              <a:t>attributes that enable people to be and to do what they have reason to value. It is made up of the intrinsic capacity of the individual,</a:t>
            </a:r>
          </a:p>
          <a:p>
            <a:r>
              <a:rPr lang="en-US" sz="600" kern="1200" baseline="0" dirty="0" smtClean="0">
                <a:solidFill>
                  <a:schemeClr val="tx1"/>
                </a:solidFill>
                <a:latin typeface="Times New Roman" pitchFamily="18" charset="0"/>
                <a:ea typeface="+mn-ea"/>
                <a:cs typeface="+mn-cs"/>
              </a:rPr>
              <a:t>relevant environmental characteristics and the interactions between the individual and these </a:t>
            </a:r>
            <a:r>
              <a:rPr lang="it-IT" sz="600" kern="1200" baseline="0" dirty="0" err="1" smtClean="0">
                <a:solidFill>
                  <a:schemeClr val="tx1"/>
                </a:solidFill>
                <a:latin typeface="Times New Roman" pitchFamily="18" charset="0"/>
                <a:ea typeface="+mn-ea"/>
                <a:cs typeface="+mn-cs"/>
              </a:rPr>
              <a:t>characteristics</a:t>
            </a:r>
            <a:r>
              <a:rPr lang="it-IT" sz="600" kern="1200" baseline="0" dirty="0" smtClean="0">
                <a:solidFill>
                  <a:schemeClr val="tx1"/>
                </a:solidFill>
                <a:latin typeface="Times New Roman" pitchFamily="18" charset="0"/>
                <a:ea typeface="+mn-ea"/>
                <a:cs typeface="+mn-cs"/>
              </a:rPr>
              <a:t>. </a:t>
            </a:r>
            <a:r>
              <a:rPr lang="en-US" sz="600" b="1" kern="1200" baseline="0" dirty="0" smtClean="0">
                <a:solidFill>
                  <a:schemeClr val="tx1"/>
                </a:solidFill>
                <a:latin typeface="Times New Roman" pitchFamily="18" charset="0"/>
                <a:ea typeface="+mn-ea"/>
                <a:cs typeface="+mn-cs"/>
              </a:rPr>
              <a:t>Intrinsic capacity is the composite of all the </a:t>
            </a:r>
            <a:r>
              <a:rPr lang="en-US" sz="600" kern="1200" baseline="0" dirty="0" smtClean="0">
                <a:solidFill>
                  <a:schemeClr val="tx1"/>
                </a:solidFill>
                <a:latin typeface="Times New Roman" pitchFamily="18" charset="0"/>
                <a:ea typeface="+mn-ea"/>
                <a:cs typeface="+mn-cs"/>
              </a:rPr>
              <a:t>physical and mental capacities of an individual. </a:t>
            </a:r>
            <a:r>
              <a:rPr lang="en-US" sz="600" b="1" kern="1200" baseline="0" dirty="0" smtClean="0">
                <a:solidFill>
                  <a:schemeClr val="tx1"/>
                </a:solidFill>
                <a:latin typeface="Times New Roman" pitchFamily="18" charset="0"/>
                <a:ea typeface="+mn-ea"/>
                <a:cs typeface="+mn-cs"/>
              </a:rPr>
              <a:t>Environments comprise all the factors in </a:t>
            </a:r>
            <a:r>
              <a:rPr lang="en-US" sz="600" kern="1200" baseline="0" dirty="0" smtClean="0">
                <a:solidFill>
                  <a:schemeClr val="tx1"/>
                </a:solidFill>
                <a:latin typeface="Times New Roman" pitchFamily="18" charset="0"/>
                <a:ea typeface="+mn-ea"/>
                <a:cs typeface="+mn-cs"/>
              </a:rPr>
              <a:t>the extrinsic world that form the context of an</a:t>
            </a:r>
          </a:p>
          <a:p>
            <a:r>
              <a:rPr lang="en-US" sz="600" kern="1200" baseline="0" dirty="0" smtClean="0">
                <a:solidFill>
                  <a:schemeClr val="tx1"/>
                </a:solidFill>
                <a:latin typeface="Times New Roman" pitchFamily="18" charset="0"/>
                <a:ea typeface="+mn-ea"/>
                <a:cs typeface="+mn-cs"/>
              </a:rPr>
              <a:t>individual’s life. These include – from the micro-level to the macro-level – home, communities and the broader society. Within these environments are a range of factors, including the built environment, people and their relationships, attitudes and values, health and social policies, the systems that support them, and the services </a:t>
            </a:r>
            <a:r>
              <a:rPr lang="it-IT" sz="600" kern="1200" baseline="0" dirty="0" err="1" smtClean="0">
                <a:solidFill>
                  <a:schemeClr val="tx1"/>
                </a:solidFill>
                <a:latin typeface="Times New Roman" pitchFamily="18" charset="0"/>
                <a:ea typeface="+mn-ea"/>
                <a:cs typeface="+mn-cs"/>
              </a:rPr>
              <a:t>that</a:t>
            </a:r>
            <a:r>
              <a:rPr lang="it-IT" sz="600" kern="1200" baseline="0" dirty="0" smtClean="0">
                <a:solidFill>
                  <a:schemeClr val="tx1"/>
                </a:solidFill>
                <a:latin typeface="Times New Roman" pitchFamily="18" charset="0"/>
                <a:ea typeface="+mn-ea"/>
                <a:cs typeface="+mn-cs"/>
              </a:rPr>
              <a:t> </a:t>
            </a:r>
            <a:r>
              <a:rPr lang="it-IT" sz="600" kern="1200" baseline="0" dirty="0" err="1" smtClean="0">
                <a:solidFill>
                  <a:schemeClr val="tx1"/>
                </a:solidFill>
                <a:latin typeface="Times New Roman" pitchFamily="18" charset="0"/>
                <a:ea typeface="+mn-ea"/>
                <a:cs typeface="+mn-cs"/>
              </a:rPr>
              <a:t>they</a:t>
            </a:r>
            <a:r>
              <a:rPr lang="it-IT" sz="600" kern="1200" baseline="0" dirty="0" smtClean="0">
                <a:solidFill>
                  <a:schemeClr val="tx1"/>
                </a:solidFill>
                <a:latin typeface="Times New Roman" pitchFamily="18" charset="0"/>
                <a:ea typeface="+mn-ea"/>
                <a:cs typeface="+mn-cs"/>
              </a:rPr>
              <a:t> </a:t>
            </a:r>
            <a:r>
              <a:rPr lang="it-IT" sz="600" kern="1200" baseline="0" dirty="0" err="1" smtClean="0">
                <a:solidFill>
                  <a:schemeClr val="tx1"/>
                </a:solidFill>
                <a:latin typeface="Times New Roman" pitchFamily="18" charset="0"/>
                <a:ea typeface="+mn-ea"/>
                <a:cs typeface="+mn-cs"/>
              </a:rPr>
              <a:t>implement</a:t>
            </a:r>
            <a:r>
              <a:rPr lang="it-IT" sz="600" kern="1200" baseline="0" dirty="0" smtClean="0">
                <a:solidFill>
                  <a:schemeClr val="tx1"/>
                </a:solidFill>
                <a:latin typeface="Times New Roman" pitchFamily="18" charset="0"/>
                <a:ea typeface="+mn-ea"/>
                <a:cs typeface="+mn-cs"/>
              </a:rPr>
              <a:t> (</a:t>
            </a:r>
            <a:r>
              <a:rPr lang="it-IT" sz="600" i="1" kern="1200" baseline="0" dirty="0" smtClean="0">
                <a:solidFill>
                  <a:schemeClr val="tx1"/>
                </a:solidFill>
                <a:latin typeface="Times New Roman" pitchFamily="18" charset="0"/>
                <a:ea typeface="+mn-ea"/>
                <a:cs typeface="+mn-cs"/>
              </a:rPr>
              <a:t>21). </a:t>
            </a:r>
            <a:r>
              <a:rPr lang="en-US" sz="600" b="1" kern="1200" baseline="0" dirty="0" smtClean="0">
                <a:solidFill>
                  <a:schemeClr val="tx1"/>
                </a:solidFill>
                <a:latin typeface="Times New Roman" pitchFamily="18" charset="0"/>
                <a:ea typeface="+mn-ea"/>
                <a:cs typeface="+mn-cs"/>
              </a:rPr>
              <a:t>Well-being is considered in the broadest </a:t>
            </a:r>
            <a:r>
              <a:rPr lang="en-US" sz="600" kern="1200" baseline="0" dirty="0" smtClean="0">
                <a:solidFill>
                  <a:schemeClr val="tx1"/>
                </a:solidFill>
                <a:latin typeface="Times New Roman" pitchFamily="18" charset="0"/>
                <a:ea typeface="+mn-ea"/>
                <a:cs typeface="+mn-cs"/>
              </a:rPr>
              <a:t>sense and includes domains such as happiness, </a:t>
            </a:r>
            <a:r>
              <a:rPr lang="it-IT" sz="600" kern="1200" baseline="0" dirty="0" err="1" smtClean="0">
                <a:solidFill>
                  <a:schemeClr val="tx1"/>
                </a:solidFill>
                <a:latin typeface="Times New Roman" pitchFamily="18" charset="0"/>
                <a:ea typeface="+mn-ea"/>
                <a:cs typeface="+mn-cs"/>
              </a:rPr>
              <a:t>satisfaction</a:t>
            </a:r>
            <a:r>
              <a:rPr lang="it-IT" sz="600" kern="1200" baseline="0" dirty="0" smtClean="0">
                <a:solidFill>
                  <a:schemeClr val="tx1"/>
                </a:solidFill>
                <a:latin typeface="Times New Roman" pitchFamily="18" charset="0"/>
                <a:ea typeface="+mn-ea"/>
                <a:cs typeface="+mn-cs"/>
              </a:rPr>
              <a:t> and </a:t>
            </a:r>
            <a:r>
              <a:rPr lang="it-IT" sz="600" kern="1200" baseline="0" dirty="0" err="1" smtClean="0">
                <a:solidFill>
                  <a:schemeClr val="tx1"/>
                </a:solidFill>
                <a:latin typeface="Times New Roman" pitchFamily="18" charset="0"/>
                <a:ea typeface="+mn-ea"/>
                <a:cs typeface="+mn-cs"/>
              </a:rPr>
              <a:t>fulfilment</a:t>
            </a:r>
            <a:r>
              <a:rPr lang="it-IT" sz="600" kern="1200" baseline="0" dirty="0" smtClean="0">
                <a:solidFill>
                  <a:schemeClr val="tx1"/>
                </a:solidFill>
                <a:latin typeface="Times New Roman" pitchFamily="18" charset="0"/>
                <a:ea typeface="+mn-ea"/>
                <a:cs typeface="+mn-cs"/>
              </a:rPr>
              <a:t>. </a:t>
            </a:r>
            <a:endParaRPr lang="it-IT" sz="600" dirty="0"/>
          </a:p>
        </p:txBody>
      </p:sp>
      <p:sp>
        <p:nvSpPr>
          <p:cNvPr id="4" name="Segnaposto numero diapositiva 3"/>
          <p:cNvSpPr>
            <a:spLocks noGrp="1"/>
          </p:cNvSpPr>
          <p:nvPr>
            <p:ph type="sldNum" sz="quarter" idx="10"/>
          </p:nvPr>
        </p:nvSpPr>
        <p:spPr/>
        <p:txBody>
          <a:bodyPr/>
          <a:lstStyle/>
          <a:p>
            <a:pPr>
              <a:defRPr/>
            </a:pPr>
            <a:fld id="{8400F943-B50B-43CA-8158-8C9A870419B7}" type="slidenum">
              <a:rPr lang="en-US" smtClean="0"/>
              <a:pPr>
                <a:defRPr/>
              </a:pPr>
              <a:t>7</a:t>
            </a:fld>
            <a:endParaRPr lang="en-US"/>
          </a:p>
        </p:txBody>
      </p:sp>
    </p:spTree>
    <p:extLst>
      <p:ext uri="{BB962C8B-B14F-4D97-AF65-F5344CB8AC3E}">
        <p14:creationId xmlns:p14="http://schemas.microsoft.com/office/powerpoint/2010/main" val="14078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5E8890-EA1F-5540-8ACE-56C77DBA5527}" type="slidenum">
              <a:rPr lang="it-IT" sz="1300"/>
              <a:pPr eaLnBrk="1" hangingPunct="1"/>
              <a:t>8</a:t>
            </a:fld>
            <a:endParaRPr lang="it-IT" sz="1300"/>
          </a:p>
        </p:txBody>
      </p:sp>
      <p:sp>
        <p:nvSpPr>
          <p:cNvPr id="21505" name="Text Box 1"/>
          <p:cNvSpPr txBox="1">
            <a:spLocks noGrp="1" noRot="1" noChangeAspect="1" noChangeArrowheads="1"/>
          </p:cNvSpPr>
          <p:nvPr>
            <p:ph type="sldImg"/>
          </p:nvPr>
        </p:nvSpPr>
        <p:spPr>
          <a:xfrm>
            <a:off x="1035050" y="698500"/>
            <a:ext cx="4597400" cy="344805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it-IT" smtClean="0">
              <a:cs typeface="+mn-cs"/>
            </a:endParaRPr>
          </a:p>
        </p:txBody>
      </p:sp>
    </p:spTree>
    <p:extLst>
      <p:ext uri="{BB962C8B-B14F-4D97-AF65-F5344CB8AC3E}">
        <p14:creationId xmlns:p14="http://schemas.microsoft.com/office/powerpoint/2010/main" val="213600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xfrm>
            <a:off x="1035050" y="687388"/>
            <a:ext cx="4600575" cy="3449637"/>
          </a:xfrm>
          <a:noFill/>
          <a:ln>
            <a:solidFill>
              <a:srgbClr val="000000"/>
            </a:solidFill>
            <a:miter lim="800000"/>
            <a:headEnd/>
            <a:tailEnd/>
          </a:ln>
        </p:spPr>
      </p:sp>
      <p:sp>
        <p:nvSpPr>
          <p:cNvPr id="222211" name="Rectangle 3"/>
          <p:cNvSpPr>
            <a:spLocks noGrp="1"/>
          </p:cNvSpPr>
          <p:nvPr>
            <p:ph type="body" idx="1"/>
          </p:nvPr>
        </p:nvSpPr>
        <p:spPr bwMode="auto">
          <a:xfrm>
            <a:off x="666611" y="4364912"/>
            <a:ext cx="5335867" cy="4141033"/>
          </a:xfrm>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325470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43F3C3-86E1-4F3F-9D22-F4EB0AECD600}" type="slidenum">
              <a:rPr kumimoji="1" lang="it-IT"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it-IT" sz="1200" b="0" i="0" u="none" strike="noStrike" kern="1200" cap="none" spc="0" normalizeH="0" baseline="0" noProof="0" smtClean="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73632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A review appeared last october in the Lancet forecast that if LE continues to increase in the next future at the same pace as in the past centiry, most babies born after 2000 will live 100 years. A key question is …..we do not have the answer yet</a:t>
            </a:r>
          </a:p>
        </p:txBody>
      </p:sp>
      <p:sp>
        <p:nvSpPr>
          <p:cNvPr id="4" name="Segnaposto numero diapositiva 3"/>
          <p:cNvSpPr>
            <a:spLocks noGrp="1"/>
          </p:cNvSpPr>
          <p:nvPr>
            <p:ph type="sldNum" sz="quarter" idx="5"/>
          </p:nvPr>
        </p:nvSpPr>
        <p:spPr/>
        <p:txBody>
          <a:bodyPr/>
          <a:lstStyle/>
          <a:p>
            <a:pPr>
              <a:defRPr/>
            </a:pPr>
            <a:fld id="{5DAABBD8-7C65-4BA3-B4B9-2DF3F05E0303}" type="slidenum">
              <a:rPr lang="it-IT" smtClean="0">
                <a:solidFill>
                  <a:prstClr val="black"/>
                </a:solidFill>
              </a:rPr>
              <a:pPr>
                <a:defRPr/>
              </a:pPr>
              <a:t>20</a:t>
            </a:fld>
            <a:endParaRPr lang="it-IT" dirty="0">
              <a:solidFill>
                <a:prstClr val="black"/>
              </a:solidFill>
            </a:endParaRPr>
          </a:p>
        </p:txBody>
      </p:sp>
    </p:spTree>
    <p:extLst>
      <p:ext uri="{BB962C8B-B14F-4D97-AF65-F5344CB8AC3E}">
        <p14:creationId xmlns:p14="http://schemas.microsoft.com/office/powerpoint/2010/main" val="85750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Questo è di </a:t>
            </a:r>
            <a:r>
              <a:rPr lang="it-IT" dirty="0" err="1" smtClean="0"/>
              <a:t>vellas</a:t>
            </a:r>
            <a:endParaRPr lang="it-IT" dirty="0"/>
          </a:p>
        </p:txBody>
      </p:sp>
      <p:sp>
        <p:nvSpPr>
          <p:cNvPr id="4" name="Segnaposto numero diapositiva 3"/>
          <p:cNvSpPr>
            <a:spLocks noGrp="1"/>
          </p:cNvSpPr>
          <p:nvPr>
            <p:ph type="sldNum" sz="quarter" idx="10"/>
          </p:nvPr>
        </p:nvSpPr>
        <p:spPr/>
        <p:txBody>
          <a:bodyPr/>
          <a:lstStyle/>
          <a:p>
            <a:pPr>
              <a:defRPr/>
            </a:pPr>
            <a:fld id="{8400F943-B50B-43CA-8158-8C9A870419B7}" type="slidenum">
              <a:rPr lang="en-US" smtClean="0"/>
              <a:pPr>
                <a:defRPr/>
              </a:pPr>
              <a:t>21</a:t>
            </a:fld>
            <a:endParaRPr lang="en-US"/>
          </a:p>
        </p:txBody>
      </p:sp>
    </p:spTree>
    <p:extLst>
      <p:ext uri="{BB962C8B-B14F-4D97-AF65-F5344CB8AC3E}">
        <p14:creationId xmlns:p14="http://schemas.microsoft.com/office/powerpoint/2010/main" val="95958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03254CF-836A-470D-9F37-D871BFAEB2D5}" type="datetimeFigureOut">
              <a:rPr lang="it-IT"/>
              <a:pPr>
                <a:defRPr/>
              </a:pPr>
              <a:t>22/09/17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95CFAF-AACE-403E-B42C-3391BFAD4BD1}" type="slidenum">
              <a:rPr lang="it-IT"/>
              <a:pPr>
                <a:defRPr/>
              </a:pPr>
              <a:t>‹n.›</a:t>
            </a:fld>
            <a:endParaRPr lang="it-IT"/>
          </a:p>
        </p:txBody>
      </p:sp>
    </p:spTree>
    <p:extLst>
      <p:ext uri="{BB962C8B-B14F-4D97-AF65-F5344CB8AC3E}">
        <p14:creationId xmlns:p14="http://schemas.microsoft.com/office/powerpoint/2010/main" val="25624264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E9E678EF-3326-42D5-A75A-0671B5E9BA46}" type="datetimeFigureOut">
              <a:rPr lang="it-IT"/>
              <a:pPr>
                <a:defRPr/>
              </a:pPr>
              <a:t>22/09/17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08DCE99-323A-495E-A991-6DBB0D82A464}" type="slidenum">
              <a:rPr lang="it-IT"/>
              <a:pPr>
                <a:defRPr/>
              </a:pPr>
              <a:t>‹n.›</a:t>
            </a:fld>
            <a:endParaRPr lang="it-IT"/>
          </a:p>
        </p:txBody>
      </p:sp>
    </p:spTree>
    <p:extLst>
      <p:ext uri="{BB962C8B-B14F-4D97-AF65-F5344CB8AC3E}">
        <p14:creationId xmlns:p14="http://schemas.microsoft.com/office/powerpoint/2010/main" val="416003658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2109C60F-A21E-4E28-8033-2D4B33160FC2}" type="datetimeFigureOut">
              <a:rPr lang="it-IT"/>
              <a:pPr>
                <a:defRPr/>
              </a:pPr>
              <a:t>22/09/17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211187C-7C11-44B6-BAF8-76C8218DD593}" type="slidenum">
              <a:rPr lang="it-IT"/>
              <a:pPr>
                <a:defRPr/>
              </a:pPr>
              <a:t>‹n.›</a:t>
            </a:fld>
            <a:endParaRPr lang="it-IT"/>
          </a:p>
        </p:txBody>
      </p:sp>
    </p:spTree>
    <p:extLst>
      <p:ext uri="{BB962C8B-B14F-4D97-AF65-F5344CB8AC3E}">
        <p14:creationId xmlns:p14="http://schemas.microsoft.com/office/powerpoint/2010/main" val="198288387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9B98A5C-A336-4751-B9BD-3E51A02E4601}"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88F7610-DE2D-413E-A92A-11944914B64F}"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4135589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EFED0B0-A43F-4661-AEF7-0B2D079B6BC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7DE2DA4-A0A6-4D92-A277-33C69B0D93B0}"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89897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D0E8C55-E8CD-4C4E-AFCC-A27B1BBCFF12}"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92DBE77-FC9F-4A43-B333-F9F411B0547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8743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840A445-76E1-4F8C-9CF4-DD9C27CE5BD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1D87FE-06A1-4D97-98C8-4A6C5A56A3E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63842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14DAC3B-22A7-4724-AF23-ED8D664E1938}" type="datetimeFigureOut">
              <a:rPr lang="es-ES">
                <a:solidFill>
                  <a:prstClr val="black">
                    <a:tint val="75000"/>
                  </a:prstClr>
                </a:solidFill>
              </a:rPr>
              <a:pPr>
                <a:defRPr/>
              </a:pPr>
              <a:t>22/9/17</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799E30AE-3135-4AB4-B96C-F6798AF73A3D}"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76276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B43BCD0-4B40-4D2A-A5F2-37AC282B238F}" type="datetimeFigureOut">
              <a:rPr lang="es-ES">
                <a:solidFill>
                  <a:prstClr val="black">
                    <a:tint val="75000"/>
                  </a:prstClr>
                </a:solidFill>
              </a:rPr>
              <a:pPr>
                <a:defRPr/>
              </a:pPr>
              <a:t>22/9/17</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97E5FDE-E9E0-4C5D-98EF-BD99DDB3356B}"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579044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A89592F-91F0-4E9C-81DD-B7DB3794DA1A}" type="datetimeFigureOut">
              <a:rPr lang="es-ES">
                <a:solidFill>
                  <a:prstClr val="black">
                    <a:tint val="75000"/>
                  </a:prstClr>
                </a:solidFill>
              </a:rPr>
              <a:pPr>
                <a:defRPr/>
              </a:pPr>
              <a:t>22/9/17</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73468CA-D377-490B-A8C0-3B7CAF9F32E6}"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3765830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3AE6AC-4CFE-4056-8468-1349E012E5E8}"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ADA062D-2F4A-4A95-A64A-D9BDF78CE287}"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54011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258468C-C85C-46AB-B259-9966C3972E2C}" type="datetimeFigureOut">
              <a:rPr lang="it-IT"/>
              <a:pPr>
                <a:defRPr/>
              </a:pPr>
              <a:t>22/09/17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C62CC8F-A018-4D52-AB1F-0E350A20DA33}" type="slidenum">
              <a:rPr lang="it-IT"/>
              <a:pPr>
                <a:defRPr/>
              </a:pPr>
              <a:t>‹n.›</a:t>
            </a:fld>
            <a:endParaRPr lang="it-IT"/>
          </a:p>
        </p:txBody>
      </p:sp>
    </p:spTree>
    <p:extLst>
      <p:ext uri="{BB962C8B-B14F-4D97-AF65-F5344CB8AC3E}">
        <p14:creationId xmlns:p14="http://schemas.microsoft.com/office/powerpoint/2010/main" val="402096513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D0AF04-4BD9-4D85-8783-C7A140F5B7F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213A353-4524-4C7F-B683-F2C219B89467}"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06773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44B483A-8276-4A4C-87A9-E06049557D0C}"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545A8D9-3396-4E42-8905-EF84DFD8058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3712750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7ADF689-F5DE-4BC7-9B50-7E34B6DA1E3C}"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43CD90E-4333-4C40-8C44-A8466A548D2F}"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0532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9B98A5C-A336-4751-B9BD-3E51A02E4601}"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88F7610-DE2D-413E-A92A-11944914B64F}"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46557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EFED0B0-A43F-4661-AEF7-0B2D079B6BC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7DE2DA4-A0A6-4D92-A277-33C69B0D93B0}"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016025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D0E8C55-E8CD-4C4E-AFCC-A27B1BBCFF12}"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92DBE77-FC9F-4A43-B333-F9F411B0547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485583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840A445-76E1-4F8C-9CF4-DD9C27CE5BD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1D87FE-06A1-4D97-98C8-4A6C5A56A3E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4202419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14DAC3B-22A7-4724-AF23-ED8D664E1938}" type="datetimeFigureOut">
              <a:rPr lang="es-ES">
                <a:solidFill>
                  <a:prstClr val="black">
                    <a:tint val="75000"/>
                  </a:prstClr>
                </a:solidFill>
              </a:rPr>
              <a:pPr>
                <a:defRPr/>
              </a:pPr>
              <a:t>22/9/17</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799E30AE-3135-4AB4-B96C-F6798AF73A3D}"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06437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B43BCD0-4B40-4D2A-A5F2-37AC282B238F}" type="datetimeFigureOut">
              <a:rPr lang="es-ES">
                <a:solidFill>
                  <a:prstClr val="black">
                    <a:tint val="75000"/>
                  </a:prstClr>
                </a:solidFill>
              </a:rPr>
              <a:pPr>
                <a:defRPr/>
              </a:pPr>
              <a:t>22/9/17</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97E5FDE-E9E0-4C5D-98EF-BD99DDB3356B}"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360764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A89592F-91F0-4E9C-81DD-B7DB3794DA1A}" type="datetimeFigureOut">
              <a:rPr lang="es-ES">
                <a:solidFill>
                  <a:prstClr val="black">
                    <a:tint val="75000"/>
                  </a:prstClr>
                </a:solidFill>
              </a:rPr>
              <a:pPr>
                <a:defRPr/>
              </a:pPr>
              <a:t>22/9/17</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73468CA-D377-490B-A8C0-3B7CAF9F32E6}"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7678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4572B33B-85CC-463E-A07F-C01182E9DC25}" type="datetimeFigureOut">
              <a:rPr lang="it-IT"/>
              <a:pPr>
                <a:defRPr/>
              </a:pPr>
              <a:t>22/09/17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ACF19B2-971D-4BEA-AC0B-946F7519F56E}" type="slidenum">
              <a:rPr lang="it-IT"/>
              <a:pPr>
                <a:defRPr/>
              </a:pPr>
              <a:t>‹n.›</a:t>
            </a:fld>
            <a:endParaRPr lang="it-IT"/>
          </a:p>
        </p:txBody>
      </p:sp>
    </p:spTree>
    <p:extLst>
      <p:ext uri="{BB962C8B-B14F-4D97-AF65-F5344CB8AC3E}">
        <p14:creationId xmlns:p14="http://schemas.microsoft.com/office/powerpoint/2010/main" val="4175106341"/>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3AE6AC-4CFE-4056-8468-1349E012E5E8}"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ADA062D-2F4A-4A95-A64A-D9BDF78CE287}"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74184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D0AF04-4BD9-4D85-8783-C7A140F5B7F3}" type="datetimeFigureOut">
              <a:rPr lang="es-ES">
                <a:solidFill>
                  <a:prstClr val="black">
                    <a:tint val="75000"/>
                  </a:prstClr>
                </a:solidFill>
              </a:rPr>
              <a:pPr>
                <a:defRPr/>
              </a:pPr>
              <a:t>22/9/17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213A353-4524-4C7F-B683-F2C219B89467}"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097871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44B483A-8276-4A4C-87A9-E06049557D0C}"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545A8D9-3396-4E42-8905-EF84DFD8058A}"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727311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7ADF689-F5DE-4BC7-9B50-7E34B6DA1E3C}"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43CD90E-4333-4C40-8C44-A8466A548D2F}"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744235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A48DE8B-0DC7-4014-8132-7684654F15EC}"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86671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277D29-8028-4C43-B353-6FD26EEA55E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226138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009271-849E-4EF7-9B64-40CD5437FDA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35351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FC9E9F-1ABB-4DE9-BAFC-8FBC1853F8B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41500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517C5D4-2AAA-4E79-B0E7-35247DD90A11}"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34821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A513DDE-596F-4AA2-9350-5D176DBA164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5014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5FDC12DF-36C1-4AC9-92FB-BB548C482243}" type="datetimeFigureOut">
              <a:rPr lang="it-IT"/>
              <a:pPr>
                <a:defRPr/>
              </a:pPr>
              <a:t>22/09/17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69B1386-F9A0-452B-89EB-7CB366B9F093}" type="slidenum">
              <a:rPr lang="it-IT"/>
              <a:pPr>
                <a:defRPr/>
              </a:pPr>
              <a:t>‹n.›</a:t>
            </a:fld>
            <a:endParaRPr lang="it-IT"/>
          </a:p>
        </p:txBody>
      </p:sp>
    </p:spTree>
    <p:extLst>
      <p:ext uri="{BB962C8B-B14F-4D97-AF65-F5344CB8AC3E}">
        <p14:creationId xmlns:p14="http://schemas.microsoft.com/office/powerpoint/2010/main" val="1932019753"/>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61163C6-D626-4B2B-9972-C372AE9CDBD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018710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46EEB8-EDDB-471A-A541-989583CE1B2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82110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A879D6-45CF-47AC-A3FA-4F3C501308B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53424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C921B-C5A3-4AD0-84F9-5E245B0E435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359251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CC6830-4EC1-43A9-9FB8-9AA94A408D3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297417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356350"/>
            <a:ext cx="2133600" cy="365125"/>
          </a:xfrm>
        </p:spPr>
        <p:txBody>
          <a:bodyPr/>
          <a:lstStyle>
            <a:lvl1pPr>
              <a:defRPr smtClean="0">
                <a:latin typeface="Arial" panose="020B0604020202020204" pitchFamily="34" charset="0"/>
                <a:ea typeface="ＭＳ Ｐゴシック" panose="020B0600070205080204" pitchFamily="34" charset="-128"/>
                <a:cs typeface="Arial" panose="020B0604020202020204" pitchFamily="34" charset="0"/>
              </a:defRPr>
            </a:lvl1pPr>
          </a:lstStyle>
          <a:p>
            <a:fld id="{33F2F416-2960-4587-A270-BB81894A4E3A}" type="datetimeFigureOut">
              <a:rPr lang="it-IT" altLang="it-IT">
                <a:solidFill>
                  <a:srgbClr val="000000"/>
                </a:solidFill>
              </a:rPr>
              <a:pPr/>
              <a:t>22/09/17</a:t>
            </a:fld>
            <a:endParaRPr lang="it-IT" altLang="it-IT">
              <a:solidFill>
                <a:srgbClr val="000000"/>
              </a:solidFill>
            </a:endParaRPr>
          </a:p>
        </p:txBody>
      </p:sp>
      <p:sp>
        <p:nvSpPr>
          <p:cNvPr id="4" name="Segnaposto piè di pagina 3"/>
          <p:cNvSpPr>
            <a:spLocks noGrp="1"/>
          </p:cNvSpPr>
          <p:nvPr>
            <p:ph type="ftr" sz="quarter" idx="11"/>
          </p:nvPr>
        </p:nvSpPr>
        <p:spPr>
          <a:xfrm>
            <a:off x="3124200" y="6356350"/>
            <a:ext cx="2895600" cy="365125"/>
          </a:xfrm>
        </p:spPr>
        <p:txBody>
          <a:bodyPr/>
          <a:lstStyle>
            <a:lvl1pPr>
              <a:defRPr/>
            </a:lvl1pPr>
          </a:lstStyle>
          <a:p>
            <a:pPr>
              <a:defRPr/>
            </a:pPr>
            <a:endParaRPr lang="it-IT">
              <a:solidFill>
                <a:srgbClr val="000000"/>
              </a:solidFill>
            </a:endParaRPr>
          </a:p>
        </p:txBody>
      </p:sp>
      <p:sp>
        <p:nvSpPr>
          <p:cNvPr id="5" name="Segnaposto numero diapositiva 4"/>
          <p:cNvSpPr>
            <a:spLocks noGrp="1"/>
          </p:cNvSpPr>
          <p:nvPr>
            <p:ph type="sldNum" sz="quarter" idx="12"/>
          </p:nvPr>
        </p:nvSpPr>
        <p:spPr>
          <a:xfrm>
            <a:off x="6553200" y="6356350"/>
            <a:ext cx="2133600" cy="365125"/>
          </a:xfrm>
        </p:spPr>
        <p:txBody>
          <a:bodyPr/>
          <a:lstStyle>
            <a:lvl1pPr>
              <a:defRPr/>
            </a:lvl1pPr>
          </a:lstStyle>
          <a:p>
            <a:fld id="{6096782D-997B-42E2-B882-3EB83272049C}"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08614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21751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26174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54131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5640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271AD19F-2418-4276-991E-88284089B552}" type="datetimeFigureOut">
              <a:rPr lang="it-IT"/>
              <a:pPr>
                <a:defRPr/>
              </a:pPr>
              <a:t>22/09/17</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E60A26F-F30D-4F76-AE23-31A4C52DA169}" type="slidenum">
              <a:rPr lang="it-IT"/>
              <a:pPr>
                <a:defRPr/>
              </a:pPr>
              <a:t>‹n.›</a:t>
            </a:fld>
            <a:endParaRPr lang="it-IT"/>
          </a:p>
        </p:txBody>
      </p:sp>
    </p:spTree>
    <p:extLst>
      <p:ext uri="{BB962C8B-B14F-4D97-AF65-F5344CB8AC3E}">
        <p14:creationId xmlns:p14="http://schemas.microsoft.com/office/powerpoint/2010/main" val="2452337606"/>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0709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0718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464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92606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8838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49894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DAF57F-2A59-464A-A319-E5A188045825}" type="datetimeFigureOut">
              <a:rPr lang="it-IT" smtClean="0">
                <a:solidFill>
                  <a:prstClr val="black">
                    <a:tint val="75000"/>
                  </a:prstClr>
                </a:solidFill>
              </a:rPr>
              <a:pPr/>
              <a:t>22/09/17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E256099-F64C-41E8-B494-84D5827AD47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07140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cs typeface="+mn-cs"/>
              </a:endParaRPr>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cs typeface="+mn-cs"/>
              </a:endParaRPr>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cs typeface="+mn-cs"/>
              </a:endParaRPr>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cs typeface="+mn-cs"/>
              </a:endParaRPr>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grpSp>
      <p:sp>
        <p:nvSpPr>
          <p:cNvPr id="13341" name="Rectangle 29"/>
          <p:cNvSpPr>
            <a:spLocks noGrp="1" noChangeArrowheads="1"/>
          </p:cNvSpPr>
          <p:nvPr>
            <p:ph type="ctrTitle" sz="quarter"/>
          </p:nvPr>
        </p:nvSpPr>
        <p:spPr>
          <a:xfrm>
            <a:off x="685800" y="1868488"/>
            <a:ext cx="7772400" cy="1600200"/>
          </a:xfrm>
        </p:spPr>
        <p:txBody>
          <a:bodyPr anchorCtr="1"/>
          <a:lstStyle>
            <a:lvl1pPr>
              <a:defRPr/>
            </a:lvl1pPr>
          </a:lstStyle>
          <a:p>
            <a:r>
              <a:rPr lang="it-IT"/>
              <a:t>Fare clic per modificare lo stile del titolo dello schema</a:t>
            </a:r>
          </a:p>
        </p:txBody>
      </p:sp>
      <p:sp>
        <p:nvSpPr>
          <p:cNvPr id="13342"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it-IT"/>
              <a:t>Fare clic per modificare lo stile del sottotitolo dello schema</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it-IT"/>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it-IT"/>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090A0D75-F038-4518-83C1-24CC07AED0E9}" type="slidenum">
              <a:rPr lang="it-IT"/>
              <a:pPr>
                <a:defRPr/>
              </a:pPr>
              <a:t>‹n.›</a:t>
            </a:fld>
            <a:endParaRPr lang="it-IT"/>
          </a:p>
        </p:txBody>
      </p:sp>
    </p:spTree>
    <p:extLst>
      <p:ext uri="{BB962C8B-B14F-4D97-AF65-F5344CB8AC3E}">
        <p14:creationId xmlns:p14="http://schemas.microsoft.com/office/powerpoint/2010/main" val="1514364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E61D554-68EA-4128-92B2-E693B291DB01}" type="slidenum">
              <a:rPr lang="it-IT"/>
              <a:pPr>
                <a:defRPr/>
              </a:pPr>
              <a:t>‹n.›</a:t>
            </a:fld>
            <a:endParaRPr lang="it-IT"/>
          </a:p>
        </p:txBody>
      </p:sp>
    </p:spTree>
    <p:extLst>
      <p:ext uri="{BB962C8B-B14F-4D97-AF65-F5344CB8AC3E}">
        <p14:creationId xmlns:p14="http://schemas.microsoft.com/office/powerpoint/2010/main" val="3740854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F9C1F9-6C0C-43B4-BE78-0A9784EA9B9E}" type="slidenum">
              <a:rPr lang="it-IT"/>
              <a:pPr>
                <a:defRPr/>
              </a:pPr>
              <a:t>‹n.›</a:t>
            </a:fld>
            <a:endParaRPr lang="it-IT"/>
          </a:p>
        </p:txBody>
      </p:sp>
    </p:spTree>
    <p:extLst>
      <p:ext uri="{BB962C8B-B14F-4D97-AF65-F5344CB8AC3E}">
        <p14:creationId xmlns:p14="http://schemas.microsoft.com/office/powerpoint/2010/main" val="57116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262D12E7-5834-4937-8219-299E1B194595}" type="datetimeFigureOut">
              <a:rPr lang="it-IT"/>
              <a:pPr>
                <a:defRPr/>
              </a:pPr>
              <a:t>22/09/17</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B68BD3D9-2A80-40F6-88CE-AEDB7996ECE4}" type="slidenum">
              <a:rPr lang="it-IT"/>
              <a:pPr>
                <a:defRPr/>
              </a:pPr>
              <a:t>‹n.›</a:t>
            </a:fld>
            <a:endParaRPr lang="it-IT"/>
          </a:p>
        </p:txBody>
      </p:sp>
    </p:spTree>
    <p:extLst>
      <p:ext uri="{BB962C8B-B14F-4D97-AF65-F5344CB8AC3E}">
        <p14:creationId xmlns:p14="http://schemas.microsoft.com/office/powerpoint/2010/main" val="394986894"/>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8B871A4A-ED19-4543-B132-44E268E1FD18}" type="slidenum">
              <a:rPr lang="it-IT"/>
              <a:pPr>
                <a:defRPr/>
              </a:pPr>
              <a:t>‹n.›</a:t>
            </a:fld>
            <a:endParaRPr lang="it-IT"/>
          </a:p>
        </p:txBody>
      </p:sp>
    </p:spTree>
    <p:extLst>
      <p:ext uri="{BB962C8B-B14F-4D97-AF65-F5344CB8AC3E}">
        <p14:creationId xmlns:p14="http://schemas.microsoft.com/office/powerpoint/2010/main" val="2403080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a:defRPr/>
            </a:pPr>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52B8171E-3CBB-4847-903C-123A9BABDB84}" type="slidenum">
              <a:rPr lang="it-IT"/>
              <a:pPr>
                <a:defRPr/>
              </a:pPr>
              <a:t>‹n.›</a:t>
            </a:fld>
            <a:endParaRPr lang="it-IT"/>
          </a:p>
        </p:txBody>
      </p:sp>
    </p:spTree>
    <p:extLst>
      <p:ext uri="{BB962C8B-B14F-4D97-AF65-F5344CB8AC3E}">
        <p14:creationId xmlns:p14="http://schemas.microsoft.com/office/powerpoint/2010/main" val="1353230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CE1CB888-D95C-4A95-8320-E7283CAC1751}" type="slidenum">
              <a:rPr lang="it-IT"/>
              <a:pPr>
                <a:defRPr/>
              </a:pPr>
              <a:t>‹n.›</a:t>
            </a:fld>
            <a:endParaRPr lang="it-IT"/>
          </a:p>
        </p:txBody>
      </p:sp>
    </p:spTree>
    <p:extLst>
      <p:ext uri="{BB962C8B-B14F-4D97-AF65-F5344CB8AC3E}">
        <p14:creationId xmlns:p14="http://schemas.microsoft.com/office/powerpoint/2010/main" val="3783627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1A80836D-0810-42B0-8059-C78C15E26984}" type="slidenum">
              <a:rPr lang="it-IT"/>
              <a:pPr>
                <a:defRPr/>
              </a:pPr>
              <a:t>‹n.›</a:t>
            </a:fld>
            <a:endParaRPr lang="it-IT"/>
          </a:p>
        </p:txBody>
      </p:sp>
    </p:spTree>
    <p:extLst>
      <p:ext uri="{BB962C8B-B14F-4D97-AF65-F5344CB8AC3E}">
        <p14:creationId xmlns:p14="http://schemas.microsoft.com/office/powerpoint/2010/main" val="84933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AC9D4D60-5AB5-4163-B2E2-069C3677E4B3}" type="slidenum">
              <a:rPr lang="it-IT"/>
              <a:pPr>
                <a:defRPr/>
              </a:pPr>
              <a:t>‹n.›</a:t>
            </a:fld>
            <a:endParaRPr lang="it-IT"/>
          </a:p>
        </p:txBody>
      </p:sp>
    </p:spTree>
    <p:extLst>
      <p:ext uri="{BB962C8B-B14F-4D97-AF65-F5344CB8AC3E}">
        <p14:creationId xmlns:p14="http://schemas.microsoft.com/office/powerpoint/2010/main" val="603850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6D3536F0-C57F-44B1-93CA-BA59AECB0A99}" type="slidenum">
              <a:rPr lang="it-IT"/>
              <a:pPr>
                <a:defRPr/>
              </a:pPr>
              <a:t>‹n.›</a:t>
            </a:fld>
            <a:endParaRPr lang="it-IT"/>
          </a:p>
        </p:txBody>
      </p:sp>
    </p:spTree>
    <p:extLst>
      <p:ext uri="{BB962C8B-B14F-4D97-AF65-F5344CB8AC3E}">
        <p14:creationId xmlns:p14="http://schemas.microsoft.com/office/powerpoint/2010/main" val="2330502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7FBFCBB-BC1C-46EB-BA07-950ACD5962D4}" type="slidenum">
              <a:rPr lang="it-IT"/>
              <a:pPr>
                <a:defRPr/>
              </a:pPr>
              <a:t>‹n.›</a:t>
            </a:fld>
            <a:endParaRPr lang="it-IT"/>
          </a:p>
        </p:txBody>
      </p:sp>
    </p:spTree>
    <p:extLst>
      <p:ext uri="{BB962C8B-B14F-4D97-AF65-F5344CB8AC3E}">
        <p14:creationId xmlns:p14="http://schemas.microsoft.com/office/powerpoint/2010/main" val="72029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768350"/>
            <a:ext cx="1943100" cy="53276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768350"/>
            <a:ext cx="5676900" cy="53276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3E56CB-6C61-4360-9207-61DAC73E7B97}" type="slidenum">
              <a:rPr lang="it-IT"/>
              <a:pPr>
                <a:defRPr/>
              </a:pPr>
              <a:t>‹n.›</a:t>
            </a:fld>
            <a:endParaRPr lang="it-IT"/>
          </a:p>
        </p:txBody>
      </p:sp>
    </p:spTree>
    <p:extLst>
      <p:ext uri="{BB962C8B-B14F-4D97-AF65-F5344CB8AC3E}">
        <p14:creationId xmlns:p14="http://schemas.microsoft.com/office/powerpoint/2010/main" val="251074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3085D4-4E45-4336-B3F4-90826304C6E8}" type="datetimeFigureOut">
              <a:rPr lang="it-IT"/>
              <a:pPr>
                <a:defRPr/>
              </a:pPr>
              <a:t>22/09/17</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419A174-8244-4CC3-A808-2FB6C3092D8C}" type="slidenum">
              <a:rPr lang="it-IT"/>
              <a:pPr>
                <a:defRPr/>
              </a:pPr>
              <a:t>‹n.›</a:t>
            </a:fld>
            <a:endParaRPr lang="it-IT"/>
          </a:p>
        </p:txBody>
      </p:sp>
    </p:spTree>
    <p:extLst>
      <p:ext uri="{BB962C8B-B14F-4D97-AF65-F5344CB8AC3E}">
        <p14:creationId xmlns:p14="http://schemas.microsoft.com/office/powerpoint/2010/main" val="39515046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259FF894-19E0-4468-8074-56E4420F6845}" type="datetimeFigureOut">
              <a:rPr lang="it-IT"/>
              <a:pPr>
                <a:defRPr/>
              </a:pPr>
              <a:t>22/09/17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F06A0CF-9F00-498A-9300-21C91F6E68AC}" type="slidenum">
              <a:rPr lang="it-IT"/>
              <a:pPr>
                <a:defRPr/>
              </a:pPr>
              <a:t>‹n.›</a:t>
            </a:fld>
            <a:endParaRPr lang="it-IT"/>
          </a:p>
        </p:txBody>
      </p:sp>
    </p:spTree>
    <p:extLst>
      <p:ext uri="{BB962C8B-B14F-4D97-AF65-F5344CB8AC3E}">
        <p14:creationId xmlns:p14="http://schemas.microsoft.com/office/powerpoint/2010/main" val="278382193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955143E3-A7CB-4545-ACD5-35CE4086C18A}" type="datetimeFigureOut">
              <a:rPr lang="it-IT"/>
              <a:pPr>
                <a:defRPr/>
              </a:pPr>
              <a:t>22/09/17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40EAAA6-5F5A-4018-9001-CBB2B9479944}" type="slidenum">
              <a:rPr lang="it-IT"/>
              <a:pPr>
                <a:defRPr/>
              </a:pPr>
              <a:t>‹n.›</a:t>
            </a:fld>
            <a:endParaRPr lang="it-IT"/>
          </a:p>
        </p:txBody>
      </p:sp>
    </p:spTree>
    <p:extLst>
      <p:ext uri="{BB962C8B-B14F-4D97-AF65-F5344CB8AC3E}">
        <p14:creationId xmlns:p14="http://schemas.microsoft.com/office/powerpoint/2010/main" val="15601374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67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4F4EB419-1962-4F5C-A4CA-4B4595B4A667}" type="datetimeFigureOut">
              <a:rPr lang="it-IT"/>
              <a:pPr>
                <a:defRPr/>
              </a:pPr>
              <a:t>22/09/17</a:t>
            </a:fld>
            <a:endParaRPr lang="it-IT"/>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it-IT"/>
          </a:p>
        </p:txBody>
      </p:sp>
      <p:sp>
        <p:nvSpPr>
          <p:cNvPr id="167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3C7C79B-4A9C-4D91-9F31-558C6E2DDEB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aramond" pitchFamily="18" charset="0"/>
                <a:cs typeface="+mn-cs"/>
              </a:defRPr>
            </a:lvl1pPr>
          </a:lstStyle>
          <a:p>
            <a:pPr>
              <a:defRPr/>
            </a:pPr>
            <a:fld id="{58A2C999-FC1D-40AB-890D-CFE58E3F0C65}"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aramond" pitchFamily="18" charset="0"/>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aramond" pitchFamily="18" charset="0"/>
                <a:cs typeface="+mn-cs"/>
              </a:defRPr>
            </a:lvl1pPr>
          </a:lstStyle>
          <a:p>
            <a:pPr>
              <a:defRPr/>
            </a:pPr>
            <a:fld id="{6D008674-7D79-461C-A95A-17BB85D3C7E2}"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19739405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kern="1200">
          <a:solidFill>
            <a:schemeClr val="tx1"/>
          </a:solidFill>
          <a:latin typeface="Garamond" pitchFamily="18" charset="0"/>
          <a:ea typeface="+mj-ea"/>
          <a:cs typeface="+mj-cs"/>
        </a:defRPr>
      </a:lvl1pPr>
      <a:lvl2pPr algn="ctr" rtl="0" eaLnBrk="0" fontAlgn="base" hangingPunct="0">
        <a:spcBef>
          <a:spcPct val="0"/>
        </a:spcBef>
        <a:spcAft>
          <a:spcPct val="0"/>
        </a:spcAft>
        <a:defRPr sz="4400">
          <a:solidFill>
            <a:schemeClr val="tx1"/>
          </a:solidFill>
          <a:latin typeface="Garamond" pitchFamily="18" charset="0"/>
        </a:defRPr>
      </a:lvl2pPr>
      <a:lvl3pPr algn="ctr" rtl="0" eaLnBrk="0" fontAlgn="base" hangingPunct="0">
        <a:spcBef>
          <a:spcPct val="0"/>
        </a:spcBef>
        <a:spcAft>
          <a:spcPct val="0"/>
        </a:spcAft>
        <a:defRPr sz="4400">
          <a:solidFill>
            <a:schemeClr val="tx1"/>
          </a:solidFill>
          <a:latin typeface="Garamond" pitchFamily="18" charset="0"/>
        </a:defRPr>
      </a:lvl3pPr>
      <a:lvl4pPr algn="ctr" rtl="0" eaLnBrk="0" fontAlgn="base" hangingPunct="0">
        <a:spcBef>
          <a:spcPct val="0"/>
        </a:spcBef>
        <a:spcAft>
          <a:spcPct val="0"/>
        </a:spcAft>
        <a:defRPr sz="4400">
          <a:solidFill>
            <a:schemeClr val="tx1"/>
          </a:solidFill>
          <a:latin typeface="Garamond" pitchFamily="18" charset="0"/>
        </a:defRPr>
      </a:lvl4pPr>
      <a:lvl5pPr algn="ctr" rtl="0" eaLnBrk="0" fontAlgn="base" hangingPunct="0">
        <a:spcBef>
          <a:spcPct val="0"/>
        </a:spcBef>
        <a:spcAft>
          <a:spcPct val="0"/>
        </a:spcAft>
        <a:defRPr sz="4400">
          <a:solidFill>
            <a:schemeClr val="tx1"/>
          </a:solidFill>
          <a:latin typeface="Garamond"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aramond"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aramond"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aramond" pitchFamily="18" charset="0"/>
                <a:cs typeface="+mn-cs"/>
              </a:defRPr>
            </a:lvl1pPr>
          </a:lstStyle>
          <a:p>
            <a:pPr>
              <a:defRPr/>
            </a:pPr>
            <a:fld id="{58A2C999-FC1D-40AB-890D-CFE58E3F0C65}" type="datetimeFigureOut">
              <a:rPr lang="es-ES">
                <a:solidFill>
                  <a:prstClr val="black">
                    <a:tint val="75000"/>
                  </a:prstClr>
                </a:solidFill>
              </a:rPr>
              <a:pPr>
                <a:defRPr/>
              </a:pPr>
              <a:t>22/9/17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aramond" pitchFamily="18" charset="0"/>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aramond" pitchFamily="18" charset="0"/>
                <a:cs typeface="+mn-cs"/>
              </a:defRPr>
            </a:lvl1pPr>
          </a:lstStyle>
          <a:p>
            <a:pPr>
              <a:defRPr/>
            </a:pPr>
            <a:fld id="{6D008674-7D79-461C-A95A-17BB85D3C7E2}" type="slidenum">
              <a:rPr lang="es-ES">
                <a:solidFill>
                  <a:prstClr val="black">
                    <a:tint val="75000"/>
                  </a:prstClr>
                </a:solidFill>
              </a:rPr>
              <a:pPr>
                <a:defRPr/>
              </a:pPr>
              <a:t>‹n.›</a:t>
            </a:fld>
            <a:endParaRPr lang="es-ES" dirty="0">
              <a:solidFill>
                <a:prstClr val="black">
                  <a:tint val="75000"/>
                </a:prstClr>
              </a:solidFill>
            </a:endParaRPr>
          </a:p>
        </p:txBody>
      </p:sp>
    </p:spTree>
    <p:extLst>
      <p:ext uri="{BB962C8B-B14F-4D97-AF65-F5344CB8AC3E}">
        <p14:creationId xmlns:p14="http://schemas.microsoft.com/office/powerpoint/2010/main" val="22509523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1"/>
          </a:solidFill>
          <a:latin typeface="Garamond" pitchFamily="18" charset="0"/>
          <a:ea typeface="+mj-ea"/>
          <a:cs typeface="+mj-cs"/>
        </a:defRPr>
      </a:lvl1pPr>
      <a:lvl2pPr algn="ctr" rtl="0" eaLnBrk="0" fontAlgn="base" hangingPunct="0">
        <a:spcBef>
          <a:spcPct val="0"/>
        </a:spcBef>
        <a:spcAft>
          <a:spcPct val="0"/>
        </a:spcAft>
        <a:defRPr sz="4400">
          <a:solidFill>
            <a:schemeClr val="tx1"/>
          </a:solidFill>
          <a:latin typeface="Garamond" pitchFamily="18" charset="0"/>
        </a:defRPr>
      </a:lvl2pPr>
      <a:lvl3pPr algn="ctr" rtl="0" eaLnBrk="0" fontAlgn="base" hangingPunct="0">
        <a:spcBef>
          <a:spcPct val="0"/>
        </a:spcBef>
        <a:spcAft>
          <a:spcPct val="0"/>
        </a:spcAft>
        <a:defRPr sz="4400">
          <a:solidFill>
            <a:schemeClr val="tx1"/>
          </a:solidFill>
          <a:latin typeface="Garamond" pitchFamily="18" charset="0"/>
        </a:defRPr>
      </a:lvl3pPr>
      <a:lvl4pPr algn="ctr" rtl="0" eaLnBrk="0" fontAlgn="base" hangingPunct="0">
        <a:spcBef>
          <a:spcPct val="0"/>
        </a:spcBef>
        <a:spcAft>
          <a:spcPct val="0"/>
        </a:spcAft>
        <a:defRPr sz="4400">
          <a:solidFill>
            <a:schemeClr val="tx1"/>
          </a:solidFill>
          <a:latin typeface="Garamond" pitchFamily="18" charset="0"/>
        </a:defRPr>
      </a:lvl4pPr>
      <a:lvl5pPr algn="ctr" rtl="0" eaLnBrk="0" fontAlgn="base" hangingPunct="0">
        <a:spcBef>
          <a:spcPct val="0"/>
        </a:spcBef>
        <a:spcAft>
          <a:spcPct val="0"/>
        </a:spcAft>
        <a:defRPr sz="4400">
          <a:solidFill>
            <a:schemeClr val="tx1"/>
          </a:solidFill>
          <a:latin typeface="Garamond"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aramond"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aramond"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BE6965-A484-454B-A035-000373510606}" type="slidenum">
              <a:rPr lang="it-IT" altLang="it-IT" smtClean="0">
                <a:solidFill>
                  <a:srgbClr val="000000"/>
                </a:solidFill>
                <a:latin typeface="Arial" panose="020B0604020202020204" pitchFamily="34" charset="0"/>
                <a:ea typeface="ＭＳ Ｐゴシック" panose="020B0600070205080204" pitchFamily="34" charset="-128"/>
                <a:cs typeface="Arial"/>
              </a:rPr>
              <a:pPr/>
              <a:t>‹n.›</a:t>
            </a:fld>
            <a:endParaRPr lang="it-IT" altLang="it-IT" smtClean="0">
              <a:solidFill>
                <a:srgbClr val="000000"/>
              </a:solidFill>
              <a:latin typeface="Arial" panose="020B0604020202020204" pitchFamily="34" charset="0"/>
              <a:ea typeface="ＭＳ Ｐゴシック" panose="020B0600070205080204" pitchFamily="34" charset="-128"/>
              <a:cs typeface="Arial"/>
            </a:endParaRPr>
          </a:p>
        </p:txBody>
      </p:sp>
    </p:spTree>
    <p:extLst>
      <p:ext uri="{BB962C8B-B14F-4D97-AF65-F5344CB8AC3E}">
        <p14:creationId xmlns:p14="http://schemas.microsoft.com/office/powerpoint/2010/main" val="308469179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2DAF57F-2A59-464A-A319-E5A188045825}" type="datetimeFigureOut">
              <a:rPr lang="it-IT" smtClean="0">
                <a:solidFill>
                  <a:prstClr val="black">
                    <a:tint val="75000"/>
                  </a:prstClr>
                </a:solidFill>
                <a:latin typeface="Calibri"/>
                <a:cs typeface="+mn-cs"/>
              </a:rPr>
              <a:pPr fontAlgn="auto">
                <a:spcBef>
                  <a:spcPts val="0"/>
                </a:spcBef>
                <a:spcAft>
                  <a:spcPts val="0"/>
                </a:spcAft>
              </a:pPr>
              <a:t>22/09/17</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256099-F64C-41E8-B494-84D5827AD470}"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extLst>
      <p:ext uri="{BB962C8B-B14F-4D97-AF65-F5344CB8AC3E}">
        <p14:creationId xmlns:p14="http://schemas.microsoft.com/office/powerpoint/2010/main" val="339927973"/>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58000"/>
            <a:lum/>
          </a:blip>
          <a:srcRect/>
          <a:stretch>
            <a:fillRect t="-25000" b="-25000"/>
          </a:stretch>
        </a:blip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56700" cy="757238"/>
            <a:chOff x="0" y="0"/>
            <a:chExt cx="5768" cy="477"/>
          </a:xfrm>
        </p:grpSpPr>
        <p:sp>
          <p:nvSpPr>
            <p:cNvPr id="12291"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cs typeface="+mn-cs"/>
              </a:endParaRPr>
            </a:p>
          </p:txBody>
        </p:sp>
        <p:sp>
          <p:nvSpPr>
            <p:cNvPr id="12292"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cs typeface="+mn-cs"/>
              </a:endParaRPr>
            </a:p>
          </p:txBody>
        </p:sp>
        <p:sp>
          <p:nvSpPr>
            <p:cNvPr id="12293"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4"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5"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6"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7"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8"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299"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0"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1"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2"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3"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4"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5"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6"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7"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8"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09"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10"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cs typeface="+mn-cs"/>
              </a:endParaRPr>
            </a:p>
          </p:txBody>
        </p:sp>
        <p:sp>
          <p:nvSpPr>
            <p:cNvPr id="12311"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cs typeface="+mn-cs"/>
              </a:endParaRPr>
            </a:p>
          </p:txBody>
        </p:sp>
        <p:sp>
          <p:nvSpPr>
            <p:cNvPr id="12312"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grpSp>
      <p:grpSp>
        <p:nvGrpSpPr>
          <p:cNvPr id="50179" name="Group 25"/>
          <p:cNvGrpSpPr>
            <a:grpSpLocks/>
          </p:cNvGrpSpPr>
          <p:nvPr/>
        </p:nvGrpSpPr>
        <p:grpSpPr bwMode="auto">
          <a:xfrm>
            <a:off x="0" y="6180138"/>
            <a:ext cx="9169400" cy="138112"/>
            <a:chOff x="0" y="4032"/>
            <a:chExt cx="5776" cy="87"/>
          </a:xfrm>
        </p:grpSpPr>
        <p:sp>
          <p:nvSpPr>
            <p:cNvPr id="12314"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15"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sp>
          <p:nvSpPr>
            <p:cNvPr id="12316"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cs typeface="+mn-cs"/>
              </a:endParaRPr>
            </a:p>
          </p:txBody>
        </p:sp>
      </p:grpSp>
      <p:sp>
        <p:nvSpPr>
          <p:cNvPr id="50180"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50181"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319"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cs typeface="+mn-cs"/>
              </a:defRPr>
            </a:lvl1pPr>
          </a:lstStyle>
          <a:p>
            <a:pPr>
              <a:defRPr/>
            </a:pPr>
            <a:endParaRPr lang="it-IT"/>
          </a:p>
        </p:txBody>
      </p:sp>
      <p:sp>
        <p:nvSpPr>
          <p:cNvPr id="12320"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cs typeface="+mn-cs"/>
              </a:defRPr>
            </a:lvl1pPr>
          </a:lstStyle>
          <a:p>
            <a:pPr>
              <a:defRPr/>
            </a:pPr>
            <a:endParaRPr lang="it-IT"/>
          </a:p>
        </p:txBody>
      </p:sp>
      <p:sp>
        <p:nvSpPr>
          <p:cNvPr id="12321"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cs typeface="+mn-cs"/>
              </a:defRPr>
            </a:lvl1pPr>
          </a:lstStyle>
          <a:p>
            <a:pPr>
              <a:defRPr/>
            </a:pPr>
            <a:fld id="{A667C4B4-6865-4969-A4FD-90CD7E1A3F70}" type="slidenum">
              <a:rPr lang="it-IT"/>
              <a:pPr>
                <a:defRPr/>
              </a:pPr>
              <a:t>‹n.›</a:t>
            </a:fld>
            <a:endParaRPr lang="it-IT"/>
          </a:p>
        </p:txBody>
      </p:sp>
    </p:spTree>
    <p:extLst>
      <p:ext uri="{BB962C8B-B14F-4D97-AF65-F5344CB8AC3E}">
        <p14:creationId xmlns:p14="http://schemas.microsoft.com/office/powerpoint/2010/main" val="299754585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7"/>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8"/>
        </a:buBlip>
        <a:defRPr sz="2000">
          <a:solidFill>
            <a:schemeClr val="tx1"/>
          </a:solidFill>
          <a:latin typeface="+mn-lt"/>
        </a:defRPr>
      </a:lvl5pPr>
      <a:lvl6pPr marL="2514600" indent="-228600" algn="l" rtl="0" fontAlgn="base">
        <a:spcBef>
          <a:spcPct val="20000"/>
        </a:spcBef>
        <a:spcAft>
          <a:spcPct val="0"/>
        </a:spcAft>
        <a:buSzPct val="70000"/>
        <a:buBlip>
          <a:blip r:embed="rId18"/>
        </a:buBlip>
        <a:defRPr sz="2000">
          <a:solidFill>
            <a:schemeClr val="tx1"/>
          </a:solidFill>
          <a:latin typeface="+mn-lt"/>
        </a:defRPr>
      </a:lvl6pPr>
      <a:lvl7pPr marL="2971800" indent="-228600" algn="l" rtl="0" fontAlgn="base">
        <a:spcBef>
          <a:spcPct val="20000"/>
        </a:spcBef>
        <a:spcAft>
          <a:spcPct val="0"/>
        </a:spcAft>
        <a:buSzPct val="70000"/>
        <a:buBlip>
          <a:blip r:embed="rId18"/>
        </a:buBlip>
        <a:defRPr sz="2000">
          <a:solidFill>
            <a:schemeClr val="tx1"/>
          </a:solidFill>
          <a:latin typeface="+mn-lt"/>
        </a:defRPr>
      </a:lvl7pPr>
      <a:lvl8pPr marL="3429000" indent="-228600" algn="l" rtl="0" fontAlgn="base">
        <a:spcBef>
          <a:spcPct val="20000"/>
        </a:spcBef>
        <a:spcAft>
          <a:spcPct val="0"/>
        </a:spcAft>
        <a:buSzPct val="70000"/>
        <a:buBlip>
          <a:blip r:embed="rId18"/>
        </a:buBlip>
        <a:defRPr sz="2000">
          <a:solidFill>
            <a:schemeClr val="tx1"/>
          </a:solidFill>
          <a:latin typeface="+mn-lt"/>
        </a:defRPr>
      </a:lvl8pPr>
      <a:lvl9pPr marL="3886200" indent="-228600" algn="l" rtl="0" fontAlgn="base">
        <a:spcBef>
          <a:spcPct val="20000"/>
        </a:spcBef>
        <a:spcAft>
          <a:spcPct val="0"/>
        </a:spcAft>
        <a:buSzPct val="70000"/>
        <a:buBlip>
          <a:blip r:embed="rId18"/>
        </a:buBlip>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9.png"/><Relationship Id="rId3" Type="http://schemas.openxmlformats.org/officeDocument/2006/relationships/hyperlink" Target="file:///G:\VAOR-ADI-2007-def.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8.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8.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9.png"/><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4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85800" y="1484313"/>
            <a:ext cx="7990656" cy="1872679"/>
          </a:xfrm>
        </p:spPr>
        <p:txBody>
          <a:bodyPr/>
          <a:lstStyle/>
          <a:p>
            <a:r>
              <a:rPr lang="it-IT" altLang="it-IT" sz="4800" b="1" dirty="0">
                <a:solidFill>
                  <a:srgbClr val="C00000"/>
                </a:solidFill>
                <a:latin typeface="Palatino Linotype" pitchFamily="18" charset="0"/>
              </a:rPr>
              <a:t>Longevità attiva e approccio multidimensionale nell’anziano con disturbi cognitivi</a:t>
            </a:r>
            <a:endParaRPr lang="en-US" altLang="it-IT" sz="4800" dirty="0" smtClean="0">
              <a:solidFill>
                <a:srgbClr val="C00000"/>
              </a:solidFill>
            </a:endParaRPr>
          </a:p>
        </p:txBody>
      </p:sp>
      <p:sp>
        <p:nvSpPr>
          <p:cNvPr id="3" name="Sottotitolo 2"/>
          <p:cNvSpPr>
            <a:spLocks noGrp="1"/>
          </p:cNvSpPr>
          <p:nvPr>
            <p:ph type="subTitle" idx="1"/>
          </p:nvPr>
        </p:nvSpPr>
        <p:spPr>
          <a:xfrm>
            <a:off x="1371600" y="4484688"/>
            <a:ext cx="6400800" cy="1752600"/>
          </a:xfrm>
        </p:spPr>
        <p:txBody>
          <a:bodyPr>
            <a:normAutofit/>
          </a:bodyPr>
          <a:lstStyle/>
          <a:p>
            <a:pPr>
              <a:spcBef>
                <a:spcPct val="50000"/>
              </a:spcBef>
              <a:defRPr/>
            </a:pPr>
            <a:r>
              <a:rPr lang="it-IT" b="1" dirty="0">
                <a:solidFill>
                  <a:srgbClr val="000066"/>
                </a:solidFill>
                <a:latin typeface="Palatino Linotype" pitchFamily="18" charset="0"/>
              </a:rPr>
              <a:t>Fabrizia </a:t>
            </a:r>
            <a:r>
              <a:rPr lang="it-IT" b="1" dirty="0" smtClean="0">
                <a:solidFill>
                  <a:srgbClr val="000066"/>
                </a:solidFill>
                <a:latin typeface="Palatino Linotype" pitchFamily="18" charset="0"/>
              </a:rPr>
              <a:t>Lattanzio</a:t>
            </a:r>
          </a:p>
          <a:p>
            <a:pPr>
              <a:spcBef>
                <a:spcPct val="50000"/>
              </a:spcBef>
              <a:defRPr/>
            </a:pPr>
            <a:r>
              <a:rPr lang="it-IT" b="1" dirty="0" smtClean="0">
                <a:solidFill>
                  <a:srgbClr val="000066"/>
                </a:solidFill>
                <a:latin typeface="Palatino Linotype" pitchFamily="18" charset="0"/>
              </a:rPr>
              <a:t>Direttore </a:t>
            </a:r>
            <a:r>
              <a:rPr lang="it-IT" b="1" dirty="0">
                <a:solidFill>
                  <a:srgbClr val="000066"/>
                </a:solidFill>
                <a:latin typeface="Palatino Linotype" pitchFamily="18" charset="0"/>
              </a:rPr>
              <a:t>Scientifico </a:t>
            </a:r>
            <a:r>
              <a:rPr lang="it-IT" b="1" dirty="0" smtClean="0">
                <a:solidFill>
                  <a:srgbClr val="000066"/>
                </a:solidFill>
                <a:latin typeface="Palatino Linotype" pitchFamily="18" charset="0"/>
              </a:rPr>
              <a:t>INRCA</a:t>
            </a:r>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81" y="4581525"/>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152400"/>
            <a:ext cx="9156700" cy="6324600"/>
            <a:chOff x="0" y="96"/>
            <a:chExt cx="5768" cy="3984"/>
          </a:xfrm>
        </p:grpSpPr>
        <p:pic>
          <p:nvPicPr>
            <p:cNvPr id="88069" name="Picture 3" descr="elderly"/>
            <p:cNvPicPr>
              <a:picLocks noChangeAspect="1" noChangeArrowheads="1"/>
            </p:cNvPicPr>
            <p:nvPr/>
          </p:nvPicPr>
          <p:blipFill>
            <a:blip r:embed="rId2" cstate="print">
              <a:lum bright="12000"/>
            </a:blip>
            <a:srcRect l="7234" t="10355" r="43401" b="5177"/>
            <a:stretch>
              <a:fillRect/>
            </a:stretch>
          </p:blipFill>
          <p:spPr bwMode="auto">
            <a:xfrm>
              <a:off x="3840" y="816"/>
              <a:ext cx="1928" cy="2592"/>
            </a:xfrm>
            <a:prstGeom prst="rect">
              <a:avLst/>
            </a:prstGeom>
            <a:noFill/>
            <a:ln w="9525">
              <a:solidFill>
                <a:schemeClr val="tx1"/>
              </a:solidFill>
              <a:miter lim="800000"/>
              <a:headEnd/>
              <a:tailEnd/>
            </a:ln>
            <a:effectLst>
              <a:outerShdw dist="53882" dir="2700000" algn="ctr" rotWithShape="0">
                <a:schemeClr val="bg1"/>
              </a:outerShdw>
            </a:effectLst>
          </p:spPr>
        </p:pic>
        <p:pic>
          <p:nvPicPr>
            <p:cNvPr id="88070" name="Picture 2" descr="Woman2"/>
            <p:cNvPicPr>
              <a:picLocks noChangeAspect="1" noChangeArrowheads="1"/>
            </p:cNvPicPr>
            <p:nvPr/>
          </p:nvPicPr>
          <p:blipFill>
            <a:blip r:embed="rId3" cstate="print">
              <a:lum bright="20000"/>
            </a:blip>
            <a:srcRect l="20601" t="7321"/>
            <a:stretch>
              <a:fillRect/>
            </a:stretch>
          </p:blipFill>
          <p:spPr bwMode="auto">
            <a:xfrm>
              <a:off x="0" y="240"/>
              <a:ext cx="2045" cy="3840"/>
            </a:xfrm>
            <a:prstGeom prst="rect">
              <a:avLst/>
            </a:prstGeom>
            <a:noFill/>
            <a:ln w="9525">
              <a:solidFill>
                <a:schemeClr val="tx1"/>
              </a:solidFill>
              <a:miter lim="800000"/>
              <a:headEnd/>
              <a:tailEnd/>
            </a:ln>
            <a:effectLst>
              <a:outerShdw dist="53882" dir="2700000" algn="ctr" rotWithShape="0">
                <a:schemeClr val="bg1"/>
              </a:outerShdw>
            </a:effectLst>
          </p:spPr>
        </p:pic>
        <p:pic>
          <p:nvPicPr>
            <p:cNvPr id="90119" name="Picture 2"/>
            <p:cNvPicPr>
              <a:picLocks noChangeAspect="1" noChangeArrowheads="1"/>
            </p:cNvPicPr>
            <p:nvPr/>
          </p:nvPicPr>
          <p:blipFill>
            <a:blip r:embed="rId4" cstate="print"/>
            <a:srcRect/>
            <a:stretch>
              <a:fillRect/>
            </a:stretch>
          </p:blipFill>
          <p:spPr bwMode="auto">
            <a:xfrm>
              <a:off x="2009" y="96"/>
              <a:ext cx="1831" cy="2496"/>
            </a:xfrm>
            <a:prstGeom prst="rect">
              <a:avLst/>
            </a:prstGeom>
            <a:noFill/>
            <a:ln w="9525">
              <a:noFill/>
              <a:miter lim="800000"/>
              <a:headEnd/>
              <a:tailEnd/>
            </a:ln>
          </p:spPr>
        </p:pic>
      </p:grpSp>
      <p:pic>
        <p:nvPicPr>
          <p:cNvPr id="138242" name="Picture 4" descr="senin2"/>
          <p:cNvPicPr preferRelativeResize="0">
            <a:picLocks noGrp="1" noChangeArrowheads="1"/>
          </p:cNvPicPr>
          <p:nvPr/>
        </p:nvPicPr>
        <p:blipFill>
          <a:blip r:embed="rId5" cstate="print"/>
          <a:srcRect/>
          <a:stretch>
            <a:fillRect/>
          </a:stretch>
        </p:blipFill>
        <p:spPr>
          <a:xfrm>
            <a:off x="3200400" y="3733800"/>
            <a:ext cx="2895600" cy="2971800"/>
          </a:xfrm>
          <a:effectLst>
            <a:outerShdw dist="35921" dir="2700000" algn="ctr" rotWithShape="0">
              <a:schemeClr val="bg1"/>
            </a:outerShdw>
          </a:effectLst>
        </p:spPr>
      </p:pic>
    </p:spTree>
    <p:extLst>
      <p:ext uri="{BB962C8B-B14F-4D97-AF65-F5344CB8AC3E}">
        <p14:creationId xmlns:p14="http://schemas.microsoft.com/office/powerpoint/2010/main" val="775526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1143000" y="857250"/>
            <a:ext cx="6858000" cy="890718"/>
          </a:xfrm>
          <a:prstGeom prst="rect">
            <a:avLst/>
          </a:prstGeom>
          <a:solidFill>
            <a:srgbClr val="464990"/>
          </a:solidFill>
          <a:ln w="9525">
            <a:solidFill>
              <a:schemeClr val="tx1"/>
            </a:solidFill>
            <a:miter lim="800000"/>
            <a:headEnd/>
            <a:tailEnd/>
          </a:ln>
          <a:effectLst/>
        </p:spPr>
        <p:txBody>
          <a:bodyPr wrap="none" anchor="ctr"/>
          <a:lstStyle/>
          <a:p>
            <a:pPr>
              <a:defRPr/>
            </a:pPr>
            <a:endParaRPr lang="it-IT" sz="2250" dirty="0">
              <a:latin typeface="Tahoma" charset="0"/>
            </a:endParaRPr>
          </a:p>
        </p:txBody>
      </p:sp>
      <p:sp>
        <p:nvSpPr>
          <p:cNvPr id="221186" name="Text Box 2"/>
          <p:cNvSpPr txBox="1">
            <a:spLocks noChangeArrowheads="1"/>
          </p:cNvSpPr>
          <p:nvPr/>
        </p:nvSpPr>
        <p:spPr bwMode="auto">
          <a:xfrm>
            <a:off x="2057400" y="971551"/>
            <a:ext cx="5029200" cy="507831"/>
          </a:xfrm>
          <a:prstGeom prst="rect">
            <a:avLst/>
          </a:prstGeom>
          <a:noFill/>
          <a:ln w="9525">
            <a:noFill/>
            <a:miter lim="800000"/>
            <a:headEnd/>
            <a:tailEnd/>
          </a:ln>
          <a:effectLst/>
        </p:spPr>
        <p:txBody>
          <a:bodyPr>
            <a:spAutoFit/>
          </a:bodyPr>
          <a:lstStyle/>
          <a:p>
            <a:pPr algn="ctr" eaLnBrk="0" hangingPunct="0">
              <a:spcBef>
                <a:spcPct val="50000"/>
              </a:spcBef>
            </a:pPr>
            <a:r>
              <a:rPr lang="en-US" sz="2700" b="1" dirty="0" err="1">
                <a:solidFill>
                  <a:schemeClr val="bg1"/>
                </a:solidFill>
              </a:rPr>
              <a:t>Paziente</a:t>
            </a:r>
            <a:r>
              <a:rPr lang="en-US" sz="2700" b="1" dirty="0">
                <a:solidFill>
                  <a:schemeClr val="bg1"/>
                </a:solidFill>
              </a:rPr>
              <a:t> </a:t>
            </a:r>
            <a:r>
              <a:rPr lang="en-US" sz="2700" b="1" dirty="0" err="1">
                <a:solidFill>
                  <a:schemeClr val="bg1"/>
                </a:solidFill>
              </a:rPr>
              <a:t>geriatrico</a:t>
            </a:r>
            <a:endParaRPr lang="en-US" sz="2700" b="1" dirty="0">
              <a:solidFill>
                <a:schemeClr val="bg1"/>
              </a:solidFill>
            </a:endParaRPr>
          </a:p>
        </p:txBody>
      </p:sp>
      <p:sp>
        <p:nvSpPr>
          <p:cNvPr id="221187" name="Text Box 3"/>
          <p:cNvSpPr txBox="1">
            <a:spLocks noChangeArrowheads="1"/>
          </p:cNvSpPr>
          <p:nvPr/>
        </p:nvSpPr>
        <p:spPr bwMode="auto">
          <a:xfrm>
            <a:off x="1117997" y="3317081"/>
            <a:ext cx="1582341" cy="369332"/>
          </a:xfrm>
          <a:prstGeom prst="rect">
            <a:avLst/>
          </a:prstGeom>
          <a:noFill/>
          <a:ln w="12700">
            <a:noFill/>
            <a:miter lim="800000"/>
            <a:headEnd/>
            <a:tailEnd/>
          </a:ln>
          <a:effectLst/>
        </p:spPr>
        <p:txBody>
          <a:bodyPr>
            <a:spAutoFit/>
          </a:bodyPr>
          <a:lstStyle/>
          <a:p>
            <a:pPr algn="ctr" eaLnBrk="0" hangingPunct="0">
              <a:spcBef>
                <a:spcPct val="50000"/>
              </a:spcBef>
            </a:pPr>
            <a:r>
              <a:rPr lang="en-US" sz="1800" b="1" dirty="0">
                <a:solidFill>
                  <a:schemeClr val="accent2"/>
                </a:solidFill>
                <a:effectLst>
                  <a:outerShdw blurRad="38100" dist="38100" dir="2700000" algn="tl">
                    <a:srgbClr val="C0C0C0"/>
                  </a:outerShdw>
                </a:effectLst>
              </a:rPr>
              <a:t>FRAGILITA’</a:t>
            </a:r>
          </a:p>
        </p:txBody>
      </p:sp>
      <p:sp>
        <p:nvSpPr>
          <p:cNvPr id="221188" name="Text Box 4"/>
          <p:cNvSpPr txBox="1">
            <a:spLocks noChangeArrowheads="1"/>
          </p:cNvSpPr>
          <p:nvPr/>
        </p:nvSpPr>
        <p:spPr bwMode="auto">
          <a:xfrm>
            <a:off x="2844404" y="1754981"/>
            <a:ext cx="1714500" cy="369332"/>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hlink"/>
                </a:solidFill>
              </a:rPr>
              <a:t>Comorbilità</a:t>
            </a:r>
          </a:p>
        </p:txBody>
      </p:sp>
      <p:sp>
        <p:nvSpPr>
          <p:cNvPr id="221189" name="Text Box 5"/>
          <p:cNvSpPr txBox="1">
            <a:spLocks noChangeArrowheads="1"/>
          </p:cNvSpPr>
          <p:nvPr/>
        </p:nvSpPr>
        <p:spPr bwMode="auto">
          <a:xfrm>
            <a:off x="2844404" y="2155031"/>
            <a:ext cx="2231652" cy="369332"/>
          </a:xfrm>
          <a:prstGeom prst="rect">
            <a:avLst/>
          </a:prstGeom>
          <a:noFill/>
          <a:ln w="9525">
            <a:noFill/>
            <a:miter lim="800000"/>
            <a:headEnd/>
            <a:tailEnd/>
          </a:ln>
          <a:effectLst/>
        </p:spPr>
        <p:txBody>
          <a:bodyPr wrap="square">
            <a:spAutoFit/>
          </a:bodyPr>
          <a:lstStyle/>
          <a:p>
            <a:pPr eaLnBrk="0" hangingPunct="0">
              <a:spcBef>
                <a:spcPct val="50000"/>
              </a:spcBef>
            </a:pPr>
            <a:r>
              <a:rPr lang="en-US" sz="1800">
                <a:solidFill>
                  <a:schemeClr val="hlink"/>
                </a:solidFill>
              </a:rPr>
              <a:t>Polifarmacoterapia</a:t>
            </a:r>
            <a:endParaRPr lang="en-US" sz="1800" dirty="0">
              <a:solidFill>
                <a:schemeClr val="hlink"/>
              </a:solidFill>
            </a:endParaRPr>
          </a:p>
        </p:txBody>
      </p:sp>
      <p:sp>
        <p:nvSpPr>
          <p:cNvPr id="221190" name="Text Box 6"/>
          <p:cNvSpPr txBox="1">
            <a:spLocks noChangeArrowheads="1"/>
          </p:cNvSpPr>
          <p:nvPr/>
        </p:nvSpPr>
        <p:spPr bwMode="auto">
          <a:xfrm>
            <a:off x="2844404" y="2762250"/>
            <a:ext cx="1714500" cy="369332"/>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hlink"/>
                </a:solidFill>
              </a:rPr>
              <a:t>Incontinenza</a:t>
            </a:r>
          </a:p>
        </p:txBody>
      </p:sp>
      <p:sp>
        <p:nvSpPr>
          <p:cNvPr id="221191" name="Text Box 7"/>
          <p:cNvSpPr txBox="1">
            <a:spLocks noChangeArrowheads="1"/>
          </p:cNvSpPr>
          <p:nvPr/>
        </p:nvSpPr>
        <p:spPr bwMode="auto">
          <a:xfrm>
            <a:off x="2857500" y="3807619"/>
            <a:ext cx="2857500" cy="369332"/>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hlink"/>
                </a:solidFill>
              </a:rPr>
              <a:t>Problemi nutrizionali</a:t>
            </a:r>
          </a:p>
        </p:txBody>
      </p:sp>
      <p:sp>
        <p:nvSpPr>
          <p:cNvPr id="221192" name="Text Box 8"/>
          <p:cNvSpPr txBox="1">
            <a:spLocks noChangeArrowheads="1"/>
          </p:cNvSpPr>
          <p:nvPr/>
        </p:nvSpPr>
        <p:spPr bwMode="auto">
          <a:xfrm>
            <a:off x="2844404" y="3248025"/>
            <a:ext cx="1028700" cy="369332"/>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hlink"/>
                </a:solidFill>
              </a:rPr>
              <a:t>Cadute</a:t>
            </a:r>
          </a:p>
        </p:txBody>
      </p:sp>
      <p:sp>
        <p:nvSpPr>
          <p:cNvPr id="221193" name="Text Box 9"/>
          <p:cNvSpPr txBox="1">
            <a:spLocks noChangeArrowheads="1"/>
          </p:cNvSpPr>
          <p:nvPr/>
        </p:nvSpPr>
        <p:spPr bwMode="auto">
          <a:xfrm>
            <a:off x="2844404" y="4293394"/>
            <a:ext cx="2400300" cy="369332"/>
          </a:xfrm>
          <a:prstGeom prst="rect">
            <a:avLst/>
          </a:prstGeom>
          <a:noFill/>
          <a:ln w="9525">
            <a:noFill/>
            <a:miter lim="800000"/>
            <a:headEnd/>
            <a:tailEnd/>
          </a:ln>
          <a:effectLst/>
        </p:spPr>
        <p:txBody>
          <a:bodyPr>
            <a:spAutoFit/>
          </a:bodyPr>
          <a:lstStyle/>
          <a:p>
            <a:pPr eaLnBrk="0" hangingPunct="0">
              <a:spcBef>
                <a:spcPct val="50000"/>
              </a:spcBef>
            </a:pPr>
            <a:r>
              <a:rPr lang="en-US" sz="1800" dirty="0" err="1">
                <a:solidFill>
                  <a:schemeClr val="hlink"/>
                </a:solidFill>
              </a:rPr>
              <a:t>Osteoporosi</a:t>
            </a:r>
            <a:r>
              <a:rPr lang="en-US" sz="1800" dirty="0">
                <a:solidFill>
                  <a:schemeClr val="hlink"/>
                </a:solidFill>
              </a:rPr>
              <a:t>/</a:t>
            </a:r>
            <a:r>
              <a:rPr lang="en-US" sz="1800" dirty="0" err="1">
                <a:solidFill>
                  <a:schemeClr val="hlink"/>
                </a:solidFill>
              </a:rPr>
              <a:t>Artrosi</a:t>
            </a:r>
            <a:endParaRPr lang="en-US" sz="1800" dirty="0">
              <a:solidFill>
                <a:schemeClr val="hlink"/>
              </a:solidFill>
            </a:endParaRPr>
          </a:p>
        </p:txBody>
      </p:sp>
      <p:sp>
        <p:nvSpPr>
          <p:cNvPr id="221194" name="Line 10"/>
          <p:cNvSpPr>
            <a:spLocks noChangeShapeType="1"/>
          </p:cNvSpPr>
          <p:nvPr/>
        </p:nvSpPr>
        <p:spPr bwMode="auto">
          <a:xfrm flipH="1">
            <a:off x="2519363" y="1916906"/>
            <a:ext cx="9525" cy="3509963"/>
          </a:xfrm>
          <a:prstGeom prst="line">
            <a:avLst/>
          </a:prstGeom>
          <a:noFill/>
          <a:ln w="38100">
            <a:solidFill>
              <a:srgbClr val="0000FF"/>
            </a:solidFill>
            <a:round/>
            <a:headEnd/>
            <a:tailEnd/>
          </a:ln>
          <a:effectLst/>
        </p:spPr>
        <p:txBody>
          <a:bodyPr wrap="none" anchor="ctr"/>
          <a:lstStyle/>
          <a:p>
            <a:endParaRPr lang="it-IT" sz="2250"/>
          </a:p>
        </p:txBody>
      </p:sp>
      <p:sp>
        <p:nvSpPr>
          <p:cNvPr id="221195" name="Line 11"/>
          <p:cNvSpPr>
            <a:spLocks noChangeShapeType="1"/>
          </p:cNvSpPr>
          <p:nvPr/>
        </p:nvSpPr>
        <p:spPr bwMode="auto">
          <a:xfrm>
            <a:off x="2553891" y="1903810"/>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196" name="Line 12"/>
          <p:cNvSpPr>
            <a:spLocks noChangeShapeType="1"/>
          </p:cNvSpPr>
          <p:nvPr/>
        </p:nvSpPr>
        <p:spPr bwMode="auto">
          <a:xfrm>
            <a:off x="2568179" y="3429000"/>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197" name="Line 13"/>
          <p:cNvSpPr>
            <a:spLocks noChangeShapeType="1"/>
          </p:cNvSpPr>
          <p:nvPr/>
        </p:nvSpPr>
        <p:spPr bwMode="auto">
          <a:xfrm>
            <a:off x="2568179" y="2943225"/>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198" name="Line 14"/>
          <p:cNvSpPr>
            <a:spLocks noChangeShapeType="1"/>
          </p:cNvSpPr>
          <p:nvPr/>
        </p:nvSpPr>
        <p:spPr bwMode="auto">
          <a:xfrm>
            <a:off x="2572941" y="2336006"/>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199" name="Line 15"/>
          <p:cNvSpPr>
            <a:spLocks noChangeShapeType="1"/>
          </p:cNvSpPr>
          <p:nvPr/>
        </p:nvSpPr>
        <p:spPr bwMode="auto">
          <a:xfrm>
            <a:off x="2553891" y="4023122"/>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200" name="Line 16"/>
          <p:cNvSpPr>
            <a:spLocks noChangeShapeType="1"/>
          </p:cNvSpPr>
          <p:nvPr/>
        </p:nvSpPr>
        <p:spPr bwMode="auto">
          <a:xfrm>
            <a:off x="2553891" y="4455319"/>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201" name="Text Box 17"/>
          <p:cNvSpPr txBox="1">
            <a:spLocks noChangeArrowheads="1"/>
          </p:cNvSpPr>
          <p:nvPr/>
        </p:nvSpPr>
        <p:spPr bwMode="auto">
          <a:xfrm>
            <a:off x="6491287" y="2564607"/>
            <a:ext cx="1509713" cy="2054409"/>
          </a:xfrm>
          <a:prstGeom prst="rect">
            <a:avLst/>
          </a:prstGeom>
          <a:noFill/>
          <a:ln w="9525">
            <a:noFill/>
            <a:miter lim="800000"/>
            <a:headEnd/>
            <a:tailEnd/>
          </a:ln>
          <a:effectLst/>
        </p:spPr>
        <p:txBody>
          <a:bodyPr>
            <a:spAutoFit/>
          </a:bodyPr>
          <a:lstStyle/>
          <a:p>
            <a:pPr eaLnBrk="0" hangingPunct="0">
              <a:spcBef>
                <a:spcPct val="50000"/>
              </a:spcBef>
            </a:pPr>
            <a:r>
              <a:rPr lang="en-US" sz="1500">
                <a:solidFill>
                  <a:schemeClr val="hlink"/>
                </a:solidFill>
              </a:rPr>
              <a:t>Stato cognitivo</a:t>
            </a:r>
          </a:p>
          <a:p>
            <a:pPr eaLnBrk="0" hangingPunct="0">
              <a:spcBef>
                <a:spcPct val="50000"/>
              </a:spcBef>
            </a:pPr>
            <a:r>
              <a:rPr lang="en-US" sz="1500">
                <a:solidFill>
                  <a:schemeClr val="hlink"/>
                </a:solidFill>
              </a:rPr>
              <a:t>Funzione fisica</a:t>
            </a:r>
          </a:p>
          <a:p>
            <a:pPr eaLnBrk="0" hangingPunct="0">
              <a:spcBef>
                <a:spcPct val="50000"/>
              </a:spcBef>
            </a:pPr>
            <a:r>
              <a:rPr lang="en-US" sz="1500">
                <a:solidFill>
                  <a:schemeClr val="hlink"/>
                </a:solidFill>
              </a:rPr>
              <a:t>Umore</a:t>
            </a:r>
          </a:p>
          <a:p>
            <a:pPr eaLnBrk="0" hangingPunct="0">
              <a:spcBef>
                <a:spcPct val="50000"/>
              </a:spcBef>
            </a:pPr>
            <a:r>
              <a:rPr lang="en-US" sz="1500">
                <a:solidFill>
                  <a:schemeClr val="hlink"/>
                </a:solidFill>
              </a:rPr>
              <a:t>Situazione socio-economica </a:t>
            </a:r>
          </a:p>
        </p:txBody>
      </p:sp>
      <p:sp>
        <p:nvSpPr>
          <p:cNvPr id="221202" name="Text Box 18"/>
          <p:cNvSpPr txBox="1">
            <a:spLocks noChangeArrowheads="1"/>
          </p:cNvSpPr>
          <p:nvPr/>
        </p:nvSpPr>
        <p:spPr bwMode="auto">
          <a:xfrm>
            <a:off x="2844404" y="4706541"/>
            <a:ext cx="1247775" cy="369332"/>
          </a:xfrm>
          <a:prstGeom prst="rect">
            <a:avLst/>
          </a:prstGeom>
          <a:noFill/>
          <a:ln w="9525">
            <a:noFill/>
            <a:miter lim="800000"/>
            <a:headEnd/>
            <a:tailEnd/>
          </a:ln>
          <a:effectLst/>
        </p:spPr>
        <p:txBody>
          <a:bodyPr>
            <a:spAutoFit/>
          </a:bodyPr>
          <a:lstStyle/>
          <a:p>
            <a:pPr>
              <a:spcBef>
                <a:spcPct val="50000"/>
              </a:spcBef>
            </a:pPr>
            <a:r>
              <a:rPr lang="en-US" sz="1800">
                <a:solidFill>
                  <a:schemeClr val="hlink"/>
                </a:solidFill>
              </a:rPr>
              <a:t>Anemia</a:t>
            </a:r>
            <a:endParaRPr lang="it-IT" sz="1800">
              <a:solidFill>
                <a:schemeClr val="hlink"/>
              </a:solidFill>
            </a:endParaRPr>
          </a:p>
        </p:txBody>
      </p:sp>
      <p:sp>
        <p:nvSpPr>
          <p:cNvPr id="221203" name="Line 19"/>
          <p:cNvSpPr>
            <a:spLocks noChangeShapeType="1"/>
          </p:cNvSpPr>
          <p:nvPr/>
        </p:nvSpPr>
        <p:spPr bwMode="auto">
          <a:xfrm>
            <a:off x="2553891" y="4941094"/>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
        <p:nvSpPr>
          <p:cNvPr id="221204" name="Text Box 20"/>
          <p:cNvSpPr txBox="1">
            <a:spLocks noChangeArrowheads="1"/>
          </p:cNvSpPr>
          <p:nvPr/>
        </p:nvSpPr>
        <p:spPr bwMode="auto">
          <a:xfrm>
            <a:off x="4714875" y="3011092"/>
            <a:ext cx="1439466" cy="923330"/>
          </a:xfrm>
          <a:prstGeom prst="rect">
            <a:avLst/>
          </a:prstGeom>
          <a:noFill/>
          <a:ln w="9525">
            <a:noFill/>
            <a:miter lim="800000"/>
            <a:headEnd/>
            <a:tailEnd/>
          </a:ln>
          <a:effectLst/>
        </p:spPr>
        <p:txBody>
          <a:bodyPr>
            <a:spAutoFit/>
          </a:bodyPr>
          <a:lstStyle/>
          <a:p>
            <a:pPr algn="ctr">
              <a:spcBef>
                <a:spcPct val="50000"/>
              </a:spcBef>
            </a:pPr>
            <a:r>
              <a:rPr lang="it-IT" sz="1800" b="1" dirty="0">
                <a:solidFill>
                  <a:schemeClr val="accent2"/>
                </a:solidFill>
                <a:effectLst>
                  <a:outerShdw blurRad="38100" dist="38100" dir="2700000" algn="tl">
                    <a:srgbClr val="C0C0C0"/>
                  </a:outerShdw>
                </a:effectLst>
              </a:rPr>
              <a:t>Perdita delle funzioni</a:t>
            </a:r>
          </a:p>
        </p:txBody>
      </p:sp>
      <p:sp>
        <p:nvSpPr>
          <p:cNvPr id="221205" name="Text Box 21"/>
          <p:cNvSpPr txBox="1">
            <a:spLocks noChangeArrowheads="1"/>
          </p:cNvSpPr>
          <p:nvPr/>
        </p:nvSpPr>
        <p:spPr bwMode="auto">
          <a:xfrm>
            <a:off x="3790950" y="3050381"/>
            <a:ext cx="1104900" cy="854080"/>
          </a:xfrm>
          <a:prstGeom prst="rect">
            <a:avLst/>
          </a:prstGeom>
          <a:noFill/>
          <a:ln w="9525">
            <a:noFill/>
            <a:miter lim="800000"/>
            <a:headEnd/>
            <a:tailEnd/>
          </a:ln>
          <a:effectLst/>
        </p:spPr>
        <p:txBody>
          <a:bodyPr>
            <a:spAutoFit/>
          </a:bodyPr>
          <a:lstStyle/>
          <a:p>
            <a:pPr algn="ctr">
              <a:spcBef>
                <a:spcPct val="50000"/>
              </a:spcBef>
            </a:pPr>
            <a:r>
              <a:rPr lang="it-IT" sz="4950" b="1">
                <a:solidFill>
                  <a:schemeClr val="hlink"/>
                </a:solidFill>
                <a:latin typeface="Times New Roman" pitchFamily="18" charset="0"/>
              </a:rPr>
              <a:t>=</a:t>
            </a:r>
          </a:p>
        </p:txBody>
      </p:sp>
      <p:sp>
        <p:nvSpPr>
          <p:cNvPr id="221206" name="AutoShape 22"/>
          <p:cNvSpPr>
            <a:spLocks noChangeArrowheads="1"/>
          </p:cNvSpPr>
          <p:nvPr/>
        </p:nvSpPr>
        <p:spPr bwMode="auto">
          <a:xfrm>
            <a:off x="5987655" y="3320653"/>
            <a:ext cx="383381" cy="270272"/>
          </a:xfrm>
          <a:prstGeom prst="rightArrow">
            <a:avLst>
              <a:gd name="adj1" fmla="val 50000"/>
              <a:gd name="adj2" fmla="val 35463"/>
            </a:avLst>
          </a:prstGeom>
          <a:solidFill>
            <a:srgbClr val="FFFF00"/>
          </a:solidFill>
          <a:ln w="9525">
            <a:solidFill>
              <a:srgbClr val="FFFF00"/>
            </a:solidFill>
            <a:miter lim="800000"/>
            <a:headEnd/>
            <a:tailEnd/>
          </a:ln>
          <a:effectLst/>
        </p:spPr>
        <p:txBody>
          <a:bodyPr wrap="none" anchor="ctr"/>
          <a:lstStyle/>
          <a:p>
            <a:endParaRPr lang="it-IT" sz="2250"/>
          </a:p>
        </p:txBody>
      </p:sp>
      <p:sp>
        <p:nvSpPr>
          <p:cNvPr id="221207" name="Text Box 23"/>
          <p:cNvSpPr txBox="1">
            <a:spLocks noChangeArrowheads="1"/>
          </p:cNvSpPr>
          <p:nvPr/>
        </p:nvSpPr>
        <p:spPr bwMode="auto">
          <a:xfrm>
            <a:off x="2844404" y="5198269"/>
            <a:ext cx="1457325" cy="369332"/>
          </a:xfrm>
          <a:prstGeom prst="rect">
            <a:avLst/>
          </a:prstGeom>
          <a:noFill/>
          <a:ln w="9525">
            <a:noFill/>
            <a:miter lim="800000"/>
            <a:headEnd/>
            <a:tailEnd/>
          </a:ln>
          <a:effectLst/>
        </p:spPr>
        <p:txBody>
          <a:bodyPr>
            <a:spAutoFit/>
          </a:bodyPr>
          <a:lstStyle/>
          <a:p>
            <a:pPr>
              <a:spcBef>
                <a:spcPct val="50000"/>
              </a:spcBef>
            </a:pPr>
            <a:r>
              <a:rPr lang="en-US" sz="1800">
                <a:solidFill>
                  <a:schemeClr val="hlink"/>
                </a:solidFill>
              </a:rPr>
              <a:t>Sarcopenia</a:t>
            </a:r>
            <a:endParaRPr lang="it-IT" sz="1800">
              <a:solidFill>
                <a:schemeClr val="hlink"/>
              </a:solidFill>
            </a:endParaRPr>
          </a:p>
        </p:txBody>
      </p:sp>
      <p:sp>
        <p:nvSpPr>
          <p:cNvPr id="221208" name="Line 24"/>
          <p:cNvSpPr>
            <a:spLocks noChangeShapeType="1"/>
          </p:cNvSpPr>
          <p:nvPr/>
        </p:nvSpPr>
        <p:spPr bwMode="auto">
          <a:xfrm>
            <a:off x="2544366" y="5413772"/>
            <a:ext cx="285750" cy="0"/>
          </a:xfrm>
          <a:prstGeom prst="line">
            <a:avLst/>
          </a:prstGeom>
          <a:noFill/>
          <a:ln w="38100">
            <a:solidFill>
              <a:srgbClr val="0000FF"/>
            </a:solidFill>
            <a:round/>
            <a:headEnd/>
            <a:tailEnd type="triangle" w="med" len="med"/>
          </a:ln>
          <a:effectLst/>
        </p:spPr>
        <p:txBody>
          <a:bodyPr wrap="none" anchor="ctr"/>
          <a:lstStyle/>
          <a:p>
            <a:endParaRPr lang="it-IT" sz="2250"/>
          </a:p>
        </p:txBody>
      </p:sp>
    </p:spTree>
    <p:extLst>
      <p:ext uri="{BB962C8B-B14F-4D97-AF65-F5344CB8AC3E}">
        <p14:creationId xmlns:p14="http://schemas.microsoft.com/office/powerpoint/2010/main" val="13405288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12700"/>
            <a:ext cx="3708400" cy="747713"/>
          </a:xfrm>
          <a:prstGeom prst="rect">
            <a:avLst/>
          </a:prstGeom>
          <a:noFill/>
        </p:spPr>
      </p:pic>
      <p:sp>
        <p:nvSpPr>
          <p:cNvPr id="36867" name="Text Box 3">
            <a:hlinkClick r:id="rId3" action="ppaction://hlinkfile"/>
          </p:cNvPr>
          <p:cNvSpPr txBox="1">
            <a:spLocks noChangeArrowheads="1"/>
          </p:cNvSpPr>
          <p:nvPr/>
        </p:nvSpPr>
        <p:spPr bwMode="auto">
          <a:xfrm>
            <a:off x="0" y="806450"/>
            <a:ext cx="9144000" cy="830997"/>
          </a:xfrm>
          <a:prstGeom prst="rect">
            <a:avLst/>
          </a:prstGeom>
          <a:noFill/>
          <a:ln w="9525">
            <a:noFill/>
            <a:miter lim="800000"/>
            <a:headEnd/>
            <a:tailEnd/>
          </a:ln>
          <a:effectLst/>
        </p:spPr>
        <p:txBody>
          <a:bodyPr>
            <a:spAutoFit/>
          </a:bodyPr>
          <a:lstStyle/>
          <a:p>
            <a:pPr>
              <a:spcBef>
                <a:spcPct val="50000"/>
              </a:spcBef>
            </a:pPr>
            <a:r>
              <a:rPr lang="it-IT" sz="2400" b="1" dirty="0">
                <a:latin typeface="+mj-lt"/>
              </a:rPr>
              <a:t>Second and </a:t>
            </a:r>
            <a:r>
              <a:rPr lang="it-IT" sz="2400" b="1" dirty="0" err="1">
                <a:latin typeface="+mj-lt"/>
              </a:rPr>
              <a:t>third</a:t>
            </a:r>
            <a:r>
              <a:rPr lang="it-IT" sz="2400" b="1" dirty="0">
                <a:latin typeface="+mj-lt"/>
              </a:rPr>
              <a:t> generation </a:t>
            </a:r>
            <a:r>
              <a:rPr lang="it-IT" sz="2400" b="1" dirty="0" err="1">
                <a:latin typeface="+mj-lt"/>
              </a:rPr>
              <a:t>assessment</a:t>
            </a:r>
            <a:r>
              <a:rPr lang="it-IT" sz="2400" b="1" dirty="0">
                <a:latin typeface="+mj-lt"/>
              </a:rPr>
              <a:t> </a:t>
            </a:r>
            <a:r>
              <a:rPr lang="it-IT" sz="2400" b="1" dirty="0" err="1">
                <a:latin typeface="+mj-lt"/>
              </a:rPr>
              <a:t>instruments</a:t>
            </a:r>
            <a:r>
              <a:rPr lang="it-IT" sz="2400" b="1" dirty="0">
                <a:latin typeface="+mj-lt"/>
              </a:rPr>
              <a:t>: the </a:t>
            </a:r>
            <a:r>
              <a:rPr lang="it-IT" sz="2400" b="1" dirty="0" err="1">
                <a:latin typeface="+mj-lt"/>
              </a:rPr>
              <a:t>birth</a:t>
            </a:r>
            <a:r>
              <a:rPr lang="it-IT" sz="2400" b="1" dirty="0">
                <a:latin typeface="+mj-lt"/>
              </a:rPr>
              <a:t> of </a:t>
            </a:r>
            <a:r>
              <a:rPr lang="it-IT" sz="2400" b="1" dirty="0" err="1">
                <a:latin typeface="+mj-lt"/>
              </a:rPr>
              <a:t>standardization</a:t>
            </a:r>
            <a:r>
              <a:rPr lang="it-IT" sz="2400" b="1" dirty="0">
                <a:latin typeface="+mj-lt"/>
              </a:rPr>
              <a:t> in </a:t>
            </a:r>
            <a:r>
              <a:rPr lang="it-IT" sz="2400" b="1" dirty="0" err="1">
                <a:latin typeface="+mj-lt"/>
              </a:rPr>
              <a:t>geriatric</a:t>
            </a:r>
            <a:r>
              <a:rPr lang="it-IT" sz="2400" b="1" dirty="0">
                <a:latin typeface="+mj-lt"/>
              </a:rPr>
              <a:t> care</a:t>
            </a:r>
            <a:r>
              <a:rPr lang="it-IT" sz="2400" dirty="0">
                <a:latin typeface="+mj-lt"/>
              </a:rPr>
              <a:t> </a:t>
            </a:r>
          </a:p>
        </p:txBody>
      </p:sp>
      <p:sp>
        <p:nvSpPr>
          <p:cNvPr id="36868" name="Text Box 4"/>
          <p:cNvSpPr txBox="1">
            <a:spLocks noChangeArrowheads="1"/>
          </p:cNvSpPr>
          <p:nvPr/>
        </p:nvSpPr>
        <p:spPr bwMode="auto">
          <a:xfrm>
            <a:off x="252919" y="2091447"/>
            <a:ext cx="8639561" cy="3970318"/>
          </a:xfrm>
          <a:prstGeom prst="rect">
            <a:avLst/>
          </a:prstGeom>
          <a:noFill/>
          <a:ln w="9525">
            <a:noFill/>
            <a:miter lim="800000"/>
            <a:headEnd/>
            <a:tailEnd/>
          </a:ln>
          <a:effectLst/>
        </p:spPr>
        <p:txBody>
          <a:bodyPr wrap="square">
            <a:spAutoFit/>
          </a:bodyPr>
          <a:lstStyle/>
          <a:p>
            <a:pPr algn="just">
              <a:spcBef>
                <a:spcPct val="50000"/>
              </a:spcBef>
            </a:pPr>
            <a:r>
              <a:rPr lang="it-IT" sz="1800" dirty="0">
                <a:latin typeface="+mn-lt"/>
              </a:rPr>
              <a:t>The </a:t>
            </a:r>
            <a:r>
              <a:rPr lang="it-IT" sz="1800" dirty="0" err="1">
                <a:latin typeface="+mn-lt"/>
              </a:rPr>
              <a:t>systematic</a:t>
            </a:r>
            <a:r>
              <a:rPr lang="it-IT" sz="1800" dirty="0">
                <a:latin typeface="+mn-lt"/>
              </a:rPr>
              <a:t> </a:t>
            </a:r>
            <a:r>
              <a:rPr lang="it-IT" sz="1800" dirty="0" err="1">
                <a:latin typeface="+mn-lt"/>
              </a:rPr>
              <a:t>adoption</a:t>
            </a:r>
            <a:r>
              <a:rPr lang="it-IT" sz="1800" dirty="0">
                <a:latin typeface="+mn-lt"/>
              </a:rPr>
              <a:t> of "</a:t>
            </a:r>
            <a:r>
              <a:rPr lang="it-IT" sz="1800" dirty="0" err="1">
                <a:latin typeface="+mn-lt"/>
              </a:rPr>
              <a:t>second</a:t>
            </a:r>
            <a:r>
              <a:rPr lang="it-IT" sz="1800" dirty="0">
                <a:latin typeface="+mn-lt"/>
              </a:rPr>
              <a:t>-generation" </a:t>
            </a:r>
            <a:r>
              <a:rPr lang="it-IT" sz="1800" dirty="0" err="1">
                <a:latin typeface="+mn-lt"/>
              </a:rPr>
              <a:t>comprehensive</a:t>
            </a:r>
            <a:r>
              <a:rPr lang="it-IT" sz="1800" dirty="0">
                <a:latin typeface="+mn-lt"/>
              </a:rPr>
              <a:t> </a:t>
            </a:r>
            <a:r>
              <a:rPr lang="it-IT" sz="1800" dirty="0" err="1">
                <a:latin typeface="+mn-lt"/>
              </a:rPr>
              <a:t>geriatric</a:t>
            </a:r>
            <a:r>
              <a:rPr lang="it-IT" sz="1800" dirty="0">
                <a:latin typeface="+mn-lt"/>
              </a:rPr>
              <a:t> </a:t>
            </a:r>
            <a:r>
              <a:rPr lang="it-IT" sz="1800" dirty="0" err="1">
                <a:latin typeface="+mn-lt"/>
              </a:rPr>
              <a:t>assessment</a:t>
            </a:r>
            <a:r>
              <a:rPr lang="it-IT" sz="1800" dirty="0">
                <a:latin typeface="+mn-lt"/>
              </a:rPr>
              <a:t> </a:t>
            </a:r>
            <a:r>
              <a:rPr lang="it-IT" sz="1800" dirty="0" err="1">
                <a:latin typeface="+mn-lt"/>
              </a:rPr>
              <a:t>instruments</a:t>
            </a:r>
            <a:r>
              <a:rPr lang="it-IT" sz="1800" dirty="0">
                <a:latin typeface="+mn-lt"/>
              </a:rPr>
              <a:t>, </a:t>
            </a:r>
            <a:r>
              <a:rPr lang="it-IT" sz="1800" dirty="0" err="1">
                <a:latin typeface="+mn-lt"/>
              </a:rPr>
              <a:t>initiated</a:t>
            </a:r>
            <a:r>
              <a:rPr lang="it-IT" sz="1800" dirty="0">
                <a:latin typeface="+mn-lt"/>
              </a:rPr>
              <a:t> with the Minimum Data Set (MDS) </a:t>
            </a:r>
            <a:r>
              <a:rPr lang="it-IT" sz="1800" dirty="0" err="1">
                <a:latin typeface="+mn-lt"/>
              </a:rPr>
              <a:t>implementation</a:t>
            </a:r>
            <a:r>
              <a:rPr lang="it-IT" sz="1800" dirty="0">
                <a:latin typeface="+mn-lt"/>
              </a:rPr>
              <a:t> in U.S. nursing </a:t>
            </a:r>
            <a:r>
              <a:rPr lang="it-IT" sz="1800" dirty="0" err="1">
                <a:latin typeface="+mn-lt"/>
              </a:rPr>
              <a:t>homes</a:t>
            </a:r>
            <a:r>
              <a:rPr lang="it-IT" sz="1800" dirty="0">
                <a:latin typeface="+mn-lt"/>
              </a:rPr>
              <a:t>, and </a:t>
            </a:r>
            <a:r>
              <a:rPr lang="it-IT" sz="1800" dirty="0" err="1">
                <a:latin typeface="+mn-lt"/>
              </a:rPr>
              <a:t>continued</a:t>
            </a:r>
            <a:r>
              <a:rPr lang="it-IT" sz="1800" dirty="0">
                <a:latin typeface="+mn-lt"/>
              </a:rPr>
              <a:t> with the </a:t>
            </a:r>
            <a:r>
              <a:rPr lang="it-IT" sz="1800" dirty="0" err="1">
                <a:latin typeface="+mn-lt"/>
              </a:rPr>
              <a:t>uptake</a:t>
            </a:r>
            <a:r>
              <a:rPr lang="it-IT" sz="1800" dirty="0">
                <a:latin typeface="+mn-lt"/>
              </a:rPr>
              <a:t> of </a:t>
            </a:r>
            <a:r>
              <a:rPr lang="it-IT" sz="1800" dirty="0" err="1">
                <a:latin typeface="+mn-lt"/>
              </a:rPr>
              <a:t>related</a:t>
            </a:r>
            <a:r>
              <a:rPr lang="it-IT" sz="1800" dirty="0">
                <a:latin typeface="+mn-lt"/>
              </a:rPr>
              <a:t> MDS </a:t>
            </a:r>
            <a:r>
              <a:rPr lang="it-IT" sz="1800" dirty="0" err="1">
                <a:latin typeface="+mn-lt"/>
              </a:rPr>
              <a:t>instruments</a:t>
            </a:r>
            <a:r>
              <a:rPr lang="it-IT" sz="1800" dirty="0">
                <a:latin typeface="+mn-lt"/>
              </a:rPr>
              <a:t> </a:t>
            </a:r>
            <a:r>
              <a:rPr lang="it-IT" sz="1800" dirty="0" err="1">
                <a:latin typeface="+mn-lt"/>
              </a:rPr>
              <a:t>internationally</a:t>
            </a:r>
            <a:r>
              <a:rPr lang="it-IT" sz="1800" dirty="0">
                <a:latin typeface="+mn-lt"/>
              </a:rPr>
              <a:t>, </a:t>
            </a:r>
            <a:r>
              <a:rPr lang="it-IT" sz="1800" dirty="0" err="1">
                <a:latin typeface="+mn-lt"/>
              </a:rPr>
              <a:t>has</a:t>
            </a:r>
            <a:r>
              <a:rPr lang="it-IT" sz="1800" dirty="0">
                <a:latin typeface="+mn-lt"/>
              </a:rPr>
              <a:t> </a:t>
            </a:r>
            <a:r>
              <a:rPr lang="it-IT" sz="1800" dirty="0" err="1">
                <a:latin typeface="+mn-lt"/>
              </a:rPr>
              <a:t>contributed</a:t>
            </a:r>
            <a:r>
              <a:rPr lang="it-IT" sz="1800" dirty="0">
                <a:latin typeface="+mn-lt"/>
              </a:rPr>
              <a:t> to the </a:t>
            </a:r>
            <a:r>
              <a:rPr lang="it-IT" sz="1800" dirty="0" err="1">
                <a:latin typeface="+mn-lt"/>
              </a:rPr>
              <a:t>creation</a:t>
            </a:r>
            <a:r>
              <a:rPr lang="it-IT" sz="1800" dirty="0">
                <a:latin typeface="+mn-lt"/>
              </a:rPr>
              <a:t> of large </a:t>
            </a:r>
            <a:r>
              <a:rPr lang="it-IT" sz="1800" dirty="0" err="1">
                <a:latin typeface="+mn-lt"/>
              </a:rPr>
              <a:t>patient-level</a:t>
            </a:r>
            <a:r>
              <a:rPr lang="it-IT" sz="1800" dirty="0">
                <a:latin typeface="+mn-lt"/>
              </a:rPr>
              <a:t> data sets. In the </a:t>
            </a:r>
            <a:r>
              <a:rPr lang="it-IT" sz="1800" dirty="0" err="1">
                <a:latin typeface="+mn-lt"/>
              </a:rPr>
              <a:t>present</a:t>
            </a:r>
            <a:r>
              <a:rPr lang="it-IT" sz="1800" dirty="0">
                <a:latin typeface="+mn-lt"/>
              </a:rPr>
              <a:t> special </a:t>
            </a:r>
            <a:r>
              <a:rPr lang="it-IT" sz="1800" dirty="0" err="1">
                <a:latin typeface="+mn-lt"/>
              </a:rPr>
              <a:t>article</a:t>
            </a:r>
            <a:r>
              <a:rPr lang="it-IT" sz="1800" dirty="0">
                <a:latin typeface="+mn-lt"/>
              </a:rPr>
              <a:t>, </a:t>
            </a:r>
            <a:r>
              <a:rPr lang="it-IT" sz="1800" dirty="0" err="1">
                <a:latin typeface="+mn-lt"/>
              </a:rPr>
              <a:t>we</a:t>
            </a:r>
            <a:r>
              <a:rPr lang="it-IT" sz="1800" dirty="0">
                <a:latin typeface="+mn-lt"/>
              </a:rPr>
              <a:t> illustrate the </a:t>
            </a:r>
            <a:r>
              <a:rPr lang="it-IT" sz="1800" dirty="0" err="1">
                <a:latin typeface="+mn-lt"/>
              </a:rPr>
              <a:t>potential</a:t>
            </a:r>
            <a:r>
              <a:rPr lang="it-IT" sz="1800" dirty="0">
                <a:latin typeface="+mn-lt"/>
              </a:rPr>
              <a:t> of </a:t>
            </a:r>
            <a:r>
              <a:rPr lang="it-IT" sz="1800" dirty="0" err="1">
                <a:latin typeface="+mn-lt"/>
              </a:rPr>
              <a:t>analyses</a:t>
            </a:r>
            <a:r>
              <a:rPr lang="it-IT" sz="1800" dirty="0">
                <a:latin typeface="+mn-lt"/>
              </a:rPr>
              <a:t> </a:t>
            </a:r>
            <a:r>
              <a:rPr lang="it-IT" sz="1800" dirty="0" err="1">
                <a:latin typeface="+mn-lt"/>
              </a:rPr>
              <a:t>using</a:t>
            </a:r>
            <a:r>
              <a:rPr lang="it-IT" sz="1800" dirty="0">
                <a:latin typeface="+mn-lt"/>
              </a:rPr>
              <a:t> the MDS data to: (a) </a:t>
            </a:r>
            <a:r>
              <a:rPr lang="it-IT" sz="1800" dirty="0" err="1">
                <a:latin typeface="+mn-lt"/>
              </a:rPr>
              <a:t>identify</a:t>
            </a:r>
            <a:r>
              <a:rPr lang="it-IT" sz="1800" dirty="0">
                <a:latin typeface="+mn-lt"/>
              </a:rPr>
              <a:t> </a:t>
            </a:r>
            <a:r>
              <a:rPr lang="it-IT" sz="1800" dirty="0" err="1">
                <a:latin typeface="+mn-lt"/>
              </a:rPr>
              <a:t>novel</a:t>
            </a:r>
            <a:r>
              <a:rPr lang="it-IT" sz="1800" dirty="0">
                <a:latin typeface="+mn-lt"/>
              </a:rPr>
              <a:t> </a:t>
            </a:r>
            <a:r>
              <a:rPr lang="it-IT" sz="1800" dirty="0" err="1">
                <a:latin typeface="+mn-lt"/>
              </a:rPr>
              <a:t>prognostic</a:t>
            </a:r>
            <a:r>
              <a:rPr lang="it-IT" sz="1800" dirty="0">
                <a:latin typeface="+mn-lt"/>
              </a:rPr>
              <a:t> </a:t>
            </a:r>
            <a:r>
              <a:rPr lang="it-IT" sz="1800" dirty="0" err="1">
                <a:latin typeface="+mn-lt"/>
              </a:rPr>
              <a:t>factors</a:t>
            </a:r>
            <a:r>
              <a:rPr lang="it-IT" sz="1800" dirty="0">
                <a:latin typeface="+mn-lt"/>
              </a:rPr>
              <a:t>; (b) </a:t>
            </a:r>
            <a:r>
              <a:rPr lang="it-IT" sz="1800" dirty="0" err="1">
                <a:latin typeface="+mn-lt"/>
              </a:rPr>
              <a:t>explore</a:t>
            </a:r>
            <a:r>
              <a:rPr lang="it-IT" sz="1800" dirty="0">
                <a:latin typeface="+mn-lt"/>
              </a:rPr>
              <a:t> </a:t>
            </a:r>
            <a:r>
              <a:rPr lang="it-IT" sz="1800" dirty="0" err="1">
                <a:latin typeface="+mn-lt"/>
              </a:rPr>
              <a:t>outcomes</a:t>
            </a:r>
            <a:r>
              <a:rPr lang="it-IT" sz="1800" dirty="0">
                <a:latin typeface="+mn-lt"/>
              </a:rPr>
              <a:t> of </a:t>
            </a:r>
            <a:r>
              <a:rPr lang="it-IT" sz="1800" dirty="0" err="1">
                <a:latin typeface="+mn-lt"/>
              </a:rPr>
              <a:t>interventions</a:t>
            </a:r>
            <a:r>
              <a:rPr lang="it-IT" sz="1800" dirty="0">
                <a:latin typeface="+mn-lt"/>
              </a:rPr>
              <a:t> in </a:t>
            </a:r>
            <a:r>
              <a:rPr lang="it-IT" sz="1800" dirty="0" err="1">
                <a:latin typeface="+mn-lt"/>
              </a:rPr>
              <a:t>relatively</a:t>
            </a:r>
            <a:r>
              <a:rPr lang="it-IT" sz="1800" dirty="0">
                <a:latin typeface="+mn-lt"/>
              </a:rPr>
              <a:t> </a:t>
            </a:r>
            <a:r>
              <a:rPr lang="it-IT" sz="1800" dirty="0" err="1">
                <a:latin typeface="+mn-lt"/>
              </a:rPr>
              <a:t>unselected</a:t>
            </a:r>
            <a:r>
              <a:rPr lang="it-IT" sz="1800" dirty="0">
                <a:latin typeface="+mn-lt"/>
              </a:rPr>
              <a:t> </a:t>
            </a:r>
            <a:r>
              <a:rPr lang="it-IT" sz="1800" dirty="0" err="1">
                <a:latin typeface="+mn-lt"/>
              </a:rPr>
              <a:t>clinical</a:t>
            </a:r>
            <a:r>
              <a:rPr lang="it-IT" sz="1800" dirty="0">
                <a:latin typeface="+mn-lt"/>
              </a:rPr>
              <a:t> </a:t>
            </a:r>
            <a:r>
              <a:rPr lang="it-IT" sz="1800" dirty="0" err="1">
                <a:latin typeface="+mn-lt"/>
              </a:rPr>
              <a:t>populations</a:t>
            </a:r>
            <a:r>
              <a:rPr lang="it-IT" sz="1800" dirty="0">
                <a:latin typeface="+mn-lt"/>
              </a:rPr>
              <a:t>; (c) monitor </a:t>
            </a:r>
            <a:r>
              <a:rPr lang="it-IT" sz="1800" dirty="0" err="1">
                <a:latin typeface="+mn-lt"/>
              </a:rPr>
              <a:t>quality</a:t>
            </a:r>
            <a:r>
              <a:rPr lang="it-IT" sz="1800" dirty="0">
                <a:latin typeface="+mn-lt"/>
              </a:rPr>
              <a:t> of care; and (d) </a:t>
            </a:r>
            <a:r>
              <a:rPr lang="it-IT" sz="1800" dirty="0" err="1">
                <a:latin typeface="+mn-lt"/>
              </a:rPr>
              <a:t>conduct</a:t>
            </a:r>
            <a:r>
              <a:rPr lang="it-IT" sz="1800" dirty="0">
                <a:latin typeface="+mn-lt"/>
              </a:rPr>
              <a:t> </a:t>
            </a:r>
            <a:r>
              <a:rPr lang="it-IT" sz="1800" dirty="0" err="1">
                <a:latin typeface="+mn-lt"/>
              </a:rPr>
              <a:t>comparisons</a:t>
            </a:r>
            <a:r>
              <a:rPr lang="it-IT" sz="1800" dirty="0">
                <a:latin typeface="+mn-lt"/>
              </a:rPr>
              <a:t> of case mix, </a:t>
            </a:r>
            <a:r>
              <a:rPr lang="it-IT" sz="1800" dirty="0" err="1">
                <a:latin typeface="+mn-lt"/>
              </a:rPr>
              <a:t>outcomes</a:t>
            </a:r>
            <a:r>
              <a:rPr lang="it-IT" sz="1800" dirty="0">
                <a:latin typeface="+mn-lt"/>
              </a:rPr>
              <a:t>, and </a:t>
            </a:r>
            <a:r>
              <a:rPr lang="it-IT" sz="1800" dirty="0" err="1">
                <a:latin typeface="+mn-lt"/>
              </a:rPr>
              <a:t>quality</a:t>
            </a:r>
            <a:r>
              <a:rPr lang="it-IT" sz="1800" dirty="0">
                <a:latin typeface="+mn-lt"/>
              </a:rPr>
              <a:t> of care. To illustrate </a:t>
            </a:r>
            <a:r>
              <a:rPr lang="it-IT" sz="1800" dirty="0" err="1">
                <a:latin typeface="+mn-lt"/>
              </a:rPr>
              <a:t>these</a:t>
            </a:r>
            <a:r>
              <a:rPr lang="it-IT" sz="1800" dirty="0">
                <a:latin typeface="+mn-lt"/>
              </a:rPr>
              <a:t> </a:t>
            </a:r>
            <a:r>
              <a:rPr lang="it-IT" sz="1800" dirty="0" err="1">
                <a:latin typeface="+mn-lt"/>
              </a:rPr>
              <a:t>applications</a:t>
            </a:r>
            <a:r>
              <a:rPr lang="it-IT" sz="1800" dirty="0">
                <a:latin typeface="+mn-lt"/>
              </a:rPr>
              <a:t>, </a:t>
            </a:r>
            <a:r>
              <a:rPr lang="it-IT" sz="1800" dirty="0" err="1">
                <a:latin typeface="+mn-lt"/>
              </a:rPr>
              <a:t>we</a:t>
            </a:r>
            <a:r>
              <a:rPr lang="it-IT" sz="1800" dirty="0">
                <a:latin typeface="+mn-lt"/>
              </a:rPr>
              <a:t> use a sample of </a:t>
            </a:r>
            <a:r>
              <a:rPr lang="it-IT" sz="1800" dirty="0" err="1">
                <a:latin typeface="+mn-lt"/>
              </a:rPr>
              <a:t>elderly</a:t>
            </a:r>
            <a:r>
              <a:rPr lang="it-IT" sz="1800" dirty="0">
                <a:latin typeface="+mn-lt"/>
              </a:rPr>
              <a:t> </a:t>
            </a:r>
            <a:r>
              <a:rPr lang="it-IT" sz="1800" dirty="0" err="1">
                <a:latin typeface="+mn-lt"/>
              </a:rPr>
              <a:t>patients</a:t>
            </a:r>
            <a:r>
              <a:rPr lang="it-IT" sz="1800" dirty="0">
                <a:latin typeface="+mn-lt"/>
              </a:rPr>
              <a:t> </a:t>
            </a:r>
            <a:r>
              <a:rPr lang="it-IT" sz="1800" dirty="0" err="1">
                <a:latin typeface="+mn-lt"/>
              </a:rPr>
              <a:t>admitted</a:t>
            </a:r>
            <a:r>
              <a:rPr lang="it-IT" sz="1800" dirty="0">
                <a:latin typeface="+mn-lt"/>
              </a:rPr>
              <a:t> to home care in 11 </a:t>
            </a:r>
            <a:r>
              <a:rPr lang="it-IT" sz="1800" dirty="0" err="1">
                <a:latin typeface="+mn-lt"/>
              </a:rPr>
              <a:t>European</a:t>
            </a:r>
            <a:r>
              <a:rPr lang="it-IT" sz="1800" dirty="0">
                <a:latin typeface="+mn-lt"/>
              </a:rPr>
              <a:t> Home </a:t>
            </a:r>
            <a:r>
              <a:rPr lang="it-IT" sz="1800" dirty="0" err="1">
                <a:latin typeface="+mn-lt"/>
              </a:rPr>
              <a:t>Health</a:t>
            </a:r>
            <a:r>
              <a:rPr lang="it-IT" sz="1800" dirty="0">
                <a:latin typeface="+mn-lt"/>
              </a:rPr>
              <a:t> </a:t>
            </a:r>
            <a:r>
              <a:rPr lang="it-IT" sz="1800" dirty="0" err="1">
                <a:latin typeface="+mn-lt"/>
              </a:rPr>
              <a:t>Agencies</a:t>
            </a:r>
            <a:r>
              <a:rPr lang="it-IT" sz="1800" dirty="0">
                <a:latin typeface="+mn-lt"/>
              </a:rPr>
              <a:t> </a:t>
            </a:r>
            <a:r>
              <a:rPr lang="it-IT" sz="1800" dirty="0" err="1">
                <a:latin typeface="+mn-lt"/>
              </a:rPr>
              <a:t>that</a:t>
            </a:r>
            <a:r>
              <a:rPr lang="it-IT" sz="1800" dirty="0">
                <a:latin typeface="+mn-lt"/>
              </a:rPr>
              <a:t> </a:t>
            </a:r>
            <a:r>
              <a:rPr lang="it-IT" sz="1800" dirty="0" err="1">
                <a:latin typeface="+mn-lt"/>
              </a:rPr>
              <a:t>participated</a:t>
            </a:r>
            <a:r>
              <a:rPr lang="it-IT" sz="1800" dirty="0">
                <a:latin typeface="+mn-lt"/>
              </a:rPr>
              <a:t> in the </a:t>
            </a:r>
            <a:r>
              <a:rPr lang="it-IT" sz="1800" dirty="0" err="1">
                <a:latin typeface="+mn-lt"/>
              </a:rPr>
              <a:t>AgeD</a:t>
            </a:r>
            <a:r>
              <a:rPr lang="it-IT" sz="1800" dirty="0">
                <a:latin typeface="+mn-lt"/>
              </a:rPr>
              <a:t> in </a:t>
            </a:r>
            <a:r>
              <a:rPr lang="it-IT" sz="1800" dirty="0" err="1">
                <a:latin typeface="+mn-lt"/>
              </a:rPr>
              <a:t>HOme</a:t>
            </a:r>
            <a:r>
              <a:rPr lang="it-IT" sz="1800" dirty="0">
                <a:latin typeface="+mn-lt"/>
              </a:rPr>
              <a:t> Care (AD-HOC) </a:t>
            </a:r>
            <a:r>
              <a:rPr lang="it-IT" sz="1800" dirty="0" err="1">
                <a:latin typeface="+mn-lt"/>
              </a:rPr>
              <a:t>project</a:t>
            </a:r>
            <a:r>
              <a:rPr lang="it-IT" sz="1800" dirty="0">
                <a:latin typeface="+mn-lt"/>
              </a:rPr>
              <a:t>, </a:t>
            </a:r>
            <a:r>
              <a:rPr lang="it-IT" sz="1800" dirty="0" err="1">
                <a:latin typeface="+mn-lt"/>
              </a:rPr>
              <a:t>sponsored</a:t>
            </a:r>
            <a:r>
              <a:rPr lang="it-IT" sz="1800" dirty="0">
                <a:latin typeface="+mn-lt"/>
              </a:rPr>
              <a:t> by the </a:t>
            </a:r>
            <a:r>
              <a:rPr lang="it-IT" sz="1800" dirty="0" err="1">
                <a:latin typeface="+mn-lt"/>
              </a:rPr>
              <a:t>European</a:t>
            </a:r>
            <a:r>
              <a:rPr lang="it-IT" sz="1800" dirty="0">
                <a:latin typeface="+mn-lt"/>
              </a:rPr>
              <a:t> Union. The </a:t>
            </a:r>
            <a:r>
              <a:rPr lang="it-IT" sz="1800" dirty="0" err="1">
                <a:latin typeface="+mn-lt"/>
              </a:rPr>
              <a:t>participants</a:t>
            </a:r>
            <a:r>
              <a:rPr lang="it-IT" sz="1800" dirty="0">
                <a:latin typeface="+mn-lt"/>
              </a:rPr>
              <a:t> </a:t>
            </a:r>
            <a:r>
              <a:rPr lang="it-IT" sz="1800" dirty="0" err="1">
                <a:latin typeface="+mn-lt"/>
              </a:rPr>
              <a:t>were</a:t>
            </a:r>
            <a:r>
              <a:rPr lang="it-IT" sz="1800" dirty="0">
                <a:latin typeface="+mn-lt"/>
              </a:rPr>
              <a:t> </a:t>
            </a:r>
            <a:r>
              <a:rPr lang="it-IT" sz="1800" dirty="0" err="1">
                <a:latin typeface="+mn-lt"/>
              </a:rPr>
              <a:t>assessed</a:t>
            </a:r>
            <a:r>
              <a:rPr lang="it-IT" sz="1800" dirty="0">
                <a:latin typeface="+mn-lt"/>
              </a:rPr>
              <a:t> by </a:t>
            </a:r>
            <a:r>
              <a:rPr lang="it-IT" sz="1800" dirty="0" err="1">
                <a:latin typeface="+mn-lt"/>
              </a:rPr>
              <a:t>trained</a:t>
            </a:r>
            <a:r>
              <a:rPr lang="it-IT" sz="1800" dirty="0">
                <a:latin typeface="+mn-lt"/>
              </a:rPr>
              <a:t> staff </a:t>
            </a:r>
            <a:r>
              <a:rPr lang="it-IT" sz="1800" dirty="0" err="1">
                <a:latin typeface="+mn-lt"/>
              </a:rPr>
              <a:t>using</a:t>
            </a:r>
            <a:r>
              <a:rPr lang="it-IT" sz="1800" dirty="0">
                <a:latin typeface="+mn-lt"/>
              </a:rPr>
              <a:t> the MDS for Home Care, 2.0 </a:t>
            </a:r>
            <a:r>
              <a:rPr lang="it-IT" sz="1800" dirty="0" err="1">
                <a:latin typeface="+mn-lt"/>
              </a:rPr>
              <a:t>version</a:t>
            </a:r>
            <a:r>
              <a:rPr lang="it-IT" sz="1800" dirty="0">
                <a:latin typeface="+mn-lt"/>
              </a:rPr>
              <a:t>. </a:t>
            </a:r>
            <a:r>
              <a:rPr lang="it-IT" sz="1800" dirty="0" err="1">
                <a:latin typeface="+mn-lt"/>
              </a:rPr>
              <a:t>We</a:t>
            </a:r>
            <a:r>
              <a:rPr lang="it-IT" sz="1800" dirty="0">
                <a:latin typeface="+mn-lt"/>
              </a:rPr>
              <a:t> </a:t>
            </a:r>
            <a:r>
              <a:rPr lang="it-IT" sz="1800" dirty="0" err="1">
                <a:latin typeface="+mn-lt"/>
              </a:rPr>
              <a:t>argue</a:t>
            </a:r>
            <a:r>
              <a:rPr lang="it-IT" sz="1800" dirty="0">
                <a:latin typeface="+mn-lt"/>
              </a:rPr>
              <a:t> </a:t>
            </a:r>
            <a:r>
              <a:rPr lang="it-IT" sz="1800" dirty="0" err="1">
                <a:latin typeface="+mn-lt"/>
              </a:rPr>
              <a:t>that</a:t>
            </a:r>
            <a:r>
              <a:rPr lang="it-IT" sz="1800" dirty="0">
                <a:latin typeface="+mn-lt"/>
              </a:rPr>
              <a:t> the </a:t>
            </a:r>
            <a:r>
              <a:rPr lang="it-IT" sz="1800" dirty="0" err="1">
                <a:latin typeface="+mn-lt"/>
              </a:rPr>
              <a:t>harmonization</a:t>
            </a:r>
            <a:r>
              <a:rPr lang="it-IT" sz="1800" dirty="0">
                <a:latin typeface="+mn-lt"/>
              </a:rPr>
              <a:t> by </a:t>
            </a:r>
            <a:r>
              <a:rPr lang="it-IT" sz="1800" dirty="0" err="1">
                <a:latin typeface="+mn-lt"/>
              </a:rPr>
              <a:t>InterRAI</a:t>
            </a:r>
            <a:r>
              <a:rPr lang="it-IT" sz="1800" dirty="0">
                <a:latin typeface="+mn-lt"/>
              </a:rPr>
              <a:t> of the MDS </a:t>
            </a:r>
            <a:r>
              <a:rPr lang="it-IT" sz="1800" dirty="0" err="1">
                <a:latin typeface="+mn-lt"/>
              </a:rPr>
              <a:t>forms</a:t>
            </a:r>
            <a:r>
              <a:rPr lang="it-IT" sz="1800" dirty="0">
                <a:latin typeface="+mn-lt"/>
              </a:rPr>
              <a:t> for </a:t>
            </a:r>
            <a:r>
              <a:rPr lang="it-IT" sz="1800" dirty="0" err="1">
                <a:latin typeface="+mn-lt"/>
              </a:rPr>
              <a:t>different</a:t>
            </a:r>
            <a:r>
              <a:rPr lang="it-IT" sz="1800" dirty="0">
                <a:latin typeface="+mn-lt"/>
              </a:rPr>
              <a:t> </a:t>
            </a:r>
            <a:r>
              <a:rPr lang="it-IT" sz="1800" dirty="0" err="1">
                <a:latin typeface="+mn-lt"/>
              </a:rPr>
              <a:t>health</a:t>
            </a:r>
            <a:r>
              <a:rPr lang="it-IT" sz="1800" dirty="0">
                <a:latin typeface="+mn-lt"/>
              </a:rPr>
              <a:t> </a:t>
            </a:r>
            <a:r>
              <a:rPr lang="it-IT" sz="1800" dirty="0" err="1">
                <a:latin typeface="+mn-lt"/>
              </a:rPr>
              <a:t>settings</a:t>
            </a:r>
            <a:r>
              <a:rPr lang="it-IT" sz="1800" dirty="0">
                <a:latin typeface="+mn-lt"/>
              </a:rPr>
              <a:t>, </a:t>
            </a:r>
            <a:r>
              <a:rPr lang="it-IT" sz="1800" dirty="0" err="1">
                <a:latin typeface="+mn-lt"/>
              </a:rPr>
              <a:t>referred</a:t>
            </a:r>
            <a:r>
              <a:rPr lang="it-IT" sz="1800" dirty="0">
                <a:latin typeface="+mn-lt"/>
              </a:rPr>
              <a:t> to </a:t>
            </a:r>
            <a:r>
              <a:rPr lang="it-IT" sz="1800" dirty="0" err="1">
                <a:latin typeface="+mn-lt"/>
              </a:rPr>
              <a:t>as</a:t>
            </a:r>
            <a:r>
              <a:rPr lang="it-IT" sz="1800" dirty="0">
                <a:latin typeface="+mn-lt"/>
              </a:rPr>
              <a:t> "the </a:t>
            </a:r>
            <a:r>
              <a:rPr lang="it-IT" sz="1800" dirty="0" err="1">
                <a:latin typeface="+mn-lt"/>
              </a:rPr>
              <a:t>third</a:t>
            </a:r>
            <a:r>
              <a:rPr lang="it-IT" sz="1800" dirty="0">
                <a:latin typeface="+mn-lt"/>
              </a:rPr>
              <a:t> generation of </a:t>
            </a:r>
            <a:r>
              <a:rPr lang="it-IT" sz="1800" dirty="0" err="1">
                <a:latin typeface="+mn-lt"/>
              </a:rPr>
              <a:t>assessment</a:t>
            </a:r>
            <a:r>
              <a:rPr lang="it-IT" sz="1800" dirty="0">
                <a:latin typeface="+mn-lt"/>
              </a:rPr>
              <a:t>," </a:t>
            </a:r>
            <a:r>
              <a:rPr lang="it-IT" sz="1800" dirty="0" err="1">
                <a:latin typeface="+mn-lt"/>
              </a:rPr>
              <a:t>has</a:t>
            </a:r>
            <a:r>
              <a:rPr lang="it-IT" sz="1800" dirty="0">
                <a:latin typeface="+mn-lt"/>
              </a:rPr>
              <a:t> </a:t>
            </a:r>
            <a:r>
              <a:rPr lang="it-IT" sz="1800" dirty="0" err="1">
                <a:latin typeface="+mn-lt"/>
              </a:rPr>
              <a:t>produced</a:t>
            </a:r>
            <a:r>
              <a:rPr lang="it-IT" sz="1800" dirty="0">
                <a:latin typeface="+mn-lt"/>
              </a:rPr>
              <a:t> the first </a:t>
            </a:r>
            <a:r>
              <a:rPr lang="it-IT" sz="1800" dirty="0" err="1">
                <a:latin typeface="+mn-lt"/>
              </a:rPr>
              <a:t>scientific</a:t>
            </a:r>
            <a:r>
              <a:rPr lang="it-IT" sz="1800" dirty="0">
                <a:latin typeface="+mn-lt"/>
              </a:rPr>
              <a:t>, </a:t>
            </a:r>
            <a:r>
              <a:rPr lang="it-IT" sz="1800" dirty="0" err="1">
                <a:latin typeface="+mn-lt"/>
              </a:rPr>
              <a:t>standardized</a:t>
            </a:r>
            <a:r>
              <a:rPr lang="it-IT" sz="1800" dirty="0">
                <a:latin typeface="+mn-lt"/>
              </a:rPr>
              <a:t> </a:t>
            </a:r>
            <a:r>
              <a:rPr lang="it-IT" sz="1800" dirty="0" err="1">
                <a:latin typeface="+mn-lt"/>
              </a:rPr>
              <a:t>methodology</a:t>
            </a:r>
            <a:r>
              <a:rPr lang="it-IT" sz="1800" dirty="0">
                <a:latin typeface="+mn-lt"/>
              </a:rPr>
              <a:t> in the </a:t>
            </a:r>
            <a:r>
              <a:rPr lang="it-IT" sz="1800" dirty="0" err="1">
                <a:latin typeface="+mn-lt"/>
              </a:rPr>
              <a:t>approach</a:t>
            </a:r>
            <a:r>
              <a:rPr lang="it-IT" sz="1800" dirty="0">
                <a:latin typeface="+mn-lt"/>
              </a:rPr>
              <a:t> to </a:t>
            </a:r>
            <a:r>
              <a:rPr lang="it-IT" sz="1800" dirty="0" err="1">
                <a:latin typeface="+mn-lt"/>
              </a:rPr>
              <a:t>effective</a:t>
            </a:r>
            <a:r>
              <a:rPr lang="it-IT" sz="1800" dirty="0">
                <a:latin typeface="+mn-lt"/>
              </a:rPr>
              <a:t> </a:t>
            </a:r>
            <a:r>
              <a:rPr lang="it-IT" sz="1800" dirty="0" err="1">
                <a:latin typeface="+mn-lt"/>
              </a:rPr>
              <a:t>geriatric</a:t>
            </a:r>
            <a:r>
              <a:rPr lang="it-IT" sz="1800" dirty="0">
                <a:latin typeface="+mn-lt"/>
              </a:rPr>
              <a:t> care </a:t>
            </a:r>
          </a:p>
        </p:txBody>
      </p:sp>
      <p:sp>
        <p:nvSpPr>
          <p:cNvPr id="36870" name="Text Box 6"/>
          <p:cNvSpPr txBox="1">
            <a:spLocks noChangeArrowheads="1"/>
          </p:cNvSpPr>
          <p:nvPr/>
        </p:nvSpPr>
        <p:spPr bwMode="auto">
          <a:xfrm>
            <a:off x="3779912" y="6381328"/>
            <a:ext cx="5346869" cy="276999"/>
          </a:xfrm>
          <a:prstGeom prst="rect">
            <a:avLst/>
          </a:prstGeom>
          <a:noFill/>
          <a:ln w="9525">
            <a:noFill/>
            <a:miter lim="800000"/>
            <a:headEnd/>
            <a:tailEnd/>
          </a:ln>
          <a:effectLst/>
        </p:spPr>
        <p:txBody>
          <a:bodyPr wrap="square">
            <a:spAutoFit/>
          </a:bodyPr>
          <a:lstStyle/>
          <a:p>
            <a:pPr algn="l">
              <a:spcBef>
                <a:spcPct val="50000"/>
              </a:spcBef>
            </a:pPr>
            <a:r>
              <a:rPr lang="it-IT" sz="1200" i="1" dirty="0"/>
              <a:t>J </a:t>
            </a:r>
            <a:r>
              <a:rPr lang="it-IT" sz="1200" i="1" dirty="0" err="1"/>
              <a:t>Gerontol</a:t>
            </a:r>
            <a:r>
              <a:rPr lang="it-IT" sz="1200" i="1" dirty="0"/>
              <a:t> A </a:t>
            </a:r>
            <a:r>
              <a:rPr lang="it-IT" sz="1200" i="1" dirty="0" err="1"/>
              <a:t>Biol</a:t>
            </a:r>
            <a:r>
              <a:rPr lang="it-IT" sz="1200" i="1" dirty="0"/>
              <a:t> Sci </a:t>
            </a:r>
            <a:r>
              <a:rPr lang="it-IT" sz="1200" i="1" dirty="0" err="1"/>
              <a:t>Med</a:t>
            </a:r>
            <a:r>
              <a:rPr lang="it-IT" sz="1200" i="1" dirty="0"/>
              <a:t> Sci. 2008 Mar;63(3):308-13 </a:t>
            </a:r>
          </a:p>
        </p:txBody>
      </p:sp>
    </p:spTree>
    <p:extLst>
      <p:ext uri="{BB962C8B-B14F-4D97-AF65-F5344CB8AC3E}">
        <p14:creationId xmlns:p14="http://schemas.microsoft.com/office/powerpoint/2010/main" val="96277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0231"/>
            <a:ext cx="9036496" cy="1938992"/>
          </a:xfrm>
          <a:prstGeom prst="rect">
            <a:avLst/>
          </a:prstGeom>
        </p:spPr>
        <p:txBody>
          <a:bodyPr wrap="square">
            <a:spAutoFit/>
          </a:bodyPr>
          <a:lstStyle/>
          <a:p>
            <a:pPr algn="just"/>
            <a:r>
              <a:rPr lang="en-US" b="1" dirty="0">
                <a:solidFill>
                  <a:srgbClr val="C00000"/>
                </a:solidFill>
                <a:latin typeface="Palatino Linotype" panose="02040502050505030304" pitchFamily="18" charset="0"/>
              </a:rPr>
              <a:t>A 2 year </a:t>
            </a:r>
            <a:r>
              <a:rPr lang="en-US" b="1" dirty="0" err="1">
                <a:solidFill>
                  <a:srgbClr val="C00000"/>
                </a:solidFill>
                <a:latin typeface="Palatino Linotype" panose="02040502050505030304" pitchFamily="18" charset="0"/>
              </a:rPr>
              <a:t>multidomain</a:t>
            </a:r>
            <a:r>
              <a:rPr lang="en-US" b="1" dirty="0">
                <a:solidFill>
                  <a:srgbClr val="C00000"/>
                </a:solidFill>
                <a:latin typeface="Palatino Linotype" panose="02040502050505030304" pitchFamily="18" charset="0"/>
              </a:rPr>
              <a:t> intervention </a:t>
            </a:r>
            <a:r>
              <a:rPr lang="en-US" b="1" dirty="0" smtClean="0">
                <a:solidFill>
                  <a:srgbClr val="C00000"/>
                </a:solidFill>
                <a:latin typeface="Palatino Linotype" panose="02040502050505030304" pitchFamily="18" charset="0"/>
              </a:rPr>
              <a:t>to prevent cognitive </a:t>
            </a:r>
            <a:r>
              <a:rPr lang="en-US" b="1" dirty="0">
                <a:solidFill>
                  <a:srgbClr val="C00000"/>
                </a:solidFill>
                <a:latin typeface="Palatino Linotype" panose="02040502050505030304" pitchFamily="18" charset="0"/>
              </a:rPr>
              <a:t>decline in at-risk elderly people (</a:t>
            </a:r>
            <a:r>
              <a:rPr lang="en-US" b="1" dirty="0" smtClean="0">
                <a:solidFill>
                  <a:srgbClr val="C00000"/>
                </a:solidFill>
                <a:latin typeface="Palatino Linotype" panose="02040502050505030304" pitchFamily="18" charset="0"/>
              </a:rPr>
              <a:t>FINGER- </a:t>
            </a:r>
            <a:r>
              <a:rPr lang="en-US" b="1" dirty="0">
                <a:solidFill>
                  <a:srgbClr val="CC0000"/>
                </a:solidFill>
                <a:latin typeface="Palatino Linotype" panose="02040502050505030304" pitchFamily="18" charset="0"/>
              </a:rPr>
              <a:t>Finnish Geriatric Intervention Study to Prevent Cognitive Impairment and Disability</a:t>
            </a:r>
            <a:r>
              <a:rPr lang="en-US" b="1" dirty="0" smtClean="0">
                <a:solidFill>
                  <a:srgbClr val="CC0000"/>
                </a:solidFill>
                <a:latin typeface="Palatino Linotype" panose="02040502050505030304" pitchFamily="18" charset="0"/>
              </a:rPr>
              <a:t>)</a:t>
            </a:r>
            <a:endParaRPr lang="it-IT" dirty="0">
              <a:solidFill>
                <a:srgbClr val="CC0000"/>
              </a:solidFill>
              <a:latin typeface="Palatino Linotype" panose="02040502050505030304" pitchFamily="18" charset="0"/>
            </a:endParaRPr>
          </a:p>
        </p:txBody>
      </p:sp>
      <p:sp>
        <p:nvSpPr>
          <p:cNvPr id="4" name="CasellaDiTesto 3"/>
          <p:cNvSpPr txBox="1"/>
          <p:nvPr/>
        </p:nvSpPr>
        <p:spPr>
          <a:xfrm>
            <a:off x="0" y="1959223"/>
            <a:ext cx="9036496" cy="4893647"/>
          </a:xfrm>
          <a:prstGeom prst="rect">
            <a:avLst/>
          </a:prstGeom>
          <a:noFill/>
        </p:spPr>
        <p:txBody>
          <a:bodyPr wrap="square" rtlCol="0">
            <a:spAutoFit/>
          </a:bodyPr>
          <a:lstStyle/>
          <a:p>
            <a:pPr algn="just"/>
            <a:r>
              <a:rPr lang="en-US" sz="2400" b="1" dirty="0" err="1" smtClean="0">
                <a:solidFill>
                  <a:srgbClr val="002060"/>
                </a:solidFill>
                <a:latin typeface="Palatino Linotype" panose="02040502050505030304" pitchFamily="18" charset="0"/>
              </a:rPr>
              <a:t>Metodi</a:t>
            </a:r>
            <a:r>
              <a:rPr lang="en-US" sz="2400" b="1" dirty="0" smtClean="0">
                <a:solidFill>
                  <a:srgbClr val="002060"/>
                </a:solidFill>
                <a:latin typeface="Palatino Linotype" panose="02040502050505030304" pitchFamily="18" charset="0"/>
              </a:rPr>
              <a:t>: </a:t>
            </a:r>
            <a:r>
              <a:rPr lang="en-US" sz="2400" dirty="0" smtClean="0">
                <a:solidFill>
                  <a:srgbClr val="002060"/>
                </a:solidFill>
                <a:latin typeface="Palatino Linotype" panose="02040502050505030304" pitchFamily="18" charset="0"/>
              </a:rPr>
              <a:t>trial </a:t>
            </a:r>
            <a:r>
              <a:rPr lang="en-US" sz="2400" dirty="0" err="1" smtClean="0">
                <a:solidFill>
                  <a:srgbClr val="002060"/>
                </a:solidFill>
                <a:latin typeface="Palatino Linotype" panose="02040502050505030304" pitchFamily="18" charset="0"/>
              </a:rPr>
              <a:t>clinico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della</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durata</a:t>
            </a:r>
            <a:r>
              <a:rPr lang="en-US" sz="2400" dirty="0" smtClean="0">
                <a:solidFill>
                  <a:srgbClr val="002060"/>
                </a:solidFill>
                <a:latin typeface="Palatino Linotype" panose="02040502050505030304" pitchFamily="18" charset="0"/>
              </a:rPr>
              <a:t> di 2 </a:t>
            </a:r>
            <a:r>
              <a:rPr lang="en-US" sz="2400" dirty="0" err="1" smtClean="0">
                <a:solidFill>
                  <a:srgbClr val="002060"/>
                </a:solidFill>
                <a:latin typeface="Palatino Linotype" panose="02040502050505030304" pitchFamily="18" charset="0"/>
              </a:rPr>
              <a:t>anni</a:t>
            </a:r>
            <a:r>
              <a:rPr lang="en-US" sz="2400" dirty="0" smtClean="0">
                <a:solidFill>
                  <a:srgbClr val="002060"/>
                </a:solidFill>
                <a:latin typeface="Palatino Linotype" panose="02040502050505030304" pitchFamily="18" charset="0"/>
              </a:rPr>
              <a:t> in </a:t>
            </a:r>
            <a:r>
              <a:rPr lang="en-US" sz="2400" dirty="0" err="1" smtClean="0">
                <a:solidFill>
                  <a:srgbClr val="002060"/>
                </a:solidFill>
                <a:latin typeface="Palatino Linotype" panose="02040502050505030304" pitchFamily="18" charset="0"/>
              </a:rPr>
              <a:t>soggetti</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età</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tra</a:t>
            </a:r>
            <a:r>
              <a:rPr lang="en-US" sz="2400" dirty="0" smtClean="0">
                <a:solidFill>
                  <a:srgbClr val="002060"/>
                </a:solidFill>
                <a:latin typeface="Palatino Linotype" panose="02040502050505030304" pitchFamily="18" charset="0"/>
              </a:rPr>
              <a:t> 60 e 77 </a:t>
            </a:r>
            <a:r>
              <a:rPr lang="en-US" sz="2400" dirty="0" err="1" smtClean="0">
                <a:solidFill>
                  <a:srgbClr val="002060"/>
                </a:solidFill>
                <a:latin typeface="Palatino Linotype" panose="02040502050505030304" pitchFamily="18" charset="0"/>
              </a:rPr>
              <a:t>anni</a:t>
            </a:r>
            <a:r>
              <a:rPr lang="en-US" sz="2400" dirty="0" smtClean="0">
                <a:solidFill>
                  <a:srgbClr val="002060"/>
                </a:solidFill>
                <a:latin typeface="Palatino Linotype" panose="02040502050505030304" pitchFamily="18" charset="0"/>
              </a:rPr>
              <a:t> a </a:t>
            </a:r>
            <a:r>
              <a:rPr lang="en-US" sz="2400" dirty="0" err="1" smtClean="0">
                <a:solidFill>
                  <a:srgbClr val="002060"/>
                </a:solidFill>
                <a:latin typeface="Palatino Linotype" panose="02040502050505030304" pitchFamily="18" charset="0"/>
              </a:rPr>
              <a:t>rischio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sviluppare</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demenza</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assegnati</a:t>
            </a:r>
            <a:r>
              <a:rPr lang="en-US" sz="2400" dirty="0" smtClean="0">
                <a:solidFill>
                  <a:srgbClr val="002060"/>
                </a:solidFill>
                <a:latin typeface="Palatino Linotype" panose="02040502050505030304" pitchFamily="18" charset="0"/>
              </a:rPr>
              <a:t> ad un </a:t>
            </a:r>
            <a:r>
              <a:rPr lang="en-US" sz="2400" dirty="0" err="1" smtClean="0">
                <a:solidFill>
                  <a:srgbClr val="002060"/>
                </a:solidFill>
                <a:latin typeface="Palatino Linotype" panose="02040502050505030304" pitchFamily="18" charset="0"/>
              </a:rPr>
              <a:t>gruppo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intervento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multifattoriale</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dieta</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esercizio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fisico</a:t>
            </a:r>
            <a:r>
              <a:rPr lang="en-US" sz="2400" dirty="0" smtClean="0">
                <a:solidFill>
                  <a:srgbClr val="002060"/>
                </a:solidFill>
                <a:latin typeface="Palatino Linotype" panose="02040502050505030304" pitchFamily="18" charset="0"/>
              </a:rPr>
              <a:t>, training </a:t>
            </a:r>
            <a:r>
              <a:rPr lang="en-US" sz="2400" dirty="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cognitivo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monitoraggio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rischio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cardiovascolare</a:t>
            </a:r>
            <a:r>
              <a:rPr lang="en-US" sz="2400" dirty="0" smtClean="0">
                <a:solidFill>
                  <a:srgbClr val="002060"/>
                </a:solidFill>
                <a:latin typeface="Palatino Linotype" panose="02040502050505030304" pitchFamily="18" charset="0"/>
              </a:rPr>
              <a:t>) o al </a:t>
            </a:r>
            <a:r>
              <a:rPr lang="en-US" sz="2400" dirty="0" err="1" smtClean="0">
                <a:solidFill>
                  <a:srgbClr val="002060"/>
                </a:solidFill>
                <a:latin typeface="Palatino Linotype" panose="02040502050505030304" pitchFamily="18" charset="0"/>
              </a:rPr>
              <a:t>gruppo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controllo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consigli</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generali</a:t>
            </a:r>
            <a:r>
              <a:rPr lang="en-US" sz="2400" dirty="0" smtClean="0">
                <a:solidFill>
                  <a:srgbClr val="002060"/>
                </a:solidFill>
                <a:latin typeface="Palatino Linotype" panose="02040502050505030304" pitchFamily="18" charset="0"/>
              </a:rPr>
              <a:t> in </a:t>
            </a:r>
            <a:r>
              <a:rPr lang="en-US" sz="2400" dirty="0" err="1" smtClean="0">
                <a:solidFill>
                  <a:srgbClr val="002060"/>
                </a:solidFill>
                <a:latin typeface="Palatino Linotype" panose="02040502050505030304" pitchFamily="18" charset="0"/>
              </a:rPr>
              <a:t>tema</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buona</a:t>
            </a:r>
            <a:r>
              <a:rPr lang="en-US" sz="2400" dirty="0" smtClean="0">
                <a:solidFill>
                  <a:srgbClr val="002060"/>
                </a:solidFill>
                <a:latin typeface="Palatino Linotype" panose="02040502050505030304" pitchFamily="18" charset="0"/>
              </a:rPr>
              <a:t> salute). </a:t>
            </a:r>
          </a:p>
          <a:p>
            <a:pPr algn="just"/>
            <a:r>
              <a:rPr lang="en-US" sz="2400" b="1" dirty="0" err="1" smtClean="0">
                <a:solidFill>
                  <a:srgbClr val="002060"/>
                </a:solidFill>
                <a:latin typeface="Palatino Linotype" panose="02040502050505030304" pitchFamily="18" charset="0"/>
              </a:rPr>
              <a:t>Risultati</a:t>
            </a:r>
            <a:r>
              <a:rPr lang="en-US" sz="2400" b="1"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sono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stati</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randomizzati</a:t>
            </a:r>
            <a:r>
              <a:rPr lang="en-US" sz="2400" dirty="0" smtClean="0">
                <a:solidFill>
                  <a:srgbClr val="002060"/>
                </a:solidFill>
                <a:latin typeface="Palatino Linotype" panose="02040502050505030304" pitchFamily="18" charset="0"/>
              </a:rPr>
              <a:t> 631 </a:t>
            </a:r>
            <a:r>
              <a:rPr lang="en-US" sz="2400" dirty="0" err="1" smtClean="0">
                <a:solidFill>
                  <a:srgbClr val="002060"/>
                </a:solidFill>
                <a:latin typeface="Palatino Linotype" panose="02040502050505030304" pitchFamily="18" charset="0"/>
              </a:rPr>
              <a:t>soggetti</a:t>
            </a:r>
            <a:r>
              <a:rPr lang="en-US" sz="2400" dirty="0" smtClean="0">
                <a:solidFill>
                  <a:srgbClr val="002060"/>
                </a:solidFill>
                <a:latin typeface="Palatino Linotype" panose="02040502050505030304" pitchFamily="18" charset="0"/>
              </a:rPr>
              <a:t> al </a:t>
            </a:r>
            <a:r>
              <a:rPr lang="en-US" sz="2400" dirty="0" err="1" smtClean="0">
                <a:solidFill>
                  <a:srgbClr val="002060"/>
                </a:solidFill>
                <a:latin typeface="Palatino Linotype" panose="02040502050505030304" pitchFamily="18" charset="0"/>
              </a:rPr>
              <a:t>gruppo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intervento</a:t>
            </a:r>
            <a:r>
              <a:rPr lang="en-US" sz="2400" dirty="0" smtClean="0">
                <a:solidFill>
                  <a:srgbClr val="002060"/>
                </a:solidFill>
                <a:latin typeface="Palatino Linotype" panose="02040502050505030304" pitchFamily="18" charset="0"/>
              </a:rPr>
              <a:t>  e 629 al </a:t>
            </a:r>
            <a:r>
              <a:rPr lang="en-US" sz="2400" dirty="0" err="1" smtClean="0">
                <a:solidFill>
                  <a:srgbClr val="002060"/>
                </a:solidFill>
                <a:latin typeface="Palatino Linotype" panose="02040502050505030304" pitchFamily="18" charset="0"/>
              </a:rPr>
              <a:t>gruppo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controllo</a:t>
            </a:r>
            <a:r>
              <a:rPr lang="en-US" sz="2400" dirty="0" smtClean="0">
                <a:solidFill>
                  <a:srgbClr val="002060"/>
                </a:solidFill>
                <a:latin typeface="Palatino Linotype" panose="02040502050505030304" pitchFamily="18" charset="0"/>
              </a:rPr>
              <a:t>. La media </a:t>
            </a:r>
            <a:r>
              <a:rPr lang="en-US" sz="2400" dirty="0" err="1" smtClean="0">
                <a:solidFill>
                  <a:srgbClr val="002060"/>
                </a:solidFill>
                <a:latin typeface="Palatino Linotype" panose="02040502050505030304" pitchFamily="18" charset="0"/>
              </a:rPr>
              <a:t>stimata</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cambiamento</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nella</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batteria</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neuropsicologica</a:t>
            </a:r>
            <a:r>
              <a:rPr lang="en-US" sz="2400" dirty="0">
                <a:solidFill>
                  <a:srgbClr val="002060"/>
                </a:solidFill>
                <a:latin typeface="Palatino Linotype" panose="02040502050505030304" pitchFamily="18" charset="0"/>
              </a:rPr>
              <a:t> </a:t>
            </a:r>
            <a:r>
              <a:rPr lang="en-US" sz="2400" dirty="0" smtClean="0">
                <a:solidFill>
                  <a:srgbClr val="002060"/>
                </a:solidFill>
                <a:latin typeface="Palatino Linotype" panose="02040502050505030304" pitchFamily="18" charset="0"/>
              </a:rPr>
              <a:t>a 2 </a:t>
            </a:r>
            <a:r>
              <a:rPr lang="en-US" sz="2400" dirty="0" err="1" smtClean="0">
                <a:solidFill>
                  <a:srgbClr val="002060"/>
                </a:solidFill>
                <a:latin typeface="Palatino Linotype" panose="02040502050505030304" pitchFamily="18" charset="0"/>
              </a:rPr>
              <a:t>anni</a:t>
            </a:r>
            <a:r>
              <a:rPr lang="en-US" sz="2400" dirty="0" smtClean="0">
                <a:solidFill>
                  <a:srgbClr val="002060"/>
                </a:solidFill>
                <a:latin typeface="Palatino Linotype" panose="02040502050505030304" pitchFamily="18" charset="0"/>
              </a:rPr>
              <a:t> è </a:t>
            </a:r>
            <a:r>
              <a:rPr lang="en-US" sz="2400" dirty="0" err="1" smtClean="0">
                <a:solidFill>
                  <a:srgbClr val="002060"/>
                </a:solidFill>
                <a:latin typeface="Palatino Linotype" panose="02040502050505030304" pitchFamily="18" charset="0"/>
              </a:rPr>
              <a:t>stata</a:t>
            </a:r>
            <a:r>
              <a:rPr lang="en-US" sz="2400" dirty="0" smtClean="0">
                <a:solidFill>
                  <a:srgbClr val="002060"/>
                </a:solidFill>
                <a:latin typeface="Palatino Linotype" panose="02040502050505030304" pitchFamily="18" charset="0"/>
              </a:rPr>
              <a:t> 0.20 </a:t>
            </a:r>
            <a:r>
              <a:rPr lang="en-US" sz="2400" dirty="0">
                <a:solidFill>
                  <a:srgbClr val="002060"/>
                </a:solidFill>
                <a:latin typeface="Palatino Linotype" panose="02040502050505030304" pitchFamily="18" charset="0"/>
              </a:rPr>
              <a:t>(SE </a:t>
            </a:r>
            <a:r>
              <a:rPr lang="en-US" sz="2400" dirty="0" smtClean="0">
                <a:solidFill>
                  <a:srgbClr val="002060"/>
                </a:solidFill>
                <a:latin typeface="Palatino Linotype" panose="02040502050505030304" pitchFamily="18" charset="0"/>
              </a:rPr>
              <a:t>0.02</a:t>
            </a:r>
            <a:r>
              <a:rPr lang="en-US" sz="2400" dirty="0">
                <a:solidFill>
                  <a:srgbClr val="002060"/>
                </a:solidFill>
                <a:latin typeface="Palatino Linotype" panose="02040502050505030304" pitchFamily="18" charset="0"/>
              </a:rPr>
              <a:t>, SD </a:t>
            </a:r>
            <a:r>
              <a:rPr lang="en-US" sz="2400" dirty="0" smtClean="0">
                <a:solidFill>
                  <a:srgbClr val="002060"/>
                </a:solidFill>
                <a:latin typeface="Palatino Linotype" panose="02040502050505030304" pitchFamily="18" charset="0"/>
              </a:rPr>
              <a:t>0.51</a:t>
            </a:r>
            <a:r>
              <a:rPr lang="en-US" sz="2400" dirty="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nel</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gruppo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intervento</a:t>
            </a:r>
            <a:r>
              <a:rPr lang="en-US" sz="2400" dirty="0" smtClean="0">
                <a:solidFill>
                  <a:srgbClr val="002060"/>
                </a:solidFill>
                <a:latin typeface="Palatino Linotype" panose="02040502050505030304" pitchFamily="18" charset="0"/>
              </a:rPr>
              <a:t> e 0.16 </a:t>
            </a:r>
            <a:r>
              <a:rPr lang="en-US" sz="2400" dirty="0">
                <a:solidFill>
                  <a:srgbClr val="002060"/>
                </a:solidFill>
                <a:latin typeface="Palatino Linotype" panose="02040502050505030304" pitchFamily="18" charset="0"/>
              </a:rPr>
              <a:t>(</a:t>
            </a:r>
            <a:r>
              <a:rPr lang="en-US" sz="2400" dirty="0" smtClean="0">
                <a:solidFill>
                  <a:srgbClr val="002060"/>
                </a:solidFill>
                <a:latin typeface="Palatino Linotype" panose="02040502050505030304" pitchFamily="18" charset="0"/>
              </a:rPr>
              <a:t>0.01</a:t>
            </a:r>
            <a:r>
              <a:rPr lang="en-US" sz="2400" dirty="0">
                <a:solidFill>
                  <a:srgbClr val="002060"/>
                </a:solidFill>
                <a:latin typeface="Palatino Linotype" panose="02040502050505030304" pitchFamily="18" charset="0"/>
              </a:rPr>
              <a:t>, </a:t>
            </a:r>
            <a:r>
              <a:rPr lang="en-US" sz="2400" dirty="0" smtClean="0">
                <a:solidFill>
                  <a:srgbClr val="002060"/>
                </a:solidFill>
                <a:latin typeface="Palatino Linotype" panose="02040502050505030304" pitchFamily="18" charset="0"/>
              </a:rPr>
              <a:t>0.51</a:t>
            </a:r>
            <a:r>
              <a:rPr lang="en-US" sz="2400" dirty="0">
                <a:solidFill>
                  <a:srgbClr val="002060"/>
                </a:solidFill>
                <a:latin typeface="Palatino Linotype" panose="02040502050505030304" pitchFamily="18" charset="0"/>
              </a:rPr>
              <a:t>) </a:t>
            </a:r>
            <a:r>
              <a:rPr lang="en-US" sz="2400" dirty="0" smtClean="0">
                <a:solidFill>
                  <a:srgbClr val="002060"/>
                </a:solidFill>
                <a:latin typeface="Palatino Linotype" panose="02040502050505030304" pitchFamily="18" charset="0"/>
              </a:rPr>
              <a:t>in </a:t>
            </a:r>
            <a:r>
              <a:rPr lang="en-US" sz="2400" dirty="0" err="1" smtClean="0">
                <a:solidFill>
                  <a:srgbClr val="002060"/>
                </a:solidFill>
                <a:latin typeface="Palatino Linotype" panose="02040502050505030304" pitchFamily="18" charset="0"/>
              </a:rPr>
              <a:t>quello</a:t>
            </a:r>
            <a:r>
              <a:rPr lang="en-US" sz="2400" dirty="0" smtClean="0">
                <a:solidFill>
                  <a:srgbClr val="002060"/>
                </a:solidFill>
                <a:latin typeface="Palatino Linotype" panose="02040502050505030304" pitchFamily="18" charset="0"/>
              </a:rPr>
              <a:t> di </a:t>
            </a:r>
            <a:r>
              <a:rPr lang="en-US" sz="2400" dirty="0" err="1" smtClean="0">
                <a:solidFill>
                  <a:srgbClr val="002060"/>
                </a:solidFill>
                <a:latin typeface="Palatino Linotype" panose="02040502050505030304" pitchFamily="18" charset="0"/>
              </a:rPr>
              <a:t>controllo</a:t>
            </a:r>
            <a:r>
              <a:rPr lang="en-US" sz="2400" dirty="0" smtClean="0">
                <a:solidFill>
                  <a:srgbClr val="002060"/>
                </a:solidFill>
                <a:latin typeface="Palatino Linotype" panose="02040502050505030304" pitchFamily="18" charset="0"/>
              </a:rPr>
              <a:t>. </a:t>
            </a:r>
          </a:p>
          <a:p>
            <a:pPr algn="just"/>
            <a:r>
              <a:rPr lang="en-US" sz="2400" b="1" dirty="0" err="1" smtClean="0">
                <a:solidFill>
                  <a:srgbClr val="002060"/>
                </a:solidFill>
                <a:latin typeface="Palatino Linotype" panose="02040502050505030304" pitchFamily="18" charset="0"/>
              </a:rPr>
              <a:t>Conclusioni</a:t>
            </a:r>
            <a:r>
              <a:rPr lang="en-US" sz="2400" b="1" dirty="0" smtClean="0">
                <a:solidFill>
                  <a:srgbClr val="002060"/>
                </a:solidFill>
                <a:latin typeface="Palatino Linotype" panose="02040502050505030304" pitchFamily="18" charset="0"/>
              </a:rPr>
              <a:t>: </a:t>
            </a:r>
            <a:r>
              <a:rPr lang="en-US" sz="2400" dirty="0" smtClean="0">
                <a:solidFill>
                  <a:srgbClr val="002060"/>
                </a:solidFill>
                <a:latin typeface="Palatino Linotype" panose="02040502050505030304" pitchFamily="18" charset="0"/>
              </a:rPr>
              <a:t>un </a:t>
            </a:r>
            <a:r>
              <a:rPr lang="en-US" sz="2400" dirty="0" err="1" smtClean="0">
                <a:solidFill>
                  <a:srgbClr val="002060"/>
                </a:solidFill>
                <a:latin typeface="Palatino Linotype" panose="02040502050505030304" pitchFamily="18" charset="0"/>
              </a:rPr>
              <a:t>intervento</a:t>
            </a:r>
            <a:r>
              <a:rPr lang="en-US" sz="2400" dirty="0" smtClean="0">
                <a:solidFill>
                  <a:srgbClr val="002060"/>
                </a:solidFill>
                <a:latin typeface="Palatino Linotype" panose="02040502050505030304" pitchFamily="18" charset="0"/>
              </a:rPr>
              <a:t> </a:t>
            </a:r>
            <a:r>
              <a:rPr lang="en-US" sz="2400" dirty="0" err="1">
                <a:solidFill>
                  <a:srgbClr val="002060"/>
                </a:solidFill>
                <a:latin typeface="Palatino Linotype" panose="02040502050505030304" pitchFamily="18" charset="0"/>
              </a:rPr>
              <a:t>multifattoriale</a:t>
            </a:r>
            <a:r>
              <a:rPr lang="en-US" sz="2400" dirty="0">
                <a:solidFill>
                  <a:srgbClr val="002060"/>
                </a:solidFill>
                <a:latin typeface="Palatino Linotype" panose="02040502050505030304" pitchFamily="18" charset="0"/>
              </a:rPr>
              <a:t> </a:t>
            </a:r>
            <a:r>
              <a:rPr lang="en-US" sz="2400" dirty="0" err="1">
                <a:solidFill>
                  <a:srgbClr val="002060"/>
                </a:solidFill>
                <a:latin typeface="Palatino Linotype" panose="02040502050505030304" pitchFamily="18" charset="0"/>
              </a:rPr>
              <a:t>può</a:t>
            </a:r>
            <a:r>
              <a:rPr lang="en-US" sz="2400" dirty="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migliorare</a:t>
            </a:r>
            <a:r>
              <a:rPr lang="en-US" sz="2400" dirty="0" smtClean="0">
                <a:solidFill>
                  <a:srgbClr val="002060"/>
                </a:solidFill>
                <a:latin typeface="Palatino Linotype" panose="02040502050505030304" pitchFamily="18" charset="0"/>
              </a:rPr>
              <a:t> o </a:t>
            </a:r>
            <a:r>
              <a:rPr lang="en-US" sz="2400" dirty="0" err="1" smtClean="0">
                <a:solidFill>
                  <a:srgbClr val="002060"/>
                </a:solidFill>
                <a:latin typeface="Palatino Linotype" panose="02040502050505030304" pitchFamily="18" charset="0"/>
              </a:rPr>
              <a:t>mantenere</a:t>
            </a:r>
            <a:r>
              <a:rPr lang="en-US" sz="2400" dirty="0" smtClean="0">
                <a:solidFill>
                  <a:srgbClr val="002060"/>
                </a:solidFill>
                <a:latin typeface="Palatino Linotype" panose="02040502050505030304" pitchFamily="18" charset="0"/>
              </a:rPr>
              <a:t> la </a:t>
            </a:r>
            <a:r>
              <a:rPr lang="en-US" sz="2400" dirty="0" err="1" smtClean="0">
                <a:solidFill>
                  <a:srgbClr val="002060"/>
                </a:solidFill>
                <a:latin typeface="Palatino Linotype" panose="02040502050505030304" pitchFamily="18" charset="0"/>
              </a:rPr>
              <a:t>funzione</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cognitiva</a:t>
            </a:r>
            <a:r>
              <a:rPr lang="en-US" sz="2400" dirty="0" smtClean="0">
                <a:solidFill>
                  <a:srgbClr val="002060"/>
                </a:solidFill>
                <a:latin typeface="Palatino Linotype" panose="02040502050505030304" pitchFamily="18" charset="0"/>
              </a:rPr>
              <a:t> in </a:t>
            </a:r>
            <a:r>
              <a:rPr lang="en-US" sz="2400" dirty="0" err="1" smtClean="0">
                <a:solidFill>
                  <a:srgbClr val="002060"/>
                </a:solidFill>
                <a:latin typeface="Palatino Linotype" panose="02040502050505030304" pitchFamily="18" charset="0"/>
              </a:rPr>
              <a:t>soggetti</a:t>
            </a:r>
            <a:r>
              <a:rPr lang="en-US" sz="2400" dirty="0" smtClean="0">
                <a:solidFill>
                  <a:srgbClr val="002060"/>
                </a:solidFill>
                <a:latin typeface="Palatino Linotype" panose="02040502050505030304" pitchFamily="18" charset="0"/>
              </a:rPr>
              <a:t> </a:t>
            </a:r>
            <a:r>
              <a:rPr lang="en-US" sz="2400" dirty="0" err="1" smtClean="0">
                <a:solidFill>
                  <a:srgbClr val="002060"/>
                </a:solidFill>
                <a:latin typeface="Palatino Linotype" panose="02040502050505030304" pitchFamily="18" charset="0"/>
              </a:rPr>
              <a:t>anziani</a:t>
            </a:r>
            <a:r>
              <a:rPr lang="en-US" sz="2400" dirty="0" smtClean="0">
                <a:solidFill>
                  <a:srgbClr val="002060"/>
                </a:solidFill>
                <a:latin typeface="Palatino Linotype" panose="02040502050505030304" pitchFamily="18" charset="0"/>
              </a:rPr>
              <a:t> ad alto </a:t>
            </a:r>
            <a:r>
              <a:rPr lang="en-US" sz="2400" dirty="0" err="1" smtClean="0">
                <a:solidFill>
                  <a:srgbClr val="002060"/>
                </a:solidFill>
                <a:latin typeface="Palatino Linotype" panose="02040502050505030304" pitchFamily="18" charset="0"/>
              </a:rPr>
              <a:t>rischio</a:t>
            </a:r>
            <a:r>
              <a:rPr lang="en-US" sz="2400" dirty="0" smtClean="0">
                <a:solidFill>
                  <a:srgbClr val="002060"/>
                </a:solidFill>
                <a:latin typeface="Palatino Linotype" panose="02040502050505030304" pitchFamily="18" charset="0"/>
              </a:rPr>
              <a:t>.</a:t>
            </a:r>
            <a:endParaRPr lang="it-IT" sz="2400" dirty="0">
              <a:solidFill>
                <a:srgbClr val="002060"/>
              </a:solidFill>
              <a:latin typeface="Palatino Linotype" panose="02040502050505030304" pitchFamily="18" charset="0"/>
            </a:endParaRPr>
          </a:p>
        </p:txBody>
      </p:sp>
      <p:sp>
        <p:nvSpPr>
          <p:cNvPr id="5" name="Rettangolo 4"/>
          <p:cNvSpPr/>
          <p:nvPr/>
        </p:nvSpPr>
        <p:spPr>
          <a:xfrm>
            <a:off x="6431327" y="6516052"/>
            <a:ext cx="2617704" cy="369332"/>
          </a:xfrm>
          <a:prstGeom prst="rect">
            <a:avLst/>
          </a:prstGeom>
        </p:spPr>
        <p:txBody>
          <a:bodyPr wrap="none">
            <a:spAutoFit/>
          </a:bodyPr>
          <a:lstStyle/>
          <a:p>
            <a:pPr algn="just"/>
            <a:r>
              <a:rPr lang="it-IT" sz="1800" b="1" dirty="0" err="1" smtClean="0">
                <a:solidFill>
                  <a:srgbClr val="B30839"/>
                </a:solidFill>
                <a:latin typeface="Palatino Linotype" panose="02040502050505030304" pitchFamily="18" charset="0"/>
              </a:rPr>
              <a:t>Ngandu</a:t>
            </a:r>
            <a:r>
              <a:rPr lang="it-IT" sz="1800" b="1" dirty="0" smtClean="0">
                <a:solidFill>
                  <a:srgbClr val="B30839"/>
                </a:solidFill>
                <a:latin typeface="Palatino Linotype" panose="02040502050505030304" pitchFamily="18" charset="0"/>
              </a:rPr>
              <a:t> T., Lancet 2015</a:t>
            </a:r>
            <a:endParaRPr lang="it-IT" sz="1800" b="1" dirty="0">
              <a:latin typeface="Palatino Linotype" panose="02040502050505030304" pitchFamily="18" charset="0"/>
            </a:endParaRPr>
          </a:p>
        </p:txBody>
      </p:sp>
    </p:spTree>
    <p:extLst>
      <p:ext uri="{BB962C8B-B14F-4D97-AF65-F5344CB8AC3E}">
        <p14:creationId xmlns:p14="http://schemas.microsoft.com/office/powerpoint/2010/main" val="633024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1259632" y="1052736"/>
            <a:ext cx="6480720" cy="5544616"/>
          </a:xfrm>
          <a:prstGeom prst="rect">
            <a:avLst/>
          </a:prstGeom>
          <a:noFill/>
          <a:ln w="9525">
            <a:noFill/>
            <a:miter lim="800000"/>
            <a:headEnd/>
            <a:tailEnd/>
          </a:ln>
        </p:spPr>
      </p:pic>
      <p:sp>
        <p:nvSpPr>
          <p:cNvPr id="3" name="Rettangolo 2"/>
          <p:cNvSpPr/>
          <p:nvPr/>
        </p:nvSpPr>
        <p:spPr>
          <a:xfrm>
            <a:off x="0" y="20231"/>
            <a:ext cx="9036496" cy="1077218"/>
          </a:xfrm>
          <a:prstGeom prst="rect">
            <a:avLst/>
          </a:prstGeom>
        </p:spPr>
        <p:txBody>
          <a:bodyPr wrap="square">
            <a:spAutoFit/>
          </a:bodyPr>
          <a:lstStyle/>
          <a:p>
            <a:pPr algn="ctr"/>
            <a:r>
              <a:rPr lang="it-IT" sz="3200" b="1" dirty="0" smtClean="0">
                <a:solidFill>
                  <a:srgbClr val="C00000"/>
                </a:solidFill>
                <a:latin typeface="Palatino Linotype" panose="02040502050505030304" pitchFamily="18" charset="0"/>
              </a:rPr>
              <a:t>Cambiamento nella funzione cognitiva in 2 anni di intervento (FINGER)</a:t>
            </a:r>
            <a:endParaRPr lang="it-IT" sz="3200" dirty="0">
              <a:solidFill>
                <a:srgbClr val="C00000"/>
              </a:solidFill>
              <a:latin typeface="Palatino Linotype" panose="02040502050505030304" pitchFamily="18" charset="0"/>
            </a:endParaRPr>
          </a:p>
        </p:txBody>
      </p:sp>
      <p:sp>
        <p:nvSpPr>
          <p:cNvPr id="4" name="Rettangolo 3"/>
          <p:cNvSpPr/>
          <p:nvPr/>
        </p:nvSpPr>
        <p:spPr>
          <a:xfrm>
            <a:off x="6431327" y="6516052"/>
            <a:ext cx="2617704" cy="369332"/>
          </a:xfrm>
          <a:prstGeom prst="rect">
            <a:avLst/>
          </a:prstGeom>
        </p:spPr>
        <p:txBody>
          <a:bodyPr wrap="none">
            <a:spAutoFit/>
          </a:bodyPr>
          <a:lstStyle/>
          <a:p>
            <a:pPr algn="just"/>
            <a:r>
              <a:rPr lang="it-IT" sz="1800" b="1" dirty="0" err="1" smtClean="0">
                <a:solidFill>
                  <a:srgbClr val="B30839"/>
                </a:solidFill>
                <a:latin typeface="Palatino Linotype" panose="02040502050505030304" pitchFamily="18" charset="0"/>
              </a:rPr>
              <a:t>Ngandu</a:t>
            </a:r>
            <a:r>
              <a:rPr lang="it-IT" sz="1800" b="1" dirty="0" smtClean="0">
                <a:solidFill>
                  <a:srgbClr val="B30839"/>
                </a:solidFill>
                <a:latin typeface="Palatino Linotype" panose="02040502050505030304" pitchFamily="18" charset="0"/>
              </a:rPr>
              <a:t> T., Lancet 2015</a:t>
            </a:r>
            <a:endParaRPr lang="it-IT" sz="1800" b="1" dirty="0">
              <a:latin typeface="Palatino Linotype" panose="02040502050505030304" pitchFamily="18"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0231"/>
            <a:ext cx="8784976" cy="1569660"/>
          </a:xfrm>
          <a:prstGeom prst="rect">
            <a:avLst/>
          </a:prstGeom>
        </p:spPr>
        <p:txBody>
          <a:bodyPr wrap="square">
            <a:spAutoFit/>
          </a:bodyPr>
          <a:lstStyle/>
          <a:p>
            <a:pPr algn="ctr"/>
            <a:r>
              <a:rPr lang="en-US" sz="3200" b="1" dirty="0" smtClean="0">
                <a:solidFill>
                  <a:srgbClr val="C00000"/>
                </a:solidFill>
                <a:latin typeface="Palatino Linotype" panose="02040502050505030304" pitchFamily="18" charset="0"/>
              </a:rPr>
              <a:t>My Mind Project: the effects of cognitive training for elderly—the study protocol of a prospective randomized intervention study</a:t>
            </a:r>
            <a:endParaRPr lang="it-IT" sz="3200" dirty="0">
              <a:solidFill>
                <a:srgbClr val="C00000"/>
              </a:solidFill>
              <a:latin typeface="Palatino Linotype" panose="02040502050505030304" pitchFamily="18" charset="0"/>
            </a:endParaRPr>
          </a:p>
        </p:txBody>
      </p:sp>
      <p:sp>
        <p:nvSpPr>
          <p:cNvPr id="4" name="CasellaDiTesto 3"/>
          <p:cNvSpPr txBox="1"/>
          <p:nvPr/>
        </p:nvSpPr>
        <p:spPr>
          <a:xfrm>
            <a:off x="107504" y="1621244"/>
            <a:ext cx="8928992" cy="4832092"/>
          </a:xfrm>
          <a:prstGeom prst="rect">
            <a:avLst/>
          </a:prstGeom>
          <a:noFill/>
        </p:spPr>
        <p:txBody>
          <a:bodyPr wrap="square" rtlCol="0">
            <a:spAutoFit/>
          </a:bodyPr>
          <a:lstStyle/>
          <a:p>
            <a:pPr algn="just"/>
            <a:r>
              <a:rPr lang="en-US" sz="2200" b="1" dirty="0" err="1" smtClean="0">
                <a:solidFill>
                  <a:srgbClr val="002060"/>
                </a:solidFill>
                <a:latin typeface="Palatino Linotype" panose="02040502050505030304" pitchFamily="18" charset="0"/>
              </a:rPr>
              <a:t>Metodi</a:t>
            </a:r>
            <a:r>
              <a:rPr lang="en-US" sz="2200" dirty="0" smtClean="0">
                <a:solidFill>
                  <a:srgbClr val="002060"/>
                </a:solidFill>
                <a:latin typeface="Palatino Linotype" panose="02040502050505030304" pitchFamily="18" charset="0"/>
              </a:rPr>
              <a:t>: studio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intervento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prospettico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randomizzato</a:t>
            </a:r>
            <a:r>
              <a:rPr lang="en-US" sz="2200" dirty="0" smtClean="0">
                <a:solidFill>
                  <a:srgbClr val="002060"/>
                </a:solidFill>
                <a:latin typeface="Palatino Linotype" panose="02040502050505030304" pitchFamily="18" charset="0"/>
              </a:rPr>
              <a:t> per la </a:t>
            </a:r>
            <a:r>
              <a:rPr lang="en-US" sz="2200" dirty="0" err="1" smtClean="0">
                <a:solidFill>
                  <a:srgbClr val="002060"/>
                </a:solidFill>
                <a:latin typeface="Palatino Linotype" panose="02040502050505030304" pitchFamily="18" charset="0"/>
              </a:rPr>
              <a:t>valutazione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degli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effetti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un training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in 3 </a:t>
            </a:r>
            <a:r>
              <a:rPr lang="en-US" sz="2200" dirty="0" err="1" smtClean="0">
                <a:solidFill>
                  <a:srgbClr val="002060"/>
                </a:solidFill>
                <a:latin typeface="Palatino Linotype" panose="02040502050505030304" pitchFamily="18" charset="0"/>
              </a:rPr>
              <a:t>gruppi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anziani</a:t>
            </a:r>
            <a:r>
              <a:rPr lang="en-US" sz="2200" dirty="0" smtClean="0">
                <a:solidFill>
                  <a:srgbClr val="002060"/>
                </a:solidFill>
                <a:latin typeface="Palatino Linotype" panose="02040502050505030304" pitchFamily="18" charset="0"/>
              </a:rPr>
              <a:t> con </a:t>
            </a:r>
            <a:r>
              <a:rPr lang="en-US" sz="2200" dirty="0" err="1" smtClean="0">
                <a:solidFill>
                  <a:srgbClr val="002060"/>
                </a:solidFill>
                <a:latin typeface="Palatino Linotype" panose="02040502050505030304" pitchFamily="18" charset="0"/>
              </a:rPr>
              <a:t>differente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stato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Sono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stati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arruolati</a:t>
            </a:r>
            <a:r>
              <a:rPr lang="en-US" sz="2200" dirty="0" smtClean="0">
                <a:solidFill>
                  <a:srgbClr val="002060"/>
                </a:solidFill>
                <a:latin typeface="Palatino Linotype" panose="02040502050505030304" pitchFamily="18" charset="0"/>
              </a:rPr>
              <a:t> 321 </a:t>
            </a:r>
            <a:r>
              <a:rPr lang="en-US" sz="2200" dirty="0" err="1" smtClean="0">
                <a:solidFill>
                  <a:srgbClr val="002060"/>
                </a:solidFill>
                <a:latin typeface="Palatino Linotype" panose="02040502050505030304" pitchFamily="18" charset="0"/>
              </a:rPr>
              <a:t>anzaini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nella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Regione</a:t>
            </a:r>
            <a:r>
              <a:rPr lang="en-US" sz="2200" dirty="0" smtClean="0">
                <a:solidFill>
                  <a:srgbClr val="002060"/>
                </a:solidFill>
                <a:latin typeface="Palatino Linotype" panose="02040502050505030304" pitchFamily="18" charset="0"/>
              </a:rPr>
              <a:t> Marche, Italia. </a:t>
            </a:r>
            <a:r>
              <a:rPr lang="en-US" sz="2200" dirty="0" err="1" smtClean="0">
                <a:solidFill>
                  <a:srgbClr val="002060"/>
                </a:solidFill>
                <a:latin typeface="Palatino Linotype" panose="02040502050505030304" pitchFamily="18" charset="0"/>
              </a:rPr>
              <a:t>Ogni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soggetto</a:t>
            </a:r>
            <a:r>
              <a:rPr lang="en-US" sz="2200" dirty="0" smtClean="0">
                <a:solidFill>
                  <a:srgbClr val="002060"/>
                </a:solidFill>
                <a:latin typeface="Palatino Linotype" panose="02040502050505030304" pitchFamily="18" charset="0"/>
              </a:rPr>
              <a:t> è </a:t>
            </a:r>
            <a:r>
              <a:rPr lang="en-US" sz="2200" dirty="0" err="1" smtClean="0">
                <a:solidFill>
                  <a:srgbClr val="002060"/>
                </a:solidFill>
                <a:latin typeface="Palatino Linotype" panose="02040502050505030304" pitchFamily="18" charset="0"/>
              </a:rPr>
              <a:t>stato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assegnato</a:t>
            </a:r>
            <a:r>
              <a:rPr lang="en-US" sz="2200" dirty="0" smtClean="0">
                <a:solidFill>
                  <a:srgbClr val="002060"/>
                </a:solidFill>
                <a:latin typeface="Palatino Linotype" panose="02040502050505030304" pitchFamily="18" charset="0"/>
              </a:rPr>
              <a:t> in </a:t>
            </a:r>
            <a:r>
              <a:rPr lang="en-US" sz="2200" dirty="0" err="1" smtClean="0">
                <a:solidFill>
                  <a:srgbClr val="002060"/>
                </a:solidFill>
                <a:latin typeface="Palatino Linotype" panose="02040502050505030304" pitchFamily="18" charset="0"/>
              </a:rPr>
              <a:t>maniera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causale</a:t>
            </a:r>
            <a:r>
              <a:rPr lang="en-US" sz="2200" dirty="0" smtClean="0">
                <a:solidFill>
                  <a:srgbClr val="002060"/>
                </a:solidFill>
                <a:latin typeface="Palatino Linotype" panose="02040502050505030304" pitchFamily="18" charset="0"/>
              </a:rPr>
              <a:t> al </a:t>
            </a:r>
            <a:r>
              <a:rPr lang="en-US" sz="2200" dirty="0" err="1" smtClean="0">
                <a:solidFill>
                  <a:srgbClr val="002060"/>
                </a:solidFill>
                <a:latin typeface="Palatino Linotype" panose="02040502050505030304" pitchFamily="18" charset="0"/>
              </a:rPr>
              <a:t>gruppo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sperimentale</a:t>
            </a:r>
            <a:r>
              <a:rPr lang="en-US" sz="2200" dirty="0" smtClean="0">
                <a:solidFill>
                  <a:srgbClr val="002060"/>
                </a:solidFill>
                <a:latin typeface="Palatino Linotype" panose="02040502050505030304" pitchFamily="18" charset="0"/>
              </a:rPr>
              <a:t> o al </a:t>
            </a:r>
            <a:r>
              <a:rPr lang="en-US" sz="2200" dirty="0" err="1" smtClean="0">
                <a:solidFill>
                  <a:srgbClr val="002060"/>
                </a:solidFill>
                <a:latin typeface="Palatino Linotype" panose="02040502050505030304" pitchFamily="18" charset="0"/>
              </a:rPr>
              <a:t>gruppo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controllo</a:t>
            </a:r>
            <a:r>
              <a:rPr lang="en-US" sz="2200" dirty="0" smtClean="0">
                <a:solidFill>
                  <a:srgbClr val="002060"/>
                </a:solidFill>
                <a:latin typeface="Palatino Linotype" panose="02040502050505030304" pitchFamily="18" charset="0"/>
              </a:rPr>
              <a:t>. La </a:t>
            </a:r>
            <a:r>
              <a:rPr lang="en-US" sz="2200" dirty="0" err="1" smtClean="0">
                <a:solidFill>
                  <a:srgbClr val="002060"/>
                </a:solidFill>
                <a:latin typeface="Palatino Linotype" panose="02040502050505030304" pitchFamily="18" charset="0"/>
              </a:rPr>
              <a:t>funzione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cognitiva</a:t>
            </a:r>
            <a:r>
              <a:rPr lang="en-US" sz="2200" dirty="0" smtClean="0">
                <a:solidFill>
                  <a:srgbClr val="002060"/>
                </a:solidFill>
                <a:latin typeface="Palatino Linotype" panose="02040502050505030304" pitchFamily="18" charset="0"/>
              </a:rPr>
              <a:t> e </a:t>
            </a:r>
            <a:r>
              <a:rPr lang="en-US" sz="2200" dirty="0" err="1" smtClean="0">
                <a:solidFill>
                  <a:srgbClr val="002060"/>
                </a:solidFill>
                <a:latin typeface="Palatino Linotype" panose="02040502050505030304" pitchFamily="18" charset="0"/>
              </a:rPr>
              <a:t>i</a:t>
            </a:r>
            <a:r>
              <a:rPr lang="en-US" sz="2200" dirty="0" smtClean="0">
                <a:solidFill>
                  <a:srgbClr val="002060"/>
                </a:solidFill>
                <a:latin typeface="Palatino Linotype" panose="02040502050505030304" pitchFamily="18" charset="0"/>
              </a:rPr>
              <a:t> marker </a:t>
            </a:r>
            <a:r>
              <a:rPr lang="en-US" sz="2200" dirty="0" err="1" smtClean="0">
                <a:solidFill>
                  <a:srgbClr val="002060"/>
                </a:solidFill>
                <a:latin typeface="Palatino Linotype" panose="02040502050505030304" pitchFamily="18" charset="0"/>
              </a:rPr>
              <a:t>biochimici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sono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stati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analizzati</a:t>
            </a:r>
            <a:r>
              <a:rPr lang="en-US" sz="2200" dirty="0" smtClean="0">
                <a:solidFill>
                  <a:srgbClr val="002060"/>
                </a:solidFill>
                <a:latin typeface="Palatino Linotype" panose="02040502050505030304" pitchFamily="18" charset="0"/>
              </a:rPr>
              <a:t> prima del training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basale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alla</a:t>
            </a:r>
            <a:r>
              <a:rPr lang="en-US" sz="2200" dirty="0" smtClean="0">
                <a:solidFill>
                  <a:srgbClr val="002060"/>
                </a:solidFill>
                <a:latin typeface="Palatino Linotype" panose="02040502050505030304" pitchFamily="18" charset="0"/>
              </a:rPr>
              <a:t> fine del training (follow-up 1), </a:t>
            </a:r>
            <a:r>
              <a:rPr lang="en-US" sz="2200" dirty="0" err="1" smtClean="0">
                <a:solidFill>
                  <a:srgbClr val="002060"/>
                </a:solidFill>
                <a:latin typeface="Palatino Linotype" panose="02040502050505030304" pitchFamily="18" charset="0"/>
              </a:rPr>
              <a:t>dopo</a:t>
            </a:r>
            <a:r>
              <a:rPr lang="en-US" sz="2200" dirty="0" smtClean="0">
                <a:solidFill>
                  <a:srgbClr val="002060"/>
                </a:solidFill>
                <a:latin typeface="Palatino Linotype" panose="02040502050505030304" pitchFamily="18" charset="0"/>
              </a:rPr>
              <a:t> 6 </a:t>
            </a:r>
            <a:r>
              <a:rPr lang="en-US" sz="2200" dirty="0" err="1" smtClean="0">
                <a:solidFill>
                  <a:srgbClr val="002060"/>
                </a:solidFill>
                <a:latin typeface="Palatino Linotype" panose="02040502050505030304" pitchFamily="18" charset="0"/>
              </a:rPr>
              <a:t>mesi</a:t>
            </a:r>
            <a:r>
              <a:rPr lang="en-US" sz="2200" dirty="0" smtClean="0">
                <a:solidFill>
                  <a:srgbClr val="002060"/>
                </a:solidFill>
                <a:latin typeface="Palatino Linotype" panose="02040502050505030304" pitchFamily="18" charset="0"/>
              </a:rPr>
              <a:t> (follow-up 2) e </a:t>
            </a:r>
            <a:r>
              <a:rPr lang="en-US" sz="2200" dirty="0" err="1" smtClean="0">
                <a:solidFill>
                  <a:srgbClr val="002060"/>
                </a:solidFill>
                <a:latin typeface="Palatino Linotype" panose="02040502050505030304" pitchFamily="18" charset="0"/>
              </a:rPr>
              <a:t>dopo</a:t>
            </a:r>
            <a:r>
              <a:rPr lang="en-US" sz="2200" dirty="0" smtClean="0">
                <a:solidFill>
                  <a:srgbClr val="002060"/>
                </a:solidFill>
                <a:latin typeface="Palatino Linotype" panose="02040502050505030304" pitchFamily="18" charset="0"/>
              </a:rPr>
              <a:t> 2 </a:t>
            </a:r>
            <a:r>
              <a:rPr lang="en-US" sz="2200" dirty="0" err="1" smtClean="0">
                <a:solidFill>
                  <a:srgbClr val="002060"/>
                </a:solidFill>
                <a:latin typeface="Palatino Linotype" panose="02040502050505030304" pitchFamily="18" charset="0"/>
              </a:rPr>
              <a:t>anni</a:t>
            </a:r>
            <a:r>
              <a:rPr lang="en-US" sz="2200" dirty="0" smtClean="0">
                <a:solidFill>
                  <a:srgbClr val="002060"/>
                </a:solidFill>
                <a:latin typeface="Palatino Linotype" panose="02040502050505030304" pitchFamily="18" charset="0"/>
              </a:rPr>
              <a:t> (follow-up 3).</a:t>
            </a:r>
          </a:p>
          <a:p>
            <a:pPr algn="just"/>
            <a:r>
              <a:rPr lang="en-US" sz="2200" b="1" dirty="0" err="1" smtClean="0">
                <a:solidFill>
                  <a:srgbClr val="002060"/>
                </a:solidFill>
                <a:latin typeface="Palatino Linotype" panose="02040502050505030304" pitchFamily="18" charset="0"/>
              </a:rPr>
              <a:t>Discussione</a:t>
            </a:r>
            <a:r>
              <a:rPr lang="en-US" sz="2200" b="1"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risultati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saranno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utili</a:t>
            </a:r>
            <a:r>
              <a:rPr lang="en-US" sz="2200" dirty="0" smtClean="0">
                <a:solidFill>
                  <a:srgbClr val="002060"/>
                </a:solidFill>
                <a:latin typeface="Palatino Linotype" panose="02040502050505030304" pitchFamily="18" charset="0"/>
              </a:rPr>
              <a:t> per </a:t>
            </a:r>
            <a:r>
              <a:rPr lang="en-US" sz="2200" dirty="0" err="1" smtClean="0">
                <a:solidFill>
                  <a:srgbClr val="002060"/>
                </a:solidFill>
                <a:latin typeface="Palatino Linotype" panose="02040502050505030304" pitchFamily="18" charset="0"/>
              </a:rPr>
              <a:t>identificare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programmi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efficaci</a:t>
            </a:r>
            <a:r>
              <a:rPr lang="en-US" sz="2200" dirty="0" smtClean="0">
                <a:solidFill>
                  <a:srgbClr val="002060"/>
                </a:solidFill>
                <a:latin typeface="Palatino Linotype" panose="02040502050505030304" pitchFamily="18" charset="0"/>
              </a:rPr>
              <a:t> per </a:t>
            </a:r>
            <a:r>
              <a:rPr lang="en-US" sz="2200" dirty="0" err="1" smtClean="0">
                <a:solidFill>
                  <a:srgbClr val="002060"/>
                </a:solidFill>
                <a:latin typeface="Palatino Linotype" panose="02040502050505030304" pitchFamily="18" charset="0"/>
              </a:rPr>
              <a:t>migliorare</a:t>
            </a:r>
            <a:r>
              <a:rPr lang="en-US" sz="2200" dirty="0" smtClean="0">
                <a:solidFill>
                  <a:srgbClr val="002060"/>
                </a:solidFill>
                <a:latin typeface="Palatino Linotype" panose="02040502050505030304" pitchFamily="18" charset="0"/>
              </a:rPr>
              <a:t> la </a:t>
            </a:r>
            <a:r>
              <a:rPr lang="en-US" sz="2200" dirty="0" err="1" smtClean="0">
                <a:solidFill>
                  <a:srgbClr val="002060"/>
                </a:solidFill>
                <a:latin typeface="Palatino Linotype" panose="02040502050505030304" pitchFamily="18" charset="0"/>
              </a:rPr>
              <a:t>funzione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cognitiva</a:t>
            </a:r>
            <a:r>
              <a:rPr lang="en-US" sz="2200" dirty="0" smtClean="0">
                <a:solidFill>
                  <a:srgbClr val="002060"/>
                </a:solidFill>
                <a:latin typeface="Palatino Linotype" panose="02040502050505030304" pitchFamily="18" charset="0"/>
              </a:rPr>
              <a:t> in </a:t>
            </a:r>
            <a:r>
              <a:rPr lang="en-US" sz="2200" dirty="0" err="1" smtClean="0">
                <a:solidFill>
                  <a:srgbClr val="002060"/>
                </a:solidFill>
                <a:latin typeface="Palatino Linotype" panose="02040502050505030304" pitchFamily="18" charset="0"/>
              </a:rPr>
              <a:t>anziani</a:t>
            </a:r>
            <a:r>
              <a:rPr lang="en-US" sz="2200" dirty="0" smtClean="0">
                <a:solidFill>
                  <a:srgbClr val="002060"/>
                </a:solidFill>
                <a:latin typeface="Palatino Linotype" panose="02040502050505030304" pitchFamily="18" charset="0"/>
              </a:rPr>
              <a:t> con e </a:t>
            </a:r>
            <a:r>
              <a:rPr lang="en-US" sz="2200" dirty="0" err="1" smtClean="0">
                <a:solidFill>
                  <a:srgbClr val="002060"/>
                </a:solidFill>
                <a:latin typeface="Palatino Linotype" panose="02040502050505030304" pitchFamily="18" charset="0"/>
              </a:rPr>
              <a:t>senza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declino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a:t>
            </a:r>
          </a:p>
          <a:p>
            <a:pPr algn="just"/>
            <a:r>
              <a:rPr lang="en-US" sz="2200" b="1" dirty="0" err="1" smtClean="0">
                <a:solidFill>
                  <a:srgbClr val="002060"/>
                </a:solidFill>
                <a:latin typeface="Palatino Linotype" panose="02040502050505030304" pitchFamily="18" charset="0"/>
              </a:rPr>
              <a:t>Conclusione</a:t>
            </a:r>
            <a:r>
              <a:rPr lang="en-US" sz="2200" b="1" dirty="0" smtClean="0">
                <a:solidFill>
                  <a:srgbClr val="002060"/>
                </a:solidFill>
                <a:latin typeface="Palatino Linotype" panose="02040502050505030304" pitchFamily="18" charset="0"/>
              </a:rPr>
              <a:t>: </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l’uso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un </a:t>
            </a:r>
            <a:r>
              <a:rPr lang="en-US" sz="2200" dirty="0" err="1" smtClean="0">
                <a:solidFill>
                  <a:srgbClr val="002060"/>
                </a:solidFill>
                <a:latin typeface="Palatino Linotype" panose="02040502050505030304" pitchFamily="18" charset="0"/>
              </a:rPr>
              <a:t>approccio</a:t>
            </a:r>
            <a:r>
              <a:rPr lang="en-US" sz="2200" dirty="0" smtClean="0">
                <a:solidFill>
                  <a:srgbClr val="002060"/>
                </a:solidFill>
                <a:latin typeface="Palatino Linotype" panose="02040502050505030304" pitchFamily="18" charset="0"/>
              </a:rPr>
              <a:t> non </a:t>
            </a:r>
            <a:r>
              <a:rPr lang="en-US" sz="2200" dirty="0" err="1" smtClean="0">
                <a:solidFill>
                  <a:srgbClr val="002060"/>
                </a:solidFill>
                <a:latin typeface="Palatino Linotype" panose="02040502050505030304" pitchFamily="18" charset="0"/>
              </a:rPr>
              <a:t>farmacologico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nel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trattamento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anziani</a:t>
            </a:r>
            <a:r>
              <a:rPr lang="en-US" sz="2200" dirty="0" smtClean="0">
                <a:solidFill>
                  <a:srgbClr val="002060"/>
                </a:solidFill>
                <a:latin typeface="Palatino Linotype" panose="02040502050505030304" pitchFamily="18" charset="0"/>
              </a:rPr>
              <a:t> con deficit </a:t>
            </a:r>
            <a:r>
              <a:rPr lang="en-US" sz="2200" dirty="0" err="1" smtClean="0">
                <a:solidFill>
                  <a:srgbClr val="002060"/>
                </a:solidFill>
                <a:latin typeface="Palatino Linotype" panose="02040502050505030304" pitchFamily="18" charset="0"/>
              </a:rPr>
              <a:t>cognitivi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potrebbe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avere</a:t>
            </a:r>
            <a:r>
              <a:rPr lang="en-US" sz="2200" dirty="0" smtClean="0">
                <a:solidFill>
                  <a:srgbClr val="002060"/>
                </a:solidFill>
                <a:latin typeface="Palatino Linotype" panose="02040502050505030304" pitchFamily="18" charset="0"/>
              </a:rPr>
              <a:t> un </a:t>
            </a:r>
            <a:r>
              <a:rPr lang="en-US" sz="2200" dirty="0" err="1" smtClean="0">
                <a:solidFill>
                  <a:srgbClr val="002060"/>
                </a:solidFill>
                <a:latin typeface="Palatino Linotype" panose="02040502050505030304" pitchFamily="18" charset="0"/>
              </a:rPr>
              <a:t>importante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impatto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sul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Sistema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Sanitario</a:t>
            </a:r>
            <a:r>
              <a:rPr lang="en-US" sz="2200" dirty="0" smtClean="0">
                <a:solidFill>
                  <a:srgbClr val="002060"/>
                </a:solidFill>
                <a:latin typeface="Palatino Linotype" panose="02040502050505030304" pitchFamily="18" charset="0"/>
              </a:rPr>
              <a:t>.</a:t>
            </a:r>
            <a:endParaRPr lang="it-IT" sz="2200" dirty="0">
              <a:solidFill>
                <a:srgbClr val="002060"/>
              </a:solidFill>
              <a:latin typeface="Palatino Linotype" panose="02040502050505030304" pitchFamily="18" charset="0"/>
            </a:endParaRPr>
          </a:p>
        </p:txBody>
      </p:sp>
      <p:sp>
        <p:nvSpPr>
          <p:cNvPr id="5" name="Rettangolo 4"/>
          <p:cNvSpPr/>
          <p:nvPr/>
        </p:nvSpPr>
        <p:spPr>
          <a:xfrm>
            <a:off x="5335108" y="6413266"/>
            <a:ext cx="3733714" cy="369332"/>
          </a:xfrm>
          <a:prstGeom prst="rect">
            <a:avLst/>
          </a:prstGeom>
        </p:spPr>
        <p:txBody>
          <a:bodyPr wrap="none">
            <a:spAutoFit/>
          </a:bodyPr>
          <a:lstStyle/>
          <a:p>
            <a:pPr algn="just"/>
            <a:r>
              <a:rPr lang="it-IT" sz="1800" b="1" dirty="0" smtClean="0">
                <a:solidFill>
                  <a:srgbClr val="B30839"/>
                </a:solidFill>
                <a:latin typeface="Palatino Linotype" panose="02040502050505030304" pitchFamily="18" charset="0"/>
              </a:rPr>
              <a:t>C. </a:t>
            </a:r>
            <a:r>
              <a:rPr lang="it-IT" sz="1800" b="1" dirty="0" err="1" smtClean="0">
                <a:solidFill>
                  <a:srgbClr val="B30839"/>
                </a:solidFill>
                <a:latin typeface="Palatino Linotype" panose="02040502050505030304" pitchFamily="18" charset="0"/>
              </a:rPr>
              <a:t>Giuli</a:t>
            </a:r>
            <a:r>
              <a:rPr lang="it-IT" sz="1800" b="1" dirty="0" smtClean="0">
                <a:solidFill>
                  <a:srgbClr val="B30839"/>
                </a:solidFill>
                <a:latin typeface="Palatino Linotype" panose="02040502050505030304" pitchFamily="18" charset="0"/>
              </a:rPr>
              <a:t>, </a:t>
            </a:r>
            <a:r>
              <a:rPr lang="it-IT" sz="1800" b="1" dirty="0" err="1" smtClean="0">
                <a:solidFill>
                  <a:srgbClr val="B30839"/>
                </a:solidFill>
                <a:latin typeface="Palatino Linotype" panose="02040502050505030304" pitchFamily="18" charset="0"/>
              </a:rPr>
              <a:t>Aging</a:t>
            </a:r>
            <a:r>
              <a:rPr lang="it-IT" sz="1800" b="1" dirty="0" smtClean="0">
                <a:solidFill>
                  <a:srgbClr val="B30839"/>
                </a:solidFill>
                <a:latin typeface="Palatino Linotype" panose="02040502050505030304" pitchFamily="18" charset="0"/>
              </a:rPr>
              <a:t> </a:t>
            </a:r>
            <a:r>
              <a:rPr lang="it-IT" sz="1800" b="1" dirty="0" err="1" smtClean="0">
                <a:solidFill>
                  <a:srgbClr val="B30839"/>
                </a:solidFill>
                <a:latin typeface="Palatino Linotype" panose="02040502050505030304" pitchFamily="18" charset="0"/>
              </a:rPr>
              <a:t>Clin</a:t>
            </a:r>
            <a:r>
              <a:rPr lang="it-IT" sz="1800" b="1" dirty="0" smtClean="0">
                <a:solidFill>
                  <a:srgbClr val="B30839"/>
                </a:solidFill>
                <a:latin typeface="Palatino Linotype" panose="02040502050505030304" pitchFamily="18" charset="0"/>
              </a:rPr>
              <a:t> </a:t>
            </a:r>
            <a:r>
              <a:rPr lang="it-IT" sz="1800" b="1" dirty="0" err="1" smtClean="0">
                <a:solidFill>
                  <a:srgbClr val="B30839"/>
                </a:solidFill>
                <a:latin typeface="Palatino Linotype" panose="02040502050505030304" pitchFamily="18" charset="0"/>
              </a:rPr>
              <a:t>Exp</a:t>
            </a:r>
            <a:r>
              <a:rPr lang="it-IT" sz="1800" b="1" dirty="0" smtClean="0">
                <a:solidFill>
                  <a:srgbClr val="B30839"/>
                </a:solidFill>
                <a:latin typeface="Palatino Linotype" panose="02040502050505030304" pitchFamily="18" charset="0"/>
              </a:rPr>
              <a:t> </a:t>
            </a:r>
            <a:r>
              <a:rPr lang="it-IT" sz="1800" b="1" dirty="0" err="1" smtClean="0">
                <a:solidFill>
                  <a:srgbClr val="B30839"/>
                </a:solidFill>
                <a:latin typeface="Palatino Linotype" panose="02040502050505030304" pitchFamily="18" charset="0"/>
              </a:rPr>
              <a:t>Res</a:t>
            </a:r>
            <a:r>
              <a:rPr lang="it-IT" sz="1800" b="1" dirty="0" smtClean="0">
                <a:solidFill>
                  <a:srgbClr val="B30839"/>
                </a:solidFill>
                <a:latin typeface="Palatino Linotype" panose="02040502050505030304" pitchFamily="18" charset="0"/>
              </a:rPr>
              <a:t> 2017</a:t>
            </a:r>
            <a:endParaRPr lang="it-IT" sz="1800" b="1" dirty="0">
              <a:latin typeface="Palatino Linotype" panose="02040502050505030304" pitchFamily="18" charset="0"/>
            </a:endParaRPr>
          </a:p>
        </p:txBody>
      </p:sp>
    </p:spTree>
    <p:extLst>
      <p:ext uri="{BB962C8B-B14F-4D97-AF65-F5344CB8AC3E}">
        <p14:creationId xmlns:p14="http://schemas.microsoft.com/office/powerpoint/2010/main" val="63302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51520" y="332656"/>
          <a:ext cx="87129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Grp="1" noChangeArrowheads="1"/>
          </p:cNvSpPr>
          <p:nvPr>
            <p:ph type="title"/>
          </p:nvPr>
        </p:nvSpPr>
        <p:spPr>
          <a:xfrm>
            <a:off x="31032" y="304800"/>
            <a:ext cx="2884784" cy="685800"/>
          </a:xfrm>
        </p:spPr>
        <p:txBody>
          <a:bodyPr/>
          <a:lstStyle/>
          <a:p>
            <a:pPr eaLnBrk="1" hangingPunct="1"/>
            <a:r>
              <a:rPr lang="it-IT" sz="4000" dirty="0" smtClean="0">
                <a:solidFill>
                  <a:schemeClr val="bg1"/>
                </a:solidFill>
                <a:ea typeface="Arial Unicode MS" pitchFamily="34" charset="-128"/>
                <a:cs typeface="Arial Unicode MS" pitchFamily="34" charset="-128"/>
              </a:rPr>
              <a:t>My </a:t>
            </a:r>
            <a:r>
              <a:rPr lang="it-IT" sz="4000" dirty="0" err="1" smtClean="0">
                <a:solidFill>
                  <a:schemeClr val="bg1"/>
                </a:solidFill>
                <a:ea typeface="Arial Unicode MS" pitchFamily="34" charset="-128"/>
                <a:cs typeface="Arial Unicode MS" pitchFamily="34" charset="-128"/>
              </a:rPr>
              <a:t>Mind</a:t>
            </a:r>
            <a:endParaRPr lang="it-IT" sz="4000" dirty="0" smtClea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20126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685800"/>
          </a:xfrm>
        </p:spPr>
        <p:txBody>
          <a:bodyPr/>
          <a:lstStyle/>
          <a:p>
            <a:pPr eaLnBrk="1" hangingPunct="1"/>
            <a:r>
              <a:rPr lang="it-IT" sz="4000" dirty="0" smtClean="0">
                <a:solidFill>
                  <a:schemeClr val="bg1"/>
                </a:solidFill>
                <a:ea typeface="Arial Unicode MS" pitchFamily="34" charset="-128"/>
                <a:cs typeface="Arial Unicode MS" pitchFamily="34" charset="-128"/>
              </a:rPr>
              <a:t>My </a:t>
            </a:r>
            <a:r>
              <a:rPr lang="it-IT" sz="4000" dirty="0" err="1" smtClean="0">
                <a:solidFill>
                  <a:schemeClr val="bg1"/>
                </a:solidFill>
                <a:ea typeface="Arial Unicode MS" pitchFamily="34" charset="-128"/>
                <a:cs typeface="Arial Unicode MS" pitchFamily="34" charset="-128"/>
              </a:rPr>
              <a:t>Mind</a:t>
            </a:r>
            <a:endParaRPr lang="it-IT" sz="4000" dirty="0" smtClean="0">
              <a:solidFill>
                <a:schemeClr val="bg1"/>
              </a:solidFill>
              <a:ea typeface="Arial Unicode MS" pitchFamily="34" charset="-128"/>
              <a:cs typeface="Arial Unicode MS" pitchFamily="34" charset="-128"/>
            </a:endParaRPr>
          </a:p>
        </p:txBody>
      </p:sp>
      <p:graphicFrame>
        <p:nvGraphicFramePr>
          <p:cNvPr id="6" name="Diagramma 5"/>
          <p:cNvGraphicFramePr/>
          <p:nvPr/>
        </p:nvGraphicFramePr>
        <p:xfrm>
          <a:off x="685800" y="16002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65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35496" y="274638"/>
            <a:ext cx="9108504" cy="6034682"/>
          </a:xfrm>
          <a:prstGeom prst="rect">
            <a:avLst/>
          </a:prstGeom>
        </p:spPr>
      </p:pic>
      <p:sp>
        <p:nvSpPr>
          <p:cNvPr id="5" name="CasellaDiTesto 4"/>
          <p:cNvSpPr txBox="1"/>
          <p:nvPr/>
        </p:nvSpPr>
        <p:spPr>
          <a:xfrm>
            <a:off x="4302508" y="6381328"/>
            <a:ext cx="4476931" cy="400110"/>
          </a:xfrm>
          <a:prstGeom prst="rect">
            <a:avLst/>
          </a:prstGeom>
          <a:noFill/>
        </p:spPr>
        <p:txBody>
          <a:bodyPr wrap="none" rtlCol="0">
            <a:spAutoFit/>
          </a:bodyPr>
          <a:lstStyle/>
          <a:p>
            <a:r>
              <a:rPr lang="it-IT" sz="2000" dirty="0" smtClean="0">
                <a:latin typeface="Palatino Linotype" panose="02040502050505030304" pitchFamily="18" charset="0"/>
              </a:rPr>
              <a:t>Prince, World Alzheimer Report, 2015</a:t>
            </a:r>
            <a:endParaRPr lang="it-IT" sz="2000" dirty="0">
              <a:latin typeface="Palatino Linotype" panose="02040502050505030304" pitchFamily="18" charset="0"/>
            </a:endParaRPr>
          </a:p>
        </p:txBody>
      </p:sp>
    </p:spTree>
    <p:extLst>
      <p:ext uri="{BB962C8B-B14F-4D97-AF65-F5344CB8AC3E}">
        <p14:creationId xmlns:p14="http://schemas.microsoft.com/office/powerpoint/2010/main" val="739929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0231"/>
            <a:ext cx="8784976" cy="584775"/>
          </a:xfrm>
          <a:prstGeom prst="rect">
            <a:avLst/>
          </a:prstGeom>
        </p:spPr>
        <p:txBody>
          <a:bodyPr wrap="square">
            <a:spAutoFit/>
          </a:bodyPr>
          <a:lstStyle/>
          <a:p>
            <a:pPr algn="ctr"/>
            <a:r>
              <a:rPr lang="en-US" sz="3200" b="1" dirty="0" smtClean="0">
                <a:solidFill>
                  <a:srgbClr val="C00000"/>
                </a:solidFill>
                <a:latin typeface="Palatino Linotype" panose="02040502050505030304" pitchFamily="18" charset="0"/>
              </a:rPr>
              <a:t>Dementia prevention, intervention, and care </a:t>
            </a:r>
          </a:p>
        </p:txBody>
      </p:sp>
      <p:sp>
        <p:nvSpPr>
          <p:cNvPr id="4" name="CasellaDiTesto 3"/>
          <p:cNvSpPr txBox="1"/>
          <p:nvPr/>
        </p:nvSpPr>
        <p:spPr>
          <a:xfrm>
            <a:off x="107504" y="627067"/>
            <a:ext cx="8928992" cy="6186309"/>
          </a:xfrm>
          <a:prstGeom prst="rect">
            <a:avLst/>
          </a:prstGeom>
          <a:noFill/>
        </p:spPr>
        <p:txBody>
          <a:bodyPr wrap="square" rtlCol="0">
            <a:spAutoFit/>
          </a:bodyPr>
          <a:lstStyle/>
          <a:p>
            <a:pPr marL="457200" indent="-457200" algn="just">
              <a:buFont typeface="+mj-lt"/>
              <a:buAutoNum type="arabicPeriod"/>
            </a:pPr>
            <a:r>
              <a:rPr lang="en-US" sz="2200" b="1" dirty="0" smtClean="0">
                <a:solidFill>
                  <a:srgbClr val="002060"/>
                </a:solidFill>
                <a:latin typeface="Palatino Linotype" panose="02040502050505030304" pitchFamily="18" charset="0"/>
              </a:rPr>
              <a:t>Il </a:t>
            </a:r>
            <a:r>
              <a:rPr lang="en-US" sz="2200" b="1" dirty="0" err="1" smtClean="0">
                <a:solidFill>
                  <a:srgbClr val="002060"/>
                </a:solidFill>
                <a:latin typeface="Palatino Linotype" panose="02040502050505030304" pitchFamily="18" charset="0"/>
              </a:rPr>
              <a:t>numero</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delle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persone</a:t>
            </a:r>
            <a:r>
              <a:rPr lang="en-US" sz="2200" b="1" dirty="0" smtClean="0">
                <a:solidFill>
                  <a:srgbClr val="002060"/>
                </a:solidFill>
                <a:latin typeface="Palatino Linotype" panose="02040502050505030304" pitchFamily="18" charset="0"/>
              </a:rPr>
              <a:t> con </a:t>
            </a:r>
            <a:r>
              <a:rPr lang="en-US" sz="2200" b="1" dirty="0" err="1" smtClean="0">
                <a:solidFill>
                  <a:srgbClr val="002060"/>
                </a:solidFill>
                <a:latin typeface="Palatino Linotype" panose="02040502050505030304" pitchFamily="18" charset="0"/>
              </a:rPr>
              <a:t>demenza</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sta</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aumentando</a:t>
            </a:r>
            <a:endParaRPr lang="en-US" sz="2200" b="1" dirty="0" smtClean="0">
              <a:solidFill>
                <a:srgbClr val="002060"/>
              </a:solidFill>
              <a:latin typeface="Palatino Linotype" panose="02040502050505030304" pitchFamily="18" charset="0"/>
            </a:endParaRPr>
          </a:p>
          <a:p>
            <a:pPr marL="457200" indent="-457200" algn="just">
              <a:buFont typeface="+mj-lt"/>
              <a:buAutoNum type="arabicPeriod"/>
            </a:pPr>
            <a:r>
              <a:rPr lang="en-US" sz="2200" b="1" dirty="0" err="1" smtClean="0">
                <a:solidFill>
                  <a:srgbClr val="002060"/>
                </a:solidFill>
                <a:latin typeface="Palatino Linotype" panose="02040502050505030304" pitchFamily="18" charset="0"/>
              </a:rPr>
              <a:t>Ambire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alla</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prevenzione</a:t>
            </a:r>
            <a:endParaRPr lang="en-US" sz="2200" b="1" dirty="0" smtClean="0">
              <a:solidFill>
                <a:srgbClr val="002060"/>
              </a:solidFill>
              <a:latin typeface="Palatino Linotype" panose="02040502050505030304" pitchFamily="18" charset="0"/>
            </a:endParaRPr>
          </a:p>
          <a:p>
            <a:pPr marL="457200" indent="-457200" algn="just"/>
            <a:r>
              <a:rPr lang="en-US" sz="22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Trattare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l’ipertensione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può</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ridurre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l’incidenza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demenza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Altri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interventi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che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possono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ritardare</a:t>
            </a:r>
            <a:r>
              <a:rPr lang="en-US" sz="2000" dirty="0" smtClean="0">
                <a:solidFill>
                  <a:srgbClr val="002060"/>
                </a:solidFill>
                <a:latin typeface="Palatino Linotype" panose="02040502050505030304" pitchFamily="18" charset="0"/>
              </a:rPr>
              <a:t> o </a:t>
            </a:r>
            <a:r>
              <a:rPr lang="en-US" sz="2000" dirty="0" err="1" smtClean="0">
                <a:solidFill>
                  <a:srgbClr val="002060"/>
                </a:solidFill>
                <a:latin typeface="Palatino Linotype" panose="02040502050505030304" pitchFamily="18" charset="0"/>
              </a:rPr>
              <a:t>prevenire</a:t>
            </a:r>
            <a:r>
              <a:rPr lang="en-US" sz="2000" dirty="0" smtClean="0">
                <a:solidFill>
                  <a:srgbClr val="002060"/>
                </a:solidFill>
                <a:latin typeface="Palatino Linotype" panose="02040502050505030304" pitchFamily="18" charset="0"/>
              </a:rPr>
              <a:t> un </a:t>
            </a:r>
            <a:r>
              <a:rPr lang="en-US" sz="2000" dirty="0" err="1" smtClean="0">
                <a:solidFill>
                  <a:srgbClr val="002060"/>
                </a:solidFill>
                <a:latin typeface="Palatino Linotype" panose="02040502050505030304" pitchFamily="18" charset="0"/>
              </a:rPr>
              <a:t>terzo</a:t>
            </a:r>
            <a:r>
              <a:rPr lang="en-US" sz="2000" dirty="0" smtClean="0">
                <a:solidFill>
                  <a:srgbClr val="002060"/>
                </a:solidFill>
                <a:latin typeface="Palatino Linotype" panose="02040502050505030304" pitchFamily="18" charset="0"/>
              </a:rPr>
              <a:t> di </a:t>
            </a:r>
            <a:r>
              <a:rPr lang="en-US" sz="2000" dirty="0" err="1" smtClean="0">
                <a:solidFill>
                  <a:srgbClr val="002060"/>
                </a:solidFill>
                <a:latin typeface="Palatino Linotype" panose="02040502050505030304" pitchFamily="18" charset="0"/>
              </a:rPr>
              <a:t>casi</a:t>
            </a:r>
            <a:r>
              <a:rPr lang="en-US" sz="2000" dirty="0" smtClean="0">
                <a:solidFill>
                  <a:srgbClr val="002060"/>
                </a:solidFill>
                <a:latin typeface="Palatino Linotype" panose="02040502050505030304" pitchFamily="18" charset="0"/>
              </a:rPr>
              <a:t> di </a:t>
            </a:r>
            <a:r>
              <a:rPr lang="en-US" sz="2000" dirty="0" err="1" smtClean="0">
                <a:solidFill>
                  <a:srgbClr val="002060"/>
                </a:solidFill>
                <a:latin typeface="Palatino Linotype" panose="02040502050505030304" pitchFamily="18" charset="0"/>
              </a:rPr>
              <a:t>demenza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includono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l’istruzione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l’esercizio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fisico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il</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mantenimento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della</a:t>
            </a:r>
            <a:r>
              <a:rPr lang="en-US" sz="2000" dirty="0" smtClean="0">
                <a:solidFill>
                  <a:srgbClr val="002060"/>
                </a:solidFill>
                <a:latin typeface="Palatino Linotype" panose="02040502050505030304" pitchFamily="18" charset="0"/>
              </a:rPr>
              <a:t> rete </a:t>
            </a:r>
            <a:r>
              <a:rPr lang="en-US" sz="2000" dirty="0" err="1" smtClean="0">
                <a:solidFill>
                  <a:srgbClr val="002060"/>
                </a:solidFill>
                <a:latin typeface="Palatino Linotype" panose="02040502050505030304" pitchFamily="18" charset="0"/>
              </a:rPr>
              <a:t>sociale</a:t>
            </a:r>
            <a:r>
              <a:rPr lang="en-US" sz="2000" dirty="0" smtClean="0">
                <a:solidFill>
                  <a:srgbClr val="002060"/>
                </a:solidFill>
                <a:latin typeface="Palatino Linotype" panose="02040502050505030304" pitchFamily="18" charset="0"/>
              </a:rPr>
              <a:t>, la </a:t>
            </a:r>
            <a:r>
              <a:rPr lang="en-US" sz="2000" dirty="0" err="1" smtClean="0">
                <a:solidFill>
                  <a:srgbClr val="002060"/>
                </a:solidFill>
                <a:latin typeface="Palatino Linotype" panose="02040502050505030304" pitchFamily="18" charset="0"/>
              </a:rPr>
              <a:t>riduzione</a:t>
            </a:r>
            <a:r>
              <a:rPr lang="en-US" sz="2000" dirty="0" smtClean="0">
                <a:solidFill>
                  <a:srgbClr val="002060"/>
                </a:solidFill>
                <a:latin typeface="Palatino Linotype" panose="02040502050505030304" pitchFamily="18" charset="0"/>
              </a:rPr>
              <a:t> del </a:t>
            </a:r>
            <a:r>
              <a:rPr lang="en-US" sz="2000" dirty="0" err="1" smtClean="0">
                <a:solidFill>
                  <a:srgbClr val="002060"/>
                </a:solidFill>
                <a:latin typeface="Palatino Linotype" panose="02040502050505030304" pitchFamily="18" charset="0"/>
              </a:rPr>
              <a:t>fumo</a:t>
            </a:r>
            <a:r>
              <a:rPr lang="en-US" sz="2000" dirty="0" smtClean="0">
                <a:solidFill>
                  <a:srgbClr val="002060"/>
                </a:solidFill>
                <a:latin typeface="Palatino Linotype" panose="02040502050505030304" pitchFamily="18" charset="0"/>
              </a:rPr>
              <a:t> di </a:t>
            </a:r>
            <a:r>
              <a:rPr lang="en-US" sz="2000" dirty="0" err="1" smtClean="0">
                <a:solidFill>
                  <a:srgbClr val="002060"/>
                </a:solidFill>
                <a:latin typeface="Palatino Linotype" panose="02040502050505030304" pitchFamily="18" charset="0"/>
              </a:rPr>
              <a:t>sigaretta</a:t>
            </a:r>
            <a:r>
              <a:rPr lang="en-US" sz="2000" dirty="0" smtClean="0">
                <a:solidFill>
                  <a:srgbClr val="002060"/>
                </a:solidFill>
                <a:latin typeface="Palatino Linotype" panose="02040502050505030304" pitchFamily="18" charset="0"/>
              </a:rPr>
              <a:t>, la </a:t>
            </a:r>
            <a:r>
              <a:rPr lang="en-US" sz="2000" dirty="0" err="1" smtClean="0">
                <a:solidFill>
                  <a:srgbClr val="002060"/>
                </a:solidFill>
                <a:latin typeface="Palatino Linotype" panose="02040502050505030304" pitchFamily="18" charset="0"/>
              </a:rPr>
              <a:t>gestione</a:t>
            </a:r>
            <a:r>
              <a:rPr lang="en-US" sz="2000" dirty="0" smtClean="0">
                <a:solidFill>
                  <a:srgbClr val="002060"/>
                </a:solidFill>
                <a:latin typeface="Palatino Linotype" panose="02040502050505030304" pitchFamily="18" charset="0"/>
              </a:rPr>
              <a:t>  di </a:t>
            </a:r>
            <a:r>
              <a:rPr lang="en-US" sz="2000" dirty="0" err="1" smtClean="0">
                <a:solidFill>
                  <a:srgbClr val="002060"/>
                </a:solidFill>
                <a:latin typeface="Palatino Linotype" panose="02040502050505030304" pitchFamily="18" charset="0"/>
              </a:rPr>
              <a:t>ipoacusia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depressione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diabete</a:t>
            </a:r>
            <a:r>
              <a:rPr lang="en-US" sz="2000" dirty="0" smtClean="0">
                <a:solidFill>
                  <a:srgbClr val="002060"/>
                </a:solidFill>
                <a:latin typeface="Palatino Linotype" panose="02040502050505030304" pitchFamily="18" charset="0"/>
              </a:rPr>
              <a:t> e </a:t>
            </a:r>
            <a:r>
              <a:rPr lang="en-US" sz="2000" dirty="0" err="1" smtClean="0">
                <a:solidFill>
                  <a:srgbClr val="002060"/>
                </a:solidFill>
                <a:latin typeface="Palatino Linotype" panose="02040502050505030304" pitchFamily="18" charset="0"/>
              </a:rPr>
              <a:t>obesità</a:t>
            </a:r>
            <a:r>
              <a:rPr lang="en-US" sz="2000" dirty="0" smtClean="0">
                <a:solidFill>
                  <a:srgbClr val="002060"/>
                </a:solidFill>
                <a:latin typeface="Palatino Linotype" panose="02040502050505030304" pitchFamily="18" charset="0"/>
              </a:rPr>
              <a:t>.</a:t>
            </a:r>
            <a:endParaRPr lang="en-US" sz="2200" dirty="0" smtClean="0">
              <a:solidFill>
                <a:srgbClr val="002060"/>
              </a:solidFill>
              <a:latin typeface="Palatino Linotype" panose="02040502050505030304" pitchFamily="18" charset="0"/>
            </a:endParaRPr>
          </a:p>
          <a:p>
            <a:pPr marL="457200" indent="-457200" algn="just"/>
            <a:r>
              <a:rPr lang="en-US" sz="2200" b="1" dirty="0" smtClean="0">
                <a:solidFill>
                  <a:srgbClr val="002060"/>
                </a:solidFill>
                <a:latin typeface="Palatino Linotype" panose="02040502050505030304" pitchFamily="18" charset="0"/>
              </a:rPr>
              <a:t>3. 	</a:t>
            </a:r>
            <a:r>
              <a:rPr lang="en-US" sz="2200" b="1" dirty="0" err="1" smtClean="0">
                <a:solidFill>
                  <a:srgbClr val="002060"/>
                </a:solidFill>
                <a:latin typeface="Palatino Linotype" panose="02040502050505030304" pitchFamily="18" charset="0"/>
              </a:rPr>
              <a:t>Trattare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sintomi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cognitivi</a:t>
            </a:r>
            <a:endParaRPr lang="en-US" sz="2200" b="1" dirty="0" smtClean="0">
              <a:solidFill>
                <a:srgbClr val="002060"/>
              </a:solidFill>
              <a:latin typeface="Palatino Linotype" panose="02040502050505030304" pitchFamily="18" charset="0"/>
            </a:endParaRPr>
          </a:p>
          <a:p>
            <a:pPr marL="457200" indent="-457200" algn="just"/>
            <a:r>
              <a:rPr lang="en-US" sz="2200" dirty="0" smtClean="0">
                <a:solidFill>
                  <a:srgbClr val="002060"/>
                </a:solidFill>
                <a:latin typeface="Palatino Linotype" panose="02040502050505030304" pitchFamily="18" charset="0"/>
              </a:rPr>
              <a:t>	</a:t>
            </a:r>
            <a:r>
              <a:rPr lang="en-US" sz="2000" dirty="0" smtClean="0">
                <a:solidFill>
                  <a:srgbClr val="002060"/>
                </a:solidFill>
                <a:latin typeface="Palatino Linotype" panose="02040502050505030304" pitchFamily="18" charset="0"/>
              </a:rPr>
              <a:t>I </a:t>
            </a:r>
            <a:r>
              <a:rPr lang="en-US" sz="2000" dirty="0" err="1" smtClean="0">
                <a:solidFill>
                  <a:srgbClr val="002060"/>
                </a:solidFill>
                <a:latin typeface="Palatino Linotype" panose="02040502050505030304" pitchFamily="18" charset="0"/>
              </a:rPr>
              <a:t>soggetti</a:t>
            </a:r>
            <a:r>
              <a:rPr lang="en-US" sz="2000" dirty="0" smtClean="0">
                <a:solidFill>
                  <a:srgbClr val="002060"/>
                </a:solidFill>
                <a:latin typeface="Palatino Linotype" panose="02040502050505030304" pitchFamily="18" charset="0"/>
              </a:rPr>
              <a:t> con </a:t>
            </a:r>
            <a:r>
              <a:rPr lang="en-US" sz="2000" dirty="0" err="1" smtClean="0">
                <a:solidFill>
                  <a:srgbClr val="002060"/>
                </a:solidFill>
                <a:latin typeface="Palatino Linotype" panose="02040502050505030304" pitchFamily="18" charset="0"/>
              </a:rPr>
              <a:t>demenza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di</a:t>
            </a:r>
            <a:r>
              <a:rPr lang="en-US" sz="2000" dirty="0" smtClean="0">
                <a:solidFill>
                  <a:srgbClr val="002060"/>
                </a:solidFill>
                <a:latin typeface="Palatino Linotype" panose="02040502050505030304" pitchFamily="18" charset="0"/>
              </a:rPr>
              <a:t> Alzheimer o a </a:t>
            </a:r>
            <a:r>
              <a:rPr lang="en-US" sz="2000" dirty="0" err="1" smtClean="0">
                <a:solidFill>
                  <a:srgbClr val="002060"/>
                </a:solidFill>
                <a:latin typeface="Palatino Linotype" panose="02040502050505030304" pitchFamily="18" charset="0"/>
              </a:rPr>
              <a:t>corpi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Lewy</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dovrebbero</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essere</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trattati</a:t>
            </a:r>
            <a:r>
              <a:rPr lang="en-US" sz="2000" dirty="0" smtClean="0">
                <a:solidFill>
                  <a:srgbClr val="002060"/>
                </a:solidFill>
                <a:latin typeface="Palatino Linotype" panose="02040502050505030304" pitchFamily="18" charset="0"/>
              </a:rPr>
              <a:t> con </a:t>
            </a:r>
            <a:r>
              <a:rPr lang="en-US" sz="2000" dirty="0" err="1" smtClean="0">
                <a:solidFill>
                  <a:srgbClr val="002060"/>
                </a:solidFill>
                <a:latin typeface="Palatino Linotype" panose="02040502050505030304" pitchFamily="18" charset="0"/>
              </a:rPr>
              <a:t>gli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inibitori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della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colinesterasi</a:t>
            </a:r>
            <a:r>
              <a:rPr lang="en-US" sz="2000" dirty="0" smtClean="0">
                <a:solidFill>
                  <a:srgbClr val="002060"/>
                </a:solidFill>
                <a:latin typeface="Palatino Linotype" panose="02040502050505030304" pitchFamily="18" charset="0"/>
              </a:rPr>
              <a:t> a </a:t>
            </a:r>
            <a:r>
              <a:rPr lang="en-US" sz="2000" dirty="0" err="1" smtClean="0">
                <a:solidFill>
                  <a:srgbClr val="002060"/>
                </a:solidFill>
                <a:latin typeface="Palatino Linotype" panose="02040502050505030304" pitchFamily="18" charset="0"/>
              </a:rPr>
              <a:t>tutti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gli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stadi</a:t>
            </a:r>
            <a:r>
              <a:rPr lang="en-US" sz="2000" dirty="0" smtClean="0">
                <a:solidFill>
                  <a:srgbClr val="002060"/>
                </a:solidFill>
                <a:latin typeface="Palatino Linotype" panose="02040502050505030304" pitchFamily="18" charset="0"/>
              </a:rPr>
              <a:t> o con </a:t>
            </a:r>
            <a:r>
              <a:rPr lang="en-US" sz="2000" dirty="0" err="1" smtClean="0">
                <a:solidFill>
                  <a:srgbClr val="002060"/>
                </a:solidFill>
                <a:latin typeface="Palatino Linotype" panose="02040502050505030304" pitchFamily="18" charset="0"/>
              </a:rPr>
              <a:t>memantina</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negli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stadi</a:t>
            </a:r>
            <a:r>
              <a:rPr lang="en-US" sz="2000" dirty="0" smtClean="0">
                <a:solidFill>
                  <a:srgbClr val="002060"/>
                </a:solidFill>
                <a:latin typeface="Palatino Linotype" panose="02040502050505030304" pitchFamily="18" charset="0"/>
              </a:rPr>
              <a:t> </a:t>
            </a:r>
            <a:r>
              <a:rPr lang="en-US" sz="2000" dirty="0" err="1" smtClean="0">
                <a:solidFill>
                  <a:srgbClr val="002060"/>
                </a:solidFill>
                <a:latin typeface="Palatino Linotype" panose="02040502050505030304" pitchFamily="18" charset="0"/>
              </a:rPr>
              <a:t>avanzati</a:t>
            </a:r>
            <a:r>
              <a:rPr lang="en-US" sz="2000" dirty="0" smtClean="0">
                <a:solidFill>
                  <a:srgbClr val="002060"/>
                </a:solidFill>
                <a:latin typeface="Palatino Linotype" panose="02040502050505030304" pitchFamily="18" charset="0"/>
              </a:rPr>
              <a:t>.</a:t>
            </a:r>
            <a:endParaRPr lang="en-US" sz="2200" dirty="0" smtClean="0">
              <a:solidFill>
                <a:srgbClr val="002060"/>
              </a:solidFill>
              <a:latin typeface="Palatino Linotype" panose="02040502050505030304" pitchFamily="18" charset="0"/>
            </a:endParaRPr>
          </a:p>
          <a:p>
            <a:pPr marL="457200" indent="-457200" algn="just">
              <a:buAutoNum type="arabicPeriod" startAt="4"/>
            </a:pPr>
            <a:r>
              <a:rPr lang="en-US" sz="2200" b="1" dirty="0" err="1" smtClean="0">
                <a:solidFill>
                  <a:srgbClr val="002060"/>
                </a:solidFill>
                <a:latin typeface="Palatino Linotype" panose="02040502050505030304" pitchFamily="18" charset="0"/>
              </a:rPr>
              <a:t>Individualizzare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l’assistenza</a:t>
            </a:r>
            <a:r>
              <a:rPr lang="en-US" sz="2200" b="1" dirty="0" smtClean="0">
                <a:solidFill>
                  <a:srgbClr val="002060"/>
                </a:solidFill>
                <a:latin typeface="Palatino Linotype" panose="02040502050505030304" pitchFamily="18" charset="0"/>
              </a:rPr>
              <a:t> per </a:t>
            </a:r>
            <a:r>
              <a:rPr lang="en-US" sz="2200" b="1" dirty="0" err="1" smtClean="0">
                <a:solidFill>
                  <a:srgbClr val="002060"/>
                </a:solidFill>
                <a:latin typeface="Palatino Linotype" panose="02040502050505030304" pitchFamily="18" charset="0"/>
              </a:rPr>
              <a:t>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soggetti</a:t>
            </a:r>
            <a:r>
              <a:rPr lang="en-US" sz="2200" b="1" dirty="0" smtClean="0">
                <a:solidFill>
                  <a:srgbClr val="002060"/>
                </a:solidFill>
                <a:latin typeface="Palatino Linotype" panose="02040502050505030304" pitchFamily="18" charset="0"/>
              </a:rPr>
              <a:t> con </a:t>
            </a:r>
            <a:r>
              <a:rPr lang="en-US" sz="2200" b="1" dirty="0" err="1" smtClean="0">
                <a:solidFill>
                  <a:srgbClr val="002060"/>
                </a:solidFill>
                <a:latin typeface="Palatino Linotype" panose="02040502050505030304" pitchFamily="18" charset="0"/>
              </a:rPr>
              <a:t>demenza</a:t>
            </a:r>
            <a:endParaRPr lang="en-US" sz="2200" b="1" dirty="0" smtClean="0">
              <a:solidFill>
                <a:srgbClr val="002060"/>
              </a:solidFill>
              <a:latin typeface="Palatino Linotype" panose="02040502050505030304" pitchFamily="18" charset="0"/>
            </a:endParaRPr>
          </a:p>
          <a:p>
            <a:pPr marL="457200" indent="-457200" algn="just">
              <a:buAutoNum type="arabicPeriod" startAt="4"/>
            </a:pPr>
            <a:r>
              <a:rPr lang="en-US" sz="2200" b="1" dirty="0" err="1" smtClean="0">
                <a:solidFill>
                  <a:srgbClr val="002060"/>
                </a:solidFill>
                <a:latin typeface="Palatino Linotype" panose="02040502050505030304" pitchFamily="18" charset="0"/>
              </a:rPr>
              <a:t>Assistere</a:t>
            </a:r>
            <a:r>
              <a:rPr lang="en-US" sz="2200" b="1" dirty="0" smtClean="0">
                <a:solidFill>
                  <a:srgbClr val="002060"/>
                </a:solidFill>
                <a:latin typeface="Palatino Linotype" panose="02040502050505030304" pitchFamily="18" charset="0"/>
              </a:rPr>
              <a:t> I </a:t>
            </a:r>
            <a:r>
              <a:rPr lang="en-US" sz="2200" b="1" dirty="0" err="1" smtClean="0">
                <a:solidFill>
                  <a:srgbClr val="002060"/>
                </a:solidFill>
                <a:latin typeface="Palatino Linotype" panose="02040502050505030304" pitchFamily="18" charset="0"/>
              </a:rPr>
              <a:t>familiari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dei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soggetti</a:t>
            </a:r>
            <a:r>
              <a:rPr lang="en-US" sz="2200" b="1" dirty="0" smtClean="0">
                <a:solidFill>
                  <a:srgbClr val="002060"/>
                </a:solidFill>
                <a:latin typeface="Palatino Linotype" panose="02040502050505030304" pitchFamily="18" charset="0"/>
              </a:rPr>
              <a:t> con </a:t>
            </a:r>
            <a:r>
              <a:rPr lang="en-US" sz="2200" b="1" dirty="0" err="1" smtClean="0">
                <a:solidFill>
                  <a:srgbClr val="002060"/>
                </a:solidFill>
                <a:latin typeface="Palatino Linotype" panose="02040502050505030304" pitchFamily="18" charset="0"/>
              </a:rPr>
              <a:t>demenza</a:t>
            </a:r>
            <a:endParaRPr lang="en-US" sz="2200" b="1" dirty="0" smtClean="0">
              <a:solidFill>
                <a:srgbClr val="002060"/>
              </a:solidFill>
              <a:latin typeface="Palatino Linotype" panose="02040502050505030304" pitchFamily="18" charset="0"/>
            </a:endParaRPr>
          </a:p>
          <a:p>
            <a:pPr marL="457200" indent="-457200" algn="just">
              <a:buAutoNum type="arabicPeriod" startAt="4"/>
            </a:pPr>
            <a:r>
              <a:rPr lang="en-US" sz="2200" b="1" dirty="0" err="1" smtClean="0">
                <a:solidFill>
                  <a:srgbClr val="002060"/>
                </a:solidFill>
                <a:latin typeface="Palatino Linotype" panose="02040502050505030304" pitchFamily="18" charset="0"/>
              </a:rPr>
              <a:t>Supportare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pazienti</a:t>
            </a:r>
            <a:r>
              <a:rPr lang="en-US" sz="2200" b="1" dirty="0" smtClean="0">
                <a:solidFill>
                  <a:srgbClr val="002060"/>
                </a:solidFill>
                <a:latin typeface="Palatino Linotype" panose="02040502050505030304" pitchFamily="18" charset="0"/>
              </a:rPr>
              <a:t> e </a:t>
            </a:r>
            <a:r>
              <a:rPr lang="en-US" sz="2200" b="1" dirty="0" err="1" smtClean="0">
                <a:solidFill>
                  <a:srgbClr val="002060"/>
                </a:solidFill>
                <a:latin typeface="Palatino Linotype" panose="02040502050505030304" pitchFamily="18" charset="0"/>
              </a:rPr>
              <a:t>familiari</a:t>
            </a:r>
            <a:r>
              <a:rPr lang="en-US" sz="2200" b="1" dirty="0" smtClean="0">
                <a:solidFill>
                  <a:srgbClr val="002060"/>
                </a:solidFill>
                <a:latin typeface="Palatino Linotype" panose="02040502050505030304" pitchFamily="18" charset="0"/>
              </a:rPr>
              <a:t> per </a:t>
            </a:r>
            <a:r>
              <a:rPr lang="en-US" sz="2200" b="1" dirty="0" err="1" smtClean="0">
                <a:solidFill>
                  <a:srgbClr val="002060"/>
                </a:solidFill>
                <a:latin typeface="Palatino Linotype" panose="02040502050505030304" pitchFamily="18" charset="0"/>
              </a:rPr>
              <a:t>pianificare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il</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futuro</a:t>
            </a:r>
            <a:r>
              <a:rPr lang="en-US" sz="2200" b="1" dirty="0" smtClean="0">
                <a:solidFill>
                  <a:srgbClr val="002060"/>
                </a:solidFill>
                <a:latin typeface="Palatino Linotype" panose="02040502050505030304" pitchFamily="18" charset="0"/>
              </a:rPr>
              <a:t> </a:t>
            </a:r>
          </a:p>
          <a:p>
            <a:pPr marL="457200" indent="-457200" algn="just">
              <a:buAutoNum type="arabicPeriod" startAt="4"/>
            </a:pPr>
            <a:r>
              <a:rPr lang="en-US" sz="2200" b="1" dirty="0" err="1" smtClean="0">
                <a:solidFill>
                  <a:srgbClr val="002060"/>
                </a:solidFill>
                <a:latin typeface="Palatino Linotype" panose="02040502050505030304" pitchFamily="18" charset="0"/>
              </a:rPr>
              <a:t>Proteggere</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soggetti</a:t>
            </a:r>
            <a:r>
              <a:rPr lang="en-US" sz="2200" b="1" dirty="0" smtClean="0">
                <a:solidFill>
                  <a:srgbClr val="002060"/>
                </a:solidFill>
                <a:latin typeface="Palatino Linotype" panose="02040502050505030304" pitchFamily="18" charset="0"/>
              </a:rPr>
              <a:t> con </a:t>
            </a:r>
            <a:r>
              <a:rPr lang="en-US" sz="2200" b="1" dirty="0" err="1" smtClean="0">
                <a:solidFill>
                  <a:srgbClr val="002060"/>
                </a:solidFill>
                <a:latin typeface="Palatino Linotype" panose="02040502050505030304" pitchFamily="18" charset="0"/>
              </a:rPr>
              <a:t>demenza</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da</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possibili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abusi</a:t>
            </a:r>
            <a:endParaRPr lang="en-US" sz="2200" b="1" dirty="0" smtClean="0">
              <a:solidFill>
                <a:srgbClr val="002060"/>
              </a:solidFill>
              <a:latin typeface="Palatino Linotype" panose="02040502050505030304" pitchFamily="18" charset="0"/>
            </a:endParaRPr>
          </a:p>
          <a:p>
            <a:pPr marL="457200" indent="-457200" algn="just">
              <a:buFont typeface="+mj-lt"/>
              <a:buAutoNum type="arabicPeriod" startAt="8"/>
            </a:pP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Trattare</a:t>
            </a:r>
            <a:r>
              <a:rPr lang="en-US" sz="2200" b="1" dirty="0" smtClean="0">
                <a:solidFill>
                  <a:srgbClr val="002060"/>
                </a:solidFill>
                <a:latin typeface="Palatino Linotype" panose="02040502050505030304" pitchFamily="18" charset="0"/>
              </a:rPr>
              <a:t> I </a:t>
            </a:r>
            <a:r>
              <a:rPr lang="en-US" sz="2200" b="1" dirty="0" err="1" smtClean="0">
                <a:solidFill>
                  <a:srgbClr val="002060"/>
                </a:solidFill>
                <a:latin typeface="Palatino Linotype" panose="02040502050505030304" pitchFamily="18" charset="0"/>
              </a:rPr>
              <a:t>disturbi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comportamentali</a:t>
            </a:r>
            <a:r>
              <a:rPr lang="en-US" sz="2200" b="1" dirty="0" smtClean="0">
                <a:solidFill>
                  <a:srgbClr val="002060"/>
                </a:solidFill>
                <a:latin typeface="Palatino Linotype" panose="02040502050505030304" pitchFamily="18" charset="0"/>
              </a:rPr>
              <a:t> </a:t>
            </a:r>
          </a:p>
          <a:p>
            <a:pPr marL="457200" indent="-457200" algn="just">
              <a:buFont typeface="+mj-lt"/>
              <a:buAutoNum type="arabicPeriod" startAt="8"/>
            </a:pP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Considerare</a:t>
            </a:r>
            <a:r>
              <a:rPr lang="en-US" sz="2200" b="1" dirty="0" smtClean="0">
                <a:solidFill>
                  <a:srgbClr val="002060"/>
                </a:solidFill>
                <a:latin typeface="Palatino Linotype" panose="02040502050505030304" pitchFamily="18" charset="0"/>
              </a:rPr>
              <a:t> le </a:t>
            </a:r>
            <a:r>
              <a:rPr lang="en-US" sz="2200" b="1" dirty="0" err="1" smtClean="0">
                <a:solidFill>
                  <a:srgbClr val="002060"/>
                </a:solidFill>
                <a:latin typeface="Palatino Linotype" panose="02040502050505030304" pitchFamily="18" charset="0"/>
              </a:rPr>
              <a:t>decisioni</a:t>
            </a:r>
            <a:r>
              <a:rPr lang="en-US" sz="2200" b="1" dirty="0" smtClean="0">
                <a:solidFill>
                  <a:srgbClr val="002060"/>
                </a:solidFill>
                <a:latin typeface="Palatino Linotype" panose="02040502050505030304" pitchFamily="18" charset="0"/>
              </a:rPr>
              <a:t> </a:t>
            </a:r>
            <a:r>
              <a:rPr lang="en-US" sz="2200" b="1" dirty="0" err="1" smtClean="0">
                <a:solidFill>
                  <a:srgbClr val="002060"/>
                </a:solidFill>
                <a:latin typeface="Palatino Linotype" panose="02040502050505030304" pitchFamily="18" charset="0"/>
              </a:rPr>
              <a:t>di</a:t>
            </a:r>
            <a:r>
              <a:rPr lang="en-US" sz="2200" b="1" dirty="0" smtClean="0">
                <a:solidFill>
                  <a:srgbClr val="002060"/>
                </a:solidFill>
                <a:latin typeface="Palatino Linotype" panose="02040502050505030304" pitchFamily="18" charset="0"/>
              </a:rPr>
              <a:t> fine vita</a:t>
            </a:r>
          </a:p>
          <a:p>
            <a:pPr marL="457200" indent="-457200" algn="just">
              <a:buFont typeface="+mj-lt"/>
              <a:buAutoNum type="arabicPeriod" startAt="8"/>
            </a:pPr>
            <a:r>
              <a:rPr lang="en-US" sz="2200" b="1" dirty="0" err="1" smtClean="0">
                <a:solidFill>
                  <a:srgbClr val="002060"/>
                </a:solidFill>
                <a:latin typeface="Palatino Linotype" panose="02040502050505030304" pitchFamily="18" charset="0"/>
              </a:rPr>
              <a:t>Tecnologia</a:t>
            </a:r>
            <a:r>
              <a:rPr lang="en-US" sz="2200" b="1" dirty="0" smtClean="0">
                <a:solidFill>
                  <a:srgbClr val="002060"/>
                </a:solidFill>
                <a:latin typeface="Palatino Linotype" panose="02040502050505030304" pitchFamily="18" charset="0"/>
              </a:rPr>
              <a:t> </a:t>
            </a:r>
          </a:p>
        </p:txBody>
      </p:sp>
      <p:sp>
        <p:nvSpPr>
          <p:cNvPr id="5" name="Rettangolo 4"/>
          <p:cNvSpPr/>
          <p:nvPr/>
        </p:nvSpPr>
        <p:spPr>
          <a:xfrm>
            <a:off x="3419872" y="6444044"/>
            <a:ext cx="5508104" cy="369332"/>
          </a:xfrm>
          <a:prstGeom prst="rect">
            <a:avLst/>
          </a:prstGeom>
        </p:spPr>
        <p:txBody>
          <a:bodyPr wrap="square">
            <a:spAutoFit/>
          </a:bodyPr>
          <a:lstStyle/>
          <a:p>
            <a:pPr algn="just"/>
            <a:r>
              <a:rPr lang="it-IT" sz="1800" b="1" dirty="0" smtClean="0">
                <a:solidFill>
                  <a:srgbClr val="B30839"/>
                </a:solidFill>
                <a:latin typeface="Palatino Linotype" panose="02040502050505030304" pitchFamily="18" charset="0"/>
              </a:rPr>
              <a:t>Livingston G, The Lancet </a:t>
            </a:r>
            <a:r>
              <a:rPr lang="it-IT" sz="1800" b="1" dirty="0" err="1" smtClean="0">
                <a:solidFill>
                  <a:srgbClr val="B30839"/>
                </a:solidFill>
                <a:latin typeface="Palatino Linotype" panose="02040502050505030304" pitchFamily="18" charset="0"/>
              </a:rPr>
              <a:t>Commission</a:t>
            </a:r>
            <a:r>
              <a:rPr lang="it-IT" sz="1800" b="1" dirty="0" smtClean="0">
                <a:solidFill>
                  <a:srgbClr val="B30839"/>
                </a:solidFill>
                <a:latin typeface="Palatino Linotype" panose="02040502050505030304" pitchFamily="18" charset="0"/>
              </a:rPr>
              <a:t>  2017</a:t>
            </a:r>
            <a:endParaRPr lang="it-IT" sz="1800" b="1" dirty="0">
              <a:latin typeface="Palatino Linotype" panose="02040502050505030304" pitchFamily="18" charset="0"/>
            </a:endParaRPr>
          </a:p>
        </p:txBody>
      </p:sp>
    </p:spTree>
    <p:extLst>
      <p:ext uri="{BB962C8B-B14F-4D97-AF65-F5344CB8AC3E}">
        <p14:creationId xmlns:p14="http://schemas.microsoft.com/office/powerpoint/2010/main" val="63302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611560" y="1484784"/>
            <a:ext cx="7779833" cy="5373216"/>
          </a:xfrm>
          <a:prstGeom prst="rect">
            <a:avLst/>
          </a:prstGeom>
        </p:spPr>
      </p:pic>
      <p:sp>
        <p:nvSpPr>
          <p:cNvPr id="3" name="Titolo 1"/>
          <p:cNvSpPr txBox="1">
            <a:spLocks/>
          </p:cNvSpPr>
          <p:nvPr/>
        </p:nvSpPr>
        <p:spPr>
          <a:xfrm>
            <a:off x="107504" y="116632"/>
            <a:ext cx="8626475" cy="733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altLang="it-IT" sz="4000" b="1" kern="0" dirty="0" smtClean="0">
                <a:solidFill>
                  <a:srgbClr val="C00000"/>
                </a:solidFill>
                <a:latin typeface="Palatino Linotype" pitchFamily="18" charset="0"/>
                <a:ea typeface="ＭＳ Ｐゴシック" panose="020B0600070205080204" pitchFamily="34" charset="-128"/>
              </a:rPr>
              <a:t>Speranza di vita alla nascita </a:t>
            </a:r>
          </a:p>
          <a:p>
            <a:r>
              <a:rPr lang="it-IT" altLang="it-IT" sz="4000" b="1" kern="0" dirty="0" smtClean="0">
                <a:solidFill>
                  <a:srgbClr val="C00000"/>
                </a:solidFill>
                <a:latin typeface="Palatino Linotype" pitchFamily="18" charset="0"/>
                <a:ea typeface="ＭＳ Ｐゴシック" panose="020B0600070205080204" pitchFamily="34" charset="-128"/>
              </a:rPr>
              <a:t>Anni 1976-2016</a:t>
            </a:r>
          </a:p>
        </p:txBody>
      </p:sp>
      <p:sp>
        <p:nvSpPr>
          <p:cNvPr id="4" name="Line 4"/>
          <p:cNvSpPr>
            <a:spLocks noChangeShapeType="1"/>
          </p:cNvSpPr>
          <p:nvPr/>
        </p:nvSpPr>
        <p:spPr bwMode="auto">
          <a:xfrm>
            <a:off x="323528" y="1412776"/>
            <a:ext cx="8737600"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sp>
        <p:nvSpPr>
          <p:cNvPr id="5" name="CasellaDiTesto 12"/>
          <p:cNvSpPr txBox="1">
            <a:spLocks noChangeArrowheads="1"/>
          </p:cNvSpPr>
          <p:nvPr/>
        </p:nvSpPr>
        <p:spPr bwMode="auto">
          <a:xfrm>
            <a:off x="6858000" y="6453336"/>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b="1" dirty="0" smtClean="0">
                <a:solidFill>
                  <a:srgbClr val="C00000"/>
                </a:solidFill>
                <a:latin typeface="Palatino Linotype" pitchFamily="18" charset="0"/>
                <a:cs typeface="Arial"/>
              </a:rPr>
              <a:t>Istat, 2017</a:t>
            </a:r>
          </a:p>
        </p:txBody>
      </p:sp>
    </p:spTree>
    <p:extLst>
      <p:ext uri="{BB962C8B-B14F-4D97-AF65-F5344CB8AC3E}">
        <p14:creationId xmlns:p14="http://schemas.microsoft.com/office/powerpoint/2010/main" val="121361960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0" y="332656"/>
            <a:ext cx="8958263" cy="1143000"/>
          </a:xfrm>
        </p:spPr>
        <p:txBody>
          <a:bodyPr/>
          <a:lstStyle/>
          <a:p>
            <a:r>
              <a:rPr lang="it-IT" sz="4000" b="1" dirty="0" smtClean="0">
                <a:solidFill>
                  <a:srgbClr val="C00000"/>
                </a:solidFill>
                <a:latin typeface="Palatino Linotype" pitchFamily="18" charset="0"/>
              </a:rPr>
              <a:t>L'invecchiamento della popolazione: le sfide future</a:t>
            </a:r>
          </a:p>
        </p:txBody>
      </p:sp>
      <p:sp>
        <p:nvSpPr>
          <p:cNvPr id="22532" name="CasellaDiTesto 4"/>
          <p:cNvSpPr txBox="1">
            <a:spLocks noChangeArrowheads="1"/>
          </p:cNvSpPr>
          <p:nvPr/>
        </p:nvSpPr>
        <p:spPr bwMode="auto">
          <a:xfrm>
            <a:off x="4499992" y="6457950"/>
            <a:ext cx="4597734" cy="400110"/>
          </a:xfrm>
          <a:prstGeom prst="rect">
            <a:avLst/>
          </a:prstGeom>
          <a:noFill/>
          <a:ln w="9525">
            <a:noFill/>
            <a:miter lim="800000"/>
            <a:headEnd/>
            <a:tailEnd/>
          </a:ln>
        </p:spPr>
        <p:txBody>
          <a:bodyPr wrap="none">
            <a:spAutoFit/>
          </a:bodyPr>
          <a:lstStyle/>
          <a:p>
            <a:pPr>
              <a:defRPr/>
            </a:pPr>
            <a:r>
              <a:rPr lang="it-IT" sz="2000" b="1" dirty="0">
                <a:solidFill>
                  <a:srgbClr val="C00000"/>
                </a:solidFill>
                <a:latin typeface="Palatino Linotype" pitchFamily="18" charset="0"/>
              </a:rPr>
              <a:t>Christensen K. </a:t>
            </a:r>
            <a:r>
              <a:rPr lang="it-IT" sz="2000" b="1" dirty="0" err="1">
                <a:solidFill>
                  <a:srgbClr val="C00000"/>
                </a:solidFill>
                <a:latin typeface="Palatino Linotype" pitchFamily="18" charset="0"/>
              </a:rPr>
              <a:t>et</a:t>
            </a:r>
            <a:r>
              <a:rPr lang="it-IT" sz="2000" b="1" dirty="0">
                <a:solidFill>
                  <a:srgbClr val="C00000"/>
                </a:solidFill>
                <a:latin typeface="Palatino Linotype" pitchFamily="18" charset="0"/>
              </a:rPr>
              <a:t> al., The </a:t>
            </a:r>
            <a:r>
              <a:rPr lang="it-IT" sz="2000" b="1" dirty="0" err="1">
                <a:solidFill>
                  <a:srgbClr val="C00000"/>
                </a:solidFill>
                <a:latin typeface="Palatino Linotype" pitchFamily="18" charset="0"/>
              </a:rPr>
              <a:t>Lancet</a:t>
            </a:r>
            <a:r>
              <a:rPr lang="it-IT" sz="2000" b="1" dirty="0">
                <a:solidFill>
                  <a:srgbClr val="C00000"/>
                </a:solidFill>
                <a:latin typeface="Palatino Linotype" pitchFamily="18" charset="0"/>
              </a:rPr>
              <a:t>, 2009</a:t>
            </a:r>
          </a:p>
        </p:txBody>
      </p:sp>
      <p:sp>
        <p:nvSpPr>
          <p:cNvPr id="20485" name="Line 4"/>
          <p:cNvSpPr>
            <a:spLocks noChangeShapeType="1"/>
          </p:cNvSpPr>
          <p:nvPr/>
        </p:nvSpPr>
        <p:spPr bwMode="auto">
          <a:xfrm>
            <a:off x="251520" y="1628800"/>
            <a:ext cx="8737600"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sp>
        <p:nvSpPr>
          <p:cNvPr id="7" name="Segnaposto contenuto 2"/>
          <p:cNvSpPr txBox="1">
            <a:spLocks/>
          </p:cNvSpPr>
          <p:nvPr/>
        </p:nvSpPr>
        <p:spPr bwMode="auto">
          <a:xfrm>
            <a:off x="571500" y="1884363"/>
            <a:ext cx="814387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eaLnBrk="0" hangingPunct="0">
              <a:lnSpc>
                <a:spcPts val="3700"/>
              </a:lnSpc>
              <a:spcBef>
                <a:spcPct val="20000"/>
              </a:spcBef>
              <a:defRPr/>
            </a:pPr>
            <a:r>
              <a:rPr lang="en-US" sz="2800" dirty="0" smtClean="0">
                <a:solidFill>
                  <a:srgbClr val="002060"/>
                </a:solidFill>
                <a:latin typeface="Palatino Linotype" pitchFamily="18" charset="0"/>
              </a:rPr>
              <a:t>Se </a:t>
            </a:r>
            <a:r>
              <a:rPr lang="en-US" sz="2800" dirty="0" err="1" smtClean="0">
                <a:solidFill>
                  <a:srgbClr val="002060"/>
                </a:solidFill>
                <a:latin typeface="Palatino Linotype" pitchFamily="18" charset="0"/>
              </a:rPr>
              <a:t>l’aspettativa</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di</a:t>
            </a:r>
            <a:r>
              <a:rPr lang="en-US" sz="2800" dirty="0" smtClean="0">
                <a:solidFill>
                  <a:srgbClr val="002060"/>
                </a:solidFill>
                <a:latin typeface="Palatino Linotype" pitchFamily="18" charset="0"/>
              </a:rPr>
              <a:t> vita </a:t>
            </a:r>
            <a:r>
              <a:rPr lang="en-US" sz="2800" dirty="0" err="1" smtClean="0">
                <a:solidFill>
                  <a:srgbClr val="002060"/>
                </a:solidFill>
                <a:latin typeface="Palatino Linotype" pitchFamily="18" charset="0"/>
              </a:rPr>
              <a:t>nei</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paesi</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sviluppati</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continuerà</a:t>
            </a:r>
            <a:r>
              <a:rPr lang="en-US" sz="2800" dirty="0" smtClean="0">
                <a:solidFill>
                  <a:srgbClr val="002060"/>
                </a:solidFill>
                <a:latin typeface="Palatino Linotype" pitchFamily="18" charset="0"/>
              </a:rPr>
              <a:t> a </a:t>
            </a:r>
            <a:r>
              <a:rPr lang="en-US" sz="2800" dirty="0" err="1" smtClean="0">
                <a:solidFill>
                  <a:srgbClr val="002060"/>
                </a:solidFill>
                <a:latin typeface="Palatino Linotype" pitchFamily="18" charset="0"/>
              </a:rPr>
              <a:t>crescere</a:t>
            </a:r>
            <a:r>
              <a:rPr lang="en-US" sz="2800" dirty="0" smtClean="0">
                <a:solidFill>
                  <a:srgbClr val="002060"/>
                </a:solidFill>
                <a:latin typeface="Palatino Linotype" pitchFamily="18" charset="0"/>
              </a:rPr>
              <a:t> con </a:t>
            </a:r>
            <a:r>
              <a:rPr lang="en-US" sz="2800" dirty="0" err="1" smtClean="0">
                <a:solidFill>
                  <a:srgbClr val="002060"/>
                </a:solidFill>
                <a:latin typeface="Palatino Linotype" pitchFamily="18" charset="0"/>
              </a:rPr>
              <a:t>il</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ritmo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attuale</a:t>
            </a:r>
            <a:r>
              <a:rPr lang="en-US" sz="2800" dirty="0" smtClean="0">
                <a:solidFill>
                  <a:srgbClr val="002060"/>
                </a:solidFill>
                <a:latin typeface="Palatino Linotype" pitchFamily="18" charset="0"/>
              </a:rPr>
              <a:t>, la </a:t>
            </a:r>
            <a:r>
              <a:rPr lang="en-US" sz="2800" dirty="0" err="1" smtClean="0">
                <a:solidFill>
                  <a:srgbClr val="002060"/>
                </a:solidFill>
                <a:latin typeface="Palatino Linotype" pitchFamily="18" charset="0"/>
              </a:rPr>
              <a:t>maggior</a:t>
            </a:r>
            <a:r>
              <a:rPr lang="en-US" sz="2800" dirty="0" smtClean="0">
                <a:solidFill>
                  <a:srgbClr val="002060"/>
                </a:solidFill>
                <a:latin typeface="Palatino Linotype" pitchFamily="18" charset="0"/>
              </a:rPr>
              <a:t> parte </a:t>
            </a:r>
            <a:r>
              <a:rPr lang="en-US" sz="2800" dirty="0" err="1" smtClean="0">
                <a:solidFill>
                  <a:srgbClr val="002060"/>
                </a:solidFill>
                <a:latin typeface="Palatino Linotype" pitchFamily="18" charset="0"/>
              </a:rPr>
              <a:t>dei</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nati</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dopo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il</a:t>
            </a:r>
            <a:r>
              <a:rPr lang="en-US" sz="2800" dirty="0" smtClean="0">
                <a:solidFill>
                  <a:srgbClr val="002060"/>
                </a:solidFill>
                <a:latin typeface="Palatino Linotype" pitchFamily="18" charset="0"/>
              </a:rPr>
              <a:t> 2000 </a:t>
            </a:r>
            <a:r>
              <a:rPr lang="en-US" sz="2800" dirty="0" err="1" smtClean="0">
                <a:solidFill>
                  <a:srgbClr val="002060"/>
                </a:solidFill>
                <a:latin typeface="Palatino Linotype" pitchFamily="18" charset="0"/>
              </a:rPr>
              <a:t>raggiungeranno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l’età</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di</a:t>
            </a:r>
            <a:r>
              <a:rPr lang="en-US" sz="2800" dirty="0" smtClean="0">
                <a:solidFill>
                  <a:srgbClr val="002060"/>
                </a:solidFill>
                <a:latin typeface="Palatino Linotype" pitchFamily="18" charset="0"/>
              </a:rPr>
              <a:t> 100 </a:t>
            </a:r>
            <a:r>
              <a:rPr lang="en-US" sz="2800" dirty="0" err="1" smtClean="0">
                <a:solidFill>
                  <a:srgbClr val="002060"/>
                </a:solidFill>
                <a:latin typeface="Palatino Linotype" pitchFamily="18" charset="0"/>
              </a:rPr>
              <a:t>anni</a:t>
            </a:r>
            <a:r>
              <a:rPr lang="en-US" sz="2800" dirty="0" smtClean="0">
                <a:solidFill>
                  <a:srgbClr val="002060"/>
                </a:solidFill>
                <a:latin typeface="Palatino Linotype" pitchFamily="18" charset="0"/>
              </a:rPr>
              <a:t>….la </a:t>
            </a:r>
            <a:r>
              <a:rPr lang="en-US" sz="2800" dirty="0" err="1" smtClean="0">
                <a:solidFill>
                  <a:srgbClr val="002060"/>
                </a:solidFill>
                <a:latin typeface="Palatino Linotype" pitchFamily="18" charset="0"/>
              </a:rPr>
              <a:t>domanda</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chiave</a:t>
            </a:r>
            <a:r>
              <a:rPr lang="en-US" sz="2800" dirty="0" smtClean="0">
                <a:solidFill>
                  <a:srgbClr val="002060"/>
                </a:solidFill>
                <a:latin typeface="Palatino Linotype" pitchFamily="18" charset="0"/>
              </a:rPr>
              <a:t> è: </a:t>
            </a:r>
            <a:r>
              <a:rPr lang="en-US" sz="2800" dirty="0" err="1" smtClean="0">
                <a:solidFill>
                  <a:srgbClr val="002060"/>
                </a:solidFill>
                <a:latin typeface="Palatino Linotype" pitchFamily="18" charset="0"/>
              </a:rPr>
              <a:t>l’aumento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dell’aspettativa</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di</a:t>
            </a:r>
            <a:r>
              <a:rPr lang="en-US" sz="2800" dirty="0" smtClean="0">
                <a:solidFill>
                  <a:srgbClr val="002060"/>
                </a:solidFill>
                <a:latin typeface="Palatino Linotype" pitchFamily="18" charset="0"/>
              </a:rPr>
              <a:t> vita </a:t>
            </a:r>
            <a:r>
              <a:rPr lang="en-US" sz="2800" dirty="0" err="1" smtClean="0">
                <a:solidFill>
                  <a:srgbClr val="002060"/>
                </a:solidFill>
                <a:latin typeface="Palatino Linotype" pitchFamily="18" charset="0"/>
              </a:rPr>
              <a:t>sarà</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accompagnato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da</a:t>
            </a:r>
            <a:r>
              <a:rPr lang="en-US" sz="2800" dirty="0" smtClean="0">
                <a:solidFill>
                  <a:srgbClr val="002060"/>
                </a:solidFill>
                <a:latin typeface="Palatino Linotype" pitchFamily="18" charset="0"/>
              </a:rPr>
              <a:t> un </a:t>
            </a:r>
            <a:r>
              <a:rPr lang="en-US" sz="2800" dirty="0" err="1" smtClean="0">
                <a:solidFill>
                  <a:srgbClr val="002060"/>
                </a:solidFill>
                <a:latin typeface="Palatino Linotype" pitchFamily="18" charset="0"/>
              </a:rPr>
              <a:t>posticipo</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della</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disabilità</a:t>
            </a:r>
            <a:r>
              <a:rPr lang="en-US" sz="2800" dirty="0" smtClean="0">
                <a:solidFill>
                  <a:srgbClr val="002060"/>
                </a:solidFill>
                <a:latin typeface="Palatino Linotype" pitchFamily="18" charset="0"/>
              </a:rPr>
              <a:t>? La </a:t>
            </a:r>
            <a:r>
              <a:rPr lang="en-US" sz="2800" dirty="0" err="1" smtClean="0">
                <a:solidFill>
                  <a:srgbClr val="002060"/>
                </a:solidFill>
                <a:latin typeface="Palatino Linotype" pitchFamily="18" charset="0"/>
              </a:rPr>
              <a:t>risposta</a:t>
            </a:r>
            <a:r>
              <a:rPr lang="en-US" sz="2800" dirty="0" smtClean="0">
                <a:solidFill>
                  <a:srgbClr val="002060"/>
                </a:solidFill>
                <a:latin typeface="Palatino Linotype" pitchFamily="18" charset="0"/>
              </a:rPr>
              <a:t> è </a:t>
            </a:r>
            <a:r>
              <a:rPr lang="en-US" sz="2800" dirty="0" err="1" smtClean="0">
                <a:solidFill>
                  <a:srgbClr val="002060"/>
                </a:solidFill>
                <a:latin typeface="Palatino Linotype" pitchFamily="18" charset="0"/>
              </a:rPr>
              <a:t>ancora</a:t>
            </a:r>
            <a:r>
              <a:rPr lang="en-US" sz="2800" dirty="0" smtClean="0">
                <a:solidFill>
                  <a:srgbClr val="002060"/>
                </a:solidFill>
                <a:latin typeface="Palatino Linotype" pitchFamily="18" charset="0"/>
              </a:rPr>
              <a:t> </a:t>
            </a:r>
            <a:r>
              <a:rPr lang="en-US" sz="2800" dirty="0" err="1" smtClean="0">
                <a:solidFill>
                  <a:srgbClr val="002060"/>
                </a:solidFill>
                <a:latin typeface="Palatino Linotype" pitchFamily="18" charset="0"/>
              </a:rPr>
              <a:t>aperta</a:t>
            </a:r>
            <a:r>
              <a:rPr lang="en-US" sz="2800" dirty="0" smtClean="0">
                <a:solidFill>
                  <a:srgbClr val="002060"/>
                </a:solidFill>
                <a:latin typeface="Palatino Linotype" pitchFamily="18" charset="0"/>
              </a:rPr>
              <a:t>…</a:t>
            </a:r>
            <a:endParaRPr lang="it-IT" sz="2800" dirty="0" smtClean="0">
              <a:solidFill>
                <a:srgbClr val="002060"/>
              </a:solidFill>
              <a:latin typeface="Palatino Linotype" pitchFamily="18" charset="0"/>
            </a:endParaRPr>
          </a:p>
        </p:txBody>
      </p:sp>
    </p:spTree>
    <p:extLst>
      <p:ext uri="{BB962C8B-B14F-4D97-AF65-F5344CB8AC3E}">
        <p14:creationId xmlns:p14="http://schemas.microsoft.com/office/powerpoint/2010/main" val="96295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0231"/>
            <a:ext cx="8784976" cy="2400657"/>
          </a:xfrm>
          <a:prstGeom prst="rect">
            <a:avLst/>
          </a:prstGeom>
        </p:spPr>
        <p:txBody>
          <a:bodyPr wrap="square">
            <a:spAutoFit/>
          </a:bodyPr>
          <a:lstStyle/>
          <a:p>
            <a:pPr algn="ctr"/>
            <a:r>
              <a:rPr lang="en-US" b="1" dirty="0" smtClean="0">
                <a:solidFill>
                  <a:srgbClr val="C00000"/>
                </a:solidFill>
                <a:latin typeface="Palatino Linotype" panose="02040502050505030304" pitchFamily="18" charset="0"/>
              </a:rPr>
              <a:t>Effect of long-term omega 3 polyunsaturated fatty acid supplementation with or without </a:t>
            </a:r>
            <a:r>
              <a:rPr lang="en-US" b="1" dirty="0" err="1" smtClean="0">
                <a:solidFill>
                  <a:srgbClr val="C00000"/>
                </a:solidFill>
                <a:latin typeface="Palatino Linotype" panose="02040502050505030304" pitchFamily="18" charset="0"/>
              </a:rPr>
              <a:t>multidomain</a:t>
            </a:r>
            <a:r>
              <a:rPr lang="en-US" b="1" dirty="0" smtClean="0">
                <a:solidFill>
                  <a:srgbClr val="C00000"/>
                </a:solidFill>
                <a:latin typeface="Palatino Linotype" panose="02040502050505030304" pitchFamily="18" charset="0"/>
              </a:rPr>
              <a:t> intervention on cognitive function in elderly adults with memory complaints (MAPT): a </a:t>
            </a:r>
            <a:r>
              <a:rPr lang="en-US" b="1" dirty="0" err="1" smtClean="0">
                <a:solidFill>
                  <a:srgbClr val="C00000"/>
                </a:solidFill>
                <a:latin typeface="Palatino Linotype" panose="02040502050505030304" pitchFamily="18" charset="0"/>
              </a:rPr>
              <a:t>randomised</a:t>
            </a:r>
            <a:r>
              <a:rPr lang="en-US" b="1" dirty="0" smtClean="0">
                <a:solidFill>
                  <a:srgbClr val="C00000"/>
                </a:solidFill>
                <a:latin typeface="Palatino Linotype" panose="02040502050505030304" pitchFamily="18" charset="0"/>
              </a:rPr>
              <a:t>, placebo-controlled trial </a:t>
            </a:r>
            <a:endParaRPr lang="it-IT" dirty="0">
              <a:solidFill>
                <a:srgbClr val="C00000"/>
              </a:solidFill>
              <a:latin typeface="Palatino Linotype" panose="02040502050505030304" pitchFamily="18" charset="0"/>
            </a:endParaRPr>
          </a:p>
        </p:txBody>
      </p:sp>
      <p:sp>
        <p:nvSpPr>
          <p:cNvPr id="4" name="CasellaDiTesto 3"/>
          <p:cNvSpPr txBox="1"/>
          <p:nvPr/>
        </p:nvSpPr>
        <p:spPr>
          <a:xfrm>
            <a:off x="107504" y="2348880"/>
            <a:ext cx="8928992" cy="4154984"/>
          </a:xfrm>
          <a:prstGeom prst="rect">
            <a:avLst/>
          </a:prstGeom>
          <a:noFill/>
        </p:spPr>
        <p:txBody>
          <a:bodyPr wrap="square" rtlCol="0">
            <a:spAutoFit/>
          </a:bodyPr>
          <a:lstStyle/>
          <a:p>
            <a:pPr algn="just"/>
            <a:r>
              <a:rPr lang="en-US" sz="2200" b="1" dirty="0" err="1" smtClean="0">
                <a:solidFill>
                  <a:srgbClr val="002060"/>
                </a:solidFill>
                <a:latin typeface="Palatino Linotype" panose="02040502050505030304" pitchFamily="18" charset="0"/>
              </a:rPr>
              <a:t>Risultati</a:t>
            </a:r>
            <a:r>
              <a:rPr lang="en-US" sz="2200" b="1" dirty="0" smtClean="0">
                <a:solidFill>
                  <a:srgbClr val="002060"/>
                </a:solidFill>
                <a:latin typeface="Palatino Linotype" panose="02040502050505030304" pitchFamily="18" charset="0"/>
              </a:rPr>
              <a:t>: </a:t>
            </a:r>
            <a:r>
              <a:rPr lang="en-US" sz="2200" dirty="0" smtClean="0">
                <a:solidFill>
                  <a:srgbClr val="002060"/>
                </a:solidFill>
                <a:latin typeface="Palatino Linotype" panose="02040502050505030304" pitchFamily="18" charset="0"/>
              </a:rPr>
              <a:t>1680 </a:t>
            </a:r>
            <a:r>
              <a:rPr lang="en-US" sz="2200" dirty="0" err="1" smtClean="0">
                <a:solidFill>
                  <a:srgbClr val="002060"/>
                </a:solidFill>
                <a:latin typeface="Palatino Linotype" panose="02040502050505030304" pitchFamily="18" charset="0"/>
              </a:rPr>
              <a:t>soggetti</a:t>
            </a:r>
            <a:r>
              <a:rPr lang="en-US" sz="2200" dirty="0" smtClean="0">
                <a:solidFill>
                  <a:srgbClr val="002060"/>
                </a:solidFill>
                <a:latin typeface="Palatino Linotype" panose="02040502050505030304" pitchFamily="18" charset="0"/>
              </a:rPr>
              <a:t> con deficit </a:t>
            </a:r>
            <a:r>
              <a:rPr lang="en-US" sz="2200" dirty="0" err="1" smtClean="0">
                <a:solidFill>
                  <a:srgbClr val="002060"/>
                </a:solidFill>
                <a:latin typeface="Palatino Linotype" panose="02040502050505030304" pitchFamily="18" charset="0"/>
              </a:rPr>
              <a:t>mnesici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sono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stati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arruolati</a:t>
            </a:r>
            <a:r>
              <a:rPr lang="en-US" sz="2200" dirty="0" smtClean="0">
                <a:solidFill>
                  <a:srgbClr val="002060"/>
                </a:solidFill>
                <a:latin typeface="Palatino Linotype" panose="02040502050505030304" pitchFamily="18" charset="0"/>
              </a:rPr>
              <a:t> in 3 </a:t>
            </a:r>
            <a:r>
              <a:rPr lang="en-US" sz="2200" dirty="0" err="1" smtClean="0">
                <a:solidFill>
                  <a:srgbClr val="002060"/>
                </a:solidFill>
                <a:latin typeface="Palatino Linotype" panose="02040502050505030304" pitchFamily="18" charset="0"/>
              </a:rPr>
              <a:t>gruppi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intervento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multifattoriale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più</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acidi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grassi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polinsaturi</a:t>
            </a:r>
            <a:r>
              <a:rPr lang="en-US" sz="2200" dirty="0" smtClean="0">
                <a:solidFill>
                  <a:srgbClr val="002060"/>
                </a:solidFill>
                <a:latin typeface="Palatino Linotype" panose="02040502050505030304" pitchFamily="18" charset="0"/>
              </a:rPr>
              <a:t> omega 3, </a:t>
            </a:r>
            <a:r>
              <a:rPr lang="en-US" sz="2200" dirty="0" err="1" smtClean="0">
                <a:solidFill>
                  <a:srgbClr val="002060"/>
                </a:solidFill>
                <a:latin typeface="Palatino Linotype" panose="02040502050505030304" pitchFamily="18" charset="0"/>
              </a:rPr>
              <a:t>intervento</a:t>
            </a:r>
            <a:r>
              <a:rPr lang="en-US" sz="2200" dirty="0" smtClean="0">
                <a:solidFill>
                  <a:srgbClr val="002060"/>
                </a:solidFill>
                <a:latin typeface="Palatino Linotype" panose="02040502050505030304" pitchFamily="18" charset="0"/>
              </a:rPr>
              <a:t> </a:t>
            </a:r>
            <a:r>
              <a:rPr lang="en-US" sz="2200" dirty="0" err="1">
                <a:solidFill>
                  <a:srgbClr val="002060"/>
                </a:solidFill>
                <a:latin typeface="Palatino Linotype" panose="02040502050505030304" pitchFamily="18" charset="0"/>
              </a:rPr>
              <a:t>multifattoriale</a:t>
            </a:r>
            <a:r>
              <a:rPr lang="en-US" sz="2200" dirty="0">
                <a:solidFill>
                  <a:srgbClr val="002060"/>
                </a:solidFill>
                <a:latin typeface="Palatino Linotype" panose="02040502050505030304" pitchFamily="18" charset="0"/>
              </a:rPr>
              <a:t> </a:t>
            </a:r>
            <a:r>
              <a:rPr lang="en-US" sz="2200" dirty="0" err="1">
                <a:solidFill>
                  <a:srgbClr val="002060"/>
                </a:solidFill>
                <a:latin typeface="Palatino Linotype" panose="02040502050505030304" pitchFamily="18" charset="0"/>
              </a:rPr>
              <a:t>più</a:t>
            </a:r>
            <a:r>
              <a:rPr lang="en-US" sz="2200" dirty="0">
                <a:solidFill>
                  <a:srgbClr val="002060"/>
                </a:solidFill>
                <a:latin typeface="Palatino Linotype" panose="02040502050505030304" pitchFamily="18" charset="0"/>
              </a:rPr>
              <a:t> </a:t>
            </a:r>
            <a:r>
              <a:rPr lang="en-US" sz="2200" dirty="0" smtClean="0">
                <a:solidFill>
                  <a:srgbClr val="002060"/>
                </a:solidFill>
                <a:latin typeface="Palatino Linotype" panose="02040502050505030304" pitchFamily="18" charset="0"/>
              </a:rPr>
              <a:t>placebo, </a:t>
            </a:r>
            <a:r>
              <a:rPr lang="en-US" sz="2200" dirty="0" err="1" smtClean="0">
                <a:solidFill>
                  <a:srgbClr val="002060"/>
                </a:solidFill>
                <a:latin typeface="Palatino Linotype" panose="02040502050505030304" pitchFamily="18" charset="0"/>
              </a:rPr>
              <a:t>acidi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grassi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polinsaturi</a:t>
            </a:r>
            <a:r>
              <a:rPr lang="en-US" sz="2200" dirty="0" smtClean="0">
                <a:solidFill>
                  <a:srgbClr val="002060"/>
                </a:solidFill>
                <a:latin typeface="Palatino Linotype" panose="02040502050505030304" pitchFamily="18" charset="0"/>
              </a:rPr>
              <a:t> da soli o placebo). Non </a:t>
            </a:r>
            <a:r>
              <a:rPr lang="en-US" sz="2200" dirty="0" err="1" smtClean="0">
                <a:solidFill>
                  <a:srgbClr val="002060"/>
                </a:solidFill>
                <a:latin typeface="Palatino Linotype" panose="02040502050505030304" pitchFamily="18" charset="0"/>
              </a:rPr>
              <a:t>ci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sono</a:t>
            </a:r>
            <a:r>
              <a:rPr lang="en-US" sz="2200" dirty="0" smtClean="0">
                <a:solidFill>
                  <a:srgbClr val="002060"/>
                </a:solidFill>
                <a:latin typeface="Palatino Linotype" panose="02040502050505030304" pitchFamily="18" charset="0"/>
              </a:rPr>
              <a:t> state </a:t>
            </a:r>
            <a:r>
              <a:rPr lang="en-US" sz="2200" dirty="0" err="1" smtClean="0">
                <a:solidFill>
                  <a:srgbClr val="002060"/>
                </a:solidFill>
                <a:latin typeface="Palatino Linotype" panose="02040502050505030304" pitchFamily="18" charset="0"/>
              </a:rPr>
              <a:t>differenze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significative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nel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declino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in 3 </a:t>
            </a:r>
            <a:r>
              <a:rPr lang="en-US" sz="2200" dirty="0" err="1" smtClean="0">
                <a:solidFill>
                  <a:srgbClr val="002060"/>
                </a:solidFill>
                <a:latin typeface="Palatino Linotype" panose="02040502050505030304" pitchFamily="18" charset="0"/>
              </a:rPr>
              <a:t>anni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tra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gruppi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intervento</a:t>
            </a:r>
            <a:r>
              <a:rPr lang="en-US" sz="2200" dirty="0" smtClean="0">
                <a:solidFill>
                  <a:srgbClr val="002060"/>
                </a:solidFill>
                <a:latin typeface="Palatino Linotype" panose="02040502050505030304" pitchFamily="18" charset="0"/>
              </a:rPr>
              <a:t> e </a:t>
            </a:r>
            <a:r>
              <a:rPr lang="en-US" sz="2200" dirty="0" err="1" smtClean="0">
                <a:solidFill>
                  <a:srgbClr val="002060"/>
                </a:solidFill>
                <a:latin typeface="Palatino Linotype" panose="02040502050505030304" pitchFamily="18" charset="0"/>
              </a:rPr>
              <a:t>il</a:t>
            </a:r>
            <a:r>
              <a:rPr lang="en-US" sz="2200" dirty="0" smtClean="0">
                <a:solidFill>
                  <a:srgbClr val="002060"/>
                </a:solidFill>
                <a:latin typeface="Palatino Linotype" panose="02040502050505030304" pitchFamily="18" charset="0"/>
              </a:rPr>
              <a:t> placebo. Le </a:t>
            </a:r>
            <a:r>
              <a:rPr lang="en-US" sz="2200" dirty="0" err="1" smtClean="0">
                <a:solidFill>
                  <a:srgbClr val="002060"/>
                </a:solidFill>
                <a:latin typeface="Palatino Linotype" panose="02040502050505030304" pitchFamily="18" charset="0"/>
              </a:rPr>
              <a:t>differenze</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rispetto</a:t>
            </a:r>
            <a:r>
              <a:rPr lang="en-US" sz="2200" dirty="0" smtClean="0">
                <a:solidFill>
                  <a:srgbClr val="002060"/>
                </a:solidFill>
                <a:latin typeface="Palatino Linotype" panose="02040502050505030304" pitchFamily="18" charset="0"/>
              </a:rPr>
              <a:t> al placebo </a:t>
            </a:r>
            <a:r>
              <a:rPr lang="en-US" sz="2200" dirty="0" err="1" smtClean="0">
                <a:solidFill>
                  <a:srgbClr val="002060"/>
                </a:solidFill>
                <a:latin typeface="Palatino Linotype" panose="02040502050505030304" pitchFamily="18" charset="0"/>
              </a:rPr>
              <a:t>sono</a:t>
            </a:r>
            <a:r>
              <a:rPr lang="en-US" sz="2200" dirty="0" smtClean="0">
                <a:solidFill>
                  <a:srgbClr val="002060"/>
                </a:solidFill>
                <a:latin typeface="Palatino Linotype" panose="02040502050505030304" pitchFamily="18" charset="0"/>
              </a:rPr>
              <a:t> state 0.093 (95% CI 0.001-0.184; p=0.142) per </a:t>
            </a:r>
            <a:r>
              <a:rPr lang="en-US" sz="2200" dirty="0" err="1" smtClean="0">
                <a:solidFill>
                  <a:srgbClr val="002060"/>
                </a:solidFill>
                <a:latin typeface="Palatino Linotype" panose="02040502050505030304" pitchFamily="18" charset="0"/>
              </a:rPr>
              <a:t>il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gruppo</a:t>
            </a:r>
            <a:r>
              <a:rPr lang="en-US" sz="2200" dirty="0" smtClean="0">
                <a:solidFill>
                  <a:srgbClr val="002060"/>
                </a:solidFill>
                <a:latin typeface="Palatino Linotype" panose="02040502050505030304" pitchFamily="18" charset="0"/>
              </a:rPr>
              <a:t> di </a:t>
            </a:r>
            <a:r>
              <a:rPr lang="en-US" sz="2200" dirty="0" err="1" smtClean="0">
                <a:solidFill>
                  <a:srgbClr val="002060"/>
                </a:solidFill>
                <a:latin typeface="Palatino Linotype" panose="02040502050505030304" pitchFamily="18" charset="0"/>
              </a:rPr>
              <a:t>intervento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combinato</a:t>
            </a:r>
            <a:r>
              <a:rPr lang="en-US" sz="2200" dirty="0" smtClean="0">
                <a:solidFill>
                  <a:srgbClr val="002060"/>
                </a:solidFill>
                <a:latin typeface="Palatino Linotype" panose="02040502050505030304" pitchFamily="18" charset="0"/>
              </a:rPr>
              <a:t>, 0.079 (–0.012-0.170; 0.179) per </a:t>
            </a:r>
            <a:r>
              <a:rPr lang="en-US" sz="2200" dirty="0" err="1" smtClean="0">
                <a:solidFill>
                  <a:srgbClr val="002060"/>
                </a:solidFill>
                <a:latin typeface="Palatino Linotype" panose="02040502050505030304" pitchFamily="18" charset="0"/>
              </a:rPr>
              <a:t>l’intervento</a:t>
            </a:r>
            <a:r>
              <a:rPr lang="en-US" sz="2200" dirty="0" smtClean="0">
                <a:solidFill>
                  <a:srgbClr val="002060"/>
                </a:solidFill>
                <a:latin typeface="Palatino Linotype" panose="02040502050505030304" pitchFamily="18" charset="0"/>
              </a:rPr>
              <a:t> </a:t>
            </a:r>
            <a:r>
              <a:rPr lang="en-US" sz="2200" dirty="0" err="1">
                <a:solidFill>
                  <a:srgbClr val="002060"/>
                </a:solidFill>
                <a:latin typeface="Palatino Linotype" panose="02040502050505030304" pitchFamily="18" charset="0"/>
              </a:rPr>
              <a:t>multifattoriale</a:t>
            </a:r>
            <a:r>
              <a:rPr lang="en-US" sz="2200" dirty="0">
                <a:solidFill>
                  <a:srgbClr val="002060"/>
                </a:solidFill>
                <a:latin typeface="Palatino Linotype" panose="02040502050505030304" pitchFamily="18" charset="0"/>
              </a:rPr>
              <a:t> </a:t>
            </a:r>
            <a:r>
              <a:rPr lang="en-US" sz="2200" dirty="0" err="1">
                <a:solidFill>
                  <a:srgbClr val="002060"/>
                </a:solidFill>
                <a:latin typeface="Palatino Linotype" panose="02040502050505030304" pitchFamily="18" charset="0"/>
              </a:rPr>
              <a:t>più</a:t>
            </a:r>
            <a:r>
              <a:rPr lang="en-US" sz="2200" dirty="0">
                <a:solidFill>
                  <a:srgbClr val="002060"/>
                </a:solidFill>
                <a:latin typeface="Palatino Linotype" panose="02040502050505030304" pitchFamily="18" charset="0"/>
              </a:rPr>
              <a:t> </a:t>
            </a:r>
            <a:r>
              <a:rPr lang="en-US" sz="2200" dirty="0" smtClean="0">
                <a:solidFill>
                  <a:srgbClr val="002060"/>
                </a:solidFill>
                <a:latin typeface="Palatino Linotype" panose="02040502050505030304" pitchFamily="18" charset="0"/>
              </a:rPr>
              <a:t>placebo, 0.011 (–0.081-0.103; 0.812) per </a:t>
            </a:r>
            <a:r>
              <a:rPr lang="en-US" sz="2200" dirty="0" err="1" smtClean="0">
                <a:solidFill>
                  <a:srgbClr val="002060"/>
                </a:solidFill>
                <a:latin typeface="Palatino Linotype" panose="02040502050505030304" pitchFamily="18" charset="0"/>
              </a:rPr>
              <a:t>il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gruppo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degli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acidi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grassi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polinsaturi</a:t>
            </a:r>
            <a:r>
              <a:rPr lang="en-US" sz="2200" dirty="0" smtClean="0">
                <a:solidFill>
                  <a:srgbClr val="002060"/>
                </a:solidFill>
                <a:latin typeface="Palatino Linotype" panose="02040502050505030304" pitchFamily="18" charset="0"/>
              </a:rPr>
              <a:t> omega 3. </a:t>
            </a:r>
          </a:p>
          <a:p>
            <a:pPr algn="just"/>
            <a:r>
              <a:rPr lang="en-US" sz="2200" b="1" dirty="0" err="1" smtClean="0">
                <a:solidFill>
                  <a:srgbClr val="002060"/>
                </a:solidFill>
                <a:latin typeface="Palatino Linotype" panose="02040502050505030304" pitchFamily="18" charset="0"/>
              </a:rPr>
              <a:t>Conclusioni</a:t>
            </a:r>
            <a:r>
              <a:rPr lang="en-US" sz="2200" b="1"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l’intervento</a:t>
            </a:r>
            <a:r>
              <a:rPr lang="en-US" sz="2200" dirty="0" smtClean="0">
                <a:solidFill>
                  <a:srgbClr val="002060"/>
                </a:solidFill>
                <a:latin typeface="Palatino Linotype" panose="02040502050505030304" pitchFamily="18" charset="0"/>
              </a:rPr>
              <a:t> </a:t>
            </a:r>
            <a:r>
              <a:rPr lang="en-US" sz="2200" dirty="0" err="1">
                <a:solidFill>
                  <a:srgbClr val="002060"/>
                </a:solidFill>
                <a:latin typeface="Palatino Linotype" panose="02040502050505030304" pitchFamily="18" charset="0"/>
              </a:rPr>
              <a:t>multifattoriale</a:t>
            </a:r>
            <a:r>
              <a:rPr lang="en-US" sz="2200" dirty="0">
                <a:solidFill>
                  <a:srgbClr val="002060"/>
                </a:solidFill>
                <a:latin typeface="Palatino Linotype" panose="02040502050505030304" pitchFamily="18" charset="0"/>
              </a:rPr>
              <a:t> e </a:t>
            </a:r>
            <a:r>
              <a:rPr lang="en-US" sz="2200" dirty="0" err="1" smtClean="0">
                <a:solidFill>
                  <a:srgbClr val="002060"/>
                </a:solidFill>
                <a:latin typeface="Palatino Linotype" panose="02040502050505030304" pitchFamily="18" charset="0"/>
              </a:rPr>
              <a:t>gli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acidi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grassi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polinsaturi</a:t>
            </a:r>
            <a:r>
              <a:rPr lang="en-US" sz="2200" dirty="0" smtClean="0">
                <a:solidFill>
                  <a:srgbClr val="002060"/>
                </a:solidFill>
                <a:latin typeface="Palatino Linotype" panose="02040502050505030304" pitchFamily="18" charset="0"/>
              </a:rPr>
              <a:t> omega 3, da soli o in </a:t>
            </a:r>
            <a:r>
              <a:rPr lang="en-US" sz="2200" dirty="0" err="1" smtClean="0">
                <a:solidFill>
                  <a:srgbClr val="002060"/>
                </a:solidFill>
                <a:latin typeface="Palatino Linotype" panose="02040502050505030304" pitchFamily="18" charset="0"/>
              </a:rPr>
              <a:t>combinazione</a:t>
            </a:r>
            <a:r>
              <a:rPr lang="en-US" sz="2200" dirty="0" smtClean="0">
                <a:solidFill>
                  <a:srgbClr val="002060"/>
                </a:solidFill>
                <a:latin typeface="Palatino Linotype" panose="02040502050505030304" pitchFamily="18" charset="0"/>
              </a:rPr>
              <a:t>, non </a:t>
            </a:r>
            <a:r>
              <a:rPr lang="en-US" sz="2200" dirty="0" err="1" smtClean="0">
                <a:solidFill>
                  <a:srgbClr val="002060"/>
                </a:solidFill>
                <a:latin typeface="Palatino Linotype" panose="02040502050505030304" pitchFamily="18" charset="0"/>
              </a:rPr>
              <a:t>hanno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effetti</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sul</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declino</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cognitivo</a:t>
            </a:r>
            <a:r>
              <a:rPr lang="en-US" sz="2200" dirty="0" smtClean="0">
                <a:solidFill>
                  <a:srgbClr val="002060"/>
                </a:solidFill>
                <a:latin typeface="Palatino Linotype" panose="02040502050505030304" pitchFamily="18" charset="0"/>
              </a:rPr>
              <a:t> in 3 </a:t>
            </a:r>
            <a:r>
              <a:rPr lang="en-US" sz="2200" dirty="0" err="1" smtClean="0">
                <a:solidFill>
                  <a:srgbClr val="002060"/>
                </a:solidFill>
                <a:latin typeface="Palatino Linotype" panose="02040502050505030304" pitchFamily="18" charset="0"/>
              </a:rPr>
              <a:t>anni</a:t>
            </a:r>
            <a:r>
              <a:rPr lang="en-US" sz="2200" dirty="0" smtClean="0">
                <a:solidFill>
                  <a:srgbClr val="002060"/>
                </a:solidFill>
                <a:latin typeface="Palatino Linotype" panose="02040502050505030304" pitchFamily="18" charset="0"/>
              </a:rPr>
              <a:t> in </a:t>
            </a:r>
            <a:r>
              <a:rPr lang="en-US" sz="2200" dirty="0" err="1" smtClean="0">
                <a:solidFill>
                  <a:srgbClr val="002060"/>
                </a:solidFill>
                <a:latin typeface="Palatino Linotype" panose="02040502050505030304" pitchFamily="18" charset="0"/>
              </a:rPr>
              <a:t>una</a:t>
            </a:r>
            <a:r>
              <a:rPr lang="en-US" sz="2200" dirty="0" smtClean="0">
                <a:solidFill>
                  <a:srgbClr val="002060"/>
                </a:solidFill>
                <a:latin typeface="Palatino Linotype" panose="02040502050505030304" pitchFamily="18" charset="0"/>
              </a:rPr>
              <a:t> </a:t>
            </a:r>
            <a:r>
              <a:rPr lang="en-US" sz="2200" dirty="0" err="1" smtClean="0">
                <a:solidFill>
                  <a:srgbClr val="002060"/>
                </a:solidFill>
                <a:latin typeface="Palatino Linotype" panose="02040502050505030304" pitchFamily="18" charset="0"/>
              </a:rPr>
              <a:t>popolazione</a:t>
            </a:r>
            <a:r>
              <a:rPr lang="en-US" sz="2200" dirty="0" smtClean="0">
                <a:solidFill>
                  <a:srgbClr val="002060"/>
                </a:solidFill>
                <a:latin typeface="Palatino Linotype" panose="02040502050505030304" pitchFamily="18" charset="0"/>
              </a:rPr>
              <a:t> con deficit </a:t>
            </a:r>
            <a:r>
              <a:rPr lang="en-US" sz="2200" dirty="0" err="1" smtClean="0">
                <a:solidFill>
                  <a:srgbClr val="002060"/>
                </a:solidFill>
                <a:latin typeface="Palatino Linotype" panose="02040502050505030304" pitchFamily="18" charset="0"/>
              </a:rPr>
              <a:t>mnesici</a:t>
            </a:r>
            <a:r>
              <a:rPr lang="en-US" sz="2200" dirty="0" smtClean="0">
                <a:solidFill>
                  <a:srgbClr val="002060"/>
                </a:solidFill>
                <a:latin typeface="Palatino Linotype" panose="02040502050505030304" pitchFamily="18" charset="0"/>
              </a:rPr>
              <a:t>. </a:t>
            </a:r>
            <a:endParaRPr lang="it-IT" sz="2200" dirty="0">
              <a:solidFill>
                <a:srgbClr val="002060"/>
              </a:solidFill>
              <a:latin typeface="Palatino Linotype" panose="02040502050505030304" pitchFamily="18" charset="0"/>
            </a:endParaRPr>
          </a:p>
        </p:txBody>
      </p:sp>
      <p:sp>
        <p:nvSpPr>
          <p:cNvPr id="5" name="Rettangolo 4"/>
          <p:cNvSpPr/>
          <p:nvPr/>
        </p:nvSpPr>
        <p:spPr>
          <a:xfrm>
            <a:off x="5921155" y="6413266"/>
            <a:ext cx="3209533" cy="369332"/>
          </a:xfrm>
          <a:prstGeom prst="rect">
            <a:avLst/>
          </a:prstGeom>
        </p:spPr>
        <p:txBody>
          <a:bodyPr wrap="none">
            <a:spAutoFit/>
          </a:bodyPr>
          <a:lstStyle/>
          <a:p>
            <a:pPr algn="just"/>
            <a:r>
              <a:rPr lang="it-IT" sz="1800" b="1" dirty="0" err="1" smtClean="0">
                <a:solidFill>
                  <a:srgbClr val="B30839"/>
                </a:solidFill>
                <a:latin typeface="Palatino Linotype" panose="02040502050505030304" pitchFamily="18" charset="0"/>
              </a:rPr>
              <a:t>Andrieu</a:t>
            </a:r>
            <a:r>
              <a:rPr lang="it-IT" sz="1800" b="1" dirty="0" smtClean="0">
                <a:solidFill>
                  <a:srgbClr val="B30839"/>
                </a:solidFill>
                <a:latin typeface="Palatino Linotype" panose="02040502050505030304" pitchFamily="18" charset="0"/>
              </a:rPr>
              <a:t> S. </a:t>
            </a:r>
            <a:r>
              <a:rPr lang="it-IT" sz="1800" b="1" dirty="0" err="1" smtClean="0">
                <a:solidFill>
                  <a:srgbClr val="B30839"/>
                </a:solidFill>
                <a:latin typeface="Palatino Linotype" panose="02040502050505030304" pitchFamily="18" charset="0"/>
              </a:rPr>
              <a:t>et</a:t>
            </a:r>
            <a:r>
              <a:rPr lang="it-IT" sz="1800" b="1" dirty="0" smtClean="0">
                <a:solidFill>
                  <a:srgbClr val="B30839"/>
                </a:solidFill>
                <a:latin typeface="Palatino Linotype" panose="02040502050505030304" pitchFamily="18" charset="0"/>
              </a:rPr>
              <a:t> al., </a:t>
            </a:r>
            <a:r>
              <a:rPr lang="it-IT" sz="1800" b="1" dirty="0" err="1" smtClean="0">
                <a:solidFill>
                  <a:srgbClr val="B30839"/>
                </a:solidFill>
                <a:latin typeface="Palatino Linotype" panose="02040502050505030304" pitchFamily="18" charset="0"/>
              </a:rPr>
              <a:t>Lancet</a:t>
            </a:r>
            <a:r>
              <a:rPr lang="it-IT" sz="1800" b="1" dirty="0" smtClean="0">
                <a:solidFill>
                  <a:srgbClr val="B30839"/>
                </a:solidFill>
                <a:latin typeface="Palatino Linotype" panose="02040502050505030304" pitchFamily="18" charset="0"/>
              </a:rPr>
              <a:t> 2017</a:t>
            </a:r>
            <a:endParaRPr lang="it-IT" sz="1800" b="1" dirty="0">
              <a:latin typeface="Palatino Linotype" panose="02040502050505030304" pitchFamily="18" charset="0"/>
            </a:endParaRPr>
          </a:p>
        </p:txBody>
      </p:sp>
    </p:spTree>
    <p:extLst>
      <p:ext uri="{BB962C8B-B14F-4D97-AF65-F5344CB8AC3E}">
        <p14:creationId xmlns:p14="http://schemas.microsoft.com/office/powerpoint/2010/main" val="633024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107504" y="404664"/>
            <a:ext cx="8626475" cy="733425"/>
          </a:xfrm>
        </p:spPr>
        <p:txBody>
          <a:bodyPr/>
          <a:lstStyle/>
          <a:p>
            <a:r>
              <a:rPr lang="it-IT" altLang="it-IT" b="1" dirty="0" smtClean="0">
                <a:solidFill>
                  <a:srgbClr val="C00000"/>
                </a:solidFill>
                <a:latin typeface="Palatino Linotype" pitchFamily="18" charset="0"/>
                <a:ea typeface="ＭＳ Ｐゴシック" panose="020B0600070205080204" pitchFamily="34" charset="-128"/>
              </a:rPr>
              <a:t>La conquista della longevità</a:t>
            </a:r>
          </a:p>
        </p:txBody>
      </p:sp>
      <p:grpSp>
        <p:nvGrpSpPr>
          <p:cNvPr id="20482" name="Gruppo 11"/>
          <p:cNvGrpSpPr>
            <a:grpSpLocks/>
          </p:cNvGrpSpPr>
          <p:nvPr/>
        </p:nvGrpSpPr>
        <p:grpSpPr bwMode="auto">
          <a:xfrm>
            <a:off x="152400" y="1196975"/>
            <a:ext cx="7948613" cy="4670425"/>
            <a:chOff x="2514600" y="2133600"/>
            <a:chExt cx="5064125" cy="2586064"/>
          </a:xfrm>
        </p:grpSpPr>
        <p:sp>
          <p:nvSpPr>
            <p:cNvPr id="20486" name="CasellaDiTesto 9"/>
            <p:cNvSpPr txBox="1">
              <a:spLocks noChangeArrowheads="1"/>
            </p:cNvSpPr>
            <p:nvPr/>
          </p:nvSpPr>
          <p:spPr bwMode="auto">
            <a:xfrm>
              <a:off x="6372225" y="3106737"/>
              <a:ext cx="1079500" cy="2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rgbClr val="EBDDC3"/>
                </a:buClr>
                <a:buSzPct val="75000"/>
                <a:buFont typeface="Wingdings" panose="05000000000000000000" pitchFamily="2" charset="2"/>
                <a:buNone/>
              </a:pPr>
              <a:r>
                <a:rPr lang="it-IT" altLang="it-IT" sz="1800" b="1" i="1" dirty="0" smtClean="0">
                  <a:solidFill>
                    <a:srgbClr val="2882C5"/>
                  </a:solidFill>
                  <a:cs typeface="Arial"/>
                </a:rPr>
                <a:t>pop. &gt;80 anni</a:t>
              </a:r>
            </a:p>
          </p:txBody>
        </p:sp>
        <p:sp>
          <p:nvSpPr>
            <p:cNvPr id="20487" name="CasellaDiTesto 11"/>
            <p:cNvSpPr txBox="1">
              <a:spLocks noChangeArrowheads="1"/>
            </p:cNvSpPr>
            <p:nvPr/>
          </p:nvSpPr>
          <p:spPr bwMode="auto">
            <a:xfrm>
              <a:off x="6378575" y="2819400"/>
              <a:ext cx="1200150" cy="2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rgbClr val="EBDDC3"/>
                </a:buClr>
                <a:buSzPct val="75000"/>
                <a:buFont typeface="Wingdings" panose="05000000000000000000" pitchFamily="2" charset="2"/>
                <a:buNone/>
              </a:pPr>
              <a:r>
                <a:rPr lang="it-IT" altLang="it-IT" sz="1800" b="1" i="1" dirty="0" smtClean="0">
                  <a:solidFill>
                    <a:srgbClr val="98B954"/>
                  </a:solidFill>
                  <a:cs typeface="Arial"/>
                </a:rPr>
                <a:t>pop. 65-80 anni</a:t>
              </a:r>
            </a:p>
          </p:txBody>
        </p:sp>
        <p:graphicFrame>
          <p:nvGraphicFramePr>
            <p:cNvPr id="14" name="Grafico 13"/>
            <p:cNvGraphicFramePr/>
            <p:nvPr/>
          </p:nvGraphicFramePr>
          <p:xfrm>
            <a:off x="2514600" y="2133600"/>
            <a:ext cx="3723611" cy="2586064"/>
          </p:xfrm>
          <a:graphic>
            <a:graphicData uri="http://schemas.openxmlformats.org/drawingml/2006/chart">
              <c:chart xmlns:c="http://schemas.openxmlformats.org/drawingml/2006/chart" xmlns:r="http://schemas.openxmlformats.org/officeDocument/2006/relationships" r:id="rId2"/>
            </a:graphicData>
          </a:graphic>
        </p:graphicFrame>
      </p:grpSp>
      <p:sp>
        <p:nvSpPr>
          <p:cNvPr id="20483" name="CasellaDiTesto 3"/>
          <p:cNvSpPr txBox="1">
            <a:spLocks noChangeArrowheads="1"/>
          </p:cNvSpPr>
          <p:nvPr/>
        </p:nvSpPr>
        <p:spPr bwMode="auto">
          <a:xfrm>
            <a:off x="2906713" y="6019800"/>
            <a:ext cx="3417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600" smtClean="0">
              <a:solidFill>
                <a:srgbClr val="7F7F7F"/>
              </a:solidFill>
              <a:cs typeface="Arial"/>
            </a:endParaRPr>
          </a:p>
          <a:p>
            <a:pPr algn="r" eaLnBrk="1" hangingPunct="1"/>
            <a:r>
              <a:rPr lang="it-IT" altLang="it-IT" sz="1000" smtClean="0">
                <a:solidFill>
                  <a:srgbClr val="7F7F7F"/>
                </a:solidFill>
                <a:cs typeface="Arial"/>
              </a:rPr>
              <a:t>proiezioni per classi di età (2011-2065)</a:t>
            </a:r>
          </a:p>
        </p:txBody>
      </p:sp>
      <p:sp>
        <p:nvSpPr>
          <p:cNvPr id="20484" name="CasellaDiTesto 12"/>
          <p:cNvSpPr txBox="1">
            <a:spLocks noChangeArrowheads="1"/>
          </p:cNvSpPr>
          <p:nvPr/>
        </p:nvSpPr>
        <p:spPr bwMode="auto">
          <a:xfrm>
            <a:off x="6858000" y="61722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b="1" dirty="0" smtClean="0">
                <a:solidFill>
                  <a:srgbClr val="C00000"/>
                </a:solidFill>
                <a:latin typeface="Palatino Linotype" pitchFamily="18" charset="0"/>
                <a:cs typeface="Arial"/>
              </a:rPr>
              <a:t>Istat, 2017</a:t>
            </a:r>
          </a:p>
        </p:txBody>
      </p:sp>
      <p:sp>
        <p:nvSpPr>
          <p:cNvPr id="20485" name="Rettangolo 8"/>
          <p:cNvSpPr>
            <a:spLocks noChangeArrowheads="1"/>
          </p:cNvSpPr>
          <p:nvPr/>
        </p:nvSpPr>
        <p:spPr bwMode="auto">
          <a:xfrm>
            <a:off x="5257800" y="4275138"/>
            <a:ext cx="3733800" cy="922337"/>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800" dirty="0" smtClean="0">
                <a:solidFill>
                  <a:srgbClr val="000000"/>
                </a:solidFill>
                <a:cs typeface="Arial"/>
              </a:rPr>
              <a:t>100+:</a:t>
            </a:r>
          </a:p>
          <a:p>
            <a:pPr lvl="2" eaLnBrk="1" hangingPunct="1"/>
            <a:r>
              <a:rPr lang="it-IT" altLang="it-IT" sz="1800" dirty="0" smtClean="0">
                <a:solidFill>
                  <a:srgbClr val="000000"/>
                </a:solidFill>
                <a:cs typeface="Arial"/>
              </a:rPr>
              <a:t>2001: 	6313</a:t>
            </a:r>
          </a:p>
          <a:p>
            <a:pPr lvl="2" eaLnBrk="1" hangingPunct="1"/>
            <a:r>
              <a:rPr lang="it-IT" altLang="it-IT" sz="1800" dirty="0" smtClean="0">
                <a:solidFill>
                  <a:srgbClr val="000000"/>
                </a:solidFill>
                <a:cs typeface="Arial"/>
              </a:rPr>
              <a:t>2017: 	17400</a:t>
            </a:r>
          </a:p>
        </p:txBody>
      </p:sp>
      <p:sp>
        <p:nvSpPr>
          <p:cNvPr id="10" name="Line 4"/>
          <p:cNvSpPr>
            <a:spLocks noChangeShapeType="1"/>
          </p:cNvSpPr>
          <p:nvPr/>
        </p:nvSpPr>
        <p:spPr bwMode="auto">
          <a:xfrm>
            <a:off x="323528" y="1340768"/>
            <a:ext cx="8737600"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spTree>
    <p:extLst>
      <p:ext uri="{BB962C8B-B14F-4D97-AF65-F5344CB8AC3E}">
        <p14:creationId xmlns:p14="http://schemas.microsoft.com/office/powerpoint/2010/main" val="690527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44450"/>
            <a:ext cx="3097212"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olo 1"/>
          <p:cNvSpPr>
            <a:spLocks noGrp="1"/>
          </p:cNvSpPr>
          <p:nvPr>
            <p:ph type="title"/>
          </p:nvPr>
        </p:nvSpPr>
        <p:spPr>
          <a:xfrm>
            <a:off x="457200" y="198438"/>
            <a:ext cx="8229600" cy="1143000"/>
          </a:xfrm>
        </p:spPr>
        <p:txBody>
          <a:bodyPr>
            <a:normAutofit fontScale="90000"/>
          </a:bodyPr>
          <a:lstStyle/>
          <a:p>
            <a:pPr algn="l">
              <a:defRPr/>
            </a:pPr>
            <a:r>
              <a:rPr lang="it-IT" b="1" dirty="0" smtClean="0">
                <a:solidFill>
                  <a:srgbClr val="C00000"/>
                </a:solidFill>
                <a:latin typeface="Palatino Linotype" pitchFamily="18" charset="0"/>
              </a:rPr>
              <a:t>I centenari </a:t>
            </a:r>
            <a:br>
              <a:rPr lang="it-IT" b="1" dirty="0" smtClean="0">
                <a:solidFill>
                  <a:srgbClr val="C00000"/>
                </a:solidFill>
                <a:latin typeface="Palatino Linotype" pitchFamily="18" charset="0"/>
              </a:rPr>
            </a:br>
            <a:r>
              <a:rPr lang="it-IT" b="1" dirty="0" smtClean="0">
                <a:solidFill>
                  <a:srgbClr val="C00000"/>
                </a:solidFill>
                <a:latin typeface="Palatino Linotype" pitchFamily="18" charset="0"/>
              </a:rPr>
              <a:t>in Italia e nelle Marche</a:t>
            </a:r>
          </a:p>
        </p:txBody>
      </p:sp>
      <p:sp>
        <p:nvSpPr>
          <p:cNvPr id="5" name="Segnaposto contenuto 2"/>
          <p:cNvSpPr>
            <a:spLocks noGrp="1"/>
          </p:cNvSpPr>
          <p:nvPr>
            <p:ph idx="1"/>
          </p:nvPr>
        </p:nvSpPr>
        <p:spPr>
          <a:xfrm>
            <a:off x="-36513" y="1927225"/>
            <a:ext cx="8229601" cy="854075"/>
          </a:xfrm>
        </p:spPr>
        <p:txBody>
          <a:bodyPr>
            <a:normAutofit/>
          </a:bodyPr>
          <a:lstStyle/>
          <a:p>
            <a:pPr algn="ctr">
              <a:lnSpc>
                <a:spcPct val="90000"/>
              </a:lnSpc>
              <a:buFontTx/>
              <a:buNone/>
            </a:pPr>
            <a:r>
              <a:rPr lang="it-IT" altLang="it-IT" sz="2400" dirty="0" smtClean="0">
                <a:solidFill>
                  <a:srgbClr val="002060"/>
                </a:solidFill>
                <a:latin typeface="Palatino Linotype" pitchFamily="18" charset="0"/>
                <a:ea typeface="ＭＳ Ｐゴシック" panose="020B0600070205080204" pitchFamily="34" charset="-128"/>
              </a:rPr>
              <a:t>In Italia: 17,400 persone – Tasso 2,39 per 10.000</a:t>
            </a:r>
          </a:p>
          <a:p>
            <a:pPr algn="ctr">
              <a:lnSpc>
                <a:spcPct val="90000"/>
              </a:lnSpc>
              <a:buFontTx/>
              <a:buNone/>
            </a:pPr>
            <a:r>
              <a:rPr lang="it-IT" altLang="it-IT" sz="2400" dirty="0" smtClean="0">
                <a:solidFill>
                  <a:srgbClr val="002060"/>
                </a:solidFill>
                <a:latin typeface="Palatino Linotype" pitchFamily="18" charset="0"/>
                <a:ea typeface="ＭＳ Ｐゴシック" panose="020B0600070205080204" pitchFamily="34" charset="-128"/>
              </a:rPr>
              <a:t>Nelle Marche: 554 persone – Tasso 2,8 per 10.000</a:t>
            </a:r>
          </a:p>
          <a:p>
            <a:pPr algn="ctr">
              <a:lnSpc>
                <a:spcPct val="90000"/>
              </a:lnSpc>
              <a:buFontTx/>
              <a:buNone/>
            </a:pPr>
            <a:endParaRPr lang="it-IT" altLang="it-IT" sz="2400" dirty="0" smtClean="0">
              <a:solidFill>
                <a:srgbClr val="002060"/>
              </a:solidFill>
              <a:latin typeface="Palatino Linotype" pitchFamily="18" charset="0"/>
              <a:ea typeface="ＭＳ Ｐゴシック" panose="020B0600070205080204" pitchFamily="34" charset="-128"/>
            </a:endParaRPr>
          </a:p>
        </p:txBody>
      </p:sp>
      <p:sp>
        <p:nvSpPr>
          <p:cNvPr id="6" name="Line 4"/>
          <p:cNvSpPr>
            <a:spLocks noChangeShapeType="1"/>
          </p:cNvSpPr>
          <p:nvPr/>
        </p:nvSpPr>
        <p:spPr bwMode="auto">
          <a:xfrm>
            <a:off x="179512" y="1628800"/>
            <a:ext cx="6912768"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grpSp>
        <p:nvGrpSpPr>
          <p:cNvPr id="9" name="Gruppo 8"/>
          <p:cNvGrpSpPr/>
          <p:nvPr/>
        </p:nvGrpSpPr>
        <p:grpSpPr>
          <a:xfrm>
            <a:off x="251520" y="2708920"/>
            <a:ext cx="8496944" cy="3960440"/>
            <a:chOff x="251520" y="2708920"/>
            <a:chExt cx="8496944" cy="3960440"/>
          </a:xfrm>
        </p:grpSpPr>
        <p:graphicFrame>
          <p:nvGraphicFramePr>
            <p:cNvPr id="4" name="Grafico 3"/>
            <p:cNvGraphicFramePr/>
            <p:nvPr/>
          </p:nvGraphicFramePr>
          <p:xfrm>
            <a:off x="251520" y="2708920"/>
            <a:ext cx="8496944" cy="39446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6"/>
            <p:cNvSpPr/>
            <p:nvPr/>
          </p:nvSpPr>
          <p:spPr>
            <a:xfrm>
              <a:off x="1907704" y="6237312"/>
              <a:ext cx="23762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5292080" y="6237312"/>
              <a:ext cx="23762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1105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995797" y="0"/>
            <a:ext cx="5326083"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539552" y="-171400"/>
            <a:ext cx="8229600" cy="1872208"/>
          </a:xfrm>
          <a:prstGeom prst="rect">
            <a:avLst/>
          </a:prstGeom>
          <a:noFill/>
          <a:ln w="9525">
            <a:noFill/>
            <a:miter lim="800000"/>
            <a:headEnd/>
            <a:tailEnd/>
          </a:ln>
        </p:spPr>
        <p:txBody>
          <a:bodyPr anchor="ctr"/>
          <a:lstStyle/>
          <a:p>
            <a:pPr algn="ctr" eaLnBrk="0" hangingPunct="0"/>
            <a:r>
              <a:rPr lang="it-IT" sz="4400" b="1" dirty="0" smtClean="0">
                <a:solidFill>
                  <a:srgbClr val="C00000"/>
                </a:solidFill>
                <a:latin typeface="Palatino Linotype" pitchFamily="18" charset="0"/>
              </a:rPr>
              <a:t>Invecchiamento attivo</a:t>
            </a:r>
          </a:p>
        </p:txBody>
      </p:sp>
      <p:sp>
        <p:nvSpPr>
          <p:cNvPr id="5123" name="Rettangolo 5"/>
          <p:cNvSpPr>
            <a:spLocks noChangeArrowheads="1"/>
          </p:cNvSpPr>
          <p:nvPr/>
        </p:nvSpPr>
        <p:spPr bwMode="auto">
          <a:xfrm>
            <a:off x="755650" y="1916832"/>
            <a:ext cx="7489825" cy="4093428"/>
          </a:xfrm>
          <a:prstGeom prst="rect">
            <a:avLst/>
          </a:prstGeom>
          <a:noFill/>
          <a:ln w="9525">
            <a:noFill/>
            <a:miter lim="800000"/>
            <a:headEnd/>
            <a:tailEnd/>
          </a:ln>
        </p:spPr>
        <p:txBody>
          <a:bodyPr>
            <a:spAutoFit/>
          </a:bodyPr>
          <a:lstStyle/>
          <a:p>
            <a:pPr algn="just">
              <a:buFont typeface="Wingdings" pitchFamily="2" charset="2"/>
              <a:buChar char="ü"/>
            </a:pPr>
            <a:r>
              <a:rPr lang="it-IT" sz="2600" dirty="0" smtClean="0">
                <a:solidFill>
                  <a:srgbClr val="002060"/>
                </a:solidFill>
                <a:latin typeface="Palatino Linotype" pitchFamily="18" charset="0"/>
              </a:rPr>
              <a:t> Mantenimento della capacità di partecipazione alle attività sociali, economiche, culturali, spirituali oltre che l’attività fisica e/o lavorativa; </a:t>
            </a:r>
          </a:p>
          <a:p>
            <a:pPr algn="just">
              <a:buFont typeface="Wingdings" pitchFamily="2" charset="2"/>
              <a:buChar char="ü"/>
            </a:pPr>
            <a:endParaRPr lang="it-IT" sz="2600" dirty="0" smtClean="0">
              <a:solidFill>
                <a:srgbClr val="002060"/>
              </a:solidFill>
              <a:latin typeface="Palatino Linotype" pitchFamily="18" charset="0"/>
            </a:endParaRPr>
          </a:p>
          <a:p>
            <a:pPr algn="just">
              <a:buFont typeface="Wingdings" pitchFamily="2" charset="2"/>
              <a:buChar char="ü"/>
            </a:pPr>
            <a:r>
              <a:rPr lang="it-IT" sz="2600" dirty="0" smtClean="0">
                <a:solidFill>
                  <a:srgbClr val="002060"/>
                </a:solidFill>
                <a:latin typeface="Palatino Linotype" pitchFamily="18" charset="0"/>
              </a:rPr>
              <a:t> Tutela del massimo grado di autonomia possibile e della qualità di vita</a:t>
            </a:r>
          </a:p>
          <a:p>
            <a:pPr algn="just"/>
            <a:endParaRPr lang="it-IT" sz="2600" dirty="0" smtClean="0">
              <a:solidFill>
                <a:srgbClr val="002060"/>
              </a:solidFill>
              <a:latin typeface="Palatino Linotype" pitchFamily="18" charset="0"/>
            </a:endParaRPr>
          </a:p>
          <a:p>
            <a:pPr algn="just">
              <a:buFont typeface="Wingdings" pitchFamily="2" charset="2"/>
              <a:buChar char="ü"/>
            </a:pPr>
            <a:r>
              <a:rPr lang="it-IT" sz="2600" dirty="0" smtClean="0">
                <a:solidFill>
                  <a:srgbClr val="002060"/>
                </a:solidFill>
                <a:latin typeface="Palatino Linotype" pitchFamily="18" charset="0"/>
              </a:rPr>
              <a:t> Promozione, pur in presenza di malattia e di disabilità, di una vita piena di attività e quindi ricca di significato. </a:t>
            </a:r>
            <a:endParaRPr lang="it-IT" sz="2600" dirty="0">
              <a:solidFill>
                <a:srgbClr val="002060"/>
              </a:solidFill>
              <a:latin typeface="Palatino Linotype" pitchFamily="18" charset="0"/>
            </a:endParaRPr>
          </a:p>
        </p:txBody>
      </p:sp>
      <p:sp>
        <p:nvSpPr>
          <p:cNvPr id="5" name="Line 4"/>
          <p:cNvSpPr>
            <a:spLocks noChangeShapeType="1"/>
          </p:cNvSpPr>
          <p:nvPr/>
        </p:nvSpPr>
        <p:spPr bwMode="auto">
          <a:xfrm>
            <a:off x="251520" y="1268760"/>
            <a:ext cx="8737600"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spTree>
    <p:extLst>
      <p:ext uri="{BB962C8B-B14F-4D97-AF65-F5344CB8AC3E}">
        <p14:creationId xmlns:p14="http://schemas.microsoft.com/office/powerpoint/2010/main" val="255879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980728"/>
            <a:ext cx="8784976" cy="1384995"/>
          </a:xfrm>
          <a:prstGeom prst="rect">
            <a:avLst/>
          </a:prstGeom>
        </p:spPr>
        <p:txBody>
          <a:bodyPr wrap="square">
            <a:spAutoFit/>
          </a:bodyPr>
          <a:lstStyle/>
          <a:p>
            <a:pPr algn="just"/>
            <a:r>
              <a:rPr lang="it-IT" sz="2800" dirty="0" smtClean="0">
                <a:solidFill>
                  <a:srgbClr val="002060"/>
                </a:solidFill>
                <a:latin typeface="Palatino Linotype" pitchFamily="18" charset="0"/>
              </a:rPr>
              <a:t>.. il processo di sviluppo e di mantenimento delle capacità funzionali che consente il benessere in età più avanzata</a:t>
            </a:r>
            <a:endParaRPr lang="it-IT" sz="2800" dirty="0">
              <a:solidFill>
                <a:srgbClr val="002060"/>
              </a:solidFill>
              <a:latin typeface="Palatino Linotyp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95536" y="2492896"/>
            <a:ext cx="4352925" cy="3695700"/>
          </a:xfrm>
          <a:prstGeom prst="rect">
            <a:avLst/>
          </a:prstGeom>
          <a:noFill/>
          <a:ln w="9525">
            <a:noFill/>
            <a:miter lim="800000"/>
            <a:headEnd/>
            <a:tailEnd/>
          </a:ln>
        </p:spPr>
      </p:pic>
      <p:sp>
        <p:nvSpPr>
          <p:cNvPr id="4" name="Rettangolo 3"/>
          <p:cNvSpPr/>
          <p:nvPr/>
        </p:nvSpPr>
        <p:spPr>
          <a:xfrm>
            <a:off x="1758260" y="44624"/>
            <a:ext cx="4118435" cy="769441"/>
          </a:xfrm>
          <a:prstGeom prst="rect">
            <a:avLst/>
          </a:prstGeom>
        </p:spPr>
        <p:txBody>
          <a:bodyPr wrap="none">
            <a:spAutoFit/>
          </a:bodyPr>
          <a:lstStyle/>
          <a:p>
            <a:r>
              <a:rPr lang="it-IT" sz="4400" b="1" dirty="0" err="1" smtClean="0">
                <a:solidFill>
                  <a:srgbClr val="C00000"/>
                </a:solidFill>
                <a:latin typeface="Palatino Linotype" pitchFamily="18" charset="0"/>
              </a:rPr>
              <a:t>Healthy</a:t>
            </a:r>
            <a:r>
              <a:rPr lang="it-IT" sz="4400" b="1" dirty="0" smtClean="0">
                <a:solidFill>
                  <a:srgbClr val="C00000"/>
                </a:solidFill>
                <a:latin typeface="Palatino Linotype" pitchFamily="18" charset="0"/>
              </a:rPr>
              <a:t> </a:t>
            </a:r>
            <a:r>
              <a:rPr lang="it-IT" sz="4400" b="1" dirty="0" err="1" smtClean="0">
                <a:solidFill>
                  <a:srgbClr val="C00000"/>
                </a:solidFill>
                <a:latin typeface="Palatino Linotype" pitchFamily="18" charset="0"/>
              </a:rPr>
              <a:t>ageing</a:t>
            </a:r>
            <a:endParaRPr lang="it-IT" sz="4400" b="1" dirty="0">
              <a:solidFill>
                <a:srgbClr val="C00000"/>
              </a:solidFill>
            </a:endParaRPr>
          </a:p>
        </p:txBody>
      </p:sp>
      <p:sp>
        <p:nvSpPr>
          <p:cNvPr id="5" name="Line 4"/>
          <p:cNvSpPr>
            <a:spLocks noChangeShapeType="1"/>
          </p:cNvSpPr>
          <p:nvPr/>
        </p:nvSpPr>
        <p:spPr bwMode="auto">
          <a:xfrm flipV="1">
            <a:off x="179512" y="836712"/>
            <a:ext cx="8856984" cy="0"/>
          </a:xfrm>
          <a:prstGeom prst="line">
            <a:avLst/>
          </a:prstGeom>
          <a:noFill/>
          <a:ln w="38100">
            <a:solidFill>
              <a:srgbClr val="C00000"/>
            </a:solidFill>
            <a:round/>
            <a:headEnd/>
            <a:tailEnd/>
          </a:ln>
        </p:spPr>
        <p:txBody>
          <a:bodyPr wrap="none" anchor="ctr"/>
          <a:lstStyle/>
          <a:p>
            <a:endParaRPr lang="it-IT" sz="1800">
              <a:solidFill>
                <a:prstClr val="black"/>
              </a:solidFill>
              <a:latin typeface="Arial" charset="0"/>
            </a:endParaRPr>
          </a:p>
        </p:txBody>
      </p:sp>
      <p:sp>
        <p:nvSpPr>
          <p:cNvPr id="7" name="CasellaDiTesto 6"/>
          <p:cNvSpPr txBox="1"/>
          <p:nvPr/>
        </p:nvSpPr>
        <p:spPr>
          <a:xfrm>
            <a:off x="5220072" y="2348880"/>
            <a:ext cx="3384376" cy="4154984"/>
          </a:xfrm>
          <a:prstGeom prst="rect">
            <a:avLst/>
          </a:prstGeom>
          <a:noFill/>
        </p:spPr>
        <p:txBody>
          <a:bodyPr wrap="square" rtlCol="0">
            <a:spAutoFit/>
          </a:bodyPr>
          <a:lstStyle/>
          <a:p>
            <a:r>
              <a:rPr lang="it-IT" sz="2400" dirty="0" smtClean="0">
                <a:solidFill>
                  <a:srgbClr val="002060"/>
                </a:solidFill>
                <a:latin typeface="Palatino Linotype" pitchFamily="18" charset="0"/>
              </a:rPr>
              <a:t>L'invecchiamento sano comincia alla nascita con la nostra eredità genetica. </a:t>
            </a:r>
          </a:p>
          <a:p>
            <a:r>
              <a:rPr lang="it-IT" sz="2400" dirty="0" smtClean="0">
                <a:solidFill>
                  <a:srgbClr val="002060"/>
                </a:solidFill>
                <a:latin typeface="Palatino Linotype" pitchFamily="18" charset="0"/>
              </a:rPr>
              <a:t>L'espressione di questi i geni può essere influenzata da esperienze nel grembo, e da successive esposizioni ambientali e comportamenti.</a:t>
            </a:r>
            <a:endParaRPr lang="it-IT" sz="2400" dirty="0">
              <a:solidFill>
                <a:srgbClr val="002060"/>
              </a:solidFill>
              <a:latin typeface="Palatino Linotype" pitchFamily="18" charset="0"/>
            </a:endParaRPr>
          </a:p>
        </p:txBody>
      </p:sp>
      <p:sp>
        <p:nvSpPr>
          <p:cNvPr id="8" name="CasellaDiTesto 7"/>
          <p:cNvSpPr txBox="1"/>
          <p:nvPr/>
        </p:nvSpPr>
        <p:spPr>
          <a:xfrm>
            <a:off x="7092280" y="6516052"/>
            <a:ext cx="1584176" cy="369332"/>
          </a:xfrm>
          <a:prstGeom prst="rect">
            <a:avLst/>
          </a:prstGeom>
          <a:noFill/>
        </p:spPr>
        <p:txBody>
          <a:bodyPr wrap="square" rtlCol="0">
            <a:spAutoFit/>
          </a:bodyPr>
          <a:lstStyle/>
          <a:p>
            <a:pPr algn="r"/>
            <a:r>
              <a:rPr lang="it-IT" sz="1800" b="1" dirty="0" smtClean="0">
                <a:solidFill>
                  <a:srgbClr val="C00000"/>
                </a:solidFill>
                <a:latin typeface="Palatino Linotype" pitchFamily="18" charset="0"/>
              </a:rPr>
              <a:t>WHO 2015</a:t>
            </a:r>
            <a:endParaRPr lang="it-IT" sz="1800" b="1" dirty="0">
              <a:solidFill>
                <a:srgbClr val="C00000"/>
              </a:solidFill>
              <a:latin typeface="Palatino Linotype" pitchFamily="18"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a:off x="1383506" y="1528763"/>
            <a:ext cx="5187554" cy="1191"/>
          </a:xfrm>
          <a:prstGeom prst="line">
            <a:avLst/>
          </a:prstGeom>
          <a:noFill/>
          <a:ln w="19080" cap="flat">
            <a:solidFill>
              <a:srgbClr val="2882C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it-IT" sz="2250">
              <a:cs typeface="Microsoft YaHei" charset="0"/>
            </a:endParaRPr>
          </a:p>
        </p:txBody>
      </p:sp>
      <p:sp>
        <p:nvSpPr>
          <p:cNvPr id="8199" name="Rectangle 7"/>
          <p:cNvSpPr>
            <a:spLocks noChangeArrowheads="1"/>
          </p:cNvSpPr>
          <p:nvPr/>
        </p:nvSpPr>
        <p:spPr bwMode="auto">
          <a:xfrm>
            <a:off x="1383506" y="836712"/>
            <a:ext cx="5187554" cy="3728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3750" rIns="67500" bIns="33750">
            <a:spAutoFit/>
          </a:bodyPr>
          <a:lstStyle/>
          <a:p>
            <a:pPr>
              <a:lnSpc>
                <a:spcPct val="110000"/>
              </a:lnSpc>
              <a:spcAft>
                <a:spcPts val="1069"/>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it-IT" sz="1800" b="1" dirty="0">
                <a:solidFill>
                  <a:srgbClr val="2882C5"/>
                </a:solidFill>
                <a:latin typeface="Bangla MN"/>
                <a:cs typeface="Bangla MN"/>
              </a:rPr>
              <a:t>I DETERMINANTI DELLA LONGEVITA’</a:t>
            </a:r>
          </a:p>
        </p:txBody>
      </p:sp>
      <p:sp>
        <p:nvSpPr>
          <p:cNvPr id="8200" name="Rectangle 8"/>
          <p:cNvSpPr>
            <a:spLocks noChangeArrowheads="1"/>
          </p:cNvSpPr>
          <p:nvPr/>
        </p:nvSpPr>
        <p:spPr bwMode="auto">
          <a:xfrm>
            <a:off x="2289572" y="2963466"/>
            <a:ext cx="138113" cy="276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it-IT" sz="2250">
              <a:cs typeface="Microsoft YaHei" charset="0"/>
            </a:endParaRPr>
          </a:p>
        </p:txBody>
      </p:sp>
      <p:sp>
        <p:nvSpPr>
          <p:cNvPr id="8201" name="Text Box 9"/>
          <p:cNvSpPr txBox="1">
            <a:spLocks noChangeArrowheads="1"/>
          </p:cNvSpPr>
          <p:nvPr/>
        </p:nvSpPr>
        <p:spPr bwMode="auto">
          <a:xfrm>
            <a:off x="1385889" y="1666875"/>
            <a:ext cx="1997869" cy="3833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nSpc>
                <a:spcPct val="120000"/>
              </a:lnSpc>
              <a:defRPr/>
            </a:pPr>
            <a:r>
              <a:rPr lang="it-IT" sz="1050" dirty="0">
                <a:latin typeface="Lucida Sans Unicode"/>
                <a:cs typeface="Lucida Sans Unicode"/>
              </a:rPr>
              <a:t>Lo schema rappresenta </a:t>
            </a:r>
          </a:p>
          <a:p>
            <a:pPr>
              <a:lnSpc>
                <a:spcPct val="120000"/>
              </a:lnSpc>
              <a:defRPr/>
            </a:pPr>
            <a:r>
              <a:rPr lang="it-IT" sz="1050" b="1" dirty="0">
                <a:solidFill>
                  <a:srgbClr val="2882C5"/>
                </a:solidFill>
                <a:latin typeface="Lucida Sans Unicode"/>
                <a:cs typeface="Lucida Sans Unicode"/>
              </a:rPr>
              <a:t>i vari determinanti della longevità,</a:t>
            </a:r>
            <a:r>
              <a:rPr lang="it-IT" sz="1050" dirty="0">
                <a:latin typeface="Lucida Sans Unicode"/>
                <a:cs typeface="Lucida Sans Unicode"/>
              </a:rPr>
              <a:t> i fattori correlati all’invecchiamento in salute, e le loro complesse interazioni </a:t>
            </a:r>
          </a:p>
          <a:p>
            <a:pPr>
              <a:lnSpc>
                <a:spcPct val="120000"/>
              </a:lnSpc>
              <a:defRPr/>
            </a:pPr>
            <a:endParaRPr lang="it-IT" sz="750" dirty="0">
              <a:latin typeface="Lucida Sans Unicode"/>
              <a:cs typeface="Lucida Sans Unicode"/>
            </a:endParaRPr>
          </a:p>
          <a:p>
            <a:pPr>
              <a:lnSpc>
                <a:spcPct val="120000"/>
              </a:lnSpc>
              <a:buSzPct val="45000"/>
              <a:buFont typeface="Wingdings" charset="0"/>
              <a:buChar char=""/>
              <a:defRPr/>
            </a:pPr>
            <a:r>
              <a:rPr lang="it-IT" sz="1050" b="1" dirty="0">
                <a:solidFill>
                  <a:srgbClr val="2882C5"/>
                </a:solidFill>
                <a:latin typeface="Lucida Sans Unicode"/>
                <a:cs typeface="Lucida Sans Unicode"/>
              </a:rPr>
              <a:t>  Non modificabili</a:t>
            </a:r>
            <a:r>
              <a:rPr lang="it-IT" sz="1050" dirty="0">
                <a:latin typeface="Lucida Sans Unicode"/>
                <a:cs typeface="Lucida Sans Unicode"/>
              </a:rPr>
              <a:t> come la componente genetica </a:t>
            </a:r>
          </a:p>
          <a:p>
            <a:pPr>
              <a:lnSpc>
                <a:spcPct val="120000"/>
              </a:lnSpc>
              <a:buSzPct val="45000"/>
              <a:buFont typeface="Wingdings" charset="0"/>
              <a:buChar char=""/>
              <a:defRPr/>
            </a:pPr>
            <a:endParaRPr lang="it-IT" sz="750" dirty="0">
              <a:latin typeface="Lucida Sans Unicode"/>
              <a:cs typeface="Lucida Sans Unicode"/>
            </a:endParaRPr>
          </a:p>
          <a:p>
            <a:pPr>
              <a:lnSpc>
                <a:spcPct val="120000"/>
              </a:lnSpc>
              <a:buSzPct val="45000"/>
              <a:buFont typeface="Wingdings" charset="0"/>
              <a:buChar char=""/>
              <a:defRPr/>
            </a:pPr>
            <a:r>
              <a:rPr lang="it-IT" sz="1050" b="1" dirty="0">
                <a:solidFill>
                  <a:srgbClr val="2882C5"/>
                </a:solidFill>
                <a:latin typeface="Lucida Sans Unicode"/>
                <a:cs typeface="Lucida Sans Unicode"/>
              </a:rPr>
              <a:t>  Modificabili</a:t>
            </a:r>
            <a:r>
              <a:rPr lang="it-IT" sz="1050" dirty="0">
                <a:latin typeface="Lucida Sans Unicode"/>
                <a:cs typeface="Lucida Sans Unicode"/>
              </a:rPr>
              <a:t>: </a:t>
            </a:r>
            <a:r>
              <a:rPr lang="it-IT" sz="1050" dirty="0">
                <a:solidFill>
                  <a:schemeClr val="tx1">
                    <a:lumMod val="75000"/>
                    <a:lumOff val="25000"/>
                  </a:schemeClr>
                </a:solidFill>
                <a:latin typeface="Lucida Sans Unicode"/>
                <a:cs typeface="Lucida Sans Unicode"/>
              </a:rPr>
              <a:t>l’ambiente</a:t>
            </a:r>
            <a:r>
              <a:rPr lang="it-IT" sz="1050" dirty="0">
                <a:latin typeface="Lucida Sans Unicode"/>
                <a:cs typeface="Lucida Sans Unicode"/>
              </a:rPr>
              <a:t>, il tabagismo, l’alimentazione, l’attività fisica, la prevenzione delle malattie, la possibilità di accedere ai servizi sociali e/o medici, l’interazione ed il supporto sociale</a:t>
            </a:r>
            <a:endParaRPr lang="it-IT" sz="1050" b="1" dirty="0">
              <a:solidFill>
                <a:srgbClr val="2882C5"/>
              </a:solidFill>
              <a:latin typeface="Lucida Sans Unicode"/>
              <a:cs typeface="Lucida Sans Unicode"/>
            </a:endParaRPr>
          </a:p>
        </p:txBody>
      </p:sp>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180" y="1593058"/>
            <a:ext cx="4482703" cy="380404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6630"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9" y="4994673"/>
            <a:ext cx="851297" cy="378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6871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Immagine 6" descr="Figura invecchiamen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7640638"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511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3000" b="0"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3000" b="0"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ittura Sumi">
  <a:themeElements>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Personalizzato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Pittura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Pittura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Pittura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Pittura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8576</TotalTime>
  <Words>1535</Words>
  <Application>Microsoft Macintosh PowerPoint</Application>
  <PresentationFormat>Presentazione su schermo (4:3)</PresentationFormat>
  <Paragraphs>114</Paragraphs>
  <Slides>21</Slides>
  <Notes>8</Notes>
  <HiddenSlides>0</HiddenSlides>
  <MMClips>0</MMClips>
  <ScaleCrop>false</ScaleCrop>
  <HeadingPairs>
    <vt:vector size="6" baseType="variant">
      <vt:variant>
        <vt:lpstr>Caratteri utilizzati</vt:lpstr>
      </vt:variant>
      <vt:variant>
        <vt:i4>14</vt:i4>
      </vt:variant>
      <vt:variant>
        <vt:lpstr>Tema</vt:lpstr>
      </vt:variant>
      <vt:variant>
        <vt:i4>6</vt:i4>
      </vt:variant>
      <vt:variant>
        <vt:lpstr>Titoli diapositive</vt:lpstr>
      </vt:variant>
      <vt:variant>
        <vt:i4>21</vt:i4>
      </vt:variant>
    </vt:vector>
  </HeadingPairs>
  <TitlesOfParts>
    <vt:vector size="41" baseType="lpstr">
      <vt:lpstr>Arial Black</vt:lpstr>
      <vt:lpstr>Arial Unicode MS</vt:lpstr>
      <vt:lpstr>Bangla MN</vt:lpstr>
      <vt:lpstr>Calibri</vt:lpstr>
      <vt:lpstr>Comic Sans MS</vt:lpstr>
      <vt:lpstr>Garamond</vt:lpstr>
      <vt:lpstr>Lucida Sans Unicode</vt:lpstr>
      <vt:lpstr>Microsoft YaHei</vt:lpstr>
      <vt:lpstr>ＭＳ Ｐゴシック</vt:lpstr>
      <vt:lpstr>Palatino Linotype</vt:lpstr>
      <vt:lpstr>Tahoma</vt:lpstr>
      <vt:lpstr>Times New Roman</vt:lpstr>
      <vt:lpstr>Wingdings</vt:lpstr>
      <vt:lpstr>Arial</vt:lpstr>
      <vt:lpstr>Struttura predefinita</vt:lpstr>
      <vt:lpstr>Tema de Office</vt:lpstr>
      <vt:lpstr>1_Tema de Office</vt:lpstr>
      <vt:lpstr>3_Struttura predefinita</vt:lpstr>
      <vt:lpstr>2_Tema di Office</vt:lpstr>
      <vt:lpstr>Pittura Sumi</vt:lpstr>
      <vt:lpstr>Longevità attiva e approccio multidimensionale nell’anziano con disturbi cognitivi</vt:lpstr>
      <vt:lpstr>Presentazione di PowerPoint</vt:lpstr>
      <vt:lpstr>La conquista della longevità</vt:lpstr>
      <vt:lpstr>I centenari  in Italia e nelle Marche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My Mind</vt:lpstr>
      <vt:lpstr>My Mind</vt:lpstr>
      <vt:lpstr>Presentazione di PowerPoint</vt:lpstr>
      <vt:lpstr>Presentazione di PowerPoint</vt:lpstr>
      <vt:lpstr>L'invecchiamento della popolazione: le sfide future</vt:lpstr>
      <vt:lpstr>Presentazione di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Fattori di rischio non scheletrici per le fratture</dc:title>
  <dc:creator>DARIO MAGGIO</dc:creator>
  <cp:lastModifiedBy>Utente di Microsoft Office</cp:lastModifiedBy>
  <cp:revision>552</cp:revision>
  <cp:lastPrinted>2017-09-21T17:36:45Z</cp:lastPrinted>
  <dcterms:created xsi:type="dcterms:W3CDTF">2001-05-15T13:48:19Z</dcterms:created>
  <dcterms:modified xsi:type="dcterms:W3CDTF">2017-09-22T08:41:08Z</dcterms:modified>
</cp:coreProperties>
</file>