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7" r:id="rId3"/>
    <p:sldId id="259" r:id="rId4"/>
    <p:sldId id="260" r:id="rId5"/>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8" autoAdjust="0"/>
  </p:normalViewPr>
  <p:slideViewPr>
    <p:cSldViewPr>
      <p:cViewPr>
        <p:scale>
          <a:sx n="73" d="100"/>
          <a:sy n="73" d="100"/>
        </p:scale>
        <p:origin x="-13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3467322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76558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26329486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919502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3452999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5418005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740455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3288701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501907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282500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815475-4153-4936-AEB9-A102E22D1015}" type="datetimeFigureOut">
              <a:rPr lang="it-IT" smtClean="0"/>
              <a:pPr/>
              <a:t>30/09/2016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201398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815475-4153-4936-AEB9-A102E22D1015}" type="datetimeFigureOut">
              <a:rPr lang="it-IT" smtClean="0"/>
              <a:pPr/>
              <a:t>30/09/2016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2A5B2C-21EA-45F1-BF1A-F16F15BBC62F}" type="slidenum">
              <a:rPr lang="it-IT" smtClean="0"/>
              <a:pPr/>
              <a:t>‹N›</a:t>
            </a:fld>
            <a:endParaRPr lang="it-IT"/>
          </a:p>
        </p:txBody>
      </p:sp>
    </p:spTree>
    <p:extLst>
      <p:ext uri="{BB962C8B-B14F-4D97-AF65-F5344CB8AC3E}">
        <p14:creationId xmlns:p14="http://schemas.microsoft.com/office/powerpoint/2010/main" xmlns="" val="1685029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hyperlink" Target="http://eur-lex.europa.eu/LexUriServ/LexUriServ.do?uri=OJ:L:2006:210:0025:0078:IT:PDF"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magin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396585" y="116097"/>
            <a:ext cx="8350830" cy="6625805"/>
          </a:xfrm>
          <a:prstGeom prst="rect">
            <a:avLst/>
          </a:prstGeom>
        </p:spPr>
      </p:pic>
      <p:sp>
        <p:nvSpPr>
          <p:cNvPr id="3" name="Sottotitolo 2"/>
          <p:cNvSpPr>
            <a:spLocks noGrp="1"/>
          </p:cNvSpPr>
          <p:nvPr>
            <p:ph type="subTitle" idx="1"/>
          </p:nvPr>
        </p:nvSpPr>
        <p:spPr>
          <a:xfrm>
            <a:off x="1115616" y="2516696"/>
            <a:ext cx="6696744" cy="1056320"/>
          </a:xfrm>
        </p:spPr>
        <p:txBody>
          <a:bodyPr>
            <a:normAutofit lnSpcReduction="10000"/>
          </a:bodyPr>
          <a:lstStyle/>
          <a:p>
            <a:r>
              <a:rPr lang="it-IT" dirty="0" smtClean="0"/>
              <a:t>Quesiti sulla chiusura degli strumenti di ingegneria finanziaria</a:t>
            </a:r>
            <a:endParaRPr lang="it-IT" dirty="0"/>
          </a:p>
        </p:txBody>
      </p:sp>
    </p:spTree>
    <p:extLst>
      <p:ext uri="{BB962C8B-B14F-4D97-AF65-F5344CB8AC3E}">
        <p14:creationId xmlns:p14="http://schemas.microsoft.com/office/powerpoint/2010/main" xmlns="" val="16818830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156993"/>
            <a:ext cx="5616624" cy="8574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7741" y="0"/>
            <a:ext cx="3416259" cy="1171444"/>
          </a:xfrm>
          <a:prstGeom prst="rect">
            <a:avLst/>
          </a:prstGeom>
        </p:spPr>
      </p:pic>
      <p:sp>
        <p:nvSpPr>
          <p:cNvPr id="2" name="Rettangolo 1"/>
          <p:cNvSpPr/>
          <p:nvPr/>
        </p:nvSpPr>
        <p:spPr>
          <a:xfrm>
            <a:off x="1129936" y="1412776"/>
            <a:ext cx="6754432" cy="646331"/>
          </a:xfrm>
          <a:prstGeom prst="rect">
            <a:avLst/>
          </a:prstGeom>
        </p:spPr>
        <p:txBody>
          <a:bodyPr wrap="square">
            <a:spAutoFit/>
          </a:bodyPr>
          <a:lstStyle/>
          <a:p>
            <a:pPr algn="ctr"/>
            <a:r>
              <a:rPr lang="it-IT" b="1" dirty="0"/>
              <a:t>Quesito 1</a:t>
            </a:r>
            <a:r>
              <a:rPr lang="it-IT" dirty="0"/>
              <a:t> </a:t>
            </a:r>
            <a:endParaRPr lang="it-IT" dirty="0" smtClean="0"/>
          </a:p>
          <a:p>
            <a:r>
              <a:rPr lang="it-IT" dirty="0" smtClean="0"/>
              <a:t> </a:t>
            </a:r>
            <a:r>
              <a:rPr lang="it-IT" b="1" dirty="0"/>
              <a:t>Applicazione del paragrafo 6 dell’art. 78 del </a:t>
            </a:r>
            <a:r>
              <a:rPr lang="it-IT" b="1" u="sng" dirty="0" smtClean="0">
                <a:hlinkClick r:id="rId4"/>
              </a:rPr>
              <a:t>Reg. (CE</a:t>
            </a:r>
            <a:r>
              <a:rPr lang="it-IT" b="1" u="sng" dirty="0">
                <a:hlinkClick r:id="rId4"/>
              </a:rPr>
              <a:t>) 1083/2006</a:t>
            </a:r>
            <a:endParaRPr lang="it-IT" dirty="0"/>
          </a:p>
        </p:txBody>
      </p:sp>
      <p:sp>
        <p:nvSpPr>
          <p:cNvPr id="3" name="CasellaDiTesto 2"/>
          <p:cNvSpPr txBox="1"/>
          <p:nvPr/>
        </p:nvSpPr>
        <p:spPr>
          <a:xfrm>
            <a:off x="1129936" y="2391271"/>
            <a:ext cx="7042464" cy="369332"/>
          </a:xfrm>
          <a:prstGeom prst="rect">
            <a:avLst/>
          </a:prstGeom>
          <a:noFill/>
        </p:spPr>
        <p:txBody>
          <a:bodyPr wrap="square" rtlCol="0">
            <a:spAutoFit/>
          </a:bodyPr>
          <a:lstStyle/>
          <a:p>
            <a:pPr algn="just"/>
            <a:r>
              <a:rPr lang="it-IT" dirty="0"/>
              <a:t>Il dubbio riguarda </a:t>
            </a:r>
            <a:r>
              <a:rPr lang="it-IT" dirty="0" smtClean="0"/>
              <a:t>l’ammissibilità finale della spesa sui fondi di garanzia</a:t>
            </a:r>
          </a:p>
        </p:txBody>
      </p:sp>
      <p:sp>
        <p:nvSpPr>
          <p:cNvPr id="4" name="CasellaDiTesto 3"/>
          <p:cNvSpPr txBox="1"/>
          <p:nvPr/>
        </p:nvSpPr>
        <p:spPr>
          <a:xfrm>
            <a:off x="1192746" y="2996952"/>
            <a:ext cx="6998235" cy="2862322"/>
          </a:xfrm>
          <a:prstGeom prst="rect">
            <a:avLst/>
          </a:prstGeom>
          <a:noFill/>
        </p:spPr>
        <p:txBody>
          <a:bodyPr wrap="square" rtlCol="0">
            <a:spAutoFit/>
          </a:bodyPr>
          <a:lstStyle/>
          <a:p>
            <a:pPr algn="just"/>
            <a:r>
              <a:rPr lang="it-IT" b="1" dirty="0" smtClean="0"/>
              <a:t>Si </a:t>
            </a:r>
            <a:r>
              <a:rPr lang="it-IT" b="1" dirty="0"/>
              <a:t>chiede alla </a:t>
            </a:r>
            <a:r>
              <a:rPr lang="it-IT" b="1" dirty="0" smtClean="0"/>
              <a:t>Commissione:</a:t>
            </a:r>
          </a:p>
          <a:p>
            <a:pPr algn="just"/>
            <a:endParaRPr lang="it-IT" b="1" dirty="0" smtClean="0"/>
          </a:p>
          <a:p>
            <a:pPr algn="just"/>
            <a:r>
              <a:rPr lang="it-IT" dirty="0"/>
              <a:t>s</a:t>
            </a:r>
            <a:r>
              <a:rPr lang="it-IT" dirty="0" smtClean="0"/>
              <a:t>e l’interpretazione </a:t>
            </a:r>
            <a:r>
              <a:rPr lang="it-IT" dirty="0"/>
              <a:t>possibile dell’articolo 78, paragrafo 6 del regolamento 1083/2006 sia quella ancorata al suo senso letterale</a:t>
            </a:r>
            <a:r>
              <a:rPr lang="it-IT" dirty="0" smtClean="0"/>
              <a:t>, sicché la spesa rendicontabile per ciascun Fondo di garanzia corrisponde all’ammontare delle garanzie concesse</a:t>
            </a:r>
          </a:p>
          <a:p>
            <a:pPr algn="ctr"/>
            <a:r>
              <a:rPr lang="it-IT" dirty="0" smtClean="0"/>
              <a:t> oppure</a:t>
            </a:r>
          </a:p>
          <a:p>
            <a:pPr algn="just"/>
            <a:r>
              <a:rPr lang="it-IT" dirty="0" smtClean="0"/>
              <a:t> sia riferito </a:t>
            </a:r>
            <a:r>
              <a:rPr lang="it-IT" dirty="0"/>
              <a:t>a quanto previsto nella nota COCOF dell’8 febbraio </a:t>
            </a:r>
            <a:r>
              <a:rPr lang="it-IT" dirty="0" smtClean="0"/>
              <a:t>2012, </a:t>
            </a:r>
            <a:r>
              <a:rPr lang="it-IT" dirty="0"/>
              <a:t>ovvero all’accantonamento praticabile e in tal caso come </a:t>
            </a:r>
            <a:r>
              <a:rPr lang="it-IT" dirty="0" smtClean="0"/>
              <a:t>si deve valutare </a:t>
            </a:r>
            <a:r>
              <a:rPr lang="it-IT" dirty="0"/>
              <a:t>la congruità di detto accantonamento</a:t>
            </a:r>
          </a:p>
        </p:txBody>
      </p:sp>
    </p:spTree>
    <p:extLst>
      <p:ext uri="{BB962C8B-B14F-4D97-AF65-F5344CB8AC3E}">
        <p14:creationId xmlns:p14="http://schemas.microsoft.com/office/powerpoint/2010/main" xmlns="" val="36095529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156993"/>
            <a:ext cx="5616624" cy="8574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7741" y="0"/>
            <a:ext cx="3416259" cy="1171444"/>
          </a:xfrm>
          <a:prstGeom prst="rect">
            <a:avLst/>
          </a:prstGeom>
        </p:spPr>
      </p:pic>
      <p:sp>
        <p:nvSpPr>
          <p:cNvPr id="2" name="Rettangolo 1"/>
          <p:cNvSpPr/>
          <p:nvPr/>
        </p:nvSpPr>
        <p:spPr>
          <a:xfrm>
            <a:off x="1129936" y="1412776"/>
            <a:ext cx="6754432" cy="646331"/>
          </a:xfrm>
          <a:prstGeom prst="rect">
            <a:avLst/>
          </a:prstGeom>
        </p:spPr>
        <p:txBody>
          <a:bodyPr wrap="square">
            <a:spAutoFit/>
          </a:bodyPr>
          <a:lstStyle/>
          <a:p>
            <a:pPr algn="ctr"/>
            <a:r>
              <a:rPr lang="it-IT" b="1" dirty="0"/>
              <a:t>Quesito </a:t>
            </a:r>
            <a:r>
              <a:rPr lang="it-IT" b="1" dirty="0" smtClean="0"/>
              <a:t>2</a:t>
            </a:r>
            <a:r>
              <a:rPr lang="it-IT" dirty="0" smtClean="0"/>
              <a:t> </a:t>
            </a:r>
          </a:p>
          <a:p>
            <a:pPr algn="ctr"/>
            <a:r>
              <a:rPr lang="it-IT" dirty="0" smtClean="0"/>
              <a:t> </a:t>
            </a:r>
            <a:r>
              <a:rPr lang="it-IT" b="1" dirty="0"/>
              <a:t>Concetto di </a:t>
            </a:r>
            <a:r>
              <a:rPr lang="it-IT" b="1" dirty="0" err="1"/>
              <a:t>rotatività</a:t>
            </a:r>
            <a:r>
              <a:rPr lang="it-IT" b="1" dirty="0"/>
              <a:t> e performance dei fondi</a:t>
            </a:r>
            <a:endParaRPr lang="it-IT" dirty="0"/>
          </a:p>
        </p:txBody>
      </p:sp>
      <p:sp>
        <p:nvSpPr>
          <p:cNvPr id="3" name="CasellaDiTesto 2"/>
          <p:cNvSpPr txBox="1"/>
          <p:nvPr/>
        </p:nvSpPr>
        <p:spPr>
          <a:xfrm>
            <a:off x="1129936" y="2391271"/>
            <a:ext cx="7042464" cy="646331"/>
          </a:xfrm>
          <a:prstGeom prst="rect">
            <a:avLst/>
          </a:prstGeom>
          <a:noFill/>
        </p:spPr>
        <p:txBody>
          <a:bodyPr wrap="square" rtlCol="0">
            <a:spAutoFit/>
          </a:bodyPr>
          <a:lstStyle/>
          <a:p>
            <a:pPr algn="just"/>
            <a:r>
              <a:rPr lang="it-IT" dirty="0"/>
              <a:t>Il dubbio </a:t>
            </a:r>
            <a:r>
              <a:rPr lang="it-IT" dirty="0" smtClean="0"/>
              <a:t>riguarda le conseguenze del mancato raggiungimento del target del  moltiplicatore previsto</a:t>
            </a:r>
            <a:endParaRPr lang="it-IT" dirty="0"/>
          </a:p>
        </p:txBody>
      </p:sp>
      <p:sp>
        <p:nvSpPr>
          <p:cNvPr id="4" name="CasellaDiTesto 3"/>
          <p:cNvSpPr txBox="1"/>
          <p:nvPr/>
        </p:nvSpPr>
        <p:spPr>
          <a:xfrm>
            <a:off x="1246172" y="3314601"/>
            <a:ext cx="6998235" cy="2031325"/>
          </a:xfrm>
          <a:prstGeom prst="rect">
            <a:avLst/>
          </a:prstGeom>
          <a:noFill/>
        </p:spPr>
        <p:txBody>
          <a:bodyPr wrap="square" rtlCol="0">
            <a:spAutoFit/>
          </a:bodyPr>
          <a:lstStyle/>
          <a:p>
            <a:pPr algn="just"/>
            <a:r>
              <a:rPr lang="it-IT" b="1" dirty="0" smtClean="0"/>
              <a:t>Si </a:t>
            </a:r>
            <a:r>
              <a:rPr lang="it-IT" b="1" dirty="0"/>
              <a:t>chiede alla </a:t>
            </a:r>
            <a:r>
              <a:rPr lang="it-IT" b="1" dirty="0" smtClean="0"/>
              <a:t>Commissione:</a:t>
            </a:r>
          </a:p>
          <a:p>
            <a:pPr algn="just"/>
            <a:endParaRPr lang="it-IT" b="1" dirty="0" smtClean="0"/>
          </a:p>
          <a:p>
            <a:pPr algn="just"/>
            <a:r>
              <a:rPr lang="it-IT" dirty="0" smtClean="0"/>
              <a:t>quali </a:t>
            </a:r>
            <a:r>
              <a:rPr lang="it-IT" dirty="0"/>
              <a:t>effetti abbia il mancato raggiungimento del moltiplicatore previsto dagli accordi di finanziamento stipulati in ciascuna Regione, ai fini del calcolo della dotazione finale del fondo, nel caso in cui il fondo abbia comunque </a:t>
            </a:r>
            <a:r>
              <a:rPr lang="it-IT" dirty="0" smtClean="0"/>
              <a:t>ruotato </a:t>
            </a:r>
            <a:r>
              <a:rPr lang="it-IT" dirty="0"/>
              <a:t>anche se in misura inferiore rispetto alle previsioni effettuate dalla Autorità di gestione</a:t>
            </a:r>
          </a:p>
        </p:txBody>
      </p:sp>
    </p:spTree>
    <p:extLst>
      <p:ext uri="{BB962C8B-B14F-4D97-AF65-F5344CB8AC3E}">
        <p14:creationId xmlns:p14="http://schemas.microsoft.com/office/powerpoint/2010/main" xmlns="" val="18990697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79512" y="156993"/>
            <a:ext cx="5616624" cy="857457"/>
          </a:xfrm>
          <a:prstGeom prst="rect">
            <a:avLst/>
          </a:prstGeom>
        </p:spPr>
      </p:pic>
      <p:pic>
        <p:nvPicPr>
          <p:cNvPr id="5" name="Immagin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5727741" y="0"/>
            <a:ext cx="3416259" cy="1171444"/>
          </a:xfrm>
          <a:prstGeom prst="rect">
            <a:avLst/>
          </a:prstGeom>
        </p:spPr>
      </p:pic>
      <p:sp>
        <p:nvSpPr>
          <p:cNvPr id="2" name="Rettangolo 1"/>
          <p:cNvSpPr/>
          <p:nvPr/>
        </p:nvSpPr>
        <p:spPr>
          <a:xfrm>
            <a:off x="1129936" y="1412776"/>
            <a:ext cx="6754432" cy="646331"/>
          </a:xfrm>
          <a:prstGeom prst="rect">
            <a:avLst/>
          </a:prstGeom>
        </p:spPr>
        <p:txBody>
          <a:bodyPr wrap="square">
            <a:spAutoFit/>
          </a:bodyPr>
          <a:lstStyle/>
          <a:p>
            <a:pPr algn="ctr"/>
            <a:r>
              <a:rPr lang="it-IT" b="1" dirty="0"/>
              <a:t>Quesito </a:t>
            </a:r>
            <a:r>
              <a:rPr lang="it-IT" b="1" dirty="0" smtClean="0"/>
              <a:t>3</a:t>
            </a:r>
            <a:r>
              <a:rPr lang="it-IT" dirty="0" smtClean="0"/>
              <a:t> </a:t>
            </a:r>
          </a:p>
          <a:p>
            <a:pPr algn="ctr"/>
            <a:r>
              <a:rPr lang="it-IT" b="1" dirty="0"/>
              <a:t>Verifica delle autocertificazioni</a:t>
            </a:r>
          </a:p>
        </p:txBody>
      </p:sp>
      <p:sp>
        <p:nvSpPr>
          <p:cNvPr id="3" name="CasellaDiTesto 2"/>
          <p:cNvSpPr txBox="1"/>
          <p:nvPr/>
        </p:nvSpPr>
        <p:spPr>
          <a:xfrm>
            <a:off x="1129936" y="2391271"/>
            <a:ext cx="7042464" cy="923330"/>
          </a:xfrm>
          <a:prstGeom prst="rect">
            <a:avLst/>
          </a:prstGeom>
          <a:noFill/>
        </p:spPr>
        <p:txBody>
          <a:bodyPr wrap="square" rtlCol="0">
            <a:spAutoFit/>
          </a:bodyPr>
          <a:lstStyle/>
          <a:p>
            <a:pPr algn="just"/>
            <a:r>
              <a:rPr lang="it-IT" dirty="0"/>
              <a:t>Il dubbio </a:t>
            </a:r>
            <a:r>
              <a:rPr lang="it-IT" dirty="0" smtClean="0"/>
              <a:t>riguarda l’applicazione della normativa sull’autocertificazione e la richiesta della Commissione di effettuare i controlli sul 100% dei beneficiari finali</a:t>
            </a:r>
            <a:endParaRPr lang="it-IT" dirty="0"/>
          </a:p>
        </p:txBody>
      </p:sp>
      <p:sp>
        <p:nvSpPr>
          <p:cNvPr id="4" name="CasellaDiTesto 3"/>
          <p:cNvSpPr txBox="1"/>
          <p:nvPr/>
        </p:nvSpPr>
        <p:spPr>
          <a:xfrm>
            <a:off x="1246172" y="3717032"/>
            <a:ext cx="6998235" cy="2031325"/>
          </a:xfrm>
          <a:prstGeom prst="rect">
            <a:avLst/>
          </a:prstGeom>
          <a:noFill/>
        </p:spPr>
        <p:txBody>
          <a:bodyPr wrap="square" rtlCol="0">
            <a:spAutoFit/>
          </a:bodyPr>
          <a:lstStyle/>
          <a:p>
            <a:pPr algn="just"/>
            <a:r>
              <a:rPr lang="it-IT" b="1" dirty="0" smtClean="0"/>
              <a:t>Si </a:t>
            </a:r>
            <a:r>
              <a:rPr lang="it-IT" b="1" dirty="0"/>
              <a:t>chiede alla </a:t>
            </a:r>
            <a:r>
              <a:rPr lang="it-IT" b="1" dirty="0" smtClean="0"/>
              <a:t>Commissione:</a:t>
            </a:r>
          </a:p>
          <a:p>
            <a:pPr algn="just"/>
            <a:endParaRPr lang="it-IT" b="1" dirty="0" smtClean="0"/>
          </a:p>
          <a:p>
            <a:pPr marL="285750" indent="-285750" algn="just">
              <a:buFont typeface="Arial" pitchFamily="34" charset="0"/>
              <a:buChar char="•"/>
            </a:pPr>
            <a:r>
              <a:rPr lang="it-IT" dirty="0" smtClean="0"/>
              <a:t>di </a:t>
            </a:r>
            <a:r>
              <a:rPr lang="it-IT" dirty="0"/>
              <a:t>voler quantificare una adeguata verifica campionaria nel rispetto di quanto previsto dalla normativa nazionale di riferimento</a:t>
            </a:r>
            <a:r>
              <a:rPr lang="it-IT" dirty="0" smtClean="0"/>
              <a:t>.</a:t>
            </a:r>
          </a:p>
          <a:p>
            <a:pPr marL="285750" indent="-285750" algn="just">
              <a:buFont typeface="Arial" pitchFamily="34" charset="0"/>
              <a:buChar char="•"/>
            </a:pPr>
            <a:r>
              <a:rPr lang="it-IT" dirty="0" smtClean="0"/>
              <a:t>l’esistenza di eventuali </a:t>
            </a:r>
            <a:r>
              <a:rPr lang="it-IT" dirty="0"/>
              <a:t>best </a:t>
            </a:r>
            <a:r>
              <a:rPr lang="it-IT" dirty="0" err="1"/>
              <a:t>practice</a:t>
            </a:r>
            <a:r>
              <a:rPr lang="it-IT" dirty="0"/>
              <a:t> in altre parti d’Europa per valutare la loro bontà e la loro praticità di utilizzo nel territorio nazionale. </a:t>
            </a:r>
          </a:p>
        </p:txBody>
      </p:sp>
    </p:spTree>
    <p:extLst>
      <p:ext uri="{BB962C8B-B14F-4D97-AF65-F5344CB8AC3E}">
        <p14:creationId xmlns:p14="http://schemas.microsoft.com/office/powerpoint/2010/main" xmlns="" val="88711625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301</TotalTime>
  <Words>257</Words>
  <Application>Microsoft Office PowerPoint</Application>
  <PresentationFormat>Presentazione su schermo (4:3)</PresentationFormat>
  <Paragraphs>22</Paragraphs>
  <Slides>4</Slides>
  <Notes>0</Notes>
  <HiddenSlides>0</HiddenSlides>
  <MMClips>0</MMClips>
  <ScaleCrop>false</ScaleCrop>
  <HeadingPairs>
    <vt:vector size="4" baseType="variant">
      <vt:variant>
        <vt:lpstr>Tema</vt:lpstr>
      </vt:variant>
      <vt:variant>
        <vt:i4>1</vt:i4>
      </vt:variant>
      <vt:variant>
        <vt:lpstr>Titoli diapositive</vt:lpstr>
      </vt:variant>
      <vt:variant>
        <vt:i4>4</vt:i4>
      </vt:variant>
    </vt:vector>
  </HeadingPairs>
  <TitlesOfParts>
    <vt:vector size="5" baseType="lpstr">
      <vt:lpstr>Tema di Office</vt:lpstr>
      <vt:lpstr>Diapositiva 1</vt:lpstr>
      <vt:lpstr>Diapositiva 2</vt:lpstr>
      <vt:lpstr>Diapositiva 3</vt:lpstr>
      <vt:lpstr>Diapositiva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Mariangela Molinelli</dc:creator>
  <cp:lastModifiedBy>antonella garippa</cp:lastModifiedBy>
  <cp:revision>16</cp:revision>
  <dcterms:created xsi:type="dcterms:W3CDTF">2016-09-19T10:28:45Z</dcterms:created>
  <dcterms:modified xsi:type="dcterms:W3CDTF">2016-09-30T09:25:23Z</dcterms:modified>
</cp:coreProperties>
</file>