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93"/>
  </p:notesMasterIdLst>
  <p:sldIdLst>
    <p:sldId id="268" r:id="rId2"/>
    <p:sldId id="269" r:id="rId3"/>
    <p:sldId id="270" r:id="rId4"/>
    <p:sldId id="316" r:id="rId5"/>
    <p:sldId id="317" r:id="rId6"/>
    <p:sldId id="318" r:id="rId7"/>
    <p:sldId id="348" r:id="rId8"/>
    <p:sldId id="358" r:id="rId9"/>
    <p:sldId id="260" r:id="rId10"/>
    <p:sldId id="261" r:id="rId11"/>
    <p:sldId id="263" r:id="rId12"/>
    <p:sldId id="325" r:id="rId13"/>
    <p:sldId id="266" r:id="rId14"/>
    <p:sldId id="326" r:id="rId15"/>
    <p:sldId id="328" r:id="rId16"/>
    <p:sldId id="327" r:id="rId17"/>
    <p:sldId id="329" r:id="rId18"/>
    <p:sldId id="330" r:id="rId19"/>
    <p:sldId id="331" r:id="rId20"/>
    <p:sldId id="321" r:id="rId21"/>
    <p:sldId id="367" r:id="rId22"/>
    <p:sldId id="349" r:id="rId23"/>
    <p:sldId id="350" r:id="rId24"/>
    <p:sldId id="351" r:id="rId25"/>
    <p:sldId id="361" r:id="rId26"/>
    <p:sldId id="362" r:id="rId27"/>
    <p:sldId id="363" r:id="rId28"/>
    <p:sldId id="365" r:id="rId29"/>
    <p:sldId id="295" r:id="rId30"/>
    <p:sldId id="281" r:id="rId31"/>
    <p:sldId id="294" r:id="rId32"/>
    <p:sldId id="296" r:id="rId33"/>
    <p:sldId id="256" r:id="rId34"/>
    <p:sldId id="271" r:id="rId35"/>
    <p:sldId id="272" r:id="rId36"/>
    <p:sldId id="273" r:id="rId37"/>
    <p:sldId id="274" r:id="rId38"/>
    <p:sldId id="275" r:id="rId39"/>
    <p:sldId id="276" r:id="rId40"/>
    <p:sldId id="277" r:id="rId41"/>
    <p:sldId id="278" r:id="rId42"/>
    <p:sldId id="279" r:id="rId43"/>
    <p:sldId id="298" r:id="rId44"/>
    <p:sldId id="280" r:id="rId45"/>
    <p:sldId id="282" r:id="rId46"/>
    <p:sldId id="299" r:id="rId47"/>
    <p:sldId id="283" r:id="rId48"/>
    <p:sldId id="284" r:id="rId49"/>
    <p:sldId id="285" r:id="rId50"/>
    <p:sldId id="286" r:id="rId51"/>
    <p:sldId id="300" r:id="rId52"/>
    <p:sldId id="287" r:id="rId53"/>
    <p:sldId id="288" r:id="rId54"/>
    <p:sldId id="289" r:id="rId55"/>
    <p:sldId id="290" r:id="rId56"/>
    <p:sldId id="291" r:id="rId57"/>
    <p:sldId id="360" r:id="rId58"/>
    <p:sldId id="343" r:id="rId59"/>
    <p:sldId id="356" r:id="rId60"/>
    <p:sldId id="369" r:id="rId61"/>
    <p:sldId id="353" r:id="rId62"/>
    <p:sldId id="354" r:id="rId63"/>
    <p:sldId id="293" r:id="rId64"/>
    <p:sldId id="344" r:id="rId65"/>
    <p:sldId id="368" r:id="rId66"/>
    <p:sldId id="339" r:id="rId67"/>
    <p:sldId id="340" r:id="rId68"/>
    <p:sldId id="341" r:id="rId69"/>
    <p:sldId id="338" r:id="rId70"/>
    <p:sldId id="322" r:id="rId71"/>
    <p:sldId id="323" r:id="rId72"/>
    <p:sldId id="324" r:id="rId73"/>
    <p:sldId id="342" r:id="rId74"/>
    <p:sldId id="302" r:id="rId75"/>
    <p:sldId id="303" r:id="rId76"/>
    <p:sldId id="305" r:id="rId77"/>
    <p:sldId id="304" r:id="rId78"/>
    <p:sldId id="313" r:id="rId79"/>
    <p:sldId id="307" r:id="rId80"/>
    <p:sldId id="308" r:id="rId81"/>
    <p:sldId id="310" r:id="rId82"/>
    <p:sldId id="312" r:id="rId83"/>
    <p:sldId id="314" r:id="rId84"/>
    <p:sldId id="315" r:id="rId85"/>
    <p:sldId id="345" r:id="rId86"/>
    <p:sldId id="346" r:id="rId87"/>
    <p:sldId id="334" r:id="rId88"/>
    <p:sldId id="335" r:id="rId89"/>
    <p:sldId id="336" r:id="rId90"/>
    <p:sldId id="337" r:id="rId91"/>
    <p:sldId id="333" r:id="rId92"/>
  </p:sldIdLst>
  <p:sldSz cx="12192000" cy="6858000"/>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userDrawn="1">
          <p15:clr>
            <a:srgbClr val="A4A3A4"/>
          </p15:clr>
        </p15:guide>
        <p15:guide id="2" pos="393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6600"/>
    <a:srgbClr val="CC9900"/>
    <a:srgbClr val="FF99CC"/>
    <a:srgbClr val="FFCC00"/>
    <a:srgbClr val="FF0000"/>
    <a:srgbClr val="FFFF66"/>
    <a:srgbClr val="A50021"/>
    <a:srgbClr val="66FF6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Stile medio 1 - Color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A111915-BE36-4E01-A7E5-04B1672EAD32}" styleName="Stile chiaro 2 - Colore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Stile scuro 1 - Color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Stile chiaro 1 - Colore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Stile chiaro 1 - Colore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Stile chiaro 1 - Colore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EB344D84-9AFB-497E-A393-DC336BA19D2E}" styleName="Stile medio 3 - Color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Stile medio 3 - Colore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Stile medio 3 - Colore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E25E649-3F16-4E02-A733-19D2CDBF48F0}" styleName="Stile medio 3 - Colore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Stile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38B1855-1B75-4FBE-930C-398BA8C253C6}" styleName="Stile con tema 2 - Colore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269D01E-BC32-4049-B463-5C60D7B0CCD2}" styleName="Stile con tema 2 - Colore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Stile chiaro 2 - Colore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Stile chiaro 3 - Colore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5BE263C-DBD7-4A20-BB59-AAB30ACAA65A}" styleName="Stile medio 3 - Colore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505E3EF-67EA-436B-97B2-0124C06EBD24}" styleName="Stile medio 4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Stile chiaro 2 - Colore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Stile medio 1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A488322-F2BA-4B5B-9748-0D474271808F}" styleName="Stile medio 3 - Colore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E171933-4619-4E11-9A3F-F7608DF75F80}" styleName="Stile medio 1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616DA210-FB5B-4158-B5E0-FEB733F419BA}" styleName="Stile chi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12C8C85-51F0-491E-9774-3900AFEF0FD7}" styleName="Stile chiaro 2 - Color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AF606853-7671-496A-8E4F-DF71F8EC918B}" styleName="Stile scuro 1 - Colore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Stile scuro 1 - Colore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77" autoAdjust="0"/>
    <p:restoredTop sz="96187" autoAdjust="0"/>
  </p:normalViewPr>
  <p:slideViewPr>
    <p:cSldViewPr snapToGrid="0" showGuides="1">
      <p:cViewPr varScale="1">
        <p:scale>
          <a:sx n="86" d="100"/>
          <a:sy n="86" d="100"/>
        </p:scale>
        <p:origin x="90" y="420"/>
      </p:cViewPr>
      <p:guideLst>
        <p:guide orient="horz" pos="4110"/>
        <p:guide pos="3931"/>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1" Type="http://schemas.openxmlformats.org/officeDocument/2006/relationships/oleObject" Target="file:///C:\Users\gcarloni.ANCAMCOM\Desktop\Quadro%20socio%20economico\expor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779917469050901E-2"/>
          <c:y val="3.2110091743119282E-2"/>
          <c:w val="0.89958734525447059"/>
          <c:h val="0.93119266055045868"/>
        </c:manualLayout>
      </c:layout>
      <c:lineChart>
        <c:grouping val="standard"/>
        <c:varyColors val="0"/>
        <c:ser>
          <c:idx val="0"/>
          <c:order val="0"/>
          <c:tx>
            <c:strRef>
              <c:f>'Graf tempo'!$E$73</c:f>
              <c:strCache>
                <c:ptCount val="1"/>
                <c:pt idx="0">
                  <c:v>ITALIA</c:v>
                </c:pt>
              </c:strCache>
            </c:strRef>
          </c:tx>
          <c:cat>
            <c:strRef>
              <c:f>'Graf tempo'!$F$72:$R$72</c:f>
              <c:strCache>
                <c:ptCount val="12"/>
                <c:pt idx="0">
                  <c:v>2011-1°T</c:v>
                </c:pt>
                <c:pt idx="1">
                  <c:v>2011-2°T</c:v>
                </c:pt>
                <c:pt idx="2">
                  <c:v>2011-3°T</c:v>
                </c:pt>
                <c:pt idx="3">
                  <c:v>2011-4°T</c:v>
                </c:pt>
                <c:pt idx="4">
                  <c:v>2012-1°T</c:v>
                </c:pt>
                <c:pt idx="5">
                  <c:v>2012-2°T</c:v>
                </c:pt>
                <c:pt idx="6">
                  <c:v>2012-3°T</c:v>
                </c:pt>
                <c:pt idx="7">
                  <c:v>2012-4°T</c:v>
                </c:pt>
                <c:pt idx="8">
                  <c:v>2013-1°T</c:v>
                </c:pt>
                <c:pt idx="9">
                  <c:v>2013-2°T</c:v>
                </c:pt>
                <c:pt idx="10">
                  <c:v>2013-3°T</c:v>
                </c:pt>
                <c:pt idx="11">
                  <c:v>2013-4°T</c:v>
                </c:pt>
              </c:strCache>
            </c:strRef>
          </c:cat>
          <c:val>
            <c:numRef>
              <c:f>'Graf tempo'!$F$73:$R$73</c:f>
              <c:numCache>
                <c:formatCode>0.0%</c:formatCode>
                <c:ptCount val="13"/>
                <c:pt idx="0">
                  <c:v>0.18106664790648536</c:v>
                </c:pt>
                <c:pt idx="1">
                  <c:v>0.15613316316232045</c:v>
                </c:pt>
                <c:pt idx="2">
                  <c:v>0.13610821825882918</c:v>
                </c:pt>
                <c:pt idx="3">
                  <c:v>0.11429664583997678</c:v>
                </c:pt>
                <c:pt idx="4">
                  <c:v>5.8473436404237099E-2</c:v>
                </c:pt>
                <c:pt idx="5">
                  <c:v>4.3588343696382474E-2</c:v>
                </c:pt>
                <c:pt idx="6">
                  <c:v>3.764624403736596E-2</c:v>
                </c:pt>
                <c:pt idx="7">
                  <c:v>3.7983810767812626E-2</c:v>
                </c:pt>
                <c:pt idx="8">
                  <c:v>-7.3713620344288203E-3</c:v>
                </c:pt>
                <c:pt idx="9">
                  <c:v>-5.8869893606463136E-3</c:v>
                </c:pt>
                <c:pt idx="10">
                  <c:v>-3.4259591958167336E-3</c:v>
                </c:pt>
                <c:pt idx="11">
                  <c:v>-8.4043798737461716E-4</c:v>
                </c:pt>
              </c:numCache>
            </c:numRef>
          </c:val>
          <c:smooth val="0"/>
        </c:ser>
        <c:ser>
          <c:idx val="2"/>
          <c:order val="1"/>
          <c:tx>
            <c:strRef>
              <c:f>'Graf tempo'!$E$74</c:f>
              <c:strCache>
                <c:ptCount val="1"/>
                <c:pt idx="0">
                  <c:v>MARCHE</c:v>
                </c:pt>
              </c:strCache>
            </c:strRef>
          </c:tx>
          <c:cat>
            <c:strRef>
              <c:f>'Graf tempo'!$F$72:$R$72</c:f>
              <c:strCache>
                <c:ptCount val="12"/>
                <c:pt idx="0">
                  <c:v>2011-1°T</c:v>
                </c:pt>
                <c:pt idx="1">
                  <c:v>2011-2°T</c:v>
                </c:pt>
                <c:pt idx="2">
                  <c:v>2011-3°T</c:v>
                </c:pt>
                <c:pt idx="3">
                  <c:v>2011-4°T</c:v>
                </c:pt>
                <c:pt idx="4">
                  <c:v>2012-1°T</c:v>
                </c:pt>
                <c:pt idx="5">
                  <c:v>2012-2°T</c:v>
                </c:pt>
                <c:pt idx="6">
                  <c:v>2012-3°T</c:v>
                </c:pt>
                <c:pt idx="7">
                  <c:v>2012-4°T</c:v>
                </c:pt>
                <c:pt idx="8">
                  <c:v>2013-1°T</c:v>
                </c:pt>
                <c:pt idx="9">
                  <c:v>2013-2°T</c:v>
                </c:pt>
                <c:pt idx="10">
                  <c:v>2013-3°T</c:v>
                </c:pt>
                <c:pt idx="11">
                  <c:v>2013-4°T</c:v>
                </c:pt>
              </c:strCache>
            </c:strRef>
          </c:cat>
          <c:val>
            <c:numRef>
              <c:f>'Graf tempo'!$F$74:$R$74</c:f>
              <c:numCache>
                <c:formatCode>0.0%</c:formatCode>
                <c:ptCount val="13"/>
                <c:pt idx="0">
                  <c:v>0.13726460458949477</c:v>
                </c:pt>
                <c:pt idx="1">
                  <c:v>0.12000331506092912</c:v>
                </c:pt>
                <c:pt idx="2">
                  <c:v>0.10629795945298635</c:v>
                </c:pt>
                <c:pt idx="3">
                  <c:v>9.4784291127381168E-2</c:v>
                </c:pt>
                <c:pt idx="4">
                  <c:v>6.2434038940761612E-2</c:v>
                </c:pt>
                <c:pt idx="5">
                  <c:v>6.4339455017907485E-2</c:v>
                </c:pt>
                <c:pt idx="6">
                  <c:v>4.9544916334751291E-2</c:v>
                </c:pt>
                <c:pt idx="7">
                  <c:v>6.2552558605721731E-2</c:v>
                </c:pt>
                <c:pt idx="8">
                  <c:v>0.13309376731256745</c:v>
                </c:pt>
                <c:pt idx="9">
                  <c:v>0.12758425332306578</c:v>
                </c:pt>
                <c:pt idx="10">
                  <c:v>0.12741969182977644</c:v>
                </c:pt>
                <c:pt idx="11">
                  <c:v>0.12253161572366739</c:v>
                </c:pt>
              </c:numCache>
            </c:numRef>
          </c:val>
          <c:smooth val="0"/>
        </c:ser>
        <c:ser>
          <c:idx val="3"/>
          <c:order val="2"/>
          <c:tx>
            <c:strRef>
              <c:f>'Graf tempo'!$E$75</c:f>
              <c:strCache>
                <c:ptCount val="1"/>
                <c:pt idx="0">
                  <c:v>ANCONA</c:v>
                </c:pt>
              </c:strCache>
            </c:strRef>
          </c:tx>
          <c:cat>
            <c:strRef>
              <c:f>'Graf tempo'!$F$72:$R$72</c:f>
              <c:strCache>
                <c:ptCount val="12"/>
                <c:pt idx="0">
                  <c:v>2011-1°T</c:v>
                </c:pt>
                <c:pt idx="1">
                  <c:v>2011-2°T</c:v>
                </c:pt>
                <c:pt idx="2">
                  <c:v>2011-3°T</c:v>
                </c:pt>
                <c:pt idx="3">
                  <c:v>2011-4°T</c:v>
                </c:pt>
                <c:pt idx="4">
                  <c:v>2012-1°T</c:v>
                </c:pt>
                <c:pt idx="5">
                  <c:v>2012-2°T</c:v>
                </c:pt>
                <c:pt idx="6">
                  <c:v>2012-3°T</c:v>
                </c:pt>
                <c:pt idx="7">
                  <c:v>2012-4°T</c:v>
                </c:pt>
                <c:pt idx="8">
                  <c:v>2013-1°T</c:v>
                </c:pt>
                <c:pt idx="9">
                  <c:v>2013-2°T</c:v>
                </c:pt>
                <c:pt idx="10">
                  <c:v>2013-3°T</c:v>
                </c:pt>
                <c:pt idx="11">
                  <c:v>2013-4°T</c:v>
                </c:pt>
              </c:strCache>
            </c:strRef>
          </c:cat>
          <c:val>
            <c:numRef>
              <c:f>'Graf tempo'!$F$75:$R$75</c:f>
              <c:numCache>
                <c:formatCode>0.0%</c:formatCode>
                <c:ptCount val="13"/>
                <c:pt idx="0">
                  <c:v>0.13949445242267181</c:v>
                </c:pt>
                <c:pt idx="1">
                  <c:v>0.1377008649527359</c:v>
                </c:pt>
                <c:pt idx="2">
                  <c:v>0.10277255466605525</c:v>
                </c:pt>
                <c:pt idx="3">
                  <c:v>9.2684776802523988E-2</c:v>
                </c:pt>
                <c:pt idx="4">
                  <c:v>5.7949058884017898E-2</c:v>
                </c:pt>
                <c:pt idx="5">
                  <c:v>4.9242326168551703E-2</c:v>
                </c:pt>
                <c:pt idx="6">
                  <c:v>2.9722989700202537E-2</c:v>
                </c:pt>
                <c:pt idx="7">
                  <c:v>4.1560951034334527E-2</c:v>
                </c:pt>
                <c:pt idx="8">
                  <c:v>-7.2465852364551695E-3</c:v>
                </c:pt>
                <c:pt idx="9">
                  <c:v>1.0595899600025384E-2</c:v>
                </c:pt>
                <c:pt idx="10">
                  <c:v>3.246152557311565E-2</c:v>
                </c:pt>
                <c:pt idx="11">
                  <c:v>3.9940139879248195E-2</c:v>
                </c:pt>
              </c:numCache>
            </c:numRef>
          </c:val>
          <c:smooth val="0"/>
        </c:ser>
        <c:dLbls>
          <c:showLegendKey val="0"/>
          <c:showVal val="0"/>
          <c:showCatName val="0"/>
          <c:showSerName val="0"/>
          <c:showPercent val="0"/>
          <c:showBubbleSize val="0"/>
        </c:dLbls>
        <c:marker val="1"/>
        <c:smooth val="0"/>
        <c:axId val="256933664"/>
        <c:axId val="256934056"/>
      </c:lineChart>
      <c:catAx>
        <c:axId val="256933664"/>
        <c:scaling>
          <c:orientation val="minMax"/>
        </c:scaling>
        <c:delete val="0"/>
        <c:axPos val="b"/>
        <c:numFmt formatCode="General" sourceLinked="1"/>
        <c:majorTickMark val="out"/>
        <c:minorTickMark val="none"/>
        <c:tickLblPos val="nextTo"/>
        <c:txPr>
          <a:bodyPr rot="-2100000"/>
          <a:lstStyle/>
          <a:p>
            <a:pPr>
              <a:defRPr/>
            </a:pPr>
            <a:endParaRPr lang="it-IT"/>
          </a:p>
        </c:txPr>
        <c:crossAx val="256934056"/>
        <c:crosses val="autoZero"/>
        <c:auto val="1"/>
        <c:lblAlgn val="ctr"/>
        <c:lblOffset val="100"/>
        <c:noMultiLvlLbl val="0"/>
      </c:catAx>
      <c:valAx>
        <c:axId val="256934056"/>
        <c:scaling>
          <c:orientation val="minMax"/>
        </c:scaling>
        <c:delete val="0"/>
        <c:axPos val="l"/>
        <c:majorGridlines/>
        <c:numFmt formatCode="0.0%" sourceLinked="1"/>
        <c:majorTickMark val="out"/>
        <c:minorTickMark val="none"/>
        <c:tickLblPos val="nextTo"/>
        <c:crossAx val="256933664"/>
        <c:crosses val="autoZero"/>
        <c:crossBetween val="between"/>
      </c:valAx>
    </c:plotArea>
    <c:legend>
      <c:legendPos val="r"/>
      <c:layout>
        <c:manualLayout>
          <c:xMode val="edge"/>
          <c:yMode val="edge"/>
          <c:x val="0.38390356227090766"/>
          <c:y val="2.7986793704154293E-2"/>
          <c:w val="0.23311776107802681"/>
          <c:h val="0.39852123402607481"/>
        </c:manualLayout>
      </c:layout>
      <c:overlay val="1"/>
      <c:txPr>
        <a:bodyPr/>
        <a:lstStyle/>
        <a:p>
          <a:pPr>
            <a:defRPr sz="1100" baseline="0"/>
          </a:pPr>
          <a:endParaRPr lang="it-IT"/>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06AE48-1F3A-4283-A092-C49C12272F41}" type="doc">
      <dgm:prSet loTypeId="urn:microsoft.com/office/officeart/2005/8/layout/radial2" loCatId="relationship" qsTypeId="urn:microsoft.com/office/officeart/2005/8/quickstyle/simple1" qsCatId="simple" csTypeId="urn:microsoft.com/office/officeart/2005/8/colors/colorful1" csCatId="colorful" phldr="1"/>
      <dgm:spPr/>
      <dgm:t>
        <a:bodyPr/>
        <a:lstStyle/>
        <a:p>
          <a:endParaRPr lang="it-IT"/>
        </a:p>
      </dgm:t>
    </dgm:pt>
    <dgm:pt modelId="{CFF1D58D-E68C-4FE5-B1A9-6C65BA257192}">
      <dgm:prSet phldrT="[Testo]" custT="1"/>
      <dgm:spPr/>
      <dgm:t>
        <a:bodyPr/>
        <a:lstStyle/>
        <a:p>
          <a:r>
            <a:rPr lang="it-IT" sz="1200" dirty="0" smtClean="0">
              <a:latin typeface="Arial" panose="020B0604020202020204" pitchFamily="34" charset="0"/>
              <a:cs typeface="Arial" panose="020B0604020202020204" pitchFamily="34" charset="0"/>
            </a:rPr>
            <a:t>Benessere organizzativo</a:t>
          </a:r>
          <a:endParaRPr lang="it-IT" sz="1200" dirty="0">
            <a:latin typeface="Arial" panose="020B0604020202020204" pitchFamily="34" charset="0"/>
            <a:cs typeface="Arial" panose="020B0604020202020204" pitchFamily="34" charset="0"/>
          </a:endParaRPr>
        </a:p>
      </dgm:t>
    </dgm:pt>
    <dgm:pt modelId="{4CE3A971-4CD9-4248-B63C-E705B196623F}" type="parTrans" cxnId="{2FEBC11D-0A44-4AB0-81E7-38253997FCFD}">
      <dgm:prSet/>
      <dgm:spPr/>
      <dgm:t>
        <a:bodyPr/>
        <a:lstStyle/>
        <a:p>
          <a:endParaRPr lang="it-IT" sz="1000">
            <a:latin typeface="Arial" panose="020B0604020202020204" pitchFamily="34" charset="0"/>
            <a:cs typeface="Arial" panose="020B0604020202020204" pitchFamily="34" charset="0"/>
          </a:endParaRPr>
        </a:p>
      </dgm:t>
    </dgm:pt>
    <dgm:pt modelId="{533D708A-719C-4D4C-AD3E-E8C8F3322AB4}" type="sibTrans" cxnId="{2FEBC11D-0A44-4AB0-81E7-38253997FCFD}">
      <dgm:prSet/>
      <dgm:spPr/>
      <dgm:t>
        <a:bodyPr/>
        <a:lstStyle/>
        <a:p>
          <a:endParaRPr lang="it-IT" sz="1000">
            <a:latin typeface="Arial" panose="020B0604020202020204" pitchFamily="34" charset="0"/>
            <a:cs typeface="Arial" panose="020B0604020202020204" pitchFamily="34" charset="0"/>
          </a:endParaRPr>
        </a:p>
      </dgm:t>
    </dgm:pt>
    <dgm:pt modelId="{2B55F890-A49F-412B-A932-73E3F6F4FE47}">
      <dgm:prSet phldrT="[Testo]" custT="1"/>
      <dgm:spPr/>
      <dgm:t>
        <a:bodyPr/>
        <a:lstStyle/>
        <a:p>
          <a:r>
            <a:rPr lang="it-IT" sz="1050" dirty="0" smtClean="0">
              <a:latin typeface="Arial" panose="020B0604020202020204" pitchFamily="34" charset="0"/>
              <a:cs typeface="Arial" panose="020B0604020202020204" pitchFamily="34" charset="0"/>
            </a:rPr>
            <a:t>La sicurezza e la salute sul luogo di lavoro e lo stress lavoro correlato</a:t>
          </a:r>
          <a:endParaRPr lang="it-IT" sz="1050" dirty="0">
            <a:latin typeface="Arial" panose="020B0604020202020204" pitchFamily="34" charset="0"/>
            <a:cs typeface="Arial" panose="020B0604020202020204" pitchFamily="34" charset="0"/>
          </a:endParaRPr>
        </a:p>
      </dgm:t>
    </dgm:pt>
    <dgm:pt modelId="{8C6A8E81-EDF0-40E6-A922-224D1B01C450}" type="parTrans" cxnId="{9F362577-7C34-4A31-96B3-B610FDAD6B51}">
      <dgm:prSet/>
      <dgm:spPr/>
      <dgm:t>
        <a:bodyPr/>
        <a:lstStyle/>
        <a:p>
          <a:endParaRPr lang="it-IT" sz="1000">
            <a:latin typeface="Arial" panose="020B0604020202020204" pitchFamily="34" charset="0"/>
            <a:cs typeface="Arial" panose="020B0604020202020204" pitchFamily="34" charset="0"/>
          </a:endParaRPr>
        </a:p>
      </dgm:t>
    </dgm:pt>
    <dgm:pt modelId="{A073CF52-92BC-4234-9752-592148E0DDF3}" type="sibTrans" cxnId="{9F362577-7C34-4A31-96B3-B610FDAD6B51}">
      <dgm:prSet/>
      <dgm:spPr/>
      <dgm:t>
        <a:bodyPr/>
        <a:lstStyle/>
        <a:p>
          <a:endParaRPr lang="it-IT" sz="1000">
            <a:latin typeface="Arial" panose="020B0604020202020204" pitchFamily="34" charset="0"/>
            <a:cs typeface="Arial" panose="020B0604020202020204" pitchFamily="34" charset="0"/>
          </a:endParaRPr>
        </a:p>
      </dgm:t>
    </dgm:pt>
    <dgm:pt modelId="{2384C681-F8D5-4E71-9BE7-7A0F84F74A59}">
      <dgm:prSet phldrT="[Testo]" custT="1"/>
      <dgm:spPr/>
      <dgm:t>
        <a:bodyPr/>
        <a:lstStyle/>
        <a:p>
          <a:r>
            <a:rPr lang="it-IT" sz="1200" dirty="0" smtClean="0">
              <a:latin typeface="Arial" panose="020B0604020202020204" pitchFamily="34" charset="0"/>
              <a:cs typeface="Arial" panose="020B0604020202020204" pitchFamily="34" charset="0"/>
            </a:rPr>
            <a:t>Grado di condivisione del sistema di valutazione</a:t>
          </a:r>
          <a:endParaRPr lang="it-IT" sz="1200" dirty="0">
            <a:latin typeface="Arial" panose="020B0604020202020204" pitchFamily="34" charset="0"/>
            <a:cs typeface="Arial" panose="020B0604020202020204" pitchFamily="34" charset="0"/>
          </a:endParaRPr>
        </a:p>
      </dgm:t>
    </dgm:pt>
    <dgm:pt modelId="{4B0DFAE0-982C-4835-AB63-23916FD56412}" type="parTrans" cxnId="{1350BA89-79D5-41D3-AAE7-0D4919990C08}">
      <dgm:prSet/>
      <dgm:spPr/>
      <dgm:t>
        <a:bodyPr/>
        <a:lstStyle/>
        <a:p>
          <a:endParaRPr lang="it-IT" sz="1000">
            <a:latin typeface="Arial" panose="020B0604020202020204" pitchFamily="34" charset="0"/>
            <a:cs typeface="Arial" panose="020B0604020202020204" pitchFamily="34" charset="0"/>
          </a:endParaRPr>
        </a:p>
      </dgm:t>
    </dgm:pt>
    <dgm:pt modelId="{F61646BB-612B-48D1-84F4-8F559AE65C5D}" type="sibTrans" cxnId="{1350BA89-79D5-41D3-AAE7-0D4919990C08}">
      <dgm:prSet/>
      <dgm:spPr/>
      <dgm:t>
        <a:bodyPr/>
        <a:lstStyle/>
        <a:p>
          <a:endParaRPr lang="it-IT" sz="1000">
            <a:latin typeface="Arial" panose="020B0604020202020204" pitchFamily="34" charset="0"/>
            <a:cs typeface="Arial" panose="020B0604020202020204" pitchFamily="34" charset="0"/>
          </a:endParaRPr>
        </a:p>
      </dgm:t>
    </dgm:pt>
    <dgm:pt modelId="{73FB9C56-E058-4461-87FC-FC6F8D692A1E}">
      <dgm:prSet phldrT="[Testo]" custT="1"/>
      <dgm:spPr/>
      <dgm:t>
        <a:bodyPr/>
        <a:lstStyle/>
        <a:p>
          <a:r>
            <a:rPr lang="it-IT" sz="1050" dirty="0" smtClean="0">
              <a:latin typeface="Arial" panose="020B0604020202020204" pitchFamily="34" charset="0"/>
              <a:cs typeface="Arial" panose="020B0604020202020204" pitchFamily="34" charset="0"/>
            </a:rPr>
            <a:t>La mia organizzazione</a:t>
          </a:r>
          <a:endParaRPr lang="it-IT" sz="1050" dirty="0">
            <a:latin typeface="Arial" panose="020B0604020202020204" pitchFamily="34" charset="0"/>
            <a:cs typeface="Arial" panose="020B0604020202020204" pitchFamily="34" charset="0"/>
          </a:endParaRPr>
        </a:p>
      </dgm:t>
    </dgm:pt>
    <dgm:pt modelId="{939E371A-FEC4-453E-AE86-884B6257412D}" type="parTrans" cxnId="{D60C3429-294C-4F9E-9691-4B3BB4C4BCE7}">
      <dgm:prSet/>
      <dgm:spPr/>
      <dgm:t>
        <a:bodyPr/>
        <a:lstStyle/>
        <a:p>
          <a:endParaRPr lang="it-IT" sz="1000">
            <a:latin typeface="Arial" panose="020B0604020202020204" pitchFamily="34" charset="0"/>
            <a:cs typeface="Arial" panose="020B0604020202020204" pitchFamily="34" charset="0"/>
          </a:endParaRPr>
        </a:p>
      </dgm:t>
    </dgm:pt>
    <dgm:pt modelId="{70BA4D47-E901-4B68-B66E-F6581A0A6430}" type="sibTrans" cxnId="{D60C3429-294C-4F9E-9691-4B3BB4C4BCE7}">
      <dgm:prSet/>
      <dgm:spPr/>
      <dgm:t>
        <a:bodyPr/>
        <a:lstStyle/>
        <a:p>
          <a:endParaRPr lang="it-IT" sz="1000">
            <a:latin typeface="Arial" panose="020B0604020202020204" pitchFamily="34" charset="0"/>
            <a:cs typeface="Arial" panose="020B0604020202020204" pitchFamily="34" charset="0"/>
          </a:endParaRPr>
        </a:p>
      </dgm:t>
    </dgm:pt>
    <dgm:pt modelId="{D51F739A-62A5-431D-81D9-B9C79599075A}">
      <dgm:prSet phldrT="[Testo]" custT="1"/>
      <dgm:spPr/>
      <dgm:t>
        <a:bodyPr/>
        <a:lstStyle/>
        <a:p>
          <a:r>
            <a:rPr lang="it-IT" sz="1200" dirty="0" smtClean="0">
              <a:latin typeface="Arial" panose="020B0604020202020204" pitchFamily="34" charset="0"/>
              <a:cs typeface="Arial" panose="020B0604020202020204" pitchFamily="34" charset="0"/>
            </a:rPr>
            <a:t>Valutazione del superiore gerarchico</a:t>
          </a:r>
          <a:endParaRPr lang="it-IT" sz="1200" dirty="0">
            <a:latin typeface="Arial" panose="020B0604020202020204" pitchFamily="34" charset="0"/>
            <a:cs typeface="Arial" panose="020B0604020202020204" pitchFamily="34" charset="0"/>
          </a:endParaRPr>
        </a:p>
      </dgm:t>
    </dgm:pt>
    <dgm:pt modelId="{725B7B3F-F296-4A53-B450-6AF07CC98936}" type="parTrans" cxnId="{19D2C3E2-F9D4-4599-8033-A00DE67A1CB4}">
      <dgm:prSet/>
      <dgm:spPr/>
      <dgm:t>
        <a:bodyPr/>
        <a:lstStyle/>
        <a:p>
          <a:endParaRPr lang="it-IT" sz="1000">
            <a:latin typeface="Arial" panose="020B0604020202020204" pitchFamily="34" charset="0"/>
            <a:cs typeface="Arial" panose="020B0604020202020204" pitchFamily="34" charset="0"/>
          </a:endParaRPr>
        </a:p>
      </dgm:t>
    </dgm:pt>
    <dgm:pt modelId="{11D8A3AB-62F7-4B00-8E2D-71BA02CF8130}" type="sibTrans" cxnId="{19D2C3E2-F9D4-4599-8033-A00DE67A1CB4}">
      <dgm:prSet/>
      <dgm:spPr/>
      <dgm:t>
        <a:bodyPr/>
        <a:lstStyle/>
        <a:p>
          <a:endParaRPr lang="it-IT" sz="1000">
            <a:latin typeface="Arial" panose="020B0604020202020204" pitchFamily="34" charset="0"/>
            <a:cs typeface="Arial" panose="020B0604020202020204" pitchFamily="34" charset="0"/>
          </a:endParaRPr>
        </a:p>
      </dgm:t>
    </dgm:pt>
    <dgm:pt modelId="{BEFD934B-1468-418F-9DC4-47FFAC8CEE18}">
      <dgm:prSet phldrT="[Testo]" custT="1"/>
      <dgm:spPr/>
      <dgm:t>
        <a:bodyPr/>
        <a:lstStyle/>
        <a:p>
          <a:r>
            <a:rPr lang="it-IT" sz="1050" dirty="0" smtClean="0">
              <a:latin typeface="Arial" panose="020B0604020202020204" pitchFamily="34" charset="0"/>
              <a:cs typeface="Arial" panose="020B0604020202020204" pitchFamily="34" charset="0"/>
            </a:rPr>
            <a:t>Il mio capo e la mia crescita</a:t>
          </a:r>
          <a:endParaRPr lang="it-IT" sz="1050" dirty="0">
            <a:latin typeface="Arial" panose="020B0604020202020204" pitchFamily="34" charset="0"/>
            <a:cs typeface="Arial" panose="020B0604020202020204" pitchFamily="34" charset="0"/>
          </a:endParaRPr>
        </a:p>
      </dgm:t>
    </dgm:pt>
    <dgm:pt modelId="{85634B31-6896-4AF1-B972-1F640EF25492}" type="parTrans" cxnId="{FC6DB8FF-C2EF-44C7-90D7-5238B314F11C}">
      <dgm:prSet/>
      <dgm:spPr/>
      <dgm:t>
        <a:bodyPr/>
        <a:lstStyle/>
        <a:p>
          <a:endParaRPr lang="it-IT" sz="1000">
            <a:latin typeface="Arial" panose="020B0604020202020204" pitchFamily="34" charset="0"/>
            <a:cs typeface="Arial" panose="020B0604020202020204" pitchFamily="34" charset="0"/>
          </a:endParaRPr>
        </a:p>
      </dgm:t>
    </dgm:pt>
    <dgm:pt modelId="{D9000C06-092B-473F-83A9-037AAC4A11E0}" type="sibTrans" cxnId="{FC6DB8FF-C2EF-44C7-90D7-5238B314F11C}">
      <dgm:prSet/>
      <dgm:spPr/>
      <dgm:t>
        <a:bodyPr/>
        <a:lstStyle/>
        <a:p>
          <a:endParaRPr lang="it-IT" sz="1000">
            <a:latin typeface="Arial" panose="020B0604020202020204" pitchFamily="34" charset="0"/>
            <a:cs typeface="Arial" panose="020B0604020202020204" pitchFamily="34" charset="0"/>
          </a:endParaRPr>
        </a:p>
      </dgm:t>
    </dgm:pt>
    <dgm:pt modelId="{E19EE498-5E70-478C-AAC3-B6C8DDBF4A42}">
      <dgm:prSet phldrT="[Testo]" custT="1"/>
      <dgm:spPr/>
      <dgm:t>
        <a:bodyPr/>
        <a:lstStyle/>
        <a:p>
          <a:r>
            <a:rPr lang="it-IT" sz="1050" dirty="0" smtClean="0">
              <a:latin typeface="Arial" panose="020B0604020202020204" pitchFamily="34" charset="0"/>
              <a:cs typeface="Arial" panose="020B0604020202020204" pitchFamily="34" charset="0"/>
            </a:rPr>
            <a:t>Le discriminazioni</a:t>
          </a:r>
          <a:endParaRPr lang="it-IT" sz="1050" dirty="0">
            <a:latin typeface="Arial" panose="020B0604020202020204" pitchFamily="34" charset="0"/>
            <a:cs typeface="Arial" panose="020B0604020202020204" pitchFamily="34" charset="0"/>
          </a:endParaRPr>
        </a:p>
      </dgm:t>
    </dgm:pt>
    <dgm:pt modelId="{FB575C2D-F68B-4DC9-A9D7-6F0C81B320C5}" type="parTrans" cxnId="{66BA7B83-736D-4DD7-BB40-1E4C9FC8C6FF}">
      <dgm:prSet/>
      <dgm:spPr/>
      <dgm:t>
        <a:bodyPr/>
        <a:lstStyle/>
        <a:p>
          <a:endParaRPr lang="it-IT" sz="1000">
            <a:latin typeface="Arial" panose="020B0604020202020204" pitchFamily="34" charset="0"/>
            <a:cs typeface="Arial" panose="020B0604020202020204" pitchFamily="34" charset="0"/>
          </a:endParaRPr>
        </a:p>
      </dgm:t>
    </dgm:pt>
    <dgm:pt modelId="{375ABB3C-7737-4117-A760-B0FAA523704D}" type="sibTrans" cxnId="{66BA7B83-736D-4DD7-BB40-1E4C9FC8C6FF}">
      <dgm:prSet/>
      <dgm:spPr/>
      <dgm:t>
        <a:bodyPr/>
        <a:lstStyle/>
        <a:p>
          <a:endParaRPr lang="it-IT" sz="1000">
            <a:latin typeface="Arial" panose="020B0604020202020204" pitchFamily="34" charset="0"/>
            <a:cs typeface="Arial" panose="020B0604020202020204" pitchFamily="34" charset="0"/>
          </a:endParaRPr>
        </a:p>
      </dgm:t>
    </dgm:pt>
    <dgm:pt modelId="{E5517DFD-5E50-4468-9C9B-147FEF1BEEC9}">
      <dgm:prSet phldrT="[Testo]" custT="1"/>
      <dgm:spPr/>
      <dgm:t>
        <a:bodyPr/>
        <a:lstStyle/>
        <a:p>
          <a:r>
            <a:rPr lang="it-IT" sz="1050" dirty="0" smtClean="0">
              <a:latin typeface="Arial" panose="020B0604020202020204" pitchFamily="34" charset="0"/>
              <a:cs typeface="Arial" panose="020B0604020202020204" pitchFamily="34" charset="0"/>
            </a:rPr>
            <a:t>L’equità nella mia amministrazione</a:t>
          </a:r>
          <a:endParaRPr lang="it-IT" sz="1050" dirty="0">
            <a:latin typeface="Arial" panose="020B0604020202020204" pitchFamily="34" charset="0"/>
            <a:cs typeface="Arial" panose="020B0604020202020204" pitchFamily="34" charset="0"/>
          </a:endParaRPr>
        </a:p>
      </dgm:t>
    </dgm:pt>
    <dgm:pt modelId="{81EFB978-806E-448F-BD34-D166BC12FE84}" type="parTrans" cxnId="{03E90F04-FC83-4D96-92CE-A83B4E1B669C}">
      <dgm:prSet/>
      <dgm:spPr/>
      <dgm:t>
        <a:bodyPr/>
        <a:lstStyle/>
        <a:p>
          <a:endParaRPr lang="it-IT" sz="1000">
            <a:latin typeface="Arial" panose="020B0604020202020204" pitchFamily="34" charset="0"/>
            <a:cs typeface="Arial" panose="020B0604020202020204" pitchFamily="34" charset="0"/>
          </a:endParaRPr>
        </a:p>
      </dgm:t>
    </dgm:pt>
    <dgm:pt modelId="{C65B4B1A-DAE2-4671-8D79-CA126CC2FEA7}" type="sibTrans" cxnId="{03E90F04-FC83-4D96-92CE-A83B4E1B669C}">
      <dgm:prSet/>
      <dgm:spPr/>
      <dgm:t>
        <a:bodyPr/>
        <a:lstStyle/>
        <a:p>
          <a:endParaRPr lang="it-IT" sz="1000">
            <a:latin typeface="Arial" panose="020B0604020202020204" pitchFamily="34" charset="0"/>
            <a:cs typeface="Arial" panose="020B0604020202020204" pitchFamily="34" charset="0"/>
          </a:endParaRPr>
        </a:p>
      </dgm:t>
    </dgm:pt>
    <dgm:pt modelId="{F32F4C43-3797-42D2-BDBE-9F020056DF3A}">
      <dgm:prSet phldrT="[Testo]" custT="1"/>
      <dgm:spPr/>
      <dgm:t>
        <a:bodyPr/>
        <a:lstStyle/>
        <a:p>
          <a:r>
            <a:rPr lang="it-IT" sz="1050" dirty="0" smtClean="0">
              <a:latin typeface="Arial" panose="020B0604020202020204" pitchFamily="34" charset="0"/>
              <a:cs typeface="Arial" panose="020B0604020202020204" pitchFamily="34" charset="0"/>
            </a:rPr>
            <a:t>La carriera e lo sviluppo professionale</a:t>
          </a:r>
          <a:endParaRPr lang="it-IT" sz="1050" dirty="0">
            <a:latin typeface="Arial" panose="020B0604020202020204" pitchFamily="34" charset="0"/>
            <a:cs typeface="Arial" panose="020B0604020202020204" pitchFamily="34" charset="0"/>
          </a:endParaRPr>
        </a:p>
      </dgm:t>
    </dgm:pt>
    <dgm:pt modelId="{D93BDF76-9195-4530-AEE0-843C6F8CFE9A}" type="parTrans" cxnId="{A221679D-1664-47DB-9289-9A1919845E44}">
      <dgm:prSet/>
      <dgm:spPr/>
      <dgm:t>
        <a:bodyPr/>
        <a:lstStyle/>
        <a:p>
          <a:endParaRPr lang="it-IT" sz="1000">
            <a:latin typeface="Arial" panose="020B0604020202020204" pitchFamily="34" charset="0"/>
            <a:cs typeface="Arial" panose="020B0604020202020204" pitchFamily="34" charset="0"/>
          </a:endParaRPr>
        </a:p>
      </dgm:t>
    </dgm:pt>
    <dgm:pt modelId="{1972BF10-4112-46D4-A4B0-DE591270A9F9}" type="sibTrans" cxnId="{A221679D-1664-47DB-9289-9A1919845E44}">
      <dgm:prSet/>
      <dgm:spPr/>
      <dgm:t>
        <a:bodyPr/>
        <a:lstStyle/>
        <a:p>
          <a:endParaRPr lang="it-IT" sz="1000">
            <a:latin typeface="Arial" panose="020B0604020202020204" pitchFamily="34" charset="0"/>
            <a:cs typeface="Arial" panose="020B0604020202020204" pitchFamily="34" charset="0"/>
          </a:endParaRPr>
        </a:p>
      </dgm:t>
    </dgm:pt>
    <dgm:pt modelId="{D416EAB6-3D15-4826-AEA2-FD2B09F2DF32}">
      <dgm:prSet phldrT="[Testo]" custT="1"/>
      <dgm:spPr/>
      <dgm:t>
        <a:bodyPr/>
        <a:lstStyle/>
        <a:p>
          <a:r>
            <a:rPr lang="it-IT" sz="1050" dirty="0" smtClean="0">
              <a:latin typeface="Arial" panose="020B0604020202020204" pitchFamily="34" charset="0"/>
              <a:cs typeface="Arial" panose="020B0604020202020204" pitchFamily="34" charset="0"/>
            </a:rPr>
            <a:t>Il mio lavoro</a:t>
          </a:r>
          <a:endParaRPr lang="it-IT" sz="1050" dirty="0">
            <a:latin typeface="Arial" panose="020B0604020202020204" pitchFamily="34" charset="0"/>
            <a:cs typeface="Arial" panose="020B0604020202020204" pitchFamily="34" charset="0"/>
          </a:endParaRPr>
        </a:p>
      </dgm:t>
    </dgm:pt>
    <dgm:pt modelId="{F9307145-8679-415F-90C4-FB76B1A11574}" type="parTrans" cxnId="{3E2580C1-FB09-4426-8467-C215CA034B24}">
      <dgm:prSet/>
      <dgm:spPr/>
      <dgm:t>
        <a:bodyPr/>
        <a:lstStyle/>
        <a:p>
          <a:endParaRPr lang="it-IT" sz="1000">
            <a:latin typeface="Arial" panose="020B0604020202020204" pitchFamily="34" charset="0"/>
            <a:cs typeface="Arial" panose="020B0604020202020204" pitchFamily="34" charset="0"/>
          </a:endParaRPr>
        </a:p>
      </dgm:t>
    </dgm:pt>
    <dgm:pt modelId="{8A72A46E-DF24-4C63-9D71-D64864FA8C64}" type="sibTrans" cxnId="{3E2580C1-FB09-4426-8467-C215CA034B24}">
      <dgm:prSet/>
      <dgm:spPr/>
      <dgm:t>
        <a:bodyPr/>
        <a:lstStyle/>
        <a:p>
          <a:endParaRPr lang="it-IT" sz="1000">
            <a:latin typeface="Arial" panose="020B0604020202020204" pitchFamily="34" charset="0"/>
            <a:cs typeface="Arial" panose="020B0604020202020204" pitchFamily="34" charset="0"/>
          </a:endParaRPr>
        </a:p>
      </dgm:t>
    </dgm:pt>
    <dgm:pt modelId="{329B0F87-7013-4D2E-8310-0271DD2D1FB6}">
      <dgm:prSet phldrT="[Testo]" custT="1"/>
      <dgm:spPr/>
      <dgm:t>
        <a:bodyPr/>
        <a:lstStyle/>
        <a:p>
          <a:r>
            <a:rPr lang="it-IT" sz="1050" dirty="0" smtClean="0">
              <a:latin typeface="Arial" panose="020B0604020202020204" pitchFamily="34" charset="0"/>
              <a:cs typeface="Arial" panose="020B0604020202020204" pitchFamily="34" charset="0"/>
            </a:rPr>
            <a:t>I miei colleghi</a:t>
          </a:r>
          <a:endParaRPr lang="it-IT" sz="1050" dirty="0">
            <a:latin typeface="Arial" panose="020B0604020202020204" pitchFamily="34" charset="0"/>
            <a:cs typeface="Arial" panose="020B0604020202020204" pitchFamily="34" charset="0"/>
          </a:endParaRPr>
        </a:p>
      </dgm:t>
    </dgm:pt>
    <dgm:pt modelId="{FC980025-2952-4C75-B64E-8F6C139D5091}" type="parTrans" cxnId="{083C9878-F574-41E6-8342-DD4A5D8812E7}">
      <dgm:prSet/>
      <dgm:spPr/>
      <dgm:t>
        <a:bodyPr/>
        <a:lstStyle/>
        <a:p>
          <a:endParaRPr lang="it-IT" sz="1000">
            <a:latin typeface="Arial" panose="020B0604020202020204" pitchFamily="34" charset="0"/>
            <a:cs typeface="Arial" panose="020B0604020202020204" pitchFamily="34" charset="0"/>
          </a:endParaRPr>
        </a:p>
      </dgm:t>
    </dgm:pt>
    <dgm:pt modelId="{77C51ED6-ECF0-4E22-B178-611CF0357495}" type="sibTrans" cxnId="{083C9878-F574-41E6-8342-DD4A5D8812E7}">
      <dgm:prSet/>
      <dgm:spPr/>
      <dgm:t>
        <a:bodyPr/>
        <a:lstStyle/>
        <a:p>
          <a:endParaRPr lang="it-IT" sz="1000">
            <a:latin typeface="Arial" panose="020B0604020202020204" pitchFamily="34" charset="0"/>
            <a:cs typeface="Arial" panose="020B0604020202020204" pitchFamily="34" charset="0"/>
          </a:endParaRPr>
        </a:p>
      </dgm:t>
    </dgm:pt>
    <dgm:pt modelId="{E45EA8A0-56F1-41FD-910B-9BF1BF94D8F3}">
      <dgm:prSet phldrT="[Testo]" custT="1"/>
      <dgm:spPr/>
      <dgm:t>
        <a:bodyPr/>
        <a:lstStyle/>
        <a:p>
          <a:r>
            <a:rPr lang="it-IT" sz="1050" dirty="0" smtClean="0">
              <a:latin typeface="Arial" panose="020B0604020202020204" pitchFamily="34" charset="0"/>
              <a:cs typeface="Arial" panose="020B0604020202020204" pitchFamily="34" charset="0"/>
            </a:rPr>
            <a:t>Il contesto del mio lavoro</a:t>
          </a:r>
          <a:endParaRPr lang="it-IT" sz="1050" dirty="0">
            <a:latin typeface="Arial" panose="020B0604020202020204" pitchFamily="34" charset="0"/>
            <a:cs typeface="Arial" panose="020B0604020202020204" pitchFamily="34" charset="0"/>
          </a:endParaRPr>
        </a:p>
      </dgm:t>
    </dgm:pt>
    <dgm:pt modelId="{4A4B8C51-01B6-4C68-8ECA-C106B791CD96}" type="parTrans" cxnId="{F0A4D2C2-C55E-4737-B732-64FAE9EFFA53}">
      <dgm:prSet/>
      <dgm:spPr/>
      <dgm:t>
        <a:bodyPr/>
        <a:lstStyle/>
        <a:p>
          <a:endParaRPr lang="it-IT" sz="1000">
            <a:latin typeface="Arial" panose="020B0604020202020204" pitchFamily="34" charset="0"/>
            <a:cs typeface="Arial" panose="020B0604020202020204" pitchFamily="34" charset="0"/>
          </a:endParaRPr>
        </a:p>
      </dgm:t>
    </dgm:pt>
    <dgm:pt modelId="{1015C3AC-16C7-4BEF-B315-E2943B32B488}" type="sibTrans" cxnId="{F0A4D2C2-C55E-4737-B732-64FAE9EFFA53}">
      <dgm:prSet/>
      <dgm:spPr/>
      <dgm:t>
        <a:bodyPr/>
        <a:lstStyle/>
        <a:p>
          <a:endParaRPr lang="it-IT" sz="1000">
            <a:latin typeface="Arial" panose="020B0604020202020204" pitchFamily="34" charset="0"/>
            <a:cs typeface="Arial" panose="020B0604020202020204" pitchFamily="34" charset="0"/>
          </a:endParaRPr>
        </a:p>
      </dgm:t>
    </dgm:pt>
    <dgm:pt modelId="{3A1D39E2-2E2F-4509-9E0E-BE91850C9AB8}">
      <dgm:prSet phldrT="[Testo]" custT="1"/>
      <dgm:spPr/>
      <dgm:t>
        <a:bodyPr/>
        <a:lstStyle/>
        <a:p>
          <a:r>
            <a:rPr lang="it-IT" sz="1050" dirty="0" smtClean="0">
              <a:latin typeface="Arial" panose="020B0604020202020204" pitchFamily="34" charset="0"/>
              <a:cs typeface="Arial" panose="020B0604020202020204" pitchFamily="34" charset="0"/>
            </a:rPr>
            <a:t>Il senso di appartenenza</a:t>
          </a:r>
          <a:endParaRPr lang="it-IT" sz="1050" dirty="0">
            <a:latin typeface="Arial" panose="020B0604020202020204" pitchFamily="34" charset="0"/>
            <a:cs typeface="Arial" panose="020B0604020202020204" pitchFamily="34" charset="0"/>
          </a:endParaRPr>
        </a:p>
      </dgm:t>
    </dgm:pt>
    <dgm:pt modelId="{D981682E-9AAF-4921-AC5A-4FD5F770CB1B}" type="parTrans" cxnId="{BBF390BE-0103-46E5-A409-A72692EC334C}">
      <dgm:prSet/>
      <dgm:spPr/>
      <dgm:t>
        <a:bodyPr/>
        <a:lstStyle/>
        <a:p>
          <a:endParaRPr lang="it-IT" sz="1000">
            <a:latin typeface="Arial" panose="020B0604020202020204" pitchFamily="34" charset="0"/>
            <a:cs typeface="Arial" panose="020B0604020202020204" pitchFamily="34" charset="0"/>
          </a:endParaRPr>
        </a:p>
      </dgm:t>
    </dgm:pt>
    <dgm:pt modelId="{8D1CF782-ED0C-4552-9D45-409A79E33204}" type="sibTrans" cxnId="{BBF390BE-0103-46E5-A409-A72692EC334C}">
      <dgm:prSet/>
      <dgm:spPr/>
      <dgm:t>
        <a:bodyPr/>
        <a:lstStyle/>
        <a:p>
          <a:endParaRPr lang="it-IT" sz="1000">
            <a:latin typeface="Arial" panose="020B0604020202020204" pitchFamily="34" charset="0"/>
            <a:cs typeface="Arial" panose="020B0604020202020204" pitchFamily="34" charset="0"/>
          </a:endParaRPr>
        </a:p>
      </dgm:t>
    </dgm:pt>
    <dgm:pt modelId="{8CBB2C61-FDE8-4BDA-832A-928AC91E676A}">
      <dgm:prSet phldrT="[Testo]" custT="1"/>
      <dgm:spPr/>
      <dgm:t>
        <a:bodyPr/>
        <a:lstStyle/>
        <a:p>
          <a:r>
            <a:rPr lang="it-IT" sz="1050" dirty="0" smtClean="0">
              <a:latin typeface="Arial" panose="020B0604020202020204" pitchFamily="34" charset="0"/>
              <a:cs typeface="Arial" panose="020B0604020202020204" pitchFamily="34" charset="0"/>
            </a:rPr>
            <a:t>L’immagine della mia amministrazione</a:t>
          </a:r>
          <a:endParaRPr lang="it-IT" sz="1050" dirty="0">
            <a:latin typeface="Arial" panose="020B0604020202020204" pitchFamily="34" charset="0"/>
            <a:cs typeface="Arial" panose="020B0604020202020204" pitchFamily="34" charset="0"/>
          </a:endParaRPr>
        </a:p>
      </dgm:t>
    </dgm:pt>
    <dgm:pt modelId="{E295F237-C5FF-4279-8B7E-10C06630B214}" type="parTrans" cxnId="{706FA21D-08F0-485F-9DCF-76EDE36AD937}">
      <dgm:prSet/>
      <dgm:spPr/>
      <dgm:t>
        <a:bodyPr/>
        <a:lstStyle/>
        <a:p>
          <a:endParaRPr lang="it-IT" sz="1000">
            <a:latin typeface="Arial" panose="020B0604020202020204" pitchFamily="34" charset="0"/>
            <a:cs typeface="Arial" panose="020B0604020202020204" pitchFamily="34" charset="0"/>
          </a:endParaRPr>
        </a:p>
      </dgm:t>
    </dgm:pt>
    <dgm:pt modelId="{1F90E424-40FB-4C50-87FC-229B84984335}" type="sibTrans" cxnId="{706FA21D-08F0-485F-9DCF-76EDE36AD937}">
      <dgm:prSet/>
      <dgm:spPr/>
      <dgm:t>
        <a:bodyPr/>
        <a:lstStyle/>
        <a:p>
          <a:endParaRPr lang="it-IT" sz="1000">
            <a:latin typeface="Arial" panose="020B0604020202020204" pitchFamily="34" charset="0"/>
            <a:cs typeface="Arial" panose="020B0604020202020204" pitchFamily="34" charset="0"/>
          </a:endParaRPr>
        </a:p>
      </dgm:t>
    </dgm:pt>
    <dgm:pt modelId="{00E86563-AE9D-4FC7-A25D-4B0C22195097}">
      <dgm:prSet phldrT="[Testo]" custT="1"/>
      <dgm:spPr/>
      <dgm:t>
        <a:bodyPr/>
        <a:lstStyle/>
        <a:p>
          <a:endParaRPr lang="it-IT" sz="1050" dirty="0">
            <a:latin typeface="Arial" panose="020B0604020202020204" pitchFamily="34" charset="0"/>
            <a:cs typeface="Arial" panose="020B0604020202020204" pitchFamily="34" charset="0"/>
          </a:endParaRPr>
        </a:p>
      </dgm:t>
    </dgm:pt>
    <dgm:pt modelId="{91B12810-F0C0-4D4A-8EF5-776A4D78D582}" type="parTrans" cxnId="{F266220D-C8B7-4559-8BDE-C485671E6DEC}">
      <dgm:prSet/>
      <dgm:spPr/>
      <dgm:t>
        <a:bodyPr/>
        <a:lstStyle/>
        <a:p>
          <a:endParaRPr lang="it-IT" sz="1000">
            <a:latin typeface="Arial" panose="020B0604020202020204" pitchFamily="34" charset="0"/>
            <a:cs typeface="Arial" panose="020B0604020202020204" pitchFamily="34" charset="0"/>
          </a:endParaRPr>
        </a:p>
      </dgm:t>
    </dgm:pt>
    <dgm:pt modelId="{8A676A07-82C7-4161-87D4-8056958B0957}" type="sibTrans" cxnId="{F266220D-C8B7-4559-8BDE-C485671E6DEC}">
      <dgm:prSet/>
      <dgm:spPr/>
      <dgm:t>
        <a:bodyPr/>
        <a:lstStyle/>
        <a:p>
          <a:endParaRPr lang="it-IT" sz="1000">
            <a:latin typeface="Arial" panose="020B0604020202020204" pitchFamily="34" charset="0"/>
            <a:cs typeface="Arial" panose="020B0604020202020204" pitchFamily="34" charset="0"/>
          </a:endParaRPr>
        </a:p>
      </dgm:t>
    </dgm:pt>
    <dgm:pt modelId="{CB6D4108-FC61-49C6-90B0-09358459CF94}">
      <dgm:prSet phldrT="[Testo]" custT="1"/>
      <dgm:spPr/>
      <dgm:t>
        <a:bodyPr/>
        <a:lstStyle/>
        <a:p>
          <a:r>
            <a:rPr lang="it-IT" sz="1050" dirty="0" smtClean="0">
              <a:latin typeface="Arial" panose="020B0604020202020204" pitchFamily="34" charset="0"/>
              <a:cs typeface="Arial" panose="020B0604020202020204" pitchFamily="34" charset="0"/>
            </a:rPr>
            <a:t>Le mie performance</a:t>
          </a:r>
          <a:endParaRPr lang="it-IT" sz="1050" dirty="0">
            <a:latin typeface="Arial" panose="020B0604020202020204" pitchFamily="34" charset="0"/>
            <a:cs typeface="Arial" panose="020B0604020202020204" pitchFamily="34" charset="0"/>
          </a:endParaRPr>
        </a:p>
      </dgm:t>
    </dgm:pt>
    <dgm:pt modelId="{CE05F0A0-5B0A-43A7-BB40-7E666B533396}" type="parTrans" cxnId="{56550223-D1FF-41E4-B403-39157A7B3ACD}">
      <dgm:prSet/>
      <dgm:spPr/>
      <dgm:t>
        <a:bodyPr/>
        <a:lstStyle/>
        <a:p>
          <a:endParaRPr lang="it-IT" sz="1000">
            <a:latin typeface="Arial" panose="020B0604020202020204" pitchFamily="34" charset="0"/>
            <a:cs typeface="Arial" panose="020B0604020202020204" pitchFamily="34" charset="0"/>
          </a:endParaRPr>
        </a:p>
      </dgm:t>
    </dgm:pt>
    <dgm:pt modelId="{F7EE681A-B81D-454F-8FF3-4E64D38AC743}" type="sibTrans" cxnId="{56550223-D1FF-41E4-B403-39157A7B3ACD}">
      <dgm:prSet/>
      <dgm:spPr/>
      <dgm:t>
        <a:bodyPr/>
        <a:lstStyle/>
        <a:p>
          <a:endParaRPr lang="it-IT" sz="1000">
            <a:latin typeface="Arial" panose="020B0604020202020204" pitchFamily="34" charset="0"/>
            <a:cs typeface="Arial" panose="020B0604020202020204" pitchFamily="34" charset="0"/>
          </a:endParaRPr>
        </a:p>
      </dgm:t>
    </dgm:pt>
    <dgm:pt modelId="{912E5411-4598-4FD2-A9BF-79233DEEDDC3}">
      <dgm:prSet phldrT="[Testo]" custT="1"/>
      <dgm:spPr/>
      <dgm:t>
        <a:bodyPr/>
        <a:lstStyle/>
        <a:p>
          <a:r>
            <a:rPr lang="it-IT" sz="1050" dirty="0" smtClean="0">
              <a:latin typeface="Arial" panose="020B0604020202020204" pitchFamily="34" charset="0"/>
              <a:cs typeface="Arial" panose="020B0604020202020204" pitchFamily="34" charset="0"/>
            </a:rPr>
            <a:t>Il funzionamento del sistema</a:t>
          </a:r>
          <a:endParaRPr lang="it-IT" sz="1050" dirty="0">
            <a:latin typeface="Arial" panose="020B0604020202020204" pitchFamily="34" charset="0"/>
            <a:cs typeface="Arial" panose="020B0604020202020204" pitchFamily="34" charset="0"/>
          </a:endParaRPr>
        </a:p>
      </dgm:t>
    </dgm:pt>
    <dgm:pt modelId="{9CB86967-012B-4B38-B3A8-D81283DACA0E}" type="parTrans" cxnId="{392326BD-CACD-4062-83B2-0BDF55824604}">
      <dgm:prSet/>
      <dgm:spPr/>
      <dgm:t>
        <a:bodyPr/>
        <a:lstStyle/>
        <a:p>
          <a:endParaRPr lang="it-IT" sz="1000">
            <a:latin typeface="Arial" panose="020B0604020202020204" pitchFamily="34" charset="0"/>
            <a:cs typeface="Arial" panose="020B0604020202020204" pitchFamily="34" charset="0"/>
          </a:endParaRPr>
        </a:p>
      </dgm:t>
    </dgm:pt>
    <dgm:pt modelId="{2F21329A-E1E7-43D2-8E6F-D03184AD4293}" type="sibTrans" cxnId="{392326BD-CACD-4062-83B2-0BDF55824604}">
      <dgm:prSet/>
      <dgm:spPr/>
      <dgm:t>
        <a:bodyPr/>
        <a:lstStyle/>
        <a:p>
          <a:endParaRPr lang="it-IT" sz="1000">
            <a:latin typeface="Arial" panose="020B0604020202020204" pitchFamily="34" charset="0"/>
            <a:cs typeface="Arial" panose="020B0604020202020204" pitchFamily="34" charset="0"/>
          </a:endParaRPr>
        </a:p>
      </dgm:t>
    </dgm:pt>
    <dgm:pt modelId="{72DE6FF4-C8DE-4608-954D-9EEF0CF5688A}">
      <dgm:prSet phldrT="[Testo]" custT="1"/>
      <dgm:spPr/>
      <dgm:t>
        <a:bodyPr/>
        <a:lstStyle/>
        <a:p>
          <a:r>
            <a:rPr lang="it-IT" sz="1050" dirty="0" smtClean="0">
              <a:latin typeface="Arial" panose="020B0604020202020204" pitchFamily="34" charset="0"/>
              <a:cs typeface="Arial" panose="020B0604020202020204" pitchFamily="34" charset="0"/>
            </a:rPr>
            <a:t>Il mio capo e l’equità</a:t>
          </a:r>
          <a:endParaRPr lang="it-IT" sz="1050" dirty="0">
            <a:latin typeface="Arial" panose="020B0604020202020204" pitchFamily="34" charset="0"/>
            <a:cs typeface="Arial" panose="020B0604020202020204" pitchFamily="34" charset="0"/>
          </a:endParaRPr>
        </a:p>
      </dgm:t>
    </dgm:pt>
    <dgm:pt modelId="{B40A55B6-C815-4990-8533-934141C3165B}" type="parTrans" cxnId="{9C5F4EB9-B7A9-4B96-8466-BE92E1CE72CA}">
      <dgm:prSet/>
      <dgm:spPr/>
      <dgm:t>
        <a:bodyPr/>
        <a:lstStyle/>
        <a:p>
          <a:endParaRPr lang="it-IT" sz="1000">
            <a:latin typeface="Arial" panose="020B0604020202020204" pitchFamily="34" charset="0"/>
            <a:cs typeface="Arial" panose="020B0604020202020204" pitchFamily="34" charset="0"/>
          </a:endParaRPr>
        </a:p>
      </dgm:t>
    </dgm:pt>
    <dgm:pt modelId="{7A9743C3-C111-40C3-A1BE-0FA56364A9C5}" type="sibTrans" cxnId="{9C5F4EB9-B7A9-4B96-8466-BE92E1CE72CA}">
      <dgm:prSet/>
      <dgm:spPr/>
      <dgm:t>
        <a:bodyPr/>
        <a:lstStyle/>
        <a:p>
          <a:endParaRPr lang="it-IT" sz="1000">
            <a:latin typeface="Arial" panose="020B0604020202020204" pitchFamily="34" charset="0"/>
            <a:cs typeface="Arial" panose="020B0604020202020204" pitchFamily="34" charset="0"/>
          </a:endParaRPr>
        </a:p>
      </dgm:t>
    </dgm:pt>
    <dgm:pt modelId="{815127ED-CE6D-4E5C-82B7-FF7FF49C3932}" type="pres">
      <dgm:prSet presAssocID="{9006AE48-1F3A-4283-A092-C49C12272F41}" presName="composite" presStyleCnt="0">
        <dgm:presLayoutVars>
          <dgm:chMax val="5"/>
          <dgm:dir/>
          <dgm:animLvl val="ctr"/>
          <dgm:resizeHandles val="exact"/>
        </dgm:presLayoutVars>
      </dgm:prSet>
      <dgm:spPr/>
      <dgm:t>
        <a:bodyPr/>
        <a:lstStyle/>
        <a:p>
          <a:endParaRPr lang="it-IT"/>
        </a:p>
      </dgm:t>
    </dgm:pt>
    <dgm:pt modelId="{A99DA44F-7FA6-4553-A47C-5D3F7216C74A}" type="pres">
      <dgm:prSet presAssocID="{9006AE48-1F3A-4283-A092-C49C12272F41}" presName="cycle" presStyleCnt="0"/>
      <dgm:spPr/>
    </dgm:pt>
    <dgm:pt modelId="{7406E389-DD83-4C66-A473-7F3B086EB09B}" type="pres">
      <dgm:prSet presAssocID="{9006AE48-1F3A-4283-A092-C49C12272F41}" presName="centerShape" presStyleCnt="0"/>
      <dgm:spPr/>
    </dgm:pt>
    <dgm:pt modelId="{0632F1E3-DEEC-404E-94FD-F5E0A63B5777}" type="pres">
      <dgm:prSet presAssocID="{9006AE48-1F3A-4283-A092-C49C12272F41}" presName="connSite" presStyleLbl="node1" presStyleIdx="0" presStyleCnt="4"/>
      <dgm:spPr/>
    </dgm:pt>
    <dgm:pt modelId="{0C290113-63B1-4FDA-9220-92C18D5EB051}" type="pres">
      <dgm:prSet presAssocID="{9006AE48-1F3A-4283-A092-C49C12272F41}" presName="visible" presStyleLbl="node1" presStyleIdx="0" presStyleCnt="4" custLinFactNeighborX="-428" custLinFactNeighborY="3427"/>
      <dgm:spPr>
        <a:noFill/>
      </dgm:spPr>
    </dgm:pt>
    <dgm:pt modelId="{92023EAF-120D-483F-A3BB-463F81BBE345}" type="pres">
      <dgm:prSet presAssocID="{4CE3A971-4CD9-4248-B63C-E705B196623F}" presName="Name25" presStyleLbl="parChTrans1D1" presStyleIdx="0" presStyleCnt="3"/>
      <dgm:spPr/>
      <dgm:t>
        <a:bodyPr/>
        <a:lstStyle/>
        <a:p>
          <a:endParaRPr lang="it-IT"/>
        </a:p>
      </dgm:t>
    </dgm:pt>
    <dgm:pt modelId="{FC82B755-B653-44E9-8447-6AF79C2B4B26}" type="pres">
      <dgm:prSet presAssocID="{CFF1D58D-E68C-4FE5-B1A9-6C65BA257192}" presName="node" presStyleCnt="0"/>
      <dgm:spPr/>
    </dgm:pt>
    <dgm:pt modelId="{7CF5C2A9-5643-4D19-967B-0BAAFFEACEC5}" type="pres">
      <dgm:prSet presAssocID="{CFF1D58D-E68C-4FE5-B1A9-6C65BA257192}" presName="parentNode" presStyleLbl="node1" presStyleIdx="1" presStyleCnt="4" custLinFactNeighborX="-714" custLinFactNeighborY="7708">
        <dgm:presLayoutVars>
          <dgm:chMax val="1"/>
          <dgm:bulletEnabled val="1"/>
        </dgm:presLayoutVars>
      </dgm:prSet>
      <dgm:spPr/>
      <dgm:t>
        <a:bodyPr/>
        <a:lstStyle/>
        <a:p>
          <a:endParaRPr lang="it-IT"/>
        </a:p>
      </dgm:t>
    </dgm:pt>
    <dgm:pt modelId="{24E33E08-B1A9-4B72-A688-B1463DC450B1}" type="pres">
      <dgm:prSet presAssocID="{CFF1D58D-E68C-4FE5-B1A9-6C65BA257192}" presName="childNode" presStyleLbl="revTx" presStyleIdx="0" presStyleCnt="3">
        <dgm:presLayoutVars>
          <dgm:bulletEnabled val="1"/>
        </dgm:presLayoutVars>
      </dgm:prSet>
      <dgm:spPr/>
      <dgm:t>
        <a:bodyPr/>
        <a:lstStyle/>
        <a:p>
          <a:endParaRPr lang="it-IT"/>
        </a:p>
      </dgm:t>
    </dgm:pt>
    <dgm:pt modelId="{D0F9C253-C0C8-4DBD-B00E-4728B0921C04}" type="pres">
      <dgm:prSet presAssocID="{4B0DFAE0-982C-4835-AB63-23916FD56412}" presName="Name25" presStyleLbl="parChTrans1D1" presStyleIdx="1" presStyleCnt="3"/>
      <dgm:spPr/>
      <dgm:t>
        <a:bodyPr/>
        <a:lstStyle/>
        <a:p>
          <a:endParaRPr lang="it-IT"/>
        </a:p>
      </dgm:t>
    </dgm:pt>
    <dgm:pt modelId="{04756D14-4A02-4548-BE23-01AC426D944F}" type="pres">
      <dgm:prSet presAssocID="{2384C681-F8D5-4E71-9BE7-7A0F84F74A59}" presName="node" presStyleCnt="0"/>
      <dgm:spPr/>
    </dgm:pt>
    <dgm:pt modelId="{EFFA2825-0B99-4731-956F-4AAC383EE14C}" type="pres">
      <dgm:prSet presAssocID="{2384C681-F8D5-4E71-9BE7-7A0F84F74A59}" presName="parentNode" presStyleLbl="node1" presStyleIdx="2" presStyleCnt="4">
        <dgm:presLayoutVars>
          <dgm:chMax val="1"/>
          <dgm:bulletEnabled val="1"/>
        </dgm:presLayoutVars>
      </dgm:prSet>
      <dgm:spPr/>
      <dgm:t>
        <a:bodyPr/>
        <a:lstStyle/>
        <a:p>
          <a:endParaRPr lang="it-IT"/>
        </a:p>
      </dgm:t>
    </dgm:pt>
    <dgm:pt modelId="{3EFDC8CB-5D4D-4F6A-BF3C-B7760C752CF0}" type="pres">
      <dgm:prSet presAssocID="{2384C681-F8D5-4E71-9BE7-7A0F84F74A59}" presName="childNode" presStyleLbl="revTx" presStyleIdx="1" presStyleCnt="3">
        <dgm:presLayoutVars>
          <dgm:bulletEnabled val="1"/>
        </dgm:presLayoutVars>
      </dgm:prSet>
      <dgm:spPr/>
      <dgm:t>
        <a:bodyPr/>
        <a:lstStyle/>
        <a:p>
          <a:endParaRPr lang="it-IT"/>
        </a:p>
      </dgm:t>
    </dgm:pt>
    <dgm:pt modelId="{2D131611-5AA6-45FD-8E48-47B61A15D192}" type="pres">
      <dgm:prSet presAssocID="{725B7B3F-F296-4A53-B450-6AF07CC98936}" presName="Name25" presStyleLbl="parChTrans1D1" presStyleIdx="2" presStyleCnt="3"/>
      <dgm:spPr/>
      <dgm:t>
        <a:bodyPr/>
        <a:lstStyle/>
        <a:p>
          <a:endParaRPr lang="it-IT"/>
        </a:p>
      </dgm:t>
    </dgm:pt>
    <dgm:pt modelId="{E625D7E9-66B6-4A69-B11F-330C4A7E6F09}" type="pres">
      <dgm:prSet presAssocID="{D51F739A-62A5-431D-81D9-B9C79599075A}" presName="node" presStyleCnt="0"/>
      <dgm:spPr/>
    </dgm:pt>
    <dgm:pt modelId="{89E34849-8475-4AE3-994B-C2F918E9F2BE}" type="pres">
      <dgm:prSet presAssocID="{D51F739A-62A5-431D-81D9-B9C79599075A}" presName="parentNode" presStyleLbl="node1" presStyleIdx="3" presStyleCnt="4">
        <dgm:presLayoutVars>
          <dgm:chMax val="1"/>
          <dgm:bulletEnabled val="1"/>
        </dgm:presLayoutVars>
      </dgm:prSet>
      <dgm:spPr/>
      <dgm:t>
        <a:bodyPr/>
        <a:lstStyle/>
        <a:p>
          <a:endParaRPr lang="it-IT"/>
        </a:p>
      </dgm:t>
    </dgm:pt>
    <dgm:pt modelId="{F936025A-EB4D-4921-A975-D16E137DF3CD}" type="pres">
      <dgm:prSet presAssocID="{D51F739A-62A5-431D-81D9-B9C79599075A}" presName="childNode" presStyleLbl="revTx" presStyleIdx="2" presStyleCnt="3">
        <dgm:presLayoutVars>
          <dgm:bulletEnabled val="1"/>
        </dgm:presLayoutVars>
      </dgm:prSet>
      <dgm:spPr/>
      <dgm:t>
        <a:bodyPr/>
        <a:lstStyle/>
        <a:p>
          <a:endParaRPr lang="it-IT"/>
        </a:p>
      </dgm:t>
    </dgm:pt>
  </dgm:ptLst>
  <dgm:cxnLst>
    <dgm:cxn modelId="{A84A8F4A-25F7-4376-85F4-CF827CD5BEE8}" type="presOf" srcId="{725B7B3F-F296-4A53-B450-6AF07CC98936}" destId="{2D131611-5AA6-45FD-8E48-47B61A15D192}" srcOrd="0" destOrd="0" presId="urn:microsoft.com/office/officeart/2005/8/layout/radial2"/>
    <dgm:cxn modelId="{319F9AD7-5EF8-4739-846A-F53F5563BD25}" type="presOf" srcId="{D416EAB6-3D15-4826-AEA2-FD2B09F2DF32}" destId="{24E33E08-B1A9-4B72-A688-B1463DC450B1}" srcOrd="0" destOrd="4" presId="urn:microsoft.com/office/officeart/2005/8/layout/radial2"/>
    <dgm:cxn modelId="{4A321DD0-CC33-4AEC-BEA1-8D40B947D182}" type="presOf" srcId="{4CE3A971-4CD9-4248-B63C-E705B196623F}" destId="{92023EAF-120D-483F-A3BB-463F81BBE345}" srcOrd="0" destOrd="0" presId="urn:microsoft.com/office/officeart/2005/8/layout/radial2"/>
    <dgm:cxn modelId="{34971838-AB52-4835-91C7-EBA0E3DE095C}" type="presOf" srcId="{72DE6FF4-C8DE-4608-954D-9EEF0CF5688A}" destId="{F936025A-EB4D-4921-A975-D16E137DF3CD}" srcOrd="0" destOrd="1" presId="urn:microsoft.com/office/officeart/2005/8/layout/radial2"/>
    <dgm:cxn modelId="{7E51E12B-5CB4-4EFE-88A6-5F82B3E5F925}" type="presOf" srcId="{4B0DFAE0-982C-4835-AB63-23916FD56412}" destId="{D0F9C253-C0C8-4DBD-B00E-4728B0921C04}" srcOrd="0" destOrd="0" presId="urn:microsoft.com/office/officeart/2005/8/layout/radial2"/>
    <dgm:cxn modelId="{9F362577-7C34-4A31-96B3-B610FDAD6B51}" srcId="{CFF1D58D-E68C-4FE5-B1A9-6C65BA257192}" destId="{2B55F890-A49F-412B-A932-73E3F6F4FE47}" srcOrd="0" destOrd="0" parTransId="{8C6A8E81-EDF0-40E6-A922-224D1B01C450}" sibTransId="{A073CF52-92BC-4234-9752-592148E0DDF3}"/>
    <dgm:cxn modelId="{8D55E03C-9D5A-4550-9D16-07EB6A28F328}" type="presOf" srcId="{8CBB2C61-FDE8-4BDA-832A-928AC91E676A}" destId="{24E33E08-B1A9-4B72-A688-B1463DC450B1}" srcOrd="0" destOrd="8" presId="urn:microsoft.com/office/officeart/2005/8/layout/radial2"/>
    <dgm:cxn modelId="{9C5F4EB9-B7A9-4B96-8466-BE92E1CE72CA}" srcId="{D51F739A-62A5-431D-81D9-B9C79599075A}" destId="{72DE6FF4-C8DE-4608-954D-9EEF0CF5688A}" srcOrd="1" destOrd="0" parTransId="{B40A55B6-C815-4990-8533-934141C3165B}" sibTransId="{7A9743C3-C111-40C3-A1BE-0FA56364A9C5}"/>
    <dgm:cxn modelId="{A221679D-1664-47DB-9289-9A1919845E44}" srcId="{CFF1D58D-E68C-4FE5-B1A9-6C65BA257192}" destId="{F32F4C43-3797-42D2-BDBE-9F020056DF3A}" srcOrd="3" destOrd="0" parTransId="{D93BDF76-9195-4530-AEE0-843C6F8CFE9A}" sibTransId="{1972BF10-4112-46D4-A4B0-DE591270A9F9}"/>
    <dgm:cxn modelId="{F08292AC-3E48-4B0F-A388-9E92B817AE03}" type="presOf" srcId="{E19EE498-5E70-478C-AAC3-B6C8DDBF4A42}" destId="{24E33E08-B1A9-4B72-A688-B1463DC450B1}" srcOrd="0" destOrd="1" presId="urn:microsoft.com/office/officeart/2005/8/layout/radial2"/>
    <dgm:cxn modelId="{AD27C978-EF30-4062-A1D4-52952E213DC3}" type="presOf" srcId="{3A1D39E2-2E2F-4509-9E0E-BE91850C9AB8}" destId="{24E33E08-B1A9-4B72-A688-B1463DC450B1}" srcOrd="0" destOrd="7" presId="urn:microsoft.com/office/officeart/2005/8/layout/radial2"/>
    <dgm:cxn modelId="{D60C3429-294C-4F9E-9691-4B3BB4C4BCE7}" srcId="{2384C681-F8D5-4E71-9BE7-7A0F84F74A59}" destId="{73FB9C56-E058-4461-87FC-FC6F8D692A1E}" srcOrd="0" destOrd="0" parTransId="{939E371A-FEC4-453E-AE86-884B6257412D}" sibTransId="{70BA4D47-E901-4B68-B66E-F6581A0A6430}"/>
    <dgm:cxn modelId="{0AD4118F-DC09-4F05-9855-51D2DD94AF89}" type="presOf" srcId="{E45EA8A0-56F1-41FD-910B-9BF1BF94D8F3}" destId="{24E33E08-B1A9-4B72-A688-B1463DC450B1}" srcOrd="0" destOrd="6" presId="urn:microsoft.com/office/officeart/2005/8/layout/radial2"/>
    <dgm:cxn modelId="{03E90F04-FC83-4D96-92CE-A83B4E1B669C}" srcId="{CFF1D58D-E68C-4FE5-B1A9-6C65BA257192}" destId="{E5517DFD-5E50-4468-9C9B-147FEF1BEEC9}" srcOrd="2" destOrd="0" parTransId="{81EFB978-806E-448F-BD34-D166BC12FE84}" sibTransId="{C65B4B1A-DAE2-4671-8D79-CA126CC2FEA7}"/>
    <dgm:cxn modelId="{3E2580C1-FB09-4426-8467-C215CA034B24}" srcId="{CFF1D58D-E68C-4FE5-B1A9-6C65BA257192}" destId="{D416EAB6-3D15-4826-AEA2-FD2B09F2DF32}" srcOrd="4" destOrd="0" parTransId="{F9307145-8679-415F-90C4-FB76B1A11574}" sibTransId="{8A72A46E-DF24-4C63-9D71-D64864FA8C64}"/>
    <dgm:cxn modelId="{811F28FC-03F7-489D-99E5-4C45AE216566}" type="presOf" srcId="{CFF1D58D-E68C-4FE5-B1A9-6C65BA257192}" destId="{7CF5C2A9-5643-4D19-967B-0BAAFFEACEC5}" srcOrd="0" destOrd="0" presId="urn:microsoft.com/office/officeart/2005/8/layout/radial2"/>
    <dgm:cxn modelId="{1350BA89-79D5-41D3-AAE7-0D4919990C08}" srcId="{9006AE48-1F3A-4283-A092-C49C12272F41}" destId="{2384C681-F8D5-4E71-9BE7-7A0F84F74A59}" srcOrd="1" destOrd="0" parTransId="{4B0DFAE0-982C-4835-AB63-23916FD56412}" sibTransId="{F61646BB-612B-48D1-84F4-8F559AE65C5D}"/>
    <dgm:cxn modelId="{FC6DB8FF-C2EF-44C7-90D7-5238B314F11C}" srcId="{D51F739A-62A5-431D-81D9-B9C79599075A}" destId="{BEFD934B-1468-418F-9DC4-47FFAC8CEE18}" srcOrd="0" destOrd="0" parTransId="{85634B31-6896-4AF1-B972-1F640EF25492}" sibTransId="{D9000C06-092B-473F-83A9-037AAC4A11E0}"/>
    <dgm:cxn modelId="{84F15A8D-CE53-44FA-9CC9-25E3C0211263}" type="presOf" srcId="{F32F4C43-3797-42D2-BDBE-9F020056DF3A}" destId="{24E33E08-B1A9-4B72-A688-B1463DC450B1}" srcOrd="0" destOrd="3" presId="urn:microsoft.com/office/officeart/2005/8/layout/radial2"/>
    <dgm:cxn modelId="{66BA7B83-736D-4DD7-BB40-1E4C9FC8C6FF}" srcId="{CFF1D58D-E68C-4FE5-B1A9-6C65BA257192}" destId="{E19EE498-5E70-478C-AAC3-B6C8DDBF4A42}" srcOrd="1" destOrd="0" parTransId="{FB575C2D-F68B-4DC9-A9D7-6F0C81B320C5}" sibTransId="{375ABB3C-7737-4117-A760-B0FAA523704D}"/>
    <dgm:cxn modelId="{66535511-A266-432C-A8C5-94BE02682FDA}" type="presOf" srcId="{329B0F87-7013-4D2E-8310-0271DD2D1FB6}" destId="{24E33E08-B1A9-4B72-A688-B1463DC450B1}" srcOrd="0" destOrd="5" presId="urn:microsoft.com/office/officeart/2005/8/layout/radial2"/>
    <dgm:cxn modelId="{8C8BCB61-91D8-46E5-8043-B8D6632B39CB}" type="presOf" srcId="{BEFD934B-1468-418F-9DC4-47FFAC8CEE18}" destId="{F936025A-EB4D-4921-A975-D16E137DF3CD}" srcOrd="0" destOrd="0" presId="urn:microsoft.com/office/officeart/2005/8/layout/radial2"/>
    <dgm:cxn modelId="{56550223-D1FF-41E4-B403-39157A7B3ACD}" srcId="{2384C681-F8D5-4E71-9BE7-7A0F84F74A59}" destId="{CB6D4108-FC61-49C6-90B0-09358459CF94}" srcOrd="1" destOrd="0" parTransId="{CE05F0A0-5B0A-43A7-BB40-7E666B533396}" sibTransId="{F7EE681A-B81D-454F-8FF3-4E64D38AC743}"/>
    <dgm:cxn modelId="{19D2C3E2-F9D4-4599-8033-A00DE67A1CB4}" srcId="{9006AE48-1F3A-4283-A092-C49C12272F41}" destId="{D51F739A-62A5-431D-81D9-B9C79599075A}" srcOrd="2" destOrd="0" parTransId="{725B7B3F-F296-4A53-B450-6AF07CC98936}" sibTransId="{11D8A3AB-62F7-4B00-8E2D-71BA02CF8130}"/>
    <dgm:cxn modelId="{5E36EE62-6927-4F23-9A49-8821ED2AD5CB}" type="presOf" srcId="{D51F739A-62A5-431D-81D9-B9C79599075A}" destId="{89E34849-8475-4AE3-994B-C2F918E9F2BE}" srcOrd="0" destOrd="0" presId="urn:microsoft.com/office/officeart/2005/8/layout/radial2"/>
    <dgm:cxn modelId="{2FEBC11D-0A44-4AB0-81E7-38253997FCFD}" srcId="{9006AE48-1F3A-4283-A092-C49C12272F41}" destId="{CFF1D58D-E68C-4FE5-B1A9-6C65BA257192}" srcOrd="0" destOrd="0" parTransId="{4CE3A971-4CD9-4248-B63C-E705B196623F}" sibTransId="{533D708A-719C-4D4C-AD3E-E8C8F3322AB4}"/>
    <dgm:cxn modelId="{DF23BDB3-5DE1-4300-8214-65D9D64B1B30}" type="presOf" srcId="{00E86563-AE9D-4FC7-A25D-4B0C22195097}" destId="{24E33E08-B1A9-4B72-A688-B1463DC450B1}" srcOrd="0" destOrd="9" presId="urn:microsoft.com/office/officeart/2005/8/layout/radial2"/>
    <dgm:cxn modelId="{3CB0B40E-2250-4816-BC19-98043A31C48F}" type="presOf" srcId="{2B55F890-A49F-412B-A932-73E3F6F4FE47}" destId="{24E33E08-B1A9-4B72-A688-B1463DC450B1}" srcOrd="0" destOrd="0" presId="urn:microsoft.com/office/officeart/2005/8/layout/radial2"/>
    <dgm:cxn modelId="{C88461D4-231B-4B53-84D8-7129877E40BB}" type="presOf" srcId="{CB6D4108-FC61-49C6-90B0-09358459CF94}" destId="{3EFDC8CB-5D4D-4F6A-BF3C-B7760C752CF0}" srcOrd="0" destOrd="1" presId="urn:microsoft.com/office/officeart/2005/8/layout/radial2"/>
    <dgm:cxn modelId="{706FA21D-08F0-485F-9DCF-76EDE36AD937}" srcId="{CFF1D58D-E68C-4FE5-B1A9-6C65BA257192}" destId="{8CBB2C61-FDE8-4BDA-832A-928AC91E676A}" srcOrd="8" destOrd="0" parTransId="{E295F237-C5FF-4279-8B7E-10C06630B214}" sibTransId="{1F90E424-40FB-4C50-87FC-229B84984335}"/>
    <dgm:cxn modelId="{392326BD-CACD-4062-83B2-0BDF55824604}" srcId="{2384C681-F8D5-4E71-9BE7-7A0F84F74A59}" destId="{912E5411-4598-4FD2-A9BF-79233DEEDDC3}" srcOrd="2" destOrd="0" parTransId="{9CB86967-012B-4B38-B3A8-D81283DACA0E}" sibTransId="{2F21329A-E1E7-43D2-8E6F-D03184AD4293}"/>
    <dgm:cxn modelId="{F266220D-C8B7-4559-8BDE-C485671E6DEC}" srcId="{CFF1D58D-E68C-4FE5-B1A9-6C65BA257192}" destId="{00E86563-AE9D-4FC7-A25D-4B0C22195097}" srcOrd="9" destOrd="0" parTransId="{91B12810-F0C0-4D4A-8EF5-776A4D78D582}" sibTransId="{8A676A07-82C7-4161-87D4-8056958B0957}"/>
    <dgm:cxn modelId="{083C9878-F574-41E6-8342-DD4A5D8812E7}" srcId="{CFF1D58D-E68C-4FE5-B1A9-6C65BA257192}" destId="{329B0F87-7013-4D2E-8310-0271DD2D1FB6}" srcOrd="5" destOrd="0" parTransId="{FC980025-2952-4C75-B64E-8F6C139D5091}" sibTransId="{77C51ED6-ECF0-4E22-B178-611CF0357495}"/>
    <dgm:cxn modelId="{A828DA3F-2099-45F3-BAFD-3DA1D0926390}" type="presOf" srcId="{2384C681-F8D5-4E71-9BE7-7A0F84F74A59}" destId="{EFFA2825-0B99-4731-956F-4AAC383EE14C}" srcOrd="0" destOrd="0" presId="urn:microsoft.com/office/officeart/2005/8/layout/radial2"/>
    <dgm:cxn modelId="{F0A4D2C2-C55E-4737-B732-64FAE9EFFA53}" srcId="{CFF1D58D-E68C-4FE5-B1A9-6C65BA257192}" destId="{E45EA8A0-56F1-41FD-910B-9BF1BF94D8F3}" srcOrd="6" destOrd="0" parTransId="{4A4B8C51-01B6-4C68-8ECA-C106B791CD96}" sibTransId="{1015C3AC-16C7-4BEF-B315-E2943B32B488}"/>
    <dgm:cxn modelId="{BBF390BE-0103-46E5-A409-A72692EC334C}" srcId="{CFF1D58D-E68C-4FE5-B1A9-6C65BA257192}" destId="{3A1D39E2-2E2F-4509-9E0E-BE91850C9AB8}" srcOrd="7" destOrd="0" parTransId="{D981682E-9AAF-4921-AC5A-4FD5F770CB1B}" sibTransId="{8D1CF782-ED0C-4552-9D45-409A79E33204}"/>
    <dgm:cxn modelId="{A71F7634-4D36-4E97-AD2A-2F929EAD3A3A}" type="presOf" srcId="{9006AE48-1F3A-4283-A092-C49C12272F41}" destId="{815127ED-CE6D-4E5C-82B7-FF7FF49C3932}" srcOrd="0" destOrd="0" presId="urn:microsoft.com/office/officeart/2005/8/layout/radial2"/>
    <dgm:cxn modelId="{BDF491AB-963A-4F62-B5DD-7195CE72F149}" type="presOf" srcId="{912E5411-4598-4FD2-A9BF-79233DEEDDC3}" destId="{3EFDC8CB-5D4D-4F6A-BF3C-B7760C752CF0}" srcOrd="0" destOrd="2" presId="urn:microsoft.com/office/officeart/2005/8/layout/radial2"/>
    <dgm:cxn modelId="{33B5FB2C-FD7D-4AE1-9155-6887E3BCA837}" type="presOf" srcId="{E5517DFD-5E50-4468-9C9B-147FEF1BEEC9}" destId="{24E33E08-B1A9-4B72-A688-B1463DC450B1}" srcOrd="0" destOrd="2" presId="urn:microsoft.com/office/officeart/2005/8/layout/radial2"/>
    <dgm:cxn modelId="{91C12EB0-CF81-4CF4-BFDC-F0AFBDB252BE}" type="presOf" srcId="{73FB9C56-E058-4461-87FC-FC6F8D692A1E}" destId="{3EFDC8CB-5D4D-4F6A-BF3C-B7760C752CF0}" srcOrd="0" destOrd="0" presId="urn:microsoft.com/office/officeart/2005/8/layout/radial2"/>
    <dgm:cxn modelId="{F128F606-6600-48FC-A998-CFAD6444BE9D}" type="presParOf" srcId="{815127ED-CE6D-4E5C-82B7-FF7FF49C3932}" destId="{A99DA44F-7FA6-4553-A47C-5D3F7216C74A}" srcOrd="0" destOrd="0" presId="urn:microsoft.com/office/officeart/2005/8/layout/radial2"/>
    <dgm:cxn modelId="{A01BD820-DEF6-4533-AC9B-7EBF1F077E36}" type="presParOf" srcId="{A99DA44F-7FA6-4553-A47C-5D3F7216C74A}" destId="{7406E389-DD83-4C66-A473-7F3B086EB09B}" srcOrd="0" destOrd="0" presId="urn:microsoft.com/office/officeart/2005/8/layout/radial2"/>
    <dgm:cxn modelId="{7B4A5CA0-51F5-40C7-A4B3-241B94493792}" type="presParOf" srcId="{7406E389-DD83-4C66-A473-7F3B086EB09B}" destId="{0632F1E3-DEEC-404E-94FD-F5E0A63B5777}" srcOrd="0" destOrd="0" presId="urn:microsoft.com/office/officeart/2005/8/layout/radial2"/>
    <dgm:cxn modelId="{7ACB83CD-6747-46DE-8AF3-AE073966F8D5}" type="presParOf" srcId="{7406E389-DD83-4C66-A473-7F3B086EB09B}" destId="{0C290113-63B1-4FDA-9220-92C18D5EB051}" srcOrd="1" destOrd="0" presId="urn:microsoft.com/office/officeart/2005/8/layout/radial2"/>
    <dgm:cxn modelId="{32BF04EE-9C7B-4538-A879-4A73BB741050}" type="presParOf" srcId="{A99DA44F-7FA6-4553-A47C-5D3F7216C74A}" destId="{92023EAF-120D-483F-A3BB-463F81BBE345}" srcOrd="1" destOrd="0" presId="urn:microsoft.com/office/officeart/2005/8/layout/radial2"/>
    <dgm:cxn modelId="{228EFA30-6BBA-4566-B952-F0849D04D41A}" type="presParOf" srcId="{A99DA44F-7FA6-4553-A47C-5D3F7216C74A}" destId="{FC82B755-B653-44E9-8447-6AF79C2B4B26}" srcOrd="2" destOrd="0" presId="urn:microsoft.com/office/officeart/2005/8/layout/radial2"/>
    <dgm:cxn modelId="{82F8FB5A-302D-49F7-9586-E64B1AD66F98}" type="presParOf" srcId="{FC82B755-B653-44E9-8447-6AF79C2B4B26}" destId="{7CF5C2A9-5643-4D19-967B-0BAAFFEACEC5}" srcOrd="0" destOrd="0" presId="urn:microsoft.com/office/officeart/2005/8/layout/radial2"/>
    <dgm:cxn modelId="{28273DCF-088B-4F5A-A986-6266DB3795C7}" type="presParOf" srcId="{FC82B755-B653-44E9-8447-6AF79C2B4B26}" destId="{24E33E08-B1A9-4B72-A688-B1463DC450B1}" srcOrd="1" destOrd="0" presId="urn:microsoft.com/office/officeart/2005/8/layout/radial2"/>
    <dgm:cxn modelId="{BA0EE79C-33FC-41DF-8442-3205A4F1DABD}" type="presParOf" srcId="{A99DA44F-7FA6-4553-A47C-5D3F7216C74A}" destId="{D0F9C253-C0C8-4DBD-B00E-4728B0921C04}" srcOrd="3" destOrd="0" presId="urn:microsoft.com/office/officeart/2005/8/layout/radial2"/>
    <dgm:cxn modelId="{0D66D5E0-4799-413F-BB59-38A2D18EA92A}" type="presParOf" srcId="{A99DA44F-7FA6-4553-A47C-5D3F7216C74A}" destId="{04756D14-4A02-4548-BE23-01AC426D944F}" srcOrd="4" destOrd="0" presId="urn:microsoft.com/office/officeart/2005/8/layout/radial2"/>
    <dgm:cxn modelId="{1C3FC251-49AA-4D00-9E59-247D82BBD529}" type="presParOf" srcId="{04756D14-4A02-4548-BE23-01AC426D944F}" destId="{EFFA2825-0B99-4731-956F-4AAC383EE14C}" srcOrd="0" destOrd="0" presId="urn:microsoft.com/office/officeart/2005/8/layout/radial2"/>
    <dgm:cxn modelId="{43EAA650-B41F-447E-99EB-106597DD1B21}" type="presParOf" srcId="{04756D14-4A02-4548-BE23-01AC426D944F}" destId="{3EFDC8CB-5D4D-4F6A-BF3C-B7760C752CF0}" srcOrd="1" destOrd="0" presId="urn:microsoft.com/office/officeart/2005/8/layout/radial2"/>
    <dgm:cxn modelId="{3DE7748B-2158-46F4-A292-A39920E40BF6}" type="presParOf" srcId="{A99DA44F-7FA6-4553-A47C-5D3F7216C74A}" destId="{2D131611-5AA6-45FD-8E48-47B61A15D192}" srcOrd="5" destOrd="0" presId="urn:microsoft.com/office/officeart/2005/8/layout/radial2"/>
    <dgm:cxn modelId="{7811DAEC-6CFE-4848-A5FA-68EB11ED9564}" type="presParOf" srcId="{A99DA44F-7FA6-4553-A47C-5D3F7216C74A}" destId="{E625D7E9-66B6-4A69-B11F-330C4A7E6F09}" srcOrd="6" destOrd="0" presId="urn:microsoft.com/office/officeart/2005/8/layout/radial2"/>
    <dgm:cxn modelId="{641FA5E2-38DA-4729-82D8-9875787F8D59}" type="presParOf" srcId="{E625D7E9-66B6-4A69-B11F-330C4A7E6F09}" destId="{89E34849-8475-4AE3-994B-C2F918E9F2BE}" srcOrd="0" destOrd="0" presId="urn:microsoft.com/office/officeart/2005/8/layout/radial2"/>
    <dgm:cxn modelId="{0D5984E5-2F60-4C47-A989-5BDB1C12B262}" type="presParOf" srcId="{E625D7E9-66B6-4A69-B11F-330C4A7E6F09}" destId="{F936025A-EB4D-4921-A975-D16E137DF3CD}"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D7FEBD-CC5C-4C38-8356-4C98FDE3A9E1}" type="doc">
      <dgm:prSet loTypeId="urn:microsoft.com/office/officeart/2005/8/layout/rings+Icon" loCatId="relationship" qsTypeId="urn:microsoft.com/office/officeart/2005/8/quickstyle/simple1" qsCatId="simple" csTypeId="urn:microsoft.com/office/officeart/2005/8/colors/colorful1" csCatId="colorful" phldr="1"/>
      <dgm:spPr/>
    </dgm:pt>
    <dgm:pt modelId="{E1D58DC3-A544-4F18-8393-5090D76647F6}">
      <dgm:prSet phldrT="[Testo]" custT="1"/>
      <dgm:spPr>
        <a:ln>
          <a:solidFill>
            <a:schemeClr val="accent2"/>
          </a:solidFill>
        </a:ln>
      </dgm:spPr>
      <dgm:t>
        <a:bodyPr/>
        <a:lstStyle/>
        <a:p>
          <a:r>
            <a:rPr lang="it-IT" sz="2300" dirty="0" smtClean="0">
              <a:latin typeface="Arial" panose="020B0604020202020204" pitchFamily="34" charset="0"/>
              <a:cs typeface="Arial" panose="020B0604020202020204" pitchFamily="34" charset="0"/>
            </a:rPr>
            <a:t>AS 1: Sviluppo delle imprese e del territorio</a:t>
          </a:r>
          <a:endParaRPr lang="it-IT" sz="2300" dirty="0">
            <a:latin typeface="Arial" panose="020B0604020202020204" pitchFamily="34" charset="0"/>
            <a:cs typeface="Arial" panose="020B0604020202020204" pitchFamily="34" charset="0"/>
          </a:endParaRPr>
        </a:p>
      </dgm:t>
    </dgm:pt>
    <dgm:pt modelId="{C1135D4F-EA05-497A-BA7F-E3363FE10F7C}" type="parTrans" cxnId="{E0C6538E-B266-4E64-A325-31E6F4310337}">
      <dgm:prSet/>
      <dgm:spPr/>
      <dgm:t>
        <a:bodyPr/>
        <a:lstStyle/>
        <a:p>
          <a:endParaRPr lang="it-IT" sz="2300">
            <a:latin typeface="Arial" panose="020B0604020202020204" pitchFamily="34" charset="0"/>
            <a:cs typeface="Arial" panose="020B0604020202020204" pitchFamily="34" charset="0"/>
          </a:endParaRPr>
        </a:p>
      </dgm:t>
    </dgm:pt>
    <dgm:pt modelId="{FCE2AC45-D176-4C24-9D3F-5D471E506274}" type="sibTrans" cxnId="{E0C6538E-B266-4E64-A325-31E6F4310337}">
      <dgm:prSet/>
      <dgm:spPr/>
      <dgm:t>
        <a:bodyPr/>
        <a:lstStyle/>
        <a:p>
          <a:endParaRPr lang="it-IT" sz="2300">
            <a:latin typeface="Arial" panose="020B0604020202020204" pitchFamily="34" charset="0"/>
            <a:cs typeface="Arial" panose="020B0604020202020204" pitchFamily="34" charset="0"/>
          </a:endParaRPr>
        </a:p>
      </dgm:t>
    </dgm:pt>
    <dgm:pt modelId="{80F752E8-961A-4BEB-BA9E-0A642AF8C9BA}">
      <dgm:prSet phldrT="[Testo]" custT="1"/>
      <dgm:spPr>
        <a:ln>
          <a:solidFill>
            <a:schemeClr val="accent3"/>
          </a:solidFill>
        </a:ln>
      </dgm:spPr>
      <dgm:t>
        <a:bodyPr/>
        <a:lstStyle/>
        <a:p>
          <a:r>
            <a:rPr lang="it-IT" sz="2300" dirty="0" smtClean="0">
              <a:latin typeface="Arial" panose="020B0604020202020204" pitchFamily="34" charset="0"/>
              <a:cs typeface="Arial" panose="020B0604020202020204" pitchFamily="34" charset="0"/>
            </a:rPr>
            <a:t>AS 2: Semplificazione amministrativa e regolazione del mercato</a:t>
          </a:r>
          <a:endParaRPr lang="it-IT" sz="2300" dirty="0">
            <a:latin typeface="Arial" panose="020B0604020202020204" pitchFamily="34" charset="0"/>
            <a:cs typeface="Arial" panose="020B0604020202020204" pitchFamily="34" charset="0"/>
          </a:endParaRPr>
        </a:p>
      </dgm:t>
    </dgm:pt>
    <dgm:pt modelId="{A4E42F09-A809-4A10-8138-29DF78F91431}" type="parTrans" cxnId="{0E4C5462-58F2-415B-A58F-73F0E562A637}">
      <dgm:prSet/>
      <dgm:spPr/>
      <dgm:t>
        <a:bodyPr/>
        <a:lstStyle/>
        <a:p>
          <a:endParaRPr lang="it-IT" sz="2300">
            <a:latin typeface="Arial" panose="020B0604020202020204" pitchFamily="34" charset="0"/>
            <a:cs typeface="Arial" panose="020B0604020202020204" pitchFamily="34" charset="0"/>
          </a:endParaRPr>
        </a:p>
      </dgm:t>
    </dgm:pt>
    <dgm:pt modelId="{8E761CB7-A391-44CE-8FBA-695DCB4E87F6}" type="sibTrans" cxnId="{0E4C5462-58F2-415B-A58F-73F0E562A637}">
      <dgm:prSet/>
      <dgm:spPr/>
      <dgm:t>
        <a:bodyPr/>
        <a:lstStyle/>
        <a:p>
          <a:endParaRPr lang="it-IT" sz="2300">
            <a:latin typeface="Arial" panose="020B0604020202020204" pitchFamily="34" charset="0"/>
            <a:cs typeface="Arial" panose="020B0604020202020204" pitchFamily="34" charset="0"/>
          </a:endParaRPr>
        </a:p>
      </dgm:t>
    </dgm:pt>
    <dgm:pt modelId="{7C121206-A97A-496B-9544-E28DF8017867}">
      <dgm:prSet phldrT="[Testo]" custT="1"/>
      <dgm:spPr>
        <a:solidFill>
          <a:srgbClr val="CC9900">
            <a:alpha val="50000"/>
          </a:srgbClr>
        </a:solidFill>
        <a:ln>
          <a:solidFill>
            <a:srgbClr val="FFFF66"/>
          </a:solidFill>
        </a:ln>
      </dgm:spPr>
      <dgm:t>
        <a:bodyPr/>
        <a:lstStyle/>
        <a:p>
          <a:r>
            <a:rPr lang="it-IT" sz="2300" dirty="0" smtClean="0">
              <a:latin typeface="Arial" panose="020B0604020202020204" pitchFamily="34" charset="0"/>
              <a:cs typeface="Arial" panose="020B0604020202020204" pitchFamily="34" charset="0"/>
            </a:rPr>
            <a:t>AS 3: Sviluppo del ruolo della Camera nella governance del territorio</a:t>
          </a:r>
          <a:endParaRPr lang="it-IT" sz="2300" dirty="0">
            <a:latin typeface="Arial" panose="020B0604020202020204" pitchFamily="34" charset="0"/>
            <a:cs typeface="Arial" panose="020B0604020202020204" pitchFamily="34" charset="0"/>
          </a:endParaRPr>
        </a:p>
      </dgm:t>
    </dgm:pt>
    <dgm:pt modelId="{DCF3801C-3FDE-4214-AE91-C9F60265A1DC}" type="parTrans" cxnId="{76292E9B-6BFA-4067-A489-1E1CAA5234FA}">
      <dgm:prSet/>
      <dgm:spPr/>
      <dgm:t>
        <a:bodyPr/>
        <a:lstStyle/>
        <a:p>
          <a:endParaRPr lang="it-IT" sz="2300">
            <a:latin typeface="Arial" panose="020B0604020202020204" pitchFamily="34" charset="0"/>
            <a:cs typeface="Arial" panose="020B0604020202020204" pitchFamily="34" charset="0"/>
          </a:endParaRPr>
        </a:p>
      </dgm:t>
    </dgm:pt>
    <dgm:pt modelId="{AF915AC7-0F28-4873-90F8-DAC3141A9315}" type="sibTrans" cxnId="{76292E9B-6BFA-4067-A489-1E1CAA5234FA}">
      <dgm:prSet/>
      <dgm:spPr/>
      <dgm:t>
        <a:bodyPr/>
        <a:lstStyle/>
        <a:p>
          <a:endParaRPr lang="it-IT" sz="2300">
            <a:latin typeface="Arial" panose="020B0604020202020204" pitchFamily="34" charset="0"/>
            <a:cs typeface="Arial" panose="020B0604020202020204" pitchFamily="34" charset="0"/>
          </a:endParaRPr>
        </a:p>
      </dgm:t>
    </dgm:pt>
    <dgm:pt modelId="{64C8E0D7-1F68-44BA-8EB8-B564AFDD3DFF}">
      <dgm:prSet phldrT="[Testo]" custT="1"/>
      <dgm:spPr>
        <a:solidFill>
          <a:schemeClr val="accent6">
            <a:alpha val="50000"/>
          </a:schemeClr>
        </a:solidFill>
        <a:ln>
          <a:solidFill>
            <a:schemeClr val="accent6"/>
          </a:solidFill>
        </a:ln>
      </dgm:spPr>
      <dgm:t>
        <a:bodyPr/>
        <a:lstStyle/>
        <a:p>
          <a:r>
            <a:rPr lang="it-IT" sz="2300" dirty="0" smtClean="0">
              <a:latin typeface="Arial" panose="020B0604020202020204" pitchFamily="34" charset="0"/>
              <a:cs typeface="Arial" panose="020B0604020202020204" pitchFamily="34" charset="0"/>
            </a:rPr>
            <a:t>AS 4: Efficienza organizzativa, valorizzazione delle risorse e trasparenza</a:t>
          </a:r>
          <a:endParaRPr lang="it-IT" sz="2300" dirty="0">
            <a:latin typeface="Arial" panose="020B0604020202020204" pitchFamily="34" charset="0"/>
            <a:cs typeface="Arial" panose="020B0604020202020204" pitchFamily="34" charset="0"/>
          </a:endParaRPr>
        </a:p>
      </dgm:t>
    </dgm:pt>
    <dgm:pt modelId="{B95B7F1B-6B6E-4C7C-B44D-A8E1A402DA57}" type="parTrans" cxnId="{81D267EA-925F-469B-B9B9-3BF86DFA70A4}">
      <dgm:prSet/>
      <dgm:spPr/>
      <dgm:t>
        <a:bodyPr/>
        <a:lstStyle/>
        <a:p>
          <a:endParaRPr lang="it-IT" sz="2300">
            <a:latin typeface="Arial" panose="020B0604020202020204" pitchFamily="34" charset="0"/>
            <a:cs typeface="Arial" panose="020B0604020202020204" pitchFamily="34" charset="0"/>
          </a:endParaRPr>
        </a:p>
      </dgm:t>
    </dgm:pt>
    <dgm:pt modelId="{535CC976-10A5-45B4-A37F-41DE5986ECB3}" type="sibTrans" cxnId="{81D267EA-925F-469B-B9B9-3BF86DFA70A4}">
      <dgm:prSet/>
      <dgm:spPr/>
      <dgm:t>
        <a:bodyPr/>
        <a:lstStyle/>
        <a:p>
          <a:endParaRPr lang="it-IT" sz="2300">
            <a:latin typeface="Arial" panose="020B0604020202020204" pitchFamily="34" charset="0"/>
            <a:cs typeface="Arial" panose="020B0604020202020204" pitchFamily="34" charset="0"/>
          </a:endParaRPr>
        </a:p>
      </dgm:t>
    </dgm:pt>
    <dgm:pt modelId="{07ABDF5A-7241-4F23-995A-EC49A957CF90}" type="pres">
      <dgm:prSet presAssocID="{E2D7FEBD-CC5C-4C38-8356-4C98FDE3A9E1}" presName="Name0" presStyleCnt="0">
        <dgm:presLayoutVars>
          <dgm:chMax val="7"/>
          <dgm:dir/>
          <dgm:resizeHandles val="exact"/>
        </dgm:presLayoutVars>
      </dgm:prSet>
      <dgm:spPr/>
    </dgm:pt>
    <dgm:pt modelId="{6A2FEA61-4B1D-47ED-BF78-CCE90D548F81}" type="pres">
      <dgm:prSet presAssocID="{E2D7FEBD-CC5C-4C38-8356-4C98FDE3A9E1}" presName="ellipse1" presStyleLbl="vennNode1" presStyleIdx="0" presStyleCnt="4">
        <dgm:presLayoutVars>
          <dgm:bulletEnabled val="1"/>
        </dgm:presLayoutVars>
      </dgm:prSet>
      <dgm:spPr/>
      <dgm:t>
        <a:bodyPr/>
        <a:lstStyle/>
        <a:p>
          <a:endParaRPr lang="it-IT"/>
        </a:p>
      </dgm:t>
    </dgm:pt>
    <dgm:pt modelId="{5FAC13E0-F153-4723-A18B-5C9CAED09E4A}" type="pres">
      <dgm:prSet presAssocID="{E2D7FEBD-CC5C-4C38-8356-4C98FDE3A9E1}" presName="ellipse2" presStyleLbl="vennNode1" presStyleIdx="1" presStyleCnt="4">
        <dgm:presLayoutVars>
          <dgm:bulletEnabled val="1"/>
        </dgm:presLayoutVars>
      </dgm:prSet>
      <dgm:spPr/>
      <dgm:t>
        <a:bodyPr/>
        <a:lstStyle/>
        <a:p>
          <a:endParaRPr lang="it-IT"/>
        </a:p>
      </dgm:t>
    </dgm:pt>
    <dgm:pt modelId="{20A07809-BC02-4721-B666-0572AD6138BB}" type="pres">
      <dgm:prSet presAssocID="{E2D7FEBD-CC5C-4C38-8356-4C98FDE3A9E1}" presName="ellipse3" presStyleLbl="vennNode1" presStyleIdx="2" presStyleCnt="4">
        <dgm:presLayoutVars>
          <dgm:bulletEnabled val="1"/>
        </dgm:presLayoutVars>
      </dgm:prSet>
      <dgm:spPr/>
      <dgm:t>
        <a:bodyPr/>
        <a:lstStyle/>
        <a:p>
          <a:endParaRPr lang="it-IT"/>
        </a:p>
      </dgm:t>
    </dgm:pt>
    <dgm:pt modelId="{11E4EC28-961E-479D-9CD3-400614E6EADA}" type="pres">
      <dgm:prSet presAssocID="{E2D7FEBD-CC5C-4C38-8356-4C98FDE3A9E1}" presName="ellipse4" presStyleLbl="vennNode1" presStyleIdx="3" presStyleCnt="4">
        <dgm:presLayoutVars>
          <dgm:bulletEnabled val="1"/>
        </dgm:presLayoutVars>
      </dgm:prSet>
      <dgm:spPr/>
      <dgm:t>
        <a:bodyPr/>
        <a:lstStyle/>
        <a:p>
          <a:endParaRPr lang="it-IT"/>
        </a:p>
      </dgm:t>
    </dgm:pt>
  </dgm:ptLst>
  <dgm:cxnLst>
    <dgm:cxn modelId="{0E4C5462-58F2-415B-A58F-73F0E562A637}" srcId="{E2D7FEBD-CC5C-4C38-8356-4C98FDE3A9E1}" destId="{80F752E8-961A-4BEB-BA9E-0A642AF8C9BA}" srcOrd="1" destOrd="0" parTransId="{A4E42F09-A809-4A10-8138-29DF78F91431}" sibTransId="{8E761CB7-A391-44CE-8FBA-695DCB4E87F6}"/>
    <dgm:cxn modelId="{76292E9B-6BFA-4067-A489-1E1CAA5234FA}" srcId="{E2D7FEBD-CC5C-4C38-8356-4C98FDE3A9E1}" destId="{7C121206-A97A-496B-9544-E28DF8017867}" srcOrd="2" destOrd="0" parTransId="{DCF3801C-3FDE-4214-AE91-C9F60265A1DC}" sibTransId="{AF915AC7-0F28-4873-90F8-DAC3141A9315}"/>
    <dgm:cxn modelId="{F7AC9561-02D2-4BCE-9321-B83C57A24DC8}" type="presOf" srcId="{7C121206-A97A-496B-9544-E28DF8017867}" destId="{20A07809-BC02-4721-B666-0572AD6138BB}" srcOrd="0" destOrd="0" presId="urn:microsoft.com/office/officeart/2005/8/layout/rings+Icon"/>
    <dgm:cxn modelId="{81D267EA-925F-469B-B9B9-3BF86DFA70A4}" srcId="{E2D7FEBD-CC5C-4C38-8356-4C98FDE3A9E1}" destId="{64C8E0D7-1F68-44BA-8EB8-B564AFDD3DFF}" srcOrd="3" destOrd="0" parTransId="{B95B7F1B-6B6E-4C7C-B44D-A8E1A402DA57}" sibTransId="{535CC976-10A5-45B4-A37F-41DE5986ECB3}"/>
    <dgm:cxn modelId="{4B1CCF61-6DEA-4045-8A9E-1956A342A8DA}" type="presOf" srcId="{E1D58DC3-A544-4F18-8393-5090D76647F6}" destId="{6A2FEA61-4B1D-47ED-BF78-CCE90D548F81}" srcOrd="0" destOrd="0" presId="urn:microsoft.com/office/officeart/2005/8/layout/rings+Icon"/>
    <dgm:cxn modelId="{5C37F7B6-5533-43EC-B4AD-9E230FC09762}" type="presOf" srcId="{E2D7FEBD-CC5C-4C38-8356-4C98FDE3A9E1}" destId="{07ABDF5A-7241-4F23-995A-EC49A957CF90}" srcOrd="0" destOrd="0" presId="urn:microsoft.com/office/officeart/2005/8/layout/rings+Icon"/>
    <dgm:cxn modelId="{36F80D16-F36A-4954-8099-9CA852F3F23E}" type="presOf" srcId="{64C8E0D7-1F68-44BA-8EB8-B564AFDD3DFF}" destId="{11E4EC28-961E-479D-9CD3-400614E6EADA}" srcOrd="0" destOrd="0" presId="urn:microsoft.com/office/officeart/2005/8/layout/rings+Icon"/>
    <dgm:cxn modelId="{E0C6538E-B266-4E64-A325-31E6F4310337}" srcId="{E2D7FEBD-CC5C-4C38-8356-4C98FDE3A9E1}" destId="{E1D58DC3-A544-4F18-8393-5090D76647F6}" srcOrd="0" destOrd="0" parTransId="{C1135D4F-EA05-497A-BA7F-E3363FE10F7C}" sibTransId="{FCE2AC45-D176-4C24-9D3F-5D471E506274}"/>
    <dgm:cxn modelId="{090DDE4C-895D-4886-BF61-6D7382655742}" type="presOf" srcId="{80F752E8-961A-4BEB-BA9E-0A642AF8C9BA}" destId="{5FAC13E0-F153-4723-A18B-5C9CAED09E4A}" srcOrd="0" destOrd="0" presId="urn:microsoft.com/office/officeart/2005/8/layout/rings+Icon"/>
    <dgm:cxn modelId="{0109088F-4129-4ECF-9BE0-1671061D390A}" type="presParOf" srcId="{07ABDF5A-7241-4F23-995A-EC49A957CF90}" destId="{6A2FEA61-4B1D-47ED-BF78-CCE90D548F81}" srcOrd="0" destOrd="0" presId="urn:microsoft.com/office/officeart/2005/8/layout/rings+Icon"/>
    <dgm:cxn modelId="{EA9EB628-6B65-4F50-AEA0-9C72BF938C57}" type="presParOf" srcId="{07ABDF5A-7241-4F23-995A-EC49A957CF90}" destId="{5FAC13E0-F153-4723-A18B-5C9CAED09E4A}" srcOrd="1" destOrd="0" presId="urn:microsoft.com/office/officeart/2005/8/layout/rings+Icon"/>
    <dgm:cxn modelId="{31B53A80-633F-4B1F-B874-58B7AEDDCDD0}" type="presParOf" srcId="{07ABDF5A-7241-4F23-995A-EC49A957CF90}" destId="{20A07809-BC02-4721-B666-0572AD6138BB}" srcOrd="2" destOrd="0" presId="urn:microsoft.com/office/officeart/2005/8/layout/rings+Icon"/>
    <dgm:cxn modelId="{16839742-F327-482C-8454-9F7031A89FAE}" type="presParOf" srcId="{07ABDF5A-7241-4F23-995A-EC49A957CF90}" destId="{11E4EC28-961E-479D-9CD3-400614E6EADA}" srcOrd="3"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2D7FEBD-CC5C-4C38-8356-4C98FDE3A9E1}" type="doc">
      <dgm:prSet loTypeId="urn:microsoft.com/office/officeart/2005/8/layout/rings+Icon" loCatId="relationship" qsTypeId="urn:microsoft.com/office/officeart/2005/8/quickstyle/simple1" qsCatId="simple" csTypeId="urn:microsoft.com/office/officeart/2005/8/colors/colorful1" csCatId="colorful" phldr="1"/>
      <dgm:spPr/>
    </dgm:pt>
    <dgm:pt modelId="{07ABDF5A-7241-4F23-995A-EC49A957CF90}" type="pres">
      <dgm:prSet presAssocID="{E2D7FEBD-CC5C-4C38-8356-4C98FDE3A9E1}" presName="Name0" presStyleCnt="0">
        <dgm:presLayoutVars>
          <dgm:chMax val="7"/>
          <dgm:dir/>
          <dgm:resizeHandles val="exact"/>
        </dgm:presLayoutVars>
      </dgm:prSet>
      <dgm:spPr/>
    </dgm:pt>
  </dgm:ptLst>
  <dgm:cxnLst>
    <dgm:cxn modelId="{7927D5B9-5897-4870-94F8-B41E71750636}" type="presOf" srcId="{E2D7FEBD-CC5C-4C38-8356-4C98FDE3A9E1}" destId="{07ABDF5A-7241-4F23-995A-EC49A957CF90}" srcOrd="0"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2D7FEBD-CC5C-4C38-8356-4C98FDE3A9E1}" type="doc">
      <dgm:prSet loTypeId="urn:microsoft.com/office/officeart/2005/8/layout/rings+Icon" loCatId="relationship" qsTypeId="urn:microsoft.com/office/officeart/2005/8/quickstyle/simple1" qsCatId="simple" csTypeId="urn:microsoft.com/office/officeart/2005/8/colors/colorful1" csCatId="colorful" phldr="1"/>
      <dgm:spPr/>
    </dgm:pt>
    <dgm:pt modelId="{07ABDF5A-7241-4F23-995A-EC49A957CF90}" type="pres">
      <dgm:prSet presAssocID="{E2D7FEBD-CC5C-4C38-8356-4C98FDE3A9E1}" presName="Name0" presStyleCnt="0">
        <dgm:presLayoutVars>
          <dgm:chMax val="7"/>
          <dgm:dir/>
          <dgm:resizeHandles val="exact"/>
        </dgm:presLayoutVars>
      </dgm:prSet>
      <dgm:spPr/>
    </dgm:pt>
  </dgm:ptLst>
  <dgm:cxnLst>
    <dgm:cxn modelId="{B8F18196-11E1-46AF-9D9B-7FEED5F059CC}" type="presOf" srcId="{E2D7FEBD-CC5C-4C38-8356-4C98FDE3A9E1}" destId="{07ABDF5A-7241-4F23-995A-EC49A957CF90}" srcOrd="0"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2D7FEBD-CC5C-4C38-8356-4C98FDE3A9E1}" type="doc">
      <dgm:prSet loTypeId="urn:microsoft.com/office/officeart/2005/8/layout/rings+Icon" loCatId="relationship" qsTypeId="urn:microsoft.com/office/officeart/2005/8/quickstyle/simple1" qsCatId="simple" csTypeId="urn:microsoft.com/office/officeart/2005/8/colors/colorful1" csCatId="colorful" phldr="1"/>
      <dgm:spPr/>
    </dgm:pt>
    <dgm:pt modelId="{07ABDF5A-7241-4F23-995A-EC49A957CF90}" type="pres">
      <dgm:prSet presAssocID="{E2D7FEBD-CC5C-4C38-8356-4C98FDE3A9E1}" presName="Name0" presStyleCnt="0">
        <dgm:presLayoutVars>
          <dgm:chMax val="7"/>
          <dgm:dir/>
          <dgm:resizeHandles val="exact"/>
        </dgm:presLayoutVars>
      </dgm:prSet>
      <dgm:spPr/>
    </dgm:pt>
  </dgm:ptLst>
  <dgm:cxnLst>
    <dgm:cxn modelId="{B2E71CD2-1FA1-45B6-A9D8-A0C30FC7F18C}" type="presOf" srcId="{E2D7FEBD-CC5C-4C38-8356-4C98FDE3A9E1}" destId="{07ABDF5A-7241-4F23-995A-EC49A957CF90}" srcOrd="0"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2D7FEBD-CC5C-4C38-8356-4C98FDE3A9E1}" type="doc">
      <dgm:prSet loTypeId="urn:microsoft.com/office/officeart/2005/8/layout/rings+Icon" loCatId="relationship" qsTypeId="urn:microsoft.com/office/officeart/2005/8/quickstyle/simple1" qsCatId="simple" csTypeId="urn:microsoft.com/office/officeart/2005/8/colors/colorful1" csCatId="colorful" phldr="1"/>
      <dgm:spPr/>
    </dgm:pt>
    <dgm:pt modelId="{07ABDF5A-7241-4F23-995A-EC49A957CF90}" type="pres">
      <dgm:prSet presAssocID="{E2D7FEBD-CC5C-4C38-8356-4C98FDE3A9E1}" presName="Name0" presStyleCnt="0">
        <dgm:presLayoutVars>
          <dgm:chMax val="7"/>
          <dgm:dir/>
          <dgm:resizeHandles val="exact"/>
        </dgm:presLayoutVars>
      </dgm:prSet>
      <dgm:spPr/>
    </dgm:pt>
  </dgm:ptLst>
  <dgm:cxnLst>
    <dgm:cxn modelId="{1617EC39-DAFB-4017-BD19-F69141F98E0D}" type="presOf" srcId="{E2D7FEBD-CC5C-4C38-8356-4C98FDE3A9E1}" destId="{07ABDF5A-7241-4F23-995A-EC49A957CF90}" srcOrd="0"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D192B8-FAA1-4819-8FBA-C4159A5DB853}"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it-IT"/>
        </a:p>
      </dgm:t>
    </dgm:pt>
    <dgm:pt modelId="{0BEE8241-59B1-4D50-90CF-808571016D5A}">
      <dgm:prSet phldrT="[Testo]"/>
      <dgm:spPr/>
      <dgm:t>
        <a:bodyPr/>
        <a:lstStyle/>
        <a:p>
          <a:r>
            <a:rPr lang="it-IT" b="1" dirty="0" smtClean="0"/>
            <a:t>5. 1 Il contesto interno</a:t>
          </a:r>
          <a:endParaRPr lang="it-IT" b="1" dirty="0"/>
        </a:p>
      </dgm:t>
    </dgm:pt>
    <dgm:pt modelId="{69AB22DE-E23D-4F51-A741-3AF4F21FC0E6}" type="parTrans" cxnId="{966CDDEB-EE5A-41F7-9155-5EFB9C68B310}">
      <dgm:prSet/>
      <dgm:spPr/>
      <dgm:t>
        <a:bodyPr/>
        <a:lstStyle/>
        <a:p>
          <a:endParaRPr lang="it-IT" b="1"/>
        </a:p>
      </dgm:t>
    </dgm:pt>
    <dgm:pt modelId="{A8EB7A15-3695-41E0-87AF-E7C162CFE36B}" type="sibTrans" cxnId="{966CDDEB-EE5A-41F7-9155-5EFB9C68B310}">
      <dgm:prSet/>
      <dgm:spPr/>
      <dgm:t>
        <a:bodyPr/>
        <a:lstStyle/>
        <a:p>
          <a:endParaRPr lang="it-IT" b="1"/>
        </a:p>
      </dgm:t>
    </dgm:pt>
    <dgm:pt modelId="{DBBE26E3-D98F-43A5-B06B-6447DFCA88CE}">
      <dgm:prSet phldrT="[Testo]"/>
      <dgm:spPr/>
      <dgm:t>
        <a:bodyPr/>
        <a:lstStyle/>
        <a:p>
          <a:r>
            <a:rPr lang="it-IT" b="1" dirty="0" smtClean="0"/>
            <a:t>5.2 Il contesto esterno</a:t>
          </a:r>
          <a:endParaRPr lang="it-IT" b="1" dirty="0"/>
        </a:p>
      </dgm:t>
    </dgm:pt>
    <dgm:pt modelId="{FF24CB3D-B80E-4816-84F4-948FD87C3F21}" type="parTrans" cxnId="{BF7FCF18-2485-4DE7-9EAD-138DB0875821}">
      <dgm:prSet/>
      <dgm:spPr/>
      <dgm:t>
        <a:bodyPr/>
        <a:lstStyle/>
        <a:p>
          <a:endParaRPr lang="it-IT" b="1"/>
        </a:p>
      </dgm:t>
    </dgm:pt>
    <dgm:pt modelId="{C993FDD2-F9B6-43CE-8FCE-EBDDB8771768}" type="sibTrans" cxnId="{BF7FCF18-2485-4DE7-9EAD-138DB0875821}">
      <dgm:prSet/>
      <dgm:spPr/>
      <dgm:t>
        <a:bodyPr/>
        <a:lstStyle/>
        <a:p>
          <a:endParaRPr lang="it-IT" b="1"/>
        </a:p>
      </dgm:t>
    </dgm:pt>
    <dgm:pt modelId="{6B0958BB-A8C5-413C-A0D6-C8FF28B33E9E}">
      <dgm:prSet phldrT="[Testo]"/>
      <dgm:spPr/>
      <dgm:t>
        <a:bodyPr/>
        <a:lstStyle/>
        <a:p>
          <a:r>
            <a:rPr lang="it-IT" b="1" dirty="0" smtClean="0"/>
            <a:t>5.3 Attività camerali secondo l’ottica di genere</a:t>
          </a:r>
          <a:endParaRPr lang="it-IT" b="1" dirty="0"/>
        </a:p>
      </dgm:t>
    </dgm:pt>
    <dgm:pt modelId="{02F31A08-7AD3-4E99-9504-6F8EEF77AEDB}" type="parTrans" cxnId="{7230C4D9-5A42-4272-8BA8-7E41E292C8A8}">
      <dgm:prSet/>
      <dgm:spPr/>
      <dgm:t>
        <a:bodyPr/>
        <a:lstStyle/>
        <a:p>
          <a:endParaRPr lang="it-IT" b="1"/>
        </a:p>
      </dgm:t>
    </dgm:pt>
    <dgm:pt modelId="{2FAC6610-E2E1-47CA-B8AB-8C29B1CC3780}" type="sibTrans" cxnId="{7230C4D9-5A42-4272-8BA8-7E41E292C8A8}">
      <dgm:prSet/>
      <dgm:spPr/>
      <dgm:t>
        <a:bodyPr/>
        <a:lstStyle/>
        <a:p>
          <a:endParaRPr lang="it-IT" b="1"/>
        </a:p>
      </dgm:t>
    </dgm:pt>
    <dgm:pt modelId="{ADBF0C66-DCA3-46D0-9D55-0908970F3A21}">
      <dgm:prSet phldrT="[Testo]"/>
      <dgm:spPr/>
      <dgm:t>
        <a:bodyPr/>
        <a:lstStyle/>
        <a:p>
          <a:r>
            <a:rPr lang="it-IT" b="1" dirty="0" smtClean="0"/>
            <a:t>5.4 Riclassificazione delle risorse finanziarie secondo l’ottica di genere</a:t>
          </a:r>
          <a:endParaRPr lang="it-IT" b="1" dirty="0"/>
        </a:p>
      </dgm:t>
    </dgm:pt>
    <dgm:pt modelId="{9C2A584A-353D-417D-93EB-2FBB42BA3213}" type="parTrans" cxnId="{BB01E0BB-5AF9-42D6-84B8-9950B7A2B895}">
      <dgm:prSet/>
      <dgm:spPr/>
      <dgm:t>
        <a:bodyPr/>
        <a:lstStyle/>
        <a:p>
          <a:endParaRPr lang="it-IT" b="1"/>
        </a:p>
      </dgm:t>
    </dgm:pt>
    <dgm:pt modelId="{5057F9CA-98D7-413A-8C1F-4840B0A85426}" type="sibTrans" cxnId="{BB01E0BB-5AF9-42D6-84B8-9950B7A2B895}">
      <dgm:prSet/>
      <dgm:spPr/>
      <dgm:t>
        <a:bodyPr/>
        <a:lstStyle/>
        <a:p>
          <a:endParaRPr lang="it-IT" b="1"/>
        </a:p>
      </dgm:t>
    </dgm:pt>
    <dgm:pt modelId="{6541E0C9-9B9F-468B-861F-A54BA96B830F}">
      <dgm:prSet phldrT="[Testo]"/>
      <dgm:spPr/>
      <dgm:t>
        <a:bodyPr/>
        <a:lstStyle/>
        <a:p>
          <a:r>
            <a:rPr lang="it-IT" b="1" dirty="0" smtClean="0"/>
            <a:t>5.5 Azioni di miglioramento</a:t>
          </a:r>
          <a:endParaRPr lang="it-IT" b="1" dirty="0"/>
        </a:p>
      </dgm:t>
    </dgm:pt>
    <dgm:pt modelId="{BA00A7BD-4C56-4D04-9678-5E1B199B1440}" type="parTrans" cxnId="{C8098561-FEE5-410E-BB59-1B5ADC314B18}">
      <dgm:prSet/>
      <dgm:spPr/>
      <dgm:t>
        <a:bodyPr/>
        <a:lstStyle/>
        <a:p>
          <a:endParaRPr lang="it-IT" b="1"/>
        </a:p>
      </dgm:t>
    </dgm:pt>
    <dgm:pt modelId="{1903C0A8-D217-4788-A8F3-9539D88C0903}" type="sibTrans" cxnId="{C8098561-FEE5-410E-BB59-1B5ADC314B18}">
      <dgm:prSet/>
      <dgm:spPr/>
      <dgm:t>
        <a:bodyPr/>
        <a:lstStyle/>
        <a:p>
          <a:endParaRPr lang="it-IT" b="1"/>
        </a:p>
      </dgm:t>
    </dgm:pt>
    <dgm:pt modelId="{280184E1-7622-4116-B894-8143671CBF28}" type="pres">
      <dgm:prSet presAssocID="{3CD192B8-FAA1-4819-8FBA-C4159A5DB853}" presName="linear" presStyleCnt="0">
        <dgm:presLayoutVars>
          <dgm:dir/>
          <dgm:animLvl val="lvl"/>
          <dgm:resizeHandles val="exact"/>
        </dgm:presLayoutVars>
      </dgm:prSet>
      <dgm:spPr/>
      <dgm:t>
        <a:bodyPr/>
        <a:lstStyle/>
        <a:p>
          <a:endParaRPr lang="it-IT"/>
        </a:p>
      </dgm:t>
    </dgm:pt>
    <dgm:pt modelId="{6815EE82-A2CE-4FDB-9F03-8CC2F03467EA}" type="pres">
      <dgm:prSet presAssocID="{0BEE8241-59B1-4D50-90CF-808571016D5A}" presName="parentLin" presStyleCnt="0"/>
      <dgm:spPr/>
    </dgm:pt>
    <dgm:pt modelId="{4CCE99D1-E89F-438D-8A24-EDC57FA88588}" type="pres">
      <dgm:prSet presAssocID="{0BEE8241-59B1-4D50-90CF-808571016D5A}" presName="parentLeftMargin" presStyleLbl="node1" presStyleIdx="0" presStyleCnt="5"/>
      <dgm:spPr/>
      <dgm:t>
        <a:bodyPr/>
        <a:lstStyle/>
        <a:p>
          <a:endParaRPr lang="it-IT"/>
        </a:p>
      </dgm:t>
    </dgm:pt>
    <dgm:pt modelId="{3AEC24C5-FE65-4CFC-9302-D5825D1D41C6}" type="pres">
      <dgm:prSet presAssocID="{0BEE8241-59B1-4D50-90CF-808571016D5A}" presName="parentText" presStyleLbl="node1" presStyleIdx="0" presStyleCnt="5">
        <dgm:presLayoutVars>
          <dgm:chMax val="0"/>
          <dgm:bulletEnabled val="1"/>
        </dgm:presLayoutVars>
      </dgm:prSet>
      <dgm:spPr/>
      <dgm:t>
        <a:bodyPr/>
        <a:lstStyle/>
        <a:p>
          <a:endParaRPr lang="it-IT"/>
        </a:p>
      </dgm:t>
    </dgm:pt>
    <dgm:pt modelId="{C098271E-E22F-41AB-88A6-8ACE7EDC0A3D}" type="pres">
      <dgm:prSet presAssocID="{0BEE8241-59B1-4D50-90CF-808571016D5A}" presName="negativeSpace" presStyleCnt="0"/>
      <dgm:spPr/>
    </dgm:pt>
    <dgm:pt modelId="{6AB7D870-546A-45BC-A4DE-02760E5F635C}" type="pres">
      <dgm:prSet presAssocID="{0BEE8241-59B1-4D50-90CF-808571016D5A}" presName="childText" presStyleLbl="conFgAcc1" presStyleIdx="0" presStyleCnt="5">
        <dgm:presLayoutVars>
          <dgm:bulletEnabled val="1"/>
        </dgm:presLayoutVars>
      </dgm:prSet>
      <dgm:spPr/>
    </dgm:pt>
    <dgm:pt modelId="{61860FC2-24C9-4272-9165-A3AB3A0F550C}" type="pres">
      <dgm:prSet presAssocID="{A8EB7A15-3695-41E0-87AF-E7C162CFE36B}" presName="spaceBetweenRectangles" presStyleCnt="0"/>
      <dgm:spPr/>
    </dgm:pt>
    <dgm:pt modelId="{D35563A8-92DC-460E-9F94-F36A23D6B515}" type="pres">
      <dgm:prSet presAssocID="{DBBE26E3-D98F-43A5-B06B-6447DFCA88CE}" presName="parentLin" presStyleCnt="0"/>
      <dgm:spPr/>
    </dgm:pt>
    <dgm:pt modelId="{F08E329B-A15E-472B-AE6D-3886FB7EB6DD}" type="pres">
      <dgm:prSet presAssocID="{DBBE26E3-D98F-43A5-B06B-6447DFCA88CE}" presName="parentLeftMargin" presStyleLbl="node1" presStyleIdx="0" presStyleCnt="5"/>
      <dgm:spPr/>
      <dgm:t>
        <a:bodyPr/>
        <a:lstStyle/>
        <a:p>
          <a:endParaRPr lang="it-IT"/>
        </a:p>
      </dgm:t>
    </dgm:pt>
    <dgm:pt modelId="{5D6FF443-E010-4FE1-BB3D-511CA4E9C6D9}" type="pres">
      <dgm:prSet presAssocID="{DBBE26E3-D98F-43A5-B06B-6447DFCA88CE}" presName="parentText" presStyleLbl="node1" presStyleIdx="1" presStyleCnt="5">
        <dgm:presLayoutVars>
          <dgm:chMax val="0"/>
          <dgm:bulletEnabled val="1"/>
        </dgm:presLayoutVars>
      </dgm:prSet>
      <dgm:spPr/>
      <dgm:t>
        <a:bodyPr/>
        <a:lstStyle/>
        <a:p>
          <a:endParaRPr lang="it-IT"/>
        </a:p>
      </dgm:t>
    </dgm:pt>
    <dgm:pt modelId="{5B50BCB3-B689-4B13-9B5E-CE98563EB476}" type="pres">
      <dgm:prSet presAssocID="{DBBE26E3-D98F-43A5-B06B-6447DFCA88CE}" presName="negativeSpace" presStyleCnt="0"/>
      <dgm:spPr/>
    </dgm:pt>
    <dgm:pt modelId="{F6548E5C-B331-4ECF-ACDE-40E61C689ABF}" type="pres">
      <dgm:prSet presAssocID="{DBBE26E3-D98F-43A5-B06B-6447DFCA88CE}" presName="childText" presStyleLbl="conFgAcc1" presStyleIdx="1" presStyleCnt="5">
        <dgm:presLayoutVars>
          <dgm:bulletEnabled val="1"/>
        </dgm:presLayoutVars>
      </dgm:prSet>
      <dgm:spPr/>
    </dgm:pt>
    <dgm:pt modelId="{CC698851-1716-4A0C-8E34-AAEB7E50E3D6}" type="pres">
      <dgm:prSet presAssocID="{C993FDD2-F9B6-43CE-8FCE-EBDDB8771768}" presName="spaceBetweenRectangles" presStyleCnt="0"/>
      <dgm:spPr/>
    </dgm:pt>
    <dgm:pt modelId="{76ADCF03-7516-4FFE-AFBA-2C3C672A847E}" type="pres">
      <dgm:prSet presAssocID="{6B0958BB-A8C5-413C-A0D6-C8FF28B33E9E}" presName="parentLin" presStyleCnt="0"/>
      <dgm:spPr/>
    </dgm:pt>
    <dgm:pt modelId="{02472310-D351-4956-93C4-EE733329D4EF}" type="pres">
      <dgm:prSet presAssocID="{6B0958BB-A8C5-413C-A0D6-C8FF28B33E9E}" presName="parentLeftMargin" presStyleLbl="node1" presStyleIdx="1" presStyleCnt="5"/>
      <dgm:spPr/>
      <dgm:t>
        <a:bodyPr/>
        <a:lstStyle/>
        <a:p>
          <a:endParaRPr lang="it-IT"/>
        </a:p>
      </dgm:t>
    </dgm:pt>
    <dgm:pt modelId="{3AC5CCBE-64E8-45C6-A0EC-629F8C4B0678}" type="pres">
      <dgm:prSet presAssocID="{6B0958BB-A8C5-413C-A0D6-C8FF28B33E9E}" presName="parentText" presStyleLbl="node1" presStyleIdx="2" presStyleCnt="5">
        <dgm:presLayoutVars>
          <dgm:chMax val="0"/>
          <dgm:bulletEnabled val="1"/>
        </dgm:presLayoutVars>
      </dgm:prSet>
      <dgm:spPr/>
      <dgm:t>
        <a:bodyPr/>
        <a:lstStyle/>
        <a:p>
          <a:endParaRPr lang="it-IT"/>
        </a:p>
      </dgm:t>
    </dgm:pt>
    <dgm:pt modelId="{2E83456C-AFE7-45CC-868E-448A029C3FC5}" type="pres">
      <dgm:prSet presAssocID="{6B0958BB-A8C5-413C-A0D6-C8FF28B33E9E}" presName="negativeSpace" presStyleCnt="0"/>
      <dgm:spPr/>
    </dgm:pt>
    <dgm:pt modelId="{5CDD8C35-FD18-4615-BB3E-96E24BA5AB3F}" type="pres">
      <dgm:prSet presAssocID="{6B0958BB-A8C5-413C-A0D6-C8FF28B33E9E}" presName="childText" presStyleLbl="conFgAcc1" presStyleIdx="2" presStyleCnt="5">
        <dgm:presLayoutVars>
          <dgm:bulletEnabled val="1"/>
        </dgm:presLayoutVars>
      </dgm:prSet>
      <dgm:spPr/>
    </dgm:pt>
    <dgm:pt modelId="{7660D547-E104-4011-A16F-663A945037D3}" type="pres">
      <dgm:prSet presAssocID="{2FAC6610-E2E1-47CA-B8AB-8C29B1CC3780}" presName="spaceBetweenRectangles" presStyleCnt="0"/>
      <dgm:spPr/>
    </dgm:pt>
    <dgm:pt modelId="{070E8EB1-AFBC-4A83-BACA-E32C98F5D099}" type="pres">
      <dgm:prSet presAssocID="{ADBF0C66-DCA3-46D0-9D55-0908970F3A21}" presName="parentLin" presStyleCnt="0"/>
      <dgm:spPr/>
    </dgm:pt>
    <dgm:pt modelId="{1829BAFF-CC5F-4BD1-88B7-E99CB9E33277}" type="pres">
      <dgm:prSet presAssocID="{ADBF0C66-DCA3-46D0-9D55-0908970F3A21}" presName="parentLeftMargin" presStyleLbl="node1" presStyleIdx="2" presStyleCnt="5"/>
      <dgm:spPr/>
      <dgm:t>
        <a:bodyPr/>
        <a:lstStyle/>
        <a:p>
          <a:endParaRPr lang="it-IT"/>
        </a:p>
      </dgm:t>
    </dgm:pt>
    <dgm:pt modelId="{CF2BB1EB-F644-4725-A028-7036FCF85771}" type="pres">
      <dgm:prSet presAssocID="{ADBF0C66-DCA3-46D0-9D55-0908970F3A21}" presName="parentText" presStyleLbl="node1" presStyleIdx="3" presStyleCnt="5">
        <dgm:presLayoutVars>
          <dgm:chMax val="0"/>
          <dgm:bulletEnabled val="1"/>
        </dgm:presLayoutVars>
      </dgm:prSet>
      <dgm:spPr/>
      <dgm:t>
        <a:bodyPr/>
        <a:lstStyle/>
        <a:p>
          <a:endParaRPr lang="it-IT"/>
        </a:p>
      </dgm:t>
    </dgm:pt>
    <dgm:pt modelId="{5A70EB55-BAAC-4EC8-918B-8A0B06291BD6}" type="pres">
      <dgm:prSet presAssocID="{ADBF0C66-DCA3-46D0-9D55-0908970F3A21}" presName="negativeSpace" presStyleCnt="0"/>
      <dgm:spPr/>
    </dgm:pt>
    <dgm:pt modelId="{A116B98F-942E-433C-B598-056888427CE2}" type="pres">
      <dgm:prSet presAssocID="{ADBF0C66-DCA3-46D0-9D55-0908970F3A21}" presName="childText" presStyleLbl="conFgAcc1" presStyleIdx="3" presStyleCnt="5">
        <dgm:presLayoutVars>
          <dgm:bulletEnabled val="1"/>
        </dgm:presLayoutVars>
      </dgm:prSet>
      <dgm:spPr/>
    </dgm:pt>
    <dgm:pt modelId="{DC32CC20-2834-4EA3-8F43-494D010A63BD}" type="pres">
      <dgm:prSet presAssocID="{5057F9CA-98D7-413A-8C1F-4840B0A85426}" presName="spaceBetweenRectangles" presStyleCnt="0"/>
      <dgm:spPr/>
    </dgm:pt>
    <dgm:pt modelId="{D7DB8F04-380C-4A1E-803F-2F0089259031}" type="pres">
      <dgm:prSet presAssocID="{6541E0C9-9B9F-468B-861F-A54BA96B830F}" presName="parentLin" presStyleCnt="0"/>
      <dgm:spPr/>
    </dgm:pt>
    <dgm:pt modelId="{DAFEAE43-D017-41AD-8AEB-8947864A7179}" type="pres">
      <dgm:prSet presAssocID="{6541E0C9-9B9F-468B-861F-A54BA96B830F}" presName="parentLeftMargin" presStyleLbl="node1" presStyleIdx="3" presStyleCnt="5"/>
      <dgm:spPr/>
      <dgm:t>
        <a:bodyPr/>
        <a:lstStyle/>
        <a:p>
          <a:endParaRPr lang="it-IT"/>
        </a:p>
      </dgm:t>
    </dgm:pt>
    <dgm:pt modelId="{651A4001-DB0D-46B9-BE43-8BB6C9213AF3}" type="pres">
      <dgm:prSet presAssocID="{6541E0C9-9B9F-468B-861F-A54BA96B830F}" presName="parentText" presStyleLbl="node1" presStyleIdx="4" presStyleCnt="5">
        <dgm:presLayoutVars>
          <dgm:chMax val="0"/>
          <dgm:bulletEnabled val="1"/>
        </dgm:presLayoutVars>
      </dgm:prSet>
      <dgm:spPr/>
      <dgm:t>
        <a:bodyPr/>
        <a:lstStyle/>
        <a:p>
          <a:endParaRPr lang="it-IT"/>
        </a:p>
      </dgm:t>
    </dgm:pt>
    <dgm:pt modelId="{F794FFB8-77A0-43C8-9D63-B34E45337772}" type="pres">
      <dgm:prSet presAssocID="{6541E0C9-9B9F-468B-861F-A54BA96B830F}" presName="negativeSpace" presStyleCnt="0"/>
      <dgm:spPr/>
    </dgm:pt>
    <dgm:pt modelId="{896ADD20-C6F2-4275-A728-F25CE96D51C6}" type="pres">
      <dgm:prSet presAssocID="{6541E0C9-9B9F-468B-861F-A54BA96B830F}" presName="childText" presStyleLbl="conFgAcc1" presStyleIdx="4" presStyleCnt="5">
        <dgm:presLayoutVars>
          <dgm:bulletEnabled val="1"/>
        </dgm:presLayoutVars>
      </dgm:prSet>
      <dgm:spPr/>
    </dgm:pt>
  </dgm:ptLst>
  <dgm:cxnLst>
    <dgm:cxn modelId="{CBC2CD83-ED66-4CD9-B239-B2F0B533AA42}" type="presOf" srcId="{6B0958BB-A8C5-413C-A0D6-C8FF28B33E9E}" destId="{02472310-D351-4956-93C4-EE733329D4EF}" srcOrd="0" destOrd="0" presId="urn:microsoft.com/office/officeart/2005/8/layout/list1"/>
    <dgm:cxn modelId="{0807EA24-8836-490A-ADAC-3B7A5999CAB7}" type="presOf" srcId="{3CD192B8-FAA1-4819-8FBA-C4159A5DB853}" destId="{280184E1-7622-4116-B894-8143671CBF28}" srcOrd="0" destOrd="0" presId="urn:microsoft.com/office/officeart/2005/8/layout/list1"/>
    <dgm:cxn modelId="{BF7FCF18-2485-4DE7-9EAD-138DB0875821}" srcId="{3CD192B8-FAA1-4819-8FBA-C4159A5DB853}" destId="{DBBE26E3-D98F-43A5-B06B-6447DFCA88CE}" srcOrd="1" destOrd="0" parTransId="{FF24CB3D-B80E-4816-84F4-948FD87C3F21}" sibTransId="{C993FDD2-F9B6-43CE-8FCE-EBDDB8771768}"/>
    <dgm:cxn modelId="{BB01E0BB-5AF9-42D6-84B8-9950B7A2B895}" srcId="{3CD192B8-FAA1-4819-8FBA-C4159A5DB853}" destId="{ADBF0C66-DCA3-46D0-9D55-0908970F3A21}" srcOrd="3" destOrd="0" parTransId="{9C2A584A-353D-417D-93EB-2FBB42BA3213}" sibTransId="{5057F9CA-98D7-413A-8C1F-4840B0A85426}"/>
    <dgm:cxn modelId="{4D5C7BCF-9F56-406E-B76C-A75DD81C2F79}" type="presOf" srcId="{0BEE8241-59B1-4D50-90CF-808571016D5A}" destId="{3AEC24C5-FE65-4CFC-9302-D5825D1D41C6}" srcOrd="1" destOrd="0" presId="urn:microsoft.com/office/officeart/2005/8/layout/list1"/>
    <dgm:cxn modelId="{966CDDEB-EE5A-41F7-9155-5EFB9C68B310}" srcId="{3CD192B8-FAA1-4819-8FBA-C4159A5DB853}" destId="{0BEE8241-59B1-4D50-90CF-808571016D5A}" srcOrd="0" destOrd="0" parTransId="{69AB22DE-E23D-4F51-A741-3AF4F21FC0E6}" sibTransId="{A8EB7A15-3695-41E0-87AF-E7C162CFE36B}"/>
    <dgm:cxn modelId="{52385405-EA3C-4F37-9A4A-94A91D6392CE}" type="presOf" srcId="{ADBF0C66-DCA3-46D0-9D55-0908970F3A21}" destId="{1829BAFF-CC5F-4BD1-88B7-E99CB9E33277}" srcOrd="0" destOrd="0" presId="urn:microsoft.com/office/officeart/2005/8/layout/list1"/>
    <dgm:cxn modelId="{682A1BE6-3993-4DD2-B0A0-6240D9E439A0}" type="presOf" srcId="{DBBE26E3-D98F-43A5-B06B-6447DFCA88CE}" destId="{F08E329B-A15E-472B-AE6D-3886FB7EB6DD}" srcOrd="0" destOrd="0" presId="urn:microsoft.com/office/officeart/2005/8/layout/list1"/>
    <dgm:cxn modelId="{E59E6569-53DE-48E7-8E3B-CFD3513D2A76}" type="presOf" srcId="{6541E0C9-9B9F-468B-861F-A54BA96B830F}" destId="{DAFEAE43-D017-41AD-8AEB-8947864A7179}" srcOrd="0" destOrd="0" presId="urn:microsoft.com/office/officeart/2005/8/layout/list1"/>
    <dgm:cxn modelId="{A33EEF8F-38C1-4FBD-BED5-48C358772A89}" type="presOf" srcId="{6541E0C9-9B9F-468B-861F-A54BA96B830F}" destId="{651A4001-DB0D-46B9-BE43-8BB6C9213AF3}" srcOrd="1" destOrd="0" presId="urn:microsoft.com/office/officeart/2005/8/layout/list1"/>
    <dgm:cxn modelId="{C8098561-FEE5-410E-BB59-1B5ADC314B18}" srcId="{3CD192B8-FAA1-4819-8FBA-C4159A5DB853}" destId="{6541E0C9-9B9F-468B-861F-A54BA96B830F}" srcOrd="4" destOrd="0" parTransId="{BA00A7BD-4C56-4D04-9678-5E1B199B1440}" sibTransId="{1903C0A8-D217-4788-A8F3-9539D88C0903}"/>
    <dgm:cxn modelId="{032B20E2-43D9-433D-A7F2-9C651120B2A1}" type="presOf" srcId="{ADBF0C66-DCA3-46D0-9D55-0908970F3A21}" destId="{CF2BB1EB-F644-4725-A028-7036FCF85771}" srcOrd="1" destOrd="0" presId="urn:microsoft.com/office/officeart/2005/8/layout/list1"/>
    <dgm:cxn modelId="{F06DBD79-C3BF-435D-BE59-D52AD6BA1CA3}" type="presOf" srcId="{DBBE26E3-D98F-43A5-B06B-6447DFCA88CE}" destId="{5D6FF443-E010-4FE1-BB3D-511CA4E9C6D9}" srcOrd="1" destOrd="0" presId="urn:microsoft.com/office/officeart/2005/8/layout/list1"/>
    <dgm:cxn modelId="{C1BA8C6D-A5F5-46A5-BAF7-8D7C69DAA0B0}" type="presOf" srcId="{0BEE8241-59B1-4D50-90CF-808571016D5A}" destId="{4CCE99D1-E89F-438D-8A24-EDC57FA88588}" srcOrd="0" destOrd="0" presId="urn:microsoft.com/office/officeart/2005/8/layout/list1"/>
    <dgm:cxn modelId="{BD7AD7DD-83FE-4F76-88B3-8E62023BC834}" type="presOf" srcId="{6B0958BB-A8C5-413C-A0D6-C8FF28B33E9E}" destId="{3AC5CCBE-64E8-45C6-A0EC-629F8C4B0678}" srcOrd="1" destOrd="0" presId="urn:microsoft.com/office/officeart/2005/8/layout/list1"/>
    <dgm:cxn modelId="{7230C4D9-5A42-4272-8BA8-7E41E292C8A8}" srcId="{3CD192B8-FAA1-4819-8FBA-C4159A5DB853}" destId="{6B0958BB-A8C5-413C-A0D6-C8FF28B33E9E}" srcOrd="2" destOrd="0" parTransId="{02F31A08-7AD3-4E99-9504-6F8EEF77AEDB}" sibTransId="{2FAC6610-E2E1-47CA-B8AB-8C29B1CC3780}"/>
    <dgm:cxn modelId="{2A835800-1E50-4479-A8F0-CB28A2AEAA16}" type="presParOf" srcId="{280184E1-7622-4116-B894-8143671CBF28}" destId="{6815EE82-A2CE-4FDB-9F03-8CC2F03467EA}" srcOrd="0" destOrd="0" presId="urn:microsoft.com/office/officeart/2005/8/layout/list1"/>
    <dgm:cxn modelId="{6F293F83-8E63-4535-8C12-4D56B8E37112}" type="presParOf" srcId="{6815EE82-A2CE-4FDB-9F03-8CC2F03467EA}" destId="{4CCE99D1-E89F-438D-8A24-EDC57FA88588}" srcOrd="0" destOrd="0" presId="urn:microsoft.com/office/officeart/2005/8/layout/list1"/>
    <dgm:cxn modelId="{FBD22442-7DE1-4045-A886-8472BCECBFCD}" type="presParOf" srcId="{6815EE82-A2CE-4FDB-9F03-8CC2F03467EA}" destId="{3AEC24C5-FE65-4CFC-9302-D5825D1D41C6}" srcOrd="1" destOrd="0" presId="urn:microsoft.com/office/officeart/2005/8/layout/list1"/>
    <dgm:cxn modelId="{89FA4D17-3A80-4BF9-971D-DB884600AFB3}" type="presParOf" srcId="{280184E1-7622-4116-B894-8143671CBF28}" destId="{C098271E-E22F-41AB-88A6-8ACE7EDC0A3D}" srcOrd="1" destOrd="0" presId="urn:microsoft.com/office/officeart/2005/8/layout/list1"/>
    <dgm:cxn modelId="{45F18A0A-01F4-4338-BE32-6DD5C5477AA7}" type="presParOf" srcId="{280184E1-7622-4116-B894-8143671CBF28}" destId="{6AB7D870-546A-45BC-A4DE-02760E5F635C}" srcOrd="2" destOrd="0" presId="urn:microsoft.com/office/officeart/2005/8/layout/list1"/>
    <dgm:cxn modelId="{79B557B6-FB5C-4A6A-9ADF-BEAF29EE10CC}" type="presParOf" srcId="{280184E1-7622-4116-B894-8143671CBF28}" destId="{61860FC2-24C9-4272-9165-A3AB3A0F550C}" srcOrd="3" destOrd="0" presId="urn:microsoft.com/office/officeart/2005/8/layout/list1"/>
    <dgm:cxn modelId="{32B794E1-59C1-4E68-BC17-F883E4A09C2F}" type="presParOf" srcId="{280184E1-7622-4116-B894-8143671CBF28}" destId="{D35563A8-92DC-460E-9F94-F36A23D6B515}" srcOrd="4" destOrd="0" presId="urn:microsoft.com/office/officeart/2005/8/layout/list1"/>
    <dgm:cxn modelId="{27146064-7F0C-4D68-9427-D69DB041F108}" type="presParOf" srcId="{D35563A8-92DC-460E-9F94-F36A23D6B515}" destId="{F08E329B-A15E-472B-AE6D-3886FB7EB6DD}" srcOrd="0" destOrd="0" presId="urn:microsoft.com/office/officeart/2005/8/layout/list1"/>
    <dgm:cxn modelId="{414523D8-7B30-429E-BA1D-036F85D9291E}" type="presParOf" srcId="{D35563A8-92DC-460E-9F94-F36A23D6B515}" destId="{5D6FF443-E010-4FE1-BB3D-511CA4E9C6D9}" srcOrd="1" destOrd="0" presId="urn:microsoft.com/office/officeart/2005/8/layout/list1"/>
    <dgm:cxn modelId="{DE581779-A066-4387-8978-A5AD4CA3C3E6}" type="presParOf" srcId="{280184E1-7622-4116-B894-8143671CBF28}" destId="{5B50BCB3-B689-4B13-9B5E-CE98563EB476}" srcOrd="5" destOrd="0" presId="urn:microsoft.com/office/officeart/2005/8/layout/list1"/>
    <dgm:cxn modelId="{2C202093-0A1E-47D7-A956-A0D02F005EB4}" type="presParOf" srcId="{280184E1-7622-4116-B894-8143671CBF28}" destId="{F6548E5C-B331-4ECF-ACDE-40E61C689ABF}" srcOrd="6" destOrd="0" presId="urn:microsoft.com/office/officeart/2005/8/layout/list1"/>
    <dgm:cxn modelId="{65A7CFDE-0993-4702-B7CA-D8D6D6BF5259}" type="presParOf" srcId="{280184E1-7622-4116-B894-8143671CBF28}" destId="{CC698851-1716-4A0C-8E34-AAEB7E50E3D6}" srcOrd="7" destOrd="0" presId="urn:microsoft.com/office/officeart/2005/8/layout/list1"/>
    <dgm:cxn modelId="{ABA9EDE6-D881-47BE-98C8-B4A7CB27A0E0}" type="presParOf" srcId="{280184E1-7622-4116-B894-8143671CBF28}" destId="{76ADCF03-7516-4FFE-AFBA-2C3C672A847E}" srcOrd="8" destOrd="0" presId="urn:microsoft.com/office/officeart/2005/8/layout/list1"/>
    <dgm:cxn modelId="{07BD42AF-915A-48B0-AB12-525A25C759AE}" type="presParOf" srcId="{76ADCF03-7516-4FFE-AFBA-2C3C672A847E}" destId="{02472310-D351-4956-93C4-EE733329D4EF}" srcOrd="0" destOrd="0" presId="urn:microsoft.com/office/officeart/2005/8/layout/list1"/>
    <dgm:cxn modelId="{E1943E39-1A3D-4047-A27C-A49D3B187179}" type="presParOf" srcId="{76ADCF03-7516-4FFE-AFBA-2C3C672A847E}" destId="{3AC5CCBE-64E8-45C6-A0EC-629F8C4B0678}" srcOrd="1" destOrd="0" presId="urn:microsoft.com/office/officeart/2005/8/layout/list1"/>
    <dgm:cxn modelId="{CBA7EEAE-3C0F-44B4-B89E-74896C5FAECD}" type="presParOf" srcId="{280184E1-7622-4116-B894-8143671CBF28}" destId="{2E83456C-AFE7-45CC-868E-448A029C3FC5}" srcOrd="9" destOrd="0" presId="urn:microsoft.com/office/officeart/2005/8/layout/list1"/>
    <dgm:cxn modelId="{8778B773-25E2-4986-8EC6-6D1228FF8033}" type="presParOf" srcId="{280184E1-7622-4116-B894-8143671CBF28}" destId="{5CDD8C35-FD18-4615-BB3E-96E24BA5AB3F}" srcOrd="10" destOrd="0" presId="urn:microsoft.com/office/officeart/2005/8/layout/list1"/>
    <dgm:cxn modelId="{D77D176F-3086-4E98-BDBC-E86C366DC66C}" type="presParOf" srcId="{280184E1-7622-4116-B894-8143671CBF28}" destId="{7660D547-E104-4011-A16F-663A945037D3}" srcOrd="11" destOrd="0" presId="urn:microsoft.com/office/officeart/2005/8/layout/list1"/>
    <dgm:cxn modelId="{A36CBBA2-C40B-4B52-A2DB-E7A506B32A34}" type="presParOf" srcId="{280184E1-7622-4116-B894-8143671CBF28}" destId="{070E8EB1-AFBC-4A83-BACA-E32C98F5D099}" srcOrd="12" destOrd="0" presId="urn:microsoft.com/office/officeart/2005/8/layout/list1"/>
    <dgm:cxn modelId="{DF8F687A-34C9-4B45-BC32-2F1376AFF687}" type="presParOf" srcId="{070E8EB1-AFBC-4A83-BACA-E32C98F5D099}" destId="{1829BAFF-CC5F-4BD1-88B7-E99CB9E33277}" srcOrd="0" destOrd="0" presId="urn:microsoft.com/office/officeart/2005/8/layout/list1"/>
    <dgm:cxn modelId="{4AACC01D-077A-4EDB-B41A-3D94D7C383E9}" type="presParOf" srcId="{070E8EB1-AFBC-4A83-BACA-E32C98F5D099}" destId="{CF2BB1EB-F644-4725-A028-7036FCF85771}" srcOrd="1" destOrd="0" presId="urn:microsoft.com/office/officeart/2005/8/layout/list1"/>
    <dgm:cxn modelId="{2DD6A494-9081-4CA9-9E98-D2B3708FD0E6}" type="presParOf" srcId="{280184E1-7622-4116-B894-8143671CBF28}" destId="{5A70EB55-BAAC-4EC8-918B-8A0B06291BD6}" srcOrd="13" destOrd="0" presId="urn:microsoft.com/office/officeart/2005/8/layout/list1"/>
    <dgm:cxn modelId="{4D0DC26C-C2EE-4AB9-9951-80FEF91B7D32}" type="presParOf" srcId="{280184E1-7622-4116-B894-8143671CBF28}" destId="{A116B98F-942E-433C-B598-056888427CE2}" srcOrd="14" destOrd="0" presId="urn:microsoft.com/office/officeart/2005/8/layout/list1"/>
    <dgm:cxn modelId="{FE3E6B93-A6D8-4BB1-BCAF-B69D6EF7D6B4}" type="presParOf" srcId="{280184E1-7622-4116-B894-8143671CBF28}" destId="{DC32CC20-2834-4EA3-8F43-494D010A63BD}" srcOrd="15" destOrd="0" presId="urn:microsoft.com/office/officeart/2005/8/layout/list1"/>
    <dgm:cxn modelId="{6692DF29-2176-4917-A6D7-E9D7152701BE}" type="presParOf" srcId="{280184E1-7622-4116-B894-8143671CBF28}" destId="{D7DB8F04-380C-4A1E-803F-2F0089259031}" srcOrd="16" destOrd="0" presId="urn:microsoft.com/office/officeart/2005/8/layout/list1"/>
    <dgm:cxn modelId="{B3278266-1B0D-4940-947B-7A7BA6344490}" type="presParOf" srcId="{D7DB8F04-380C-4A1E-803F-2F0089259031}" destId="{DAFEAE43-D017-41AD-8AEB-8947864A7179}" srcOrd="0" destOrd="0" presId="urn:microsoft.com/office/officeart/2005/8/layout/list1"/>
    <dgm:cxn modelId="{816595CE-68A7-4D6B-8E7B-BC96DF3CA8F8}" type="presParOf" srcId="{D7DB8F04-380C-4A1E-803F-2F0089259031}" destId="{651A4001-DB0D-46B9-BE43-8BB6C9213AF3}" srcOrd="1" destOrd="0" presId="urn:microsoft.com/office/officeart/2005/8/layout/list1"/>
    <dgm:cxn modelId="{940E4202-59FC-4EFE-8F63-0FD6C84543FC}" type="presParOf" srcId="{280184E1-7622-4116-B894-8143671CBF28}" destId="{F794FFB8-77A0-43C8-9D63-B34E45337772}" srcOrd="17" destOrd="0" presId="urn:microsoft.com/office/officeart/2005/8/layout/list1"/>
    <dgm:cxn modelId="{C8335F17-4BB9-4201-8BB2-2B9E6851122F}" type="presParOf" srcId="{280184E1-7622-4116-B894-8143671CBF28}" destId="{896ADD20-C6F2-4275-A728-F25CE96D51C6}"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ings+Icon">
  <dgm:title val="Anelli interconnessi"/>
  <dgm:desc val="Mostra idee o concetti sovrapposti o interconnessi. Le prime sette righe di testo di livello 1 corrispondono a un cerchio. Il testo non utilizzato non viene visualizzato, ma rimane disponibile se si cambia layout.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3.xml><?xml version="1.0" encoding="utf-8"?>
<dgm:layoutDef xmlns:dgm="http://schemas.openxmlformats.org/drawingml/2006/diagram" xmlns:a="http://schemas.openxmlformats.org/drawingml/2006/main" uniqueId="urn:microsoft.com/office/officeart/2005/8/layout/rings+Icon">
  <dgm:title val="Anelli interconnessi"/>
  <dgm:desc val="Mostra idee o concetti sovrapposti o interconnessi. Le prime sette righe di testo di livello 1 corrispondono a un cerchio. Il testo non utilizzato non viene visualizzato, ma rimane disponibile se si cambia layout.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4.xml><?xml version="1.0" encoding="utf-8"?>
<dgm:layoutDef xmlns:dgm="http://schemas.openxmlformats.org/drawingml/2006/diagram" xmlns:a="http://schemas.openxmlformats.org/drawingml/2006/main" uniqueId="urn:microsoft.com/office/officeart/2005/8/layout/rings+Icon">
  <dgm:title val="Anelli interconnessi"/>
  <dgm:desc val="Mostra idee o concetti sovrapposti o interconnessi. Le prime sette righe di testo di livello 1 corrispondono a un cerchio. Il testo non utilizzato non viene visualizzato, ma rimane disponibile se si cambia layout.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5.xml><?xml version="1.0" encoding="utf-8"?>
<dgm:layoutDef xmlns:dgm="http://schemas.openxmlformats.org/drawingml/2006/diagram" xmlns:a="http://schemas.openxmlformats.org/drawingml/2006/main" uniqueId="urn:microsoft.com/office/officeart/2005/8/layout/rings+Icon">
  <dgm:title val="Anelli interconnessi"/>
  <dgm:desc val="Mostra idee o concetti sovrapposti o interconnessi. Le prime sette righe di testo di livello 1 corrispondono a un cerchio. Il testo non utilizzato non viene visualizzato, ma rimane disponibile se si cambia layout.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6.xml><?xml version="1.0" encoding="utf-8"?>
<dgm:layoutDef xmlns:dgm="http://schemas.openxmlformats.org/drawingml/2006/diagram" xmlns:a="http://schemas.openxmlformats.org/drawingml/2006/main" uniqueId="urn:microsoft.com/office/officeart/2005/8/layout/rings+Icon">
  <dgm:title val="Anelli interconnessi"/>
  <dgm:desc val="Mostra idee o concetti sovrapposti o interconnessi. Le prime sette righe di testo di livello 1 corrispondono a un cerchio. Il testo non utilizzato non viene visualizzato, ma rimane disponibile se si cambia layout.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1"/>
            <a:ext cx="2945659" cy="498056"/>
          </a:xfrm>
          <a:prstGeom prst="rect">
            <a:avLst/>
          </a:prstGeom>
        </p:spPr>
        <p:txBody>
          <a:bodyPr vert="horz" lIns="91430" tIns="45716" rIns="91430" bIns="45716" rtlCol="0"/>
          <a:lstStyle>
            <a:lvl1pPr algn="l">
              <a:defRPr sz="1200"/>
            </a:lvl1pPr>
          </a:lstStyle>
          <a:p>
            <a:endParaRPr lang="it-IT"/>
          </a:p>
        </p:txBody>
      </p:sp>
      <p:sp>
        <p:nvSpPr>
          <p:cNvPr id="3" name="Segnaposto data 2"/>
          <p:cNvSpPr>
            <a:spLocks noGrp="1"/>
          </p:cNvSpPr>
          <p:nvPr>
            <p:ph type="dt" idx="1"/>
          </p:nvPr>
        </p:nvSpPr>
        <p:spPr>
          <a:xfrm>
            <a:off x="3850443" y="1"/>
            <a:ext cx="2945659" cy="498056"/>
          </a:xfrm>
          <a:prstGeom prst="rect">
            <a:avLst/>
          </a:prstGeom>
        </p:spPr>
        <p:txBody>
          <a:bodyPr vert="horz" lIns="91430" tIns="45716" rIns="91430" bIns="45716" rtlCol="0"/>
          <a:lstStyle>
            <a:lvl1pPr algn="r">
              <a:defRPr sz="1200"/>
            </a:lvl1pPr>
          </a:lstStyle>
          <a:p>
            <a:fld id="{7D722159-6B05-41A1-9A01-FB320540428E}" type="datetimeFigureOut">
              <a:rPr lang="it-IT" smtClean="0"/>
              <a:t>07/07/2014</a:t>
            </a:fld>
            <a:endParaRPr lang="it-IT"/>
          </a:p>
        </p:txBody>
      </p:sp>
      <p:sp>
        <p:nvSpPr>
          <p:cNvPr id="4" name="Segnaposto immagin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30" tIns="45716" rIns="91430" bIns="45716" rtlCol="0" anchor="ctr"/>
          <a:lstStyle/>
          <a:p>
            <a:endParaRPr lang="it-IT"/>
          </a:p>
        </p:txBody>
      </p:sp>
      <p:sp>
        <p:nvSpPr>
          <p:cNvPr id="5" name="Segnaposto note 4"/>
          <p:cNvSpPr>
            <a:spLocks noGrp="1"/>
          </p:cNvSpPr>
          <p:nvPr>
            <p:ph type="body" sz="quarter" idx="3"/>
          </p:nvPr>
        </p:nvSpPr>
        <p:spPr>
          <a:xfrm>
            <a:off x="679768" y="4777195"/>
            <a:ext cx="5438140" cy="3908614"/>
          </a:xfrm>
          <a:prstGeom prst="rect">
            <a:avLst/>
          </a:prstGeom>
        </p:spPr>
        <p:txBody>
          <a:bodyPr vert="horz" lIns="91430" tIns="45716" rIns="91430" bIns="45716"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1" y="9428585"/>
            <a:ext cx="2945659" cy="498055"/>
          </a:xfrm>
          <a:prstGeom prst="rect">
            <a:avLst/>
          </a:prstGeom>
        </p:spPr>
        <p:txBody>
          <a:bodyPr vert="horz" lIns="91430" tIns="45716" rIns="91430" bIns="45716"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5"/>
            <a:ext cx="2945659" cy="498055"/>
          </a:xfrm>
          <a:prstGeom prst="rect">
            <a:avLst/>
          </a:prstGeom>
        </p:spPr>
        <p:txBody>
          <a:bodyPr vert="horz" lIns="91430" tIns="45716" rIns="91430" bIns="45716" rtlCol="0" anchor="b"/>
          <a:lstStyle>
            <a:lvl1pPr algn="r">
              <a:defRPr sz="1200"/>
            </a:lvl1pPr>
          </a:lstStyle>
          <a:p>
            <a:fld id="{0A0A01B7-9122-4DC1-A194-A35B36962DD6}" type="slidenum">
              <a:rPr lang="it-IT" smtClean="0"/>
              <a:t>‹N›</a:t>
            </a:fld>
            <a:endParaRPr lang="it-IT"/>
          </a:p>
        </p:txBody>
      </p:sp>
    </p:spTree>
    <p:extLst>
      <p:ext uri="{BB962C8B-B14F-4D97-AF65-F5344CB8AC3E}">
        <p14:creationId xmlns:p14="http://schemas.microsoft.com/office/powerpoint/2010/main" val="745566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Segnaposto note 2"/>
          <p:cNvSpPr>
            <a:spLocks noGrp="1"/>
          </p:cNvSpPr>
          <p:nvPr>
            <p:ph type="body" idx="1"/>
          </p:nvPr>
        </p:nvSpPr>
        <p:spPr>
          <a:noFill/>
        </p:spPr>
        <p:txBody>
          <a:bodyPr/>
          <a:lstStyle/>
          <a:p>
            <a:endParaRPr lang="it-IT" smtClean="0"/>
          </a:p>
        </p:txBody>
      </p:sp>
      <p:sp>
        <p:nvSpPr>
          <p:cNvPr id="9220" name="Segnaposto numero diapositiva 3"/>
          <p:cNvSpPr>
            <a:spLocks noGrp="1"/>
          </p:cNvSpPr>
          <p:nvPr>
            <p:ph type="sldNum" sz="quarter" idx="5"/>
          </p:nvPr>
        </p:nvSpPr>
        <p:spPr>
          <a:noFill/>
        </p:spPr>
        <p:txBody>
          <a:bodyPr/>
          <a:lstStyle>
            <a:lvl1pPr defTabSz="947640">
              <a:defRPr sz="2400">
                <a:solidFill>
                  <a:schemeClr val="tx1"/>
                </a:solidFill>
                <a:latin typeface="Times New Roman" panose="02020603050405020304" pitchFamily="18" charset="0"/>
                <a:cs typeface="Times New Roman" panose="02020603050405020304" pitchFamily="18" charset="0"/>
              </a:defRPr>
            </a:lvl1pPr>
            <a:lvl2pPr marL="768271" indent="-295245" defTabSz="947640">
              <a:defRPr sz="2400">
                <a:solidFill>
                  <a:schemeClr val="tx1"/>
                </a:solidFill>
                <a:latin typeface="Times New Roman" panose="02020603050405020304" pitchFamily="18" charset="0"/>
                <a:cs typeface="Times New Roman" panose="02020603050405020304" pitchFamily="18" charset="0"/>
              </a:defRPr>
            </a:lvl2pPr>
            <a:lvl3pPr marL="1180978" indent="-234925" defTabSz="947640">
              <a:defRPr sz="2400">
                <a:solidFill>
                  <a:schemeClr val="tx1"/>
                </a:solidFill>
                <a:latin typeface="Times New Roman" panose="02020603050405020304" pitchFamily="18" charset="0"/>
                <a:cs typeface="Times New Roman" panose="02020603050405020304" pitchFamily="18" charset="0"/>
              </a:defRPr>
            </a:lvl3pPr>
            <a:lvl4pPr marL="1655593" indent="-236514" defTabSz="947640">
              <a:defRPr sz="2400">
                <a:solidFill>
                  <a:schemeClr val="tx1"/>
                </a:solidFill>
                <a:latin typeface="Times New Roman" panose="02020603050405020304" pitchFamily="18" charset="0"/>
                <a:cs typeface="Times New Roman" panose="02020603050405020304" pitchFamily="18" charset="0"/>
              </a:defRPr>
            </a:lvl4pPr>
            <a:lvl5pPr marL="2127030" indent="-234925" defTabSz="947640">
              <a:defRPr sz="2400">
                <a:solidFill>
                  <a:schemeClr val="tx1"/>
                </a:solidFill>
                <a:latin typeface="Times New Roman" panose="02020603050405020304" pitchFamily="18" charset="0"/>
                <a:cs typeface="Times New Roman" panose="02020603050405020304" pitchFamily="18" charset="0"/>
              </a:defRPr>
            </a:lvl5pPr>
            <a:lvl6pPr marL="2584184"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3041337"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98489"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955642"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6E7B053F-89C9-422D-9B8B-271B1C343806}" type="slidenum">
              <a:rPr lang="it-IT" sz="1200"/>
              <a:pPr/>
              <a:t>1</a:t>
            </a:fld>
            <a:endParaRPr lang="it-IT" sz="1200"/>
          </a:p>
        </p:txBody>
      </p:sp>
    </p:spTree>
    <p:extLst>
      <p:ext uri="{BB962C8B-B14F-4D97-AF65-F5344CB8AC3E}">
        <p14:creationId xmlns:p14="http://schemas.microsoft.com/office/powerpoint/2010/main" val="3556787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A0A01B7-9122-4DC1-A194-A35B36962DD6}" type="slidenum">
              <a:rPr lang="it-IT" smtClean="0"/>
              <a:t>2</a:t>
            </a:fld>
            <a:endParaRPr lang="it-IT"/>
          </a:p>
        </p:txBody>
      </p:sp>
    </p:spTree>
    <p:extLst>
      <p:ext uri="{BB962C8B-B14F-4D97-AF65-F5344CB8AC3E}">
        <p14:creationId xmlns:p14="http://schemas.microsoft.com/office/powerpoint/2010/main" val="4004485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A0A01B7-9122-4DC1-A194-A35B36962DD6}" type="slidenum">
              <a:rPr lang="it-IT" smtClean="0"/>
              <a:t>6</a:t>
            </a:fld>
            <a:endParaRPr lang="it-IT"/>
          </a:p>
        </p:txBody>
      </p:sp>
    </p:spTree>
    <p:extLst>
      <p:ext uri="{BB962C8B-B14F-4D97-AF65-F5344CB8AC3E}">
        <p14:creationId xmlns:p14="http://schemas.microsoft.com/office/powerpoint/2010/main" val="1138228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A0A01B7-9122-4DC1-A194-A35B36962DD6}" type="slidenum">
              <a:rPr lang="it-IT" smtClean="0"/>
              <a:t>30</a:t>
            </a:fld>
            <a:endParaRPr lang="it-IT"/>
          </a:p>
        </p:txBody>
      </p:sp>
    </p:spTree>
    <p:extLst>
      <p:ext uri="{BB962C8B-B14F-4D97-AF65-F5344CB8AC3E}">
        <p14:creationId xmlns:p14="http://schemas.microsoft.com/office/powerpoint/2010/main" val="1430259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Segnaposto note 2"/>
          <p:cNvSpPr>
            <a:spLocks noGrp="1"/>
          </p:cNvSpPr>
          <p:nvPr>
            <p:ph type="body" idx="1"/>
          </p:nvPr>
        </p:nvSpPr>
        <p:spPr>
          <a:noFill/>
        </p:spPr>
        <p:txBody>
          <a:bodyPr/>
          <a:lstStyle/>
          <a:p>
            <a:endParaRPr lang="it-IT" smtClean="0"/>
          </a:p>
        </p:txBody>
      </p:sp>
      <p:sp>
        <p:nvSpPr>
          <p:cNvPr id="142340" name="Segnaposto numero diapositiva 3"/>
          <p:cNvSpPr>
            <a:spLocks noGrp="1"/>
          </p:cNvSpPr>
          <p:nvPr>
            <p:ph type="sldNum" sz="quarter" idx="5"/>
          </p:nvPr>
        </p:nvSpPr>
        <p:spPr>
          <a:noFill/>
        </p:spPr>
        <p:txBody>
          <a:bodyPr/>
          <a:lstStyle>
            <a:lvl1pPr defTabSz="947640">
              <a:defRPr sz="2400">
                <a:solidFill>
                  <a:schemeClr val="tx1"/>
                </a:solidFill>
                <a:latin typeface="Times New Roman" panose="02020603050405020304" pitchFamily="18" charset="0"/>
                <a:cs typeface="Times New Roman" panose="02020603050405020304" pitchFamily="18" charset="0"/>
              </a:defRPr>
            </a:lvl1pPr>
            <a:lvl2pPr marL="768271" indent="-295245" defTabSz="947640">
              <a:defRPr sz="2400">
                <a:solidFill>
                  <a:schemeClr val="tx1"/>
                </a:solidFill>
                <a:latin typeface="Times New Roman" panose="02020603050405020304" pitchFamily="18" charset="0"/>
                <a:cs typeface="Times New Roman" panose="02020603050405020304" pitchFamily="18" charset="0"/>
              </a:defRPr>
            </a:lvl2pPr>
            <a:lvl3pPr marL="1182567" indent="-234925" defTabSz="947640">
              <a:defRPr sz="2400">
                <a:solidFill>
                  <a:schemeClr val="tx1"/>
                </a:solidFill>
                <a:latin typeface="Times New Roman" panose="02020603050405020304" pitchFamily="18" charset="0"/>
                <a:cs typeface="Times New Roman" panose="02020603050405020304" pitchFamily="18" charset="0"/>
              </a:defRPr>
            </a:lvl3pPr>
            <a:lvl4pPr marL="1657179" indent="-236514" defTabSz="947640">
              <a:defRPr sz="2400">
                <a:solidFill>
                  <a:schemeClr val="tx1"/>
                </a:solidFill>
                <a:latin typeface="Times New Roman" panose="02020603050405020304" pitchFamily="18" charset="0"/>
                <a:cs typeface="Times New Roman" panose="02020603050405020304" pitchFamily="18" charset="0"/>
              </a:defRPr>
            </a:lvl4pPr>
            <a:lvl5pPr marL="2130206" indent="-234925" defTabSz="947640">
              <a:defRPr sz="2400">
                <a:solidFill>
                  <a:schemeClr val="tx1"/>
                </a:solidFill>
                <a:latin typeface="Times New Roman" panose="02020603050405020304" pitchFamily="18" charset="0"/>
                <a:cs typeface="Times New Roman" panose="02020603050405020304" pitchFamily="18" charset="0"/>
              </a:defRPr>
            </a:lvl5pPr>
            <a:lvl6pPr marL="2587358"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3044511"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501664"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958817"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34329EDD-64AD-4DC3-BACA-6A1ED4DE27D6}" type="slidenum">
              <a:rPr lang="it-IT" sz="1200"/>
              <a:pPr/>
              <a:t>88</a:t>
            </a:fld>
            <a:endParaRPr lang="it-IT" sz="1200"/>
          </a:p>
        </p:txBody>
      </p:sp>
    </p:spTree>
    <p:extLst>
      <p:ext uri="{BB962C8B-B14F-4D97-AF65-F5344CB8AC3E}">
        <p14:creationId xmlns:p14="http://schemas.microsoft.com/office/powerpoint/2010/main" val="3807379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Segnaposto note 2"/>
          <p:cNvSpPr>
            <a:spLocks noGrp="1"/>
          </p:cNvSpPr>
          <p:nvPr>
            <p:ph type="body" idx="1"/>
          </p:nvPr>
        </p:nvSpPr>
        <p:spPr>
          <a:noFill/>
        </p:spPr>
        <p:txBody>
          <a:bodyPr/>
          <a:lstStyle/>
          <a:p>
            <a:endParaRPr lang="it-IT" smtClean="0"/>
          </a:p>
        </p:txBody>
      </p:sp>
      <p:sp>
        <p:nvSpPr>
          <p:cNvPr id="144388" name="Segnaposto numero diapositiva 3"/>
          <p:cNvSpPr>
            <a:spLocks noGrp="1"/>
          </p:cNvSpPr>
          <p:nvPr>
            <p:ph type="sldNum" sz="quarter" idx="5"/>
          </p:nvPr>
        </p:nvSpPr>
        <p:spPr>
          <a:noFill/>
        </p:spPr>
        <p:txBody>
          <a:bodyPr/>
          <a:lstStyle>
            <a:lvl1pPr defTabSz="947640">
              <a:defRPr sz="2400">
                <a:solidFill>
                  <a:schemeClr val="tx1"/>
                </a:solidFill>
                <a:latin typeface="Times New Roman" panose="02020603050405020304" pitchFamily="18" charset="0"/>
                <a:cs typeface="Times New Roman" panose="02020603050405020304" pitchFamily="18" charset="0"/>
              </a:defRPr>
            </a:lvl1pPr>
            <a:lvl2pPr marL="768271" indent="-295245" defTabSz="947640">
              <a:defRPr sz="2400">
                <a:solidFill>
                  <a:schemeClr val="tx1"/>
                </a:solidFill>
                <a:latin typeface="Times New Roman" panose="02020603050405020304" pitchFamily="18" charset="0"/>
                <a:cs typeface="Times New Roman" panose="02020603050405020304" pitchFamily="18" charset="0"/>
              </a:defRPr>
            </a:lvl2pPr>
            <a:lvl3pPr marL="1182567" indent="-234925" defTabSz="947640">
              <a:defRPr sz="2400">
                <a:solidFill>
                  <a:schemeClr val="tx1"/>
                </a:solidFill>
                <a:latin typeface="Times New Roman" panose="02020603050405020304" pitchFamily="18" charset="0"/>
                <a:cs typeface="Times New Roman" panose="02020603050405020304" pitchFamily="18" charset="0"/>
              </a:defRPr>
            </a:lvl3pPr>
            <a:lvl4pPr marL="1657179" indent="-236514" defTabSz="947640">
              <a:defRPr sz="2400">
                <a:solidFill>
                  <a:schemeClr val="tx1"/>
                </a:solidFill>
                <a:latin typeface="Times New Roman" panose="02020603050405020304" pitchFamily="18" charset="0"/>
                <a:cs typeface="Times New Roman" panose="02020603050405020304" pitchFamily="18" charset="0"/>
              </a:defRPr>
            </a:lvl4pPr>
            <a:lvl5pPr marL="2130206" indent="-234925" defTabSz="947640">
              <a:defRPr sz="2400">
                <a:solidFill>
                  <a:schemeClr val="tx1"/>
                </a:solidFill>
                <a:latin typeface="Times New Roman" panose="02020603050405020304" pitchFamily="18" charset="0"/>
                <a:cs typeface="Times New Roman" panose="02020603050405020304" pitchFamily="18" charset="0"/>
              </a:defRPr>
            </a:lvl5pPr>
            <a:lvl6pPr marL="2587358"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3044511"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501664"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958817"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3A4C68A7-7471-4EB9-BB63-178EF6C615FF}" type="slidenum">
              <a:rPr lang="it-IT" sz="1200"/>
              <a:pPr/>
              <a:t>89</a:t>
            </a:fld>
            <a:endParaRPr lang="it-IT" sz="1200"/>
          </a:p>
        </p:txBody>
      </p:sp>
    </p:spTree>
    <p:extLst>
      <p:ext uri="{BB962C8B-B14F-4D97-AF65-F5344CB8AC3E}">
        <p14:creationId xmlns:p14="http://schemas.microsoft.com/office/powerpoint/2010/main" val="3027331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Segnaposto note 2"/>
          <p:cNvSpPr>
            <a:spLocks noGrp="1"/>
          </p:cNvSpPr>
          <p:nvPr>
            <p:ph type="body" idx="1"/>
          </p:nvPr>
        </p:nvSpPr>
        <p:spPr>
          <a:noFill/>
        </p:spPr>
        <p:txBody>
          <a:bodyPr/>
          <a:lstStyle/>
          <a:p>
            <a:endParaRPr lang="it-IT" smtClean="0"/>
          </a:p>
        </p:txBody>
      </p:sp>
      <p:sp>
        <p:nvSpPr>
          <p:cNvPr id="146436" name="Segnaposto numero diapositiva 3"/>
          <p:cNvSpPr>
            <a:spLocks noGrp="1"/>
          </p:cNvSpPr>
          <p:nvPr>
            <p:ph type="sldNum" sz="quarter" idx="5"/>
          </p:nvPr>
        </p:nvSpPr>
        <p:spPr>
          <a:noFill/>
        </p:spPr>
        <p:txBody>
          <a:bodyPr/>
          <a:lstStyle>
            <a:lvl1pPr defTabSz="947640">
              <a:defRPr sz="2400">
                <a:solidFill>
                  <a:schemeClr val="tx1"/>
                </a:solidFill>
                <a:latin typeface="Times New Roman" panose="02020603050405020304" pitchFamily="18" charset="0"/>
                <a:cs typeface="Times New Roman" panose="02020603050405020304" pitchFamily="18" charset="0"/>
              </a:defRPr>
            </a:lvl1pPr>
            <a:lvl2pPr marL="768271" indent="-295245" defTabSz="947640">
              <a:defRPr sz="2400">
                <a:solidFill>
                  <a:schemeClr val="tx1"/>
                </a:solidFill>
                <a:latin typeface="Times New Roman" panose="02020603050405020304" pitchFamily="18" charset="0"/>
                <a:cs typeface="Times New Roman" panose="02020603050405020304" pitchFamily="18" charset="0"/>
              </a:defRPr>
            </a:lvl2pPr>
            <a:lvl3pPr marL="1182567" indent="-234925" defTabSz="947640">
              <a:defRPr sz="2400">
                <a:solidFill>
                  <a:schemeClr val="tx1"/>
                </a:solidFill>
                <a:latin typeface="Times New Roman" panose="02020603050405020304" pitchFamily="18" charset="0"/>
                <a:cs typeface="Times New Roman" panose="02020603050405020304" pitchFamily="18" charset="0"/>
              </a:defRPr>
            </a:lvl3pPr>
            <a:lvl4pPr marL="1657179" indent="-236514" defTabSz="947640">
              <a:defRPr sz="2400">
                <a:solidFill>
                  <a:schemeClr val="tx1"/>
                </a:solidFill>
                <a:latin typeface="Times New Roman" panose="02020603050405020304" pitchFamily="18" charset="0"/>
                <a:cs typeface="Times New Roman" panose="02020603050405020304" pitchFamily="18" charset="0"/>
              </a:defRPr>
            </a:lvl4pPr>
            <a:lvl5pPr marL="2130206" indent="-234925" defTabSz="947640">
              <a:defRPr sz="2400">
                <a:solidFill>
                  <a:schemeClr val="tx1"/>
                </a:solidFill>
                <a:latin typeface="Times New Roman" panose="02020603050405020304" pitchFamily="18" charset="0"/>
                <a:cs typeface="Times New Roman" panose="02020603050405020304" pitchFamily="18" charset="0"/>
              </a:defRPr>
            </a:lvl5pPr>
            <a:lvl6pPr marL="2587358"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3044511"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501664"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958817" indent="-234925" defTabSz="94764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E1A677D8-B182-4F42-8271-1CF0DE032817}" type="slidenum">
              <a:rPr lang="it-IT" sz="1200"/>
              <a:pPr/>
              <a:t>90</a:t>
            </a:fld>
            <a:endParaRPr lang="it-IT" sz="1200"/>
          </a:p>
        </p:txBody>
      </p:sp>
    </p:spTree>
    <p:extLst>
      <p:ext uri="{BB962C8B-B14F-4D97-AF65-F5344CB8AC3E}">
        <p14:creationId xmlns:p14="http://schemas.microsoft.com/office/powerpoint/2010/main" val="3899859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it-IT" smtClean="0"/>
              <a:t>Fare clic per modificare lo stile del titolo</a:t>
            </a:r>
            <a:endParaRPr lang="it-IT"/>
          </a:p>
        </p:txBody>
      </p:sp>
      <p:sp>
        <p:nvSpPr>
          <p:cNvPr id="3" name="Sottotitolo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a:xfrm>
            <a:off x="838200" y="6356350"/>
            <a:ext cx="2743200" cy="365125"/>
          </a:xfrm>
          <a:prstGeom prst="rect">
            <a:avLst/>
          </a:prstGeom>
        </p:spPr>
        <p:txBody>
          <a:bodyPr/>
          <a:lstStyle/>
          <a:p>
            <a:fld id="{2977DEA0-9A30-43A8-A22A-D0F1C2A35DF5}" type="datetime1">
              <a:rPr lang="it-IT" smtClean="0"/>
              <a:t>07/07/2014</a:t>
            </a:fld>
            <a:endParaRPr lang="it-IT"/>
          </a:p>
        </p:txBody>
      </p:sp>
      <p:sp>
        <p:nvSpPr>
          <p:cNvPr id="5" name="Segnaposto piè di pagina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2857944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1825625"/>
            <a:ext cx="10515600" cy="4351338"/>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838200" y="6356350"/>
            <a:ext cx="2743200" cy="365125"/>
          </a:xfrm>
          <a:prstGeom prst="rect">
            <a:avLst/>
          </a:prstGeom>
        </p:spPr>
        <p:txBody>
          <a:bodyPr/>
          <a:lstStyle/>
          <a:p>
            <a:fld id="{EA6F380B-8888-4EEB-92F9-C2F51D88DF76}" type="datetime1">
              <a:rPr lang="it-IT" smtClean="0"/>
              <a:t>07/07/2014</a:t>
            </a:fld>
            <a:endParaRPr lang="it-IT"/>
          </a:p>
        </p:txBody>
      </p:sp>
      <p:sp>
        <p:nvSpPr>
          <p:cNvPr id="5" name="Segnaposto piè di pagina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1336097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365125"/>
            <a:ext cx="7734300" cy="5811838"/>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838200" y="6356350"/>
            <a:ext cx="2743200" cy="365125"/>
          </a:xfrm>
          <a:prstGeom prst="rect">
            <a:avLst/>
          </a:prstGeom>
        </p:spPr>
        <p:txBody>
          <a:bodyPr/>
          <a:lstStyle/>
          <a:p>
            <a:fld id="{4EAD5C23-601A-4E30-8348-D86706B8D244}" type="datetime1">
              <a:rPr lang="it-IT" smtClean="0"/>
              <a:t>07/07/2014</a:t>
            </a:fld>
            <a:endParaRPr lang="it-IT"/>
          </a:p>
        </p:txBody>
      </p:sp>
      <p:sp>
        <p:nvSpPr>
          <p:cNvPr id="5" name="Segnaposto piè di pagina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p:txBody>
          <a:bodyPr/>
          <a:lstStyle/>
          <a:p>
            <a:fld id="{98D9D6CD-C7D4-42E0-A31B-525549CA2A1D}" type="slidenum">
              <a:rPr lang="it-IT" smtClean="0"/>
              <a:t>‹N›</a:t>
            </a:fld>
            <a:endParaRPr lang="it-IT"/>
          </a:p>
        </p:txBody>
      </p:sp>
    </p:spTree>
    <p:extLst>
      <p:ext uri="{BB962C8B-B14F-4D97-AF65-F5344CB8AC3E}">
        <p14:creationId xmlns:p14="http://schemas.microsoft.com/office/powerpoint/2010/main" val="1984744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a:xfrm>
            <a:off x="838200" y="6356350"/>
            <a:ext cx="2743200" cy="365125"/>
          </a:xfrm>
          <a:prstGeom prst="rect">
            <a:avLst/>
          </a:prstGeom>
        </p:spPr>
        <p:txBody>
          <a:bodyPr/>
          <a:lstStyle/>
          <a:p>
            <a:fld id="{F4EA8477-9583-426C-A2F1-83AD847C3C73}" type="datetime1">
              <a:rPr lang="it-IT" smtClean="0"/>
              <a:t>07/07/2014</a:t>
            </a:fld>
            <a:endParaRPr lang="it-IT"/>
          </a:p>
        </p:txBody>
      </p:sp>
      <p:sp>
        <p:nvSpPr>
          <p:cNvPr id="4" name="Segnaposto piè di pagina 3"/>
          <p:cNvSpPr>
            <a:spLocks noGrp="1"/>
          </p:cNvSpPr>
          <p:nvPr>
            <p:ph type="ftr" sz="quarter" idx="11"/>
          </p:nvPr>
        </p:nvSpPr>
        <p:spPr>
          <a:xfrm>
            <a:off x="4038600" y="6356350"/>
            <a:ext cx="4114800" cy="365125"/>
          </a:xfrm>
          <a:prstGeom prst="rect">
            <a:avLst/>
          </a:prstGeom>
        </p:spPr>
        <p:txBody>
          <a:bodyPr/>
          <a:lstStyle/>
          <a:p>
            <a:endParaRPr lang="it-IT"/>
          </a:p>
        </p:txBody>
      </p:sp>
      <p:sp>
        <p:nvSpPr>
          <p:cNvPr id="5" name="Segnaposto numero diapositiva 4"/>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429F474F-CF67-4618-AC89-D1A36654C495}" type="slidenum">
              <a:rPr lang="it-IT" smtClean="0"/>
              <a:pPr/>
              <a:t>‹N›</a:t>
            </a:fld>
            <a:endParaRPr lang="it-IT"/>
          </a:p>
        </p:txBody>
      </p:sp>
    </p:spTree>
    <p:extLst>
      <p:ext uri="{BB962C8B-B14F-4D97-AF65-F5344CB8AC3E}">
        <p14:creationId xmlns:p14="http://schemas.microsoft.com/office/powerpoint/2010/main" val="1748467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838200" y="1825625"/>
            <a:ext cx="10515600" cy="4351338"/>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838200" y="6356350"/>
            <a:ext cx="2743200" cy="365125"/>
          </a:xfrm>
          <a:prstGeom prst="rect">
            <a:avLst/>
          </a:prstGeom>
        </p:spPr>
        <p:txBody>
          <a:bodyPr/>
          <a:lstStyle/>
          <a:p>
            <a:fld id="{6C164478-9288-405B-B081-64C407D10238}" type="datetime1">
              <a:rPr lang="it-IT" smtClean="0"/>
              <a:t>07/07/2014</a:t>
            </a:fld>
            <a:endParaRPr lang="it-IT"/>
          </a:p>
        </p:txBody>
      </p:sp>
      <p:sp>
        <p:nvSpPr>
          <p:cNvPr id="5" name="Segnaposto piè di pagina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164670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a:prstGeom prst="rect">
            <a:avLst/>
          </a:prstGeo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a:xfrm>
            <a:off x="838200" y="6356350"/>
            <a:ext cx="2743200" cy="365125"/>
          </a:xfrm>
          <a:prstGeom prst="rect">
            <a:avLst/>
          </a:prstGeom>
        </p:spPr>
        <p:txBody>
          <a:bodyPr/>
          <a:lstStyle/>
          <a:p>
            <a:fld id="{4B2D70CC-9E77-4A1E-9636-23E03E5A144F}" type="datetime1">
              <a:rPr lang="it-IT" smtClean="0"/>
              <a:t>07/07/2014</a:t>
            </a:fld>
            <a:endParaRPr lang="it-IT"/>
          </a:p>
        </p:txBody>
      </p:sp>
      <p:sp>
        <p:nvSpPr>
          <p:cNvPr id="5" name="Segnaposto piè di pagina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942839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38200" y="1825625"/>
            <a:ext cx="5181600" cy="4351338"/>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a:xfrm>
            <a:off x="838200" y="6356350"/>
            <a:ext cx="2743200" cy="365125"/>
          </a:xfrm>
          <a:prstGeom prst="rect">
            <a:avLst/>
          </a:prstGeom>
        </p:spPr>
        <p:txBody>
          <a:bodyPr/>
          <a:lstStyle/>
          <a:p>
            <a:fld id="{5D8900CB-6230-41BA-8CE3-96341106B437}" type="datetime1">
              <a:rPr lang="it-IT" smtClean="0"/>
              <a:t>07/07/2014</a:t>
            </a:fld>
            <a:endParaRPr lang="it-IT"/>
          </a:p>
        </p:txBody>
      </p:sp>
      <p:sp>
        <p:nvSpPr>
          <p:cNvPr id="6" name="Segnaposto piè di pagina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egnaposto numero diapositiva 6"/>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3421758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a:prstGeom prst="rect">
            <a:avLst/>
          </a:prstGeo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839788" y="2505075"/>
            <a:ext cx="5157787" cy="3684588"/>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72200" y="2505075"/>
            <a:ext cx="5183188" cy="3684588"/>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a:xfrm>
            <a:off x="838200" y="6356350"/>
            <a:ext cx="2743200" cy="365125"/>
          </a:xfrm>
          <a:prstGeom prst="rect">
            <a:avLst/>
          </a:prstGeom>
        </p:spPr>
        <p:txBody>
          <a:bodyPr/>
          <a:lstStyle/>
          <a:p>
            <a:fld id="{04386FBA-3028-4A84-ACA5-5228C4B10CA5}" type="datetime1">
              <a:rPr lang="it-IT" smtClean="0"/>
              <a:t>07/07/2014</a:t>
            </a:fld>
            <a:endParaRPr lang="it-IT"/>
          </a:p>
        </p:txBody>
      </p:sp>
      <p:sp>
        <p:nvSpPr>
          <p:cNvPr id="8" name="Segnaposto piè di pagina 7"/>
          <p:cNvSpPr>
            <a:spLocks noGrp="1"/>
          </p:cNvSpPr>
          <p:nvPr>
            <p:ph type="ftr" sz="quarter" idx="11"/>
          </p:nvPr>
        </p:nvSpPr>
        <p:spPr>
          <a:xfrm>
            <a:off x="4038600" y="6356350"/>
            <a:ext cx="4114800" cy="365125"/>
          </a:xfrm>
          <a:prstGeom prst="rect">
            <a:avLst/>
          </a:prstGeom>
        </p:spPr>
        <p:txBody>
          <a:bodyPr/>
          <a:lstStyle/>
          <a:p>
            <a:endParaRPr lang="it-IT"/>
          </a:p>
        </p:txBody>
      </p:sp>
      <p:sp>
        <p:nvSpPr>
          <p:cNvPr id="9" name="Segnaposto numero diapositiva 8"/>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2440182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a:xfrm>
            <a:off x="838200" y="6356350"/>
            <a:ext cx="2743200" cy="365125"/>
          </a:xfrm>
          <a:prstGeom prst="rect">
            <a:avLst/>
          </a:prstGeom>
        </p:spPr>
        <p:txBody>
          <a:bodyPr/>
          <a:lstStyle/>
          <a:p>
            <a:fld id="{5E6791A7-F043-4E16-B95E-44493DB4CA44}" type="datetime1">
              <a:rPr lang="it-IT" smtClean="0"/>
              <a:t>07/07/2014</a:t>
            </a:fld>
            <a:endParaRPr lang="it-IT"/>
          </a:p>
        </p:txBody>
      </p:sp>
      <p:sp>
        <p:nvSpPr>
          <p:cNvPr id="4" name="Segnaposto piè di pagina 3"/>
          <p:cNvSpPr>
            <a:spLocks noGrp="1"/>
          </p:cNvSpPr>
          <p:nvPr>
            <p:ph type="ftr" sz="quarter" idx="11"/>
          </p:nvPr>
        </p:nvSpPr>
        <p:spPr>
          <a:xfrm>
            <a:off x="4038600" y="6356350"/>
            <a:ext cx="4114800" cy="365125"/>
          </a:xfrm>
          <a:prstGeom prst="rect">
            <a:avLst/>
          </a:prstGeom>
        </p:spPr>
        <p:txBody>
          <a:bodyPr/>
          <a:lstStyle/>
          <a:p>
            <a:endParaRPr lang="it-IT"/>
          </a:p>
        </p:txBody>
      </p:sp>
      <p:sp>
        <p:nvSpPr>
          <p:cNvPr id="5" name="Segnaposto numero diapositiva 4"/>
          <p:cNvSpPr>
            <a:spLocks noGrp="1"/>
          </p:cNvSpPr>
          <p:nvPr>
            <p:ph type="sldNum" sz="quarter" idx="12"/>
          </p:nvPr>
        </p:nvSpPr>
        <p:spPr>
          <a:xfrm>
            <a:off x="9448800" y="6356350"/>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3362673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838200" y="6356350"/>
            <a:ext cx="2743200" cy="365125"/>
          </a:xfrm>
          <a:prstGeom prst="rect">
            <a:avLst/>
          </a:prstGeom>
        </p:spPr>
        <p:txBody>
          <a:bodyPr/>
          <a:lstStyle/>
          <a:p>
            <a:fld id="{739C2519-039A-4E8D-BC52-445CBFDD900B}" type="datetime1">
              <a:rPr lang="it-IT" smtClean="0"/>
              <a:t>07/07/2014</a:t>
            </a:fld>
            <a:endParaRPr lang="it-IT"/>
          </a:p>
        </p:txBody>
      </p:sp>
      <p:sp>
        <p:nvSpPr>
          <p:cNvPr id="3" name="Segnaposto piè di pagina 2"/>
          <p:cNvSpPr>
            <a:spLocks noGrp="1"/>
          </p:cNvSpPr>
          <p:nvPr>
            <p:ph type="ftr" sz="quarter" idx="11"/>
          </p:nvPr>
        </p:nvSpPr>
        <p:spPr>
          <a:xfrm>
            <a:off x="4038600" y="6356350"/>
            <a:ext cx="4114800" cy="365125"/>
          </a:xfrm>
          <a:prstGeom prst="rect">
            <a:avLst/>
          </a:prstGeom>
        </p:spPr>
        <p:txBody>
          <a:bodyPr/>
          <a:lstStyle/>
          <a:p>
            <a:endParaRPr lang="it-IT"/>
          </a:p>
        </p:txBody>
      </p:sp>
      <p:sp>
        <p:nvSpPr>
          <p:cNvPr id="4" name="Segnaposto numero diapositiva 3"/>
          <p:cNvSpPr>
            <a:spLocks noGrp="1"/>
          </p:cNvSpPr>
          <p:nvPr>
            <p:ph type="sldNum" sz="quarter" idx="12"/>
          </p:nvPr>
        </p:nvSpPr>
        <p:spPr>
          <a:xfrm>
            <a:off x="9448800" y="6356505"/>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989406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a:prstGeom prst="rect">
            <a:avLst/>
          </a:prstGeo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a:xfrm>
            <a:off x="838200" y="6356350"/>
            <a:ext cx="2743200" cy="365125"/>
          </a:xfrm>
          <a:prstGeom prst="rect">
            <a:avLst/>
          </a:prstGeom>
        </p:spPr>
        <p:txBody>
          <a:bodyPr/>
          <a:lstStyle/>
          <a:p>
            <a:fld id="{9DAABD82-79D5-4FC9-B170-F32D9F2C6676}" type="datetime1">
              <a:rPr lang="it-IT" smtClean="0"/>
              <a:t>07/07/2014</a:t>
            </a:fld>
            <a:endParaRPr lang="it-IT"/>
          </a:p>
        </p:txBody>
      </p:sp>
      <p:sp>
        <p:nvSpPr>
          <p:cNvPr id="6" name="Segnaposto piè di pagina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egnaposto numero diapositiva 6"/>
          <p:cNvSpPr>
            <a:spLocks noGrp="1"/>
          </p:cNvSpPr>
          <p:nvPr>
            <p:ph type="sldNum" sz="quarter" idx="12"/>
          </p:nvPr>
        </p:nvSpPr>
        <p:spPr>
          <a:xfrm>
            <a:off x="9448800" y="6356349"/>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2934720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a:prstGeom prst="rect">
            <a:avLst/>
          </a:prstGeo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a:xfrm>
            <a:off x="838200" y="6356350"/>
            <a:ext cx="2743200" cy="365125"/>
          </a:xfrm>
          <a:prstGeom prst="rect">
            <a:avLst/>
          </a:prstGeom>
        </p:spPr>
        <p:txBody>
          <a:bodyPr/>
          <a:lstStyle/>
          <a:p>
            <a:fld id="{4A4F0156-3B9D-49D5-86B9-F266AAC85898}" type="datetime1">
              <a:rPr lang="it-IT" smtClean="0"/>
              <a:t>07/07/2014</a:t>
            </a:fld>
            <a:endParaRPr lang="it-IT"/>
          </a:p>
        </p:txBody>
      </p:sp>
      <p:sp>
        <p:nvSpPr>
          <p:cNvPr id="6" name="Segnaposto piè di pagina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egnaposto numero diapositiva 6"/>
          <p:cNvSpPr>
            <a:spLocks noGrp="1"/>
          </p:cNvSpPr>
          <p:nvPr>
            <p:ph type="sldNum" sz="quarter" idx="12"/>
          </p:nvPr>
        </p:nvSpPr>
        <p:spPr>
          <a:xfrm>
            <a:off x="9448800" y="6334202"/>
            <a:ext cx="2743200" cy="365125"/>
          </a:xfrm>
        </p:spPr>
        <p:txBody>
          <a:bodyPr/>
          <a:lstStyle>
            <a:lvl1pPr>
              <a:defRPr sz="1100">
                <a:solidFill>
                  <a:schemeClr val="tx1"/>
                </a:solidFill>
                <a:latin typeface="Arial" panose="020B0604020202020204" pitchFamily="34" charset="0"/>
                <a:cs typeface="Arial" panose="020B0604020202020204" pitchFamily="34" charset="0"/>
              </a:defRPr>
            </a:lvl1pPr>
          </a:lstStyle>
          <a:p>
            <a:fld id="{98D9D6CD-C7D4-42E0-A31B-525549CA2A1D}" type="slidenum">
              <a:rPr lang="it-IT" smtClean="0"/>
              <a:pPr/>
              <a:t>‹N›</a:t>
            </a:fld>
            <a:endParaRPr lang="it-IT"/>
          </a:p>
        </p:txBody>
      </p:sp>
    </p:spTree>
    <p:extLst>
      <p:ext uri="{BB962C8B-B14F-4D97-AF65-F5344CB8AC3E}">
        <p14:creationId xmlns:p14="http://schemas.microsoft.com/office/powerpoint/2010/main" val="3037394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9D6CD-C7D4-42E0-A31B-525549CA2A1D}" type="slidenum">
              <a:rPr lang="it-IT" smtClean="0"/>
              <a:t>‹N›</a:t>
            </a:fld>
            <a:endParaRPr lang="it-IT"/>
          </a:p>
        </p:txBody>
      </p:sp>
    </p:spTree>
    <p:extLst>
      <p:ext uri="{BB962C8B-B14F-4D97-AF65-F5344CB8AC3E}">
        <p14:creationId xmlns:p14="http://schemas.microsoft.com/office/powerpoint/2010/main" val="240623494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3.emf"/></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5.emf"/></Relationships>
</file>

<file path=ppt/slides/_rels/slide3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emf"/></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1.emf"/></Relationships>
</file>

<file path=ppt/slides/_rels/slide3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5.emf"/></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7.emf"/></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9.emf"/></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41.emf"/></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1.emf"/></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4.emf"/></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6.emf"/></Relationships>
</file>

<file path=ppt/slides/_rels/slide54.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0.emf"/></Relationships>
</file>

<file path=ppt/slides/_rels/slide56.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 Id="rId5" Type="http://schemas.openxmlformats.org/officeDocument/2006/relationships/image" Target="../media/image65.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emf"/></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hyperlink" Target="http://www.an.camcom.gov.it/telecamera/vis_media?i=735&amp;t=IL%20VIDEO%20BILANCIO%20DI%20SOSTENIBILITA" TargetMode="Externa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hyperlink" Target="http://www.magellanopa.it/bussola" TargetMode="External"/><Relationship Id="rId4" Type="http://schemas.openxmlformats.org/officeDocument/2006/relationships/image" Target="../media/image67.emf"/></Relationships>
</file>

<file path=ppt/slides/_rels/slide62.xml.rels><?xml version="1.0" encoding="UTF-8" standalone="yes"?>
<Relationships xmlns="http://schemas.openxmlformats.org/package/2006/relationships"><Relationship Id="rId3" Type="http://schemas.openxmlformats.org/officeDocument/2006/relationships/hyperlink" Target="http://www.an.camcom.gov.it/responsabile" TargetMode="External"/><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http://www.gruppobilanciosociale.org/wp-content/uploads/2013/01/STANDARD-LA-RENDICONTAZIONE-SOCIALE-NEL-SETTORE-PUBBLICO.pdf" TargetMode="Externa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4.jpeg"/><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81.png"/><Relationship Id="rId4" Type="http://schemas.openxmlformats.org/officeDocument/2006/relationships/image" Target="../media/image80.png"/></Relationships>
</file>

<file path=ppt/slides/_rels/slide7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85.png"/><Relationship Id="rId4" Type="http://schemas.openxmlformats.org/officeDocument/2006/relationships/image" Target="../media/image84.png"/></Relationships>
</file>

<file path=ppt/slides/_rels/slide7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8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4.png"/><Relationship Id="rId4" Type="http://schemas.openxmlformats.org/officeDocument/2006/relationships/image" Target="../media/image93.png"/></Relationships>
</file>

<file path=ppt/slides/_rels/slide8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8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asellaDiTesto 13"/>
          <p:cNvSpPr txBox="1">
            <a:spLocks noChangeArrowheads="1"/>
          </p:cNvSpPr>
          <p:nvPr/>
        </p:nvSpPr>
        <p:spPr bwMode="auto">
          <a:xfrm>
            <a:off x="2362199" y="3434557"/>
            <a:ext cx="342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it-IT" sz="1800" b="1" dirty="0">
                <a:solidFill>
                  <a:srgbClr val="543C26"/>
                </a:solidFill>
                <a:latin typeface="Arial Bold"/>
                <a:ea typeface="MS PGothic" panose="020B0600070205080204" pitchFamily="34" charset="-128"/>
                <a:cs typeface="Arial" panose="020B0604020202020204" pitchFamily="34" charset="0"/>
              </a:rPr>
              <a:t>Ancona, </a:t>
            </a:r>
            <a:r>
              <a:rPr lang="it-IT" sz="1800" b="1" dirty="0" smtClean="0">
                <a:solidFill>
                  <a:srgbClr val="543C26"/>
                </a:solidFill>
                <a:latin typeface="Arial Bold"/>
                <a:ea typeface="MS PGothic" panose="020B0600070205080204" pitchFamily="34" charset="-128"/>
                <a:cs typeface="Arial" panose="020B0604020202020204" pitchFamily="34" charset="0"/>
              </a:rPr>
              <a:t>30 giugno 2014</a:t>
            </a:r>
            <a:endParaRPr lang="it-IT" sz="1800" b="1" dirty="0">
              <a:solidFill>
                <a:srgbClr val="543C26"/>
              </a:solidFill>
              <a:latin typeface="Arial Bold"/>
              <a:ea typeface="MS PGothic" panose="020B0600070205080204" pitchFamily="34" charset="-128"/>
              <a:cs typeface="Arial" panose="020B0604020202020204" pitchFamily="34" charset="0"/>
            </a:endParaRPr>
          </a:p>
        </p:txBody>
      </p:sp>
      <p:sp>
        <p:nvSpPr>
          <p:cNvPr id="8195" name="CasellaDiTesto 14"/>
          <p:cNvSpPr txBox="1">
            <a:spLocks noChangeArrowheads="1"/>
          </p:cNvSpPr>
          <p:nvPr/>
        </p:nvSpPr>
        <p:spPr bwMode="auto">
          <a:xfrm>
            <a:off x="2279650" y="4256089"/>
            <a:ext cx="533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ts val="600"/>
              </a:spcBef>
              <a:buNone/>
            </a:pPr>
            <a:r>
              <a:rPr lang="it-IT" sz="1400" i="1">
                <a:solidFill>
                  <a:srgbClr val="543C26"/>
                </a:solidFill>
                <a:latin typeface="Arial" panose="020B0604020202020204" pitchFamily="34" charset="0"/>
                <a:ea typeface="MS PGothic" panose="020B0600070205080204" pitchFamily="34" charset="-128"/>
                <a:cs typeface="Arial" panose="020B0604020202020204" pitchFamily="34" charset="0"/>
              </a:rPr>
              <a:t>Camera di Commercio di Ancona</a:t>
            </a:r>
          </a:p>
        </p:txBody>
      </p:sp>
      <p:pic>
        <p:nvPicPr>
          <p:cNvPr id="8196" name="Immagine 12" descr="statua_europa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09299" y="377032"/>
            <a:ext cx="53975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Immagine 11" descr="bordo_cover.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3385" y="4876800"/>
            <a:ext cx="1144316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CasellaDiTesto 13"/>
          <p:cNvSpPr txBox="1">
            <a:spLocks noChangeArrowheads="1"/>
          </p:cNvSpPr>
          <p:nvPr/>
        </p:nvSpPr>
        <p:spPr bwMode="auto">
          <a:xfrm>
            <a:off x="7924800" y="6019800"/>
            <a:ext cx="2286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it-IT" sz="1600">
                <a:solidFill>
                  <a:schemeClr val="bg1"/>
                </a:solidFill>
                <a:latin typeface="Arial" panose="020B0604020202020204" pitchFamily="34" charset="0"/>
                <a:ea typeface="MS PGothic" panose="020B0600070205080204" pitchFamily="34" charset="-128"/>
                <a:cs typeface="Arial" panose="020B0604020202020204" pitchFamily="34" charset="0"/>
              </a:rPr>
              <a:t>www.an.camcom.gov.it</a:t>
            </a:r>
          </a:p>
        </p:txBody>
      </p:sp>
      <p:sp>
        <p:nvSpPr>
          <p:cNvPr id="8199" name="CasellaDiTesto 12"/>
          <p:cNvSpPr txBox="1">
            <a:spLocks noChangeArrowheads="1"/>
          </p:cNvSpPr>
          <p:nvPr/>
        </p:nvSpPr>
        <p:spPr bwMode="auto">
          <a:xfrm>
            <a:off x="579863" y="1967250"/>
            <a:ext cx="71925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it-IT" sz="3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RELAZIONE SULLA PERFORMANCE </a:t>
            </a:r>
            <a:endParaRPr lang="it-IT" sz="3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a:p>
            <a:pPr algn="ctr" eaLnBrk="1" hangingPunct="1">
              <a:spcBef>
                <a:spcPct val="0"/>
              </a:spcBef>
              <a:buFontTx/>
              <a:buNone/>
            </a:pPr>
            <a:r>
              <a:rPr lang="it-IT" sz="3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2013 </a:t>
            </a:r>
            <a:endParaRPr lang="it-IT" sz="3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pic>
        <p:nvPicPr>
          <p:cNvPr id="8200" name="Immagine 12" descr="logo_camera_ema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5410200"/>
            <a:ext cx="36004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egnaposto numero diapositiva 1"/>
          <p:cNvSpPr>
            <a:spLocks noGrp="1"/>
          </p:cNvSpPr>
          <p:nvPr>
            <p:ph type="sldNum" sz="quarter" idx="12"/>
          </p:nvPr>
        </p:nvSpPr>
        <p:spPr/>
        <p:txBody>
          <a:bodyPr/>
          <a:lstStyle/>
          <a:p>
            <a:fld id="{98D9D6CD-C7D4-42E0-A31B-525549CA2A1D}" type="slidenum">
              <a:rPr lang="it-IT" smtClean="0"/>
              <a:t>1</a:t>
            </a:fld>
            <a:endParaRPr lang="it-IT"/>
          </a:p>
        </p:txBody>
      </p:sp>
    </p:spTree>
    <p:extLst>
      <p:ext uri="{BB962C8B-B14F-4D97-AF65-F5344CB8AC3E}">
        <p14:creationId xmlns:p14="http://schemas.microsoft.com/office/powerpoint/2010/main" val="4221635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magine 26"/>
          <p:cNvPicPr>
            <a:picLocks noChangeAspect="1"/>
          </p:cNvPicPr>
          <p:nvPr/>
        </p:nvPicPr>
        <p:blipFill>
          <a:blip r:embed="rId2"/>
          <a:stretch>
            <a:fillRect/>
          </a:stretch>
        </p:blipFill>
        <p:spPr>
          <a:xfrm>
            <a:off x="8424004" y="4678073"/>
            <a:ext cx="3530103" cy="2119941"/>
          </a:xfrm>
          <a:prstGeom prst="rect">
            <a:avLst/>
          </a:prstGeom>
          <a:ln>
            <a:noFill/>
          </a:ln>
        </p:spPr>
      </p:pic>
      <p:pic>
        <p:nvPicPr>
          <p:cNvPr id="37893"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4416" y="-87"/>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37897" name="Segnaposto numero diapositiva 1"/>
          <p:cNvSpPr>
            <a:spLocks noGrp="1"/>
          </p:cNvSpPr>
          <p:nvPr>
            <p:ph type="sldNum" sz="quarter" idx="12"/>
          </p:nvPr>
        </p:nvSpPr>
        <p:spPr>
          <a:xfrm>
            <a:off x="9404980" y="6394556"/>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C5A1E736-229F-44BB-961E-3D7B08237EC5}" type="slidenum">
              <a:rPr lang="it-IT" sz="1400"/>
              <a:pPr>
                <a:spcBef>
                  <a:spcPct val="0"/>
                </a:spcBef>
                <a:buFontTx/>
                <a:buNone/>
              </a:pPr>
              <a:t>10</a:t>
            </a:fld>
            <a:endParaRPr lang="it-IT" sz="1400" dirty="0"/>
          </a:p>
        </p:txBody>
      </p:sp>
      <p:sp>
        <p:nvSpPr>
          <p:cNvPr id="16" name="Rettangolo 8"/>
          <p:cNvSpPr>
            <a:spLocks noChangeArrowheads="1"/>
          </p:cNvSpPr>
          <p:nvPr/>
        </p:nvSpPr>
        <p:spPr bwMode="auto">
          <a:xfrm>
            <a:off x="332736" y="944825"/>
            <a:ext cx="28459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2.2 L’amministrazione</a:t>
            </a:r>
            <a:endParaRPr lang="it-IT" sz="2000" dirty="0">
              <a:solidFill>
                <a:srgbClr val="A50021"/>
              </a:solidFill>
              <a:ea typeface="MS PGothic" panose="020B0600070205080204" pitchFamily="34" charset="-128"/>
              <a:cs typeface="Arial" panose="020B0604020202020204" pitchFamily="34" charset="0"/>
            </a:endParaRPr>
          </a:p>
        </p:txBody>
      </p:sp>
      <p:sp>
        <p:nvSpPr>
          <p:cNvPr id="13" name="Rettangolo 17"/>
          <p:cNvSpPr>
            <a:spLocks noChangeArrowheads="1"/>
          </p:cNvSpPr>
          <p:nvPr/>
        </p:nvSpPr>
        <p:spPr bwMode="auto">
          <a:xfrm>
            <a:off x="288132" y="1590726"/>
            <a:ext cx="5103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Risorse </a:t>
            </a: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umane – Camera di Commercio di Ancona</a:t>
            </a:r>
            <a:endParaRPr lang="it-IT" sz="1600" i="1" u="sng" dirty="0">
              <a:solidFill>
                <a:srgbClr val="A50021"/>
              </a:solidFill>
              <a:ea typeface="MS PGothic" panose="020B0600070205080204" pitchFamily="34" charset="-128"/>
              <a:cs typeface="Arial" panose="020B0604020202020204" pitchFamily="34" charset="0"/>
            </a:endParaRPr>
          </a:p>
        </p:txBody>
      </p:sp>
      <p:graphicFrame>
        <p:nvGraphicFramePr>
          <p:cNvPr id="19" name="Tabella 18"/>
          <p:cNvGraphicFramePr>
            <a:graphicFrameLocks noGrp="1"/>
          </p:cNvGraphicFramePr>
          <p:nvPr>
            <p:extLst>
              <p:ext uri="{D42A27DB-BD31-4B8C-83A1-F6EECF244321}">
                <p14:modId xmlns:p14="http://schemas.microsoft.com/office/powerpoint/2010/main" val="3514712421"/>
              </p:ext>
            </p:extLst>
          </p:nvPr>
        </p:nvGraphicFramePr>
        <p:xfrm>
          <a:off x="366189" y="2297150"/>
          <a:ext cx="7573480" cy="1494260"/>
        </p:xfrm>
        <a:graphic>
          <a:graphicData uri="http://schemas.openxmlformats.org/drawingml/2006/table">
            <a:tbl>
              <a:tblPr firstRow="1" lastRow="1">
                <a:tableStyleId>{21E4AEA4-8DFA-4A89-87EB-49C32662AFE0}</a:tableStyleId>
              </a:tblPr>
              <a:tblGrid>
                <a:gridCol w="4863733"/>
                <a:gridCol w="947854"/>
                <a:gridCol w="880946"/>
                <a:gridCol w="880947"/>
              </a:tblGrid>
              <a:tr h="252532">
                <a:tc>
                  <a:txBody>
                    <a:bodyPr/>
                    <a:lstStyle/>
                    <a:p>
                      <a:pPr>
                        <a:spcAft>
                          <a:spcPts val="0"/>
                        </a:spcAft>
                      </a:pPr>
                      <a:r>
                        <a:rPr lang="it-IT" sz="1100" dirty="0" smtClean="0">
                          <a:effectLst/>
                        </a:rPr>
                        <a:t>Personale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smtClean="0">
                          <a:effectLst/>
                        </a:rPr>
                        <a:t>31/12/2011</a:t>
                      </a:r>
                      <a:endParaRPr lang="it-IT" sz="110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smtClean="0">
                          <a:effectLst/>
                        </a:rPr>
                        <a:t>31/12/2012</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smtClean="0">
                          <a:effectLst/>
                        </a:rPr>
                        <a:t>31/12/2013</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r>
              <a:tr h="205687">
                <a:tc>
                  <a:txBody>
                    <a:bodyPr/>
                    <a:lstStyle/>
                    <a:p>
                      <a:pPr>
                        <a:spcAft>
                          <a:spcPts val="0"/>
                        </a:spcAft>
                      </a:pPr>
                      <a:r>
                        <a:rPr lang="it-IT" sz="1100" dirty="0" smtClean="0">
                          <a:effectLst/>
                        </a:rPr>
                        <a:t>In ruolo</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84</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86</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a:effectLst/>
                        </a:rPr>
                        <a:t>83</a:t>
                      </a:r>
                      <a:endParaRPr lang="it-IT"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r>
              <a:tr h="306695">
                <a:tc>
                  <a:txBody>
                    <a:bodyPr/>
                    <a:lstStyle/>
                    <a:p>
                      <a:pPr>
                        <a:spcAft>
                          <a:spcPts val="0"/>
                        </a:spcAft>
                      </a:pPr>
                      <a:r>
                        <a:rPr lang="it-IT" sz="1100" dirty="0" smtClean="0">
                          <a:effectLst/>
                        </a:rPr>
                        <a:t>Flessibili: TD, contratti di formazione lavoro, somministrazione lavoro, comando </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4</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a:effectLst/>
                        </a:rPr>
                        <a:t>4</a:t>
                      </a:r>
                      <a:endParaRPr lang="it-IT"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5</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r>
              <a:tr h="274320">
                <a:tc>
                  <a:txBody>
                    <a:bodyPr/>
                    <a:lstStyle/>
                    <a:p>
                      <a:pPr>
                        <a:spcAft>
                          <a:spcPts val="0"/>
                        </a:spcAft>
                      </a:pPr>
                      <a:r>
                        <a:rPr lang="it-IT" sz="1100" dirty="0" smtClean="0">
                          <a:effectLst/>
                        </a:rPr>
                        <a:t>Flessibili: collaborazioni coordinate continuative (co.co.co)</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6</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3</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3</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r>
              <a:tr h="261553">
                <a:tc>
                  <a:txBody>
                    <a:bodyPr/>
                    <a:lstStyle/>
                    <a:p>
                      <a:pPr>
                        <a:spcAft>
                          <a:spcPts val="0"/>
                        </a:spcAft>
                      </a:pPr>
                      <a:r>
                        <a:rPr lang="it-IT" sz="1100" dirty="0" smtClean="0">
                          <a:effectLst/>
                        </a:rPr>
                        <a:t>Lavoratori Socialmente Utili (LSU – 20 ore settimanali)</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1</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2</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r>
              <a:tr h="193473">
                <a:tc>
                  <a:txBody>
                    <a:bodyPr/>
                    <a:lstStyle/>
                    <a:p>
                      <a:pPr>
                        <a:spcAft>
                          <a:spcPts val="0"/>
                        </a:spcAft>
                      </a:pPr>
                      <a:r>
                        <a:rPr lang="it-IT" sz="1100" dirty="0" smtClean="0">
                          <a:effectLst/>
                        </a:rPr>
                        <a:t>Totale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94</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a:effectLst/>
                        </a:rPr>
                        <a:t>94</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c>
                  <a:txBody>
                    <a:bodyPr/>
                    <a:lstStyle/>
                    <a:p>
                      <a:pPr algn="ctr">
                        <a:spcAft>
                          <a:spcPts val="0"/>
                        </a:spcAft>
                      </a:pPr>
                      <a:r>
                        <a:rPr lang="it-IT" sz="1100" dirty="0" smtClean="0">
                          <a:effectLst/>
                        </a:rPr>
                        <a:t>93</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1" marR="68571" marT="0" marB="0" anchor="ctr"/>
                </a:tc>
              </a:tr>
            </a:tbl>
          </a:graphicData>
        </a:graphic>
      </p:graphicFrame>
      <p:sp>
        <p:nvSpPr>
          <p:cNvPr id="20" name="Rettangolo 19"/>
          <p:cNvSpPr/>
          <p:nvPr/>
        </p:nvSpPr>
        <p:spPr>
          <a:xfrm>
            <a:off x="288132" y="2014089"/>
            <a:ext cx="6578600" cy="246062"/>
          </a:xfrm>
          <a:prstGeom prst="rect">
            <a:avLst/>
          </a:prstGeom>
        </p:spPr>
        <p:txBody>
          <a:bodyPr>
            <a:spAutoFit/>
          </a:bodyPr>
          <a:lstStyle/>
          <a:p>
            <a:pPr>
              <a:defRPr/>
            </a:pPr>
            <a:r>
              <a:rPr lang="it-IT" sz="1000" b="1" i="1" dirty="0" smtClean="0">
                <a:solidFill>
                  <a:srgbClr val="5F5748"/>
                </a:solidFill>
                <a:latin typeface="Arial" panose="020B0604020202020204" pitchFamily="34" charset="0"/>
              </a:rPr>
              <a:t>Trend del personale </a:t>
            </a:r>
            <a:r>
              <a:rPr lang="it-IT" sz="1000" b="1" i="1" dirty="0">
                <a:solidFill>
                  <a:srgbClr val="5F5748"/>
                </a:solidFill>
                <a:latin typeface="Arial" panose="020B0604020202020204" pitchFamily="34" charset="0"/>
              </a:rPr>
              <a:t>alla data del 31/12/t nel </a:t>
            </a:r>
            <a:r>
              <a:rPr lang="it-IT" sz="1000" b="1" i="1" dirty="0" smtClean="0">
                <a:solidFill>
                  <a:srgbClr val="5F5748"/>
                </a:solidFill>
                <a:latin typeface="Arial" panose="020B0604020202020204" pitchFamily="34" charset="0"/>
              </a:rPr>
              <a:t>triennio 2011-2013</a:t>
            </a:r>
            <a:endParaRPr lang="it-IT" sz="1000" b="1" i="1" dirty="0">
              <a:solidFill>
                <a:srgbClr val="5F5748"/>
              </a:solidFill>
              <a:latin typeface="Arial" panose="020B0604020202020204" pitchFamily="34" charset="0"/>
            </a:endParaRPr>
          </a:p>
        </p:txBody>
      </p:sp>
      <p:pic>
        <p:nvPicPr>
          <p:cNvPr id="15" name="Immagine 14"/>
          <p:cNvPicPr>
            <a:picLocks noChangeAspect="1"/>
          </p:cNvPicPr>
          <p:nvPr/>
        </p:nvPicPr>
        <p:blipFill>
          <a:blip r:embed="rId4"/>
          <a:stretch>
            <a:fillRect/>
          </a:stretch>
        </p:blipFill>
        <p:spPr>
          <a:xfrm>
            <a:off x="2259808" y="4682654"/>
            <a:ext cx="3512089" cy="1978845"/>
          </a:xfrm>
          <a:prstGeom prst="rect">
            <a:avLst/>
          </a:prstGeom>
          <a:ln>
            <a:noFill/>
          </a:ln>
        </p:spPr>
      </p:pic>
      <p:graphicFrame>
        <p:nvGraphicFramePr>
          <p:cNvPr id="18" name="Tabella 17"/>
          <p:cNvGraphicFramePr>
            <a:graphicFrameLocks noGrp="1"/>
          </p:cNvGraphicFramePr>
          <p:nvPr>
            <p:extLst>
              <p:ext uri="{D42A27DB-BD31-4B8C-83A1-F6EECF244321}">
                <p14:modId xmlns:p14="http://schemas.microsoft.com/office/powerpoint/2010/main" val="2954192670"/>
              </p:ext>
            </p:extLst>
          </p:nvPr>
        </p:nvGraphicFramePr>
        <p:xfrm>
          <a:off x="465922" y="4822102"/>
          <a:ext cx="2070410" cy="1499226"/>
        </p:xfrm>
        <a:graphic>
          <a:graphicData uri="http://schemas.openxmlformats.org/drawingml/2006/table">
            <a:tbl>
              <a:tblPr firstRow="1" lastRow="1">
                <a:tableStyleId>{C083E6E3-FA7D-4D7B-A595-EF9225AFEA82}</a:tableStyleId>
              </a:tblPr>
              <a:tblGrid>
                <a:gridCol w="1323279"/>
                <a:gridCol w="747131"/>
              </a:tblGrid>
              <a:tr h="249871">
                <a:tc gridSpan="2">
                  <a:txBody>
                    <a:bodyPr/>
                    <a:lstStyle/>
                    <a:p>
                      <a:pPr algn="just" fontAlgn="ctr"/>
                      <a:r>
                        <a:rPr lang="it-IT" sz="1200" u="none" strike="noStrike" dirty="0">
                          <a:effectLst/>
                        </a:rPr>
                        <a:t>Personale in ruolo</a:t>
                      </a:r>
                      <a:endParaRPr lang="it-IT" sz="1200" b="1" i="0" u="none" strike="noStrike" dirty="0">
                        <a:solidFill>
                          <a:srgbClr val="000000"/>
                        </a:solidFill>
                        <a:effectLst/>
                        <a:latin typeface="+mn-lt"/>
                      </a:endParaRPr>
                    </a:p>
                  </a:txBody>
                  <a:tcPr marL="9525" marR="9525" marT="9525" marB="0" anchor="ctr"/>
                </a:tc>
                <a:tc hMerge="1">
                  <a:txBody>
                    <a:bodyPr/>
                    <a:lstStyle/>
                    <a:p>
                      <a:pPr algn="ctr" fontAlgn="ctr"/>
                      <a:endParaRPr lang="it-IT" sz="1100" b="1" i="0" u="none" strike="noStrike" dirty="0">
                        <a:solidFill>
                          <a:srgbClr val="000000"/>
                        </a:solidFill>
                        <a:effectLst/>
                        <a:latin typeface="+mn-lt"/>
                      </a:endParaRPr>
                    </a:p>
                  </a:txBody>
                  <a:tcPr marL="9525" marR="9525" marT="9525" marB="0" anchor="ctr"/>
                </a:tc>
              </a:tr>
              <a:tr h="249871">
                <a:tc>
                  <a:txBody>
                    <a:bodyPr/>
                    <a:lstStyle/>
                    <a:p>
                      <a:pPr algn="just" fontAlgn="ctr"/>
                      <a:r>
                        <a:rPr lang="it-IT" sz="1200" u="none" strike="noStrike" dirty="0">
                          <a:effectLst/>
                        </a:rPr>
                        <a:t>Dirigenti</a:t>
                      </a:r>
                      <a:endParaRPr lang="it-IT" sz="1200" b="0" i="0" u="none" strike="noStrike" dirty="0">
                        <a:solidFill>
                          <a:srgbClr val="000000"/>
                        </a:solidFill>
                        <a:effectLst/>
                        <a:latin typeface="+mn-lt"/>
                      </a:endParaRPr>
                    </a:p>
                  </a:txBody>
                  <a:tcPr marL="9525" marR="9525" marT="9525" marB="0" anchor="ctr"/>
                </a:tc>
                <a:tc>
                  <a:txBody>
                    <a:bodyPr/>
                    <a:lstStyle/>
                    <a:p>
                      <a:pPr algn="ctr" fontAlgn="b"/>
                      <a:r>
                        <a:rPr lang="it-IT" sz="1200" u="none" strike="noStrike" dirty="0">
                          <a:effectLst/>
                        </a:rPr>
                        <a:t>2</a:t>
                      </a:r>
                      <a:endParaRPr lang="it-IT" sz="1200" b="0" i="0" u="none" strike="noStrike" dirty="0">
                        <a:solidFill>
                          <a:srgbClr val="3366FF"/>
                        </a:solidFill>
                        <a:effectLst/>
                        <a:latin typeface="+mn-lt"/>
                      </a:endParaRPr>
                    </a:p>
                  </a:txBody>
                  <a:tcPr marL="9525" marR="9525" marT="9525" marB="0" anchor="ctr"/>
                </a:tc>
              </a:tr>
              <a:tr h="249871">
                <a:tc>
                  <a:txBody>
                    <a:bodyPr/>
                    <a:lstStyle/>
                    <a:p>
                      <a:pPr algn="just" fontAlgn="ctr"/>
                      <a:r>
                        <a:rPr lang="it-IT" sz="1200" u="none" strike="noStrike" dirty="0">
                          <a:effectLst/>
                        </a:rPr>
                        <a:t>Categoria D</a:t>
                      </a:r>
                      <a:endParaRPr lang="it-IT" sz="1200" b="0" i="0" u="none" strike="noStrike" dirty="0">
                        <a:solidFill>
                          <a:srgbClr val="000000"/>
                        </a:solidFill>
                        <a:effectLst/>
                        <a:latin typeface="+mn-lt"/>
                      </a:endParaRPr>
                    </a:p>
                  </a:txBody>
                  <a:tcPr marL="9525" marR="9525" marT="9525" marB="0" anchor="ctr"/>
                </a:tc>
                <a:tc>
                  <a:txBody>
                    <a:bodyPr/>
                    <a:lstStyle/>
                    <a:p>
                      <a:pPr algn="ctr" fontAlgn="b"/>
                      <a:r>
                        <a:rPr lang="it-IT" sz="1200" u="none" strike="noStrike" dirty="0">
                          <a:effectLst/>
                        </a:rPr>
                        <a:t>26</a:t>
                      </a:r>
                      <a:endParaRPr lang="it-IT" sz="1200" b="0" i="0" u="none" strike="noStrike" dirty="0">
                        <a:solidFill>
                          <a:srgbClr val="3366FF"/>
                        </a:solidFill>
                        <a:effectLst/>
                        <a:latin typeface="+mn-lt"/>
                      </a:endParaRPr>
                    </a:p>
                  </a:txBody>
                  <a:tcPr marL="9525" marR="9525" marT="9525" marB="0" anchor="ctr"/>
                </a:tc>
              </a:tr>
              <a:tr h="249871">
                <a:tc>
                  <a:txBody>
                    <a:bodyPr/>
                    <a:lstStyle/>
                    <a:p>
                      <a:pPr algn="just" fontAlgn="ctr"/>
                      <a:r>
                        <a:rPr lang="it-IT" sz="1200" u="none" strike="noStrike" dirty="0">
                          <a:effectLst/>
                        </a:rPr>
                        <a:t>Categoria C</a:t>
                      </a:r>
                      <a:endParaRPr lang="it-IT" sz="1200" b="0" i="0" u="none" strike="noStrike" dirty="0">
                        <a:solidFill>
                          <a:srgbClr val="000000"/>
                        </a:solidFill>
                        <a:effectLst/>
                        <a:latin typeface="+mn-lt"/>
                      </a:endParaRPr>
                    </a:p>
                  </a:txBody>
                  <a:tcPr marL="9525" marR="9525" marT="9525" marB="0" anchor="ctr"/>
                </a:tc>
                <a:tc>
                  <a:txBody>
                    <a:bodyPr/>
                    <a:lstStyle/>
                    <a:p>
                      <a:pPr algn="ctr" fontAlgn="b"/>
                      <a:r>
                        <a:rPr lang="it-IT" sz="1200" u="none" strike="noStrike" dirty="0">
                          <a:effectLst/>
                        </a:rPr>
                        <a:t>47</a:t>
                      </a:r>
                      <a:endParaRPr lang="it-IT" sz="1200" b="0" i="0" u="none" strike="noStrike" dirty="0">
                        <a:solidFill>
                          <a:srgbClr val="3366FF"/>
                        </a:solidFill>
                        <a:effectLst/>
                        <a:latin typeface="+mn-lt"/>
                      </a:endParaRPr>
                    </a:p>
                  </a:txBody>
                  <a:tcPr marL="9525" marR="9525" marT="9525" marB="0" anchor="ctr"/>
                </a:tc>
              </a:tr>
              <a:tr h="249871">
                <a:tc>
                  <a:txBody>
                    <a:bodyPr/>
                    <a:lstStyle/>
                    <a:p>
                      <a:pPr algn="just" fontAlgn="ctr"/>
                      <a:r>
                        <a:rPr lang="it-IT" sz="1200" u="none" strike="noStrike">
                          <a:effectLst/>
                        </a:rPr>
                        <a:t>Categoria B</a:t>
                      </a:r>
                      <a:endParaRPr lang="it-IT" sz="1200" b="0" i="0" u="none" strike="noStrike">
                        <a:solidFill>
                          <a:srgbClr val="000000"/>
                        </a:solidFill>
                        <a:effectLst/>
                        <a:latin typeface="+mn-lt"/>
                      </a:endParaRPr>
                    </a:p>
                  </a:txBody>
                  <a:tcPr marL="9525" marR="9525" marT="9525" marB="0" anchor="ctr"/>
                </a:tc>
                <a:tc>
                  <a:txBody>
                    <a:bodyPr/>
                    <a:lstStyle/>
                    <a:p>
                      <a:pPr algn="ctr" fontAlgn="b"/>
                      <a:r>
                        <a:rPr lang="it-IT" sz="1200" u="none" strike="noStrike" dirty="0">
                          <a:effectLst/>
                        </a:rPr>
                        <a:t>8</a:t>
                      </a:r>
                      <a:endParaRPr lang="it-IT" sz="1200" b="0" i="0" u="none" strike="noStrike" dirty="0">
                        <a:solidFill>
                          <a:srgbClr val="3366FF"/>
                        </a:solidFill>
                        <a:effectLst/>
                        <a:latin typeface="+mn-lt"/>
                      </a:endParaRPr>
                    </a:p>
                  </a:txBody>
                  <a:tcPr marL="9525" marR="9525" marT="9525" marB="0" anchor="ctr"/>
                </a:tc>
              </a:tr>
              <a:tr h="249871">
                <a:tc>
                  <a:txBody>
                    <a:bodyPr/>
                    <a:lstStyle/>
                    <a:p>
                      <a:pPr algn="just" fontAlgn="ctr"/>
                      <a:r>
                        <a:rPr lang="it-IT" sz="1200" u="none" strike="noStrike" dirty="0">
                          <a:effectLst/>
                        </a:rPr>
                        <a:t>Totale</a:t>
                      </a:r>
                      <a:endParaRPr lang="it-IT" sz="1200" b="1" i="0" u="none" strike="noStrike" dirty="0">
                        <a:solidFill>
                          <a:srgbClr val="000000"/>
                        </a:solidFill>
                        <a:effectLst/>
                        <a:latin typeface="+mn-lt"/>
                      </a:endParaRPr>
                    </a:p>
                  </a:txBody>
                  <a:tcPr marL="9525" marR="9525" marT="9525" marB="0" anchor="ctr"/>
                </a:tc>
                <a:tc>
                  <a:txBody>
                    <a:bodyPr/>
                    <a:lstStyle/>
                    <a:p>
                      <a:pPr algn="ctr" fontAlgn="b"/>
                      <a:r>
                        <a:rPr lang="it-IT" sz="1200" u="none" strike="noStrike" dirty="0">
                          <a:effectLst/>
                        </a:rPr>
                        <a:t>83</a:t>
                      </a:r>
                      <a:endParaRPr lang="it-IT" sz="1200" b="1" i="0" u="none" strike="noStrike" dirty="0">
                        <a:solidFill>
                          <a:srgbClr val="3366FF"/>
                        </a:solidFill>
                        <a:effectLst/>
                        <a:latin typeface="+mn-lt"/>
                      </a:endParaRPr>
                    </a:p>
                  </a:txBody>
                  <a:tcPr marL="9525" marR="9525" marT="9525" marB="0" anchor="ctr"/>
                </a:tc>
              </a:tr>
            </a:tbl>
          </a:graphicData>
        </a:graphic>
      </p:graphicFrame>
      <p:sp>
        <p:nvSpPr>
          <p:cNvPr id="24" name="Rettangolo 23"/>
          <p:cNvSpPr/>
          <p:nvPr/>
        </p:nvSpPr>
        <p:spPr>
          <a:xfrm>
            <a:off x="303737" y="4333594"/>
            <a:ext cx="4660092" cy="248699"/>
          </a:xfrm>
          <a:prstGeom prst="rect">
            <a:avLst/>
          </a:prstGeom>
        </p:spPr>
        <p:txBody>
          <a:bodyPr wrap="square">
            <a:spAutoFit/>
          </a:bodyPr>
          <a:lstStyle/>
          <a:p>
            <a:pPr algn="just">
              <a:defRPr/>
            </a:pPr>
            <a:r>
              <a:rPr lang="it-IT" sz="1000" b="1" i="1" dirty="0">
                <a:solidFill>
                  <a:srgbClr val="5F5748"/>
                </a:solidFill>
                <a:latin typeface="Arial" panose="020B0604020202020204" pitchFamily="34" charset="0"/>
              </a:rPr>
              <a:t>Distribuzione del personale in ruolo per categorie giuridiche al 31/12/2013</a:t>
            </a:r>
          </a:p>
        </p:txBody>
      </p:sp>
      <p:sp>
        <p:nvSpPr>
          <p:cNvPr id="26" name="Rettangolo 25"/>
          <p:cNvSpPr/>
          <p:nvPr/>
        </p:nvSpPr>
        <p:spPr>
          <a:xfrm>
            <a:off x="6653856" y="4342993"/>
            <a:ext cx="4217759" cy="246221"/>
          </a:xfrm>
          <a:prstGeom prst="rect">
            <a:avLst/>
          </a:prstGeom>
        </p:spPr>
        <p:txBody>
          <a:bodyPr wrap="square">
            <a:spAutoFit/>
          </a:bodyPr>
          <a:lstStyle/>
          <a:p>
            <a:pPr algn="just">
              <a:defRPr/>
            </a:pPr>
            <a:r>
              <a:rPr lang="it-IT" sz="1000" b="1" i="1" dirty="0">
                <a:solidFill>
                  <a:srgbClr val="5F5748"/>
                </a:solidFill>
                <a:latin typeface="Arial" panose="020B0604020202020204" pitchFamily="34" charset="0"/>
              </a:rPr>
              <a:t>Distribuzione del personale in ruolo per classe di età al 31/12/2013</a:t>
            </a:r>
          </a:p>
        </p:txBody>
      </p:sp>
      <p:graphicFrame>
        <p:nvGraphicFramePr>
          <p:cNvPr id="28" name="Tabella 27"/>
          <p:cNvGraphicFramePr>
            <a:graphicFrameLocks noGrp="1"/>
          </p:cNvGraphicFramePr>
          <p:nvPr>
            <p:extLst>
              <p:ext uri="{D42A27DB-BD31-4B8C-83A1-F6EECF244321}">
                <p14:modId xmlns:p14="http://schemas.microsoft.com/office/powerpoint/2010/main" val="14956510"/>
              </p:ext>
            </p:extLst>
          </p:nvPr>
        </p:nvGraphicFramePr>
        <p:xfrm>
          <a:off x="6866732" y="4859490"/>
          <a:ext cx="1795347" cy="1463251"/>
        </p:xfrm>
        <a:graphic>
          <a:graphicData uri="http://schemas.openxmlformats.org/drawingml/2006/table">
            <a:tbl>
              <a:tblPr firstRow="1" lastRow="1">
                <a:tableStyleId>{C083E6E3-FA7D-4D7B-A595-EF9225AFEA82}</a:tableStyleId>
              </a:tblPr>
              <a:tblGrid>
                <a:gridCol w="1084088"/>
                <a:gridCol w="711259"/>
              </a:tblGrid>
              <a:tr h="245326">
                <a:tc>
                  <a:txBody>
                    <a:bodyPr/>
                    <a:lstStyle/>
                    <a:p>
                      <a:pPr algn="l" fontAlgn="ctr"/>
                      <a:r>
                        <a:rPr lang="it-IT" sz="1200" u="none" strike="noStrike" kern="1200" dirty="0">
                          <a:effectLst/>
                        </a:rPr>
                        <a:t>Classi di età</a:t>
                      </a:r>
                      <a:endParaRPr lang="it-IT" sz="1200" b="1" u="none" strike="noStrike" kern="1200" dirty="0">
                        <a:solidFill>
                          <a:schemeClr val="lt1"/>
                        </a:solidFill>
                        <a:effectLst/>
                        <a:latin typeface="+mn-lt"/>
                        <a:ea typeface="+mn-ea"/>
                        <a:cs typeface="+mn-cs"/>
                      </a:endParaRPr>
                    </a:p>
                  </a:txBody>
                  <a:tcPr marL="9525" marR="9525" marT="9525" marB="0" anchor="ctr"/>
                </a:tc>
                <a:tc>
                  <a:txBody>
                    <a:bodyPr/>
                    <a:lstStyle/>
                    <a:p>
                      <a:pPr algn="l" fontAlgn="b"/>
                      <a:endParaRPr lang="it-IT" sz="1200" b="0" i="0" u="none" strike="noStrike" dirty="0">
                        <a:solidFill>
                          <a:srgbClr val="000000"/>
                        </a:solidFill>
                        <a:effectLst/>
                        <a:latin typeface="+mn-lt"/>
                      </a:endParaRPr>
                    </a:p>
                  </a:txBody>
                  <a:tcPr marL="9525" marR="9525" marT="9525" marB="0" anchor="b"/>
                </a:tc>
              </a:tr>
              <a:tr h="310047">
                <a:tc>
                  <a:txBody>
                    <a:bodyPr/>
                    <a:lstStyle/>
                    <a:p>
                      <a:pPr marL="36000" algn="l" fontAlgn="ctr"/>
                      <a:r>
                        <a:rPr lang="it-IT" sz="1200" u="none" strike="noStrike" dirty="0">
                          <a:effectLst/>
                        </a:rPr>
                        <a:t>≤ 40 anni</a:t>
                      </a:r>
                      <a:endParaRPr lang="it-IT" sz="1200" b="0" i="0" u="none" strike="noStrike" dirty="0">
                        <a:solidFill>
                          <a:srgbClr val="000000"/>
                        </a:solidFill>
                        <a:effectLst/>
                        <a:latin typeface="+mn-lt"/>
                      </a:endParaRPr>
                    </a:p>
                  </a:txBody>
                  <a:tcPr marL="9525" marR="9525" marT="9525" marB="0" anchor="ctr"/>
                </a:tc>
                <a:tc>
                  <a:txBody>
                    <a:bodyPr/>
                    <a:lstStyle/>
                    <a:p>
                      <a:pPr marL="36000" algn="ctr" fontAlgn="b"/>
                      <a:r>
                        <a:rPr lang="it-IT" sz="1200" u="none" strike="noStrike" dirty="0">
                          <a:effectLst/>
                        </a:rPr>
                        <a:t>21</a:t>
                      </a:r>
                      <a:endParaRPr lang="it-IT" sz="1200" b="0" i="0" u="none" strike="noStrike" dirty="0">
                        <a:solidFill>
                          <a:srgbClr val="3366FF"/>
                        </a:solidFill>
                        <a:effectLst/>
                        <a:latin typeface="+mn-lt"/>
                      </a:endParaRPr>
                    </a:p>
                  </a:txBody>
                  <a:tcPr marL="9525" marR="9525" marT="9525" marB="0" anchor="ctr"/>
                </a:tc>
              </a:tr>
              <a:tr h="310047">
                <a:tc>
                  <a:txBody>
                    <a:bodyPr/>
                    <a:lstStyle/>
                    <a:p>
                      <a:pPr marL="36000" algn="l" fontAlgn="ctr"/>
                      <a:r>
                        <a:rPr lang="it-IT" sz="1200" u="none" strike="noStrike" dirty="0">
                          <a:effectLst/>
                        </a:rPr>
                        <a:t>41-50 anni</a:t>
                      </a:r>
                      <a:endParaRPr lang="it-IT" sz="1200" b="0" i="0" u="none" strike="noStrike" dirty="0">
                        <a:solidFill>
                          <a:srgbClr val="000000"/>
                        </a:solidFill>
                        <a:effectLst/>
                        <a:latin typeface="+mn-lt"/>
                      </a:endParaRPr>
                    </a:p>
                  </a:txBody>
                  <a:tcPr marL="9525" marR="9525" marT="9525" marB="0" anchor="ctr"/>
                </a:tc>
                <a:tc>
                  <a:txBody>
                    <a:bodyPr/>
                    <a:lstStyle/>
                    <a:p>
                      <a:pPr marL="36000" algn="ctr" fontAlgn="b"/>
                      <a:r>
                        <a:rPr lang="it-IT" sz="1200" u="none" strike="noStrike" dirty="0">
                          <a:effectLst/>
                        </a:rPr>
                        <a:t>21</a:t>
                      </a:r>
                      <a:endParaRPr lang="it-IT" sz="1200" b="0" i="0" u="none" strike="noStrike" dirty="0">
                        <a:solidFill>
                          <a:srgbClr val="3366FF"/>
                        </a:solidFill>
                        <a:effectLst/>
                        <a:latin typeface="+mn-lt"/>
                      </a:endParaRPr>
                    </a:p>
                  </a:txBody>
                  <a:tcPr marL="9525" marR="9525" marT="9525" marB="0" anchor="ctr"/>
                </a:tc>
              </a:tr>
              <a:tr h="385958">
                <a:tc>
                  <a:txBody>
                    <a:bodyPr/>
                    <a:lstStyle/>
                    <a:p>
                      <a:pPr marL="36000" algn="l" fontAlgn="ctr"/>
                      <a:r>
                        <a:rPr lang="it-IT" sz="1200" u="none" strike="noStrike">
                          <a:effectLst/>
                        </a:rPr>
                        <a:t>≥ 51 anni</a:t>
                      </a:r>
                      <a:endParaRPr lang="it-IT" sz="1200" b="0" i="0" u="none" strike="noStrike">
                        <a:solidFill>
                          <a:srgbClr val="000000"/>
                        </a:solidFill>
                        <a:effectLst/>
                        <a:latin typeface="+mn-lt"/>
                      </a:endParaRPr>
                    </a:p>
                  </a:txBody>
                  <a:tcPr marL="9525" marR="9525" marT="9525" marB="0" anchor="ctr"/>
                </a:tc>
                <a:tc>
                  <a:txBody>
                    <a:bodyPr/>
                    <a:lstStyle/>
                    <a:p>
                      <a:pPr marL="36000" algn="ctr" fontAlgn="b"/>
                      <a:r>
                        <a:rPr lang="it-IT" sz="1200" u="none" strike="noStrike" dirty="0">
                          <a:effectLst/>
                        </a:rPr>
                        <a:t>41</a:t>
                      </a:r>
                      <a:endParaRPr lang="it-IT" sz="1200" b="0" i="0" u="none" strike="noStrike" dirty="0">
                        <a:solidFill>
                          <a:srgbClr val="3366FF"/>
                        </a:solidFill>
                        <a:effectLst/>
                        <a:latin typeface="+mn-lt"/>
                      </a:endParaRPr>
                    </a:p>
                  </a:txBody>
                  <a:tcPr marL="9525" marR="9525" marT="9525" marB="0" anchor="ctr"/>
                </a:tc>
              </a:tr>
              <a:tr h="211873">
                <a:tc>
                  <a:txBody>
                    <a:bodyPr/>
                    <a:lstStyle/>
                    <a:p>
                      <a:pPr algn="l" fontAlgn="b"/>
                      <a:r>
                        <a:rPr lang="it-IT" sz="1200" u="none" strike="noStrike" dirty="0" smtClean="0">
                          <a:effectLst/>
                        </a:rPr>
                        <a:t>Totale</a:t>
                      </a:r>
                      <a:endParaRPr lang="it-IT" sz="1200" b="1" i="0" u="none" strike="noStrike" dirty="0">
                        <a:solidFill>
                          <a:schemeClr val="bg1"/>
                        </a:solidFill>
                        <a:effectLst/>
                        <a:latin typeface="+mn-lt"/>
                      </a:endParaRPr>
                    </a:p>
                  </a:txBody>
                  <a:tcPr marL="9525" marR="9525" marT="9525" marB="0" anchor="ctr"/>
                </a:tc>
                <a:tc>
                  <a:txBody>
                    <a:bodyPr/>
                    <a:lstStyle/>
                    <a:p>
                      <a:pPr algn="ctr" fontAlgn="b"/>
                      <a:r>
                        <a:rPr lang="it-IT" sz="1200" u="none" strike="noStrike" dirty="0">
                          <a:effectLst/>
                        </a:rPr>
                        <a:t>83</a:t>
                      </a:r>
                      <a:endParaRPr lang="it-IT" sz="1200" b="1" i="0" u="none" strike="noStrike" dirty="0">
                        <a:solidFill>
                          <a:schemeClr val="bg1"/>
                        </a:solidFill>
                        <a:effectLst/>
                        <a:latin typeface="+mn-lt"/>
                      </a:endParaRPr>
                    </a:p>
                  </a:txBody>
                  <a:tcPr marL="9525" marR="9525" marT="9525" marB="0" anchor="ctr"/>
                </a:tc>
              </a:tr>
            </a:tbl>
          </a:graphicData>
        </a:graphic>
      </p:graphicFrame>
      <p:grpSp>
        <p:nvGrpSpPr>
          <p:cNvPr id="17" name="Gruppo 16"/>
          <p:cNvGrpSpPr/>
          <p:nvPr/>
        </p:nvGrpSpPr>
        <p:grpSpPr>
          <a:xfrm>
            <a:off x="2341563" y="107618"/>
            <a:ext cx="9394602" cy="430429"/>
            <a:chOff x="2341563" y="107618"/>
            <a:chExt cx="9394602" cy="430429"/>
          </a:xfrm>
        </p:grpSpPr>
        <p:sp>
          <p:nvSpPr>
            <p:cNvPr id="21"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2" name="Connettore 1 21"/>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149586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a:stretch>
            <a:fillRect/>
          </a:stretch>
        </p:blipFill>
        <p:spPr>
          <a:xfrm>
            <a:off x="8452215" y="3766112"/>
            <a:ext cx="4516681" cy="3348366"/>
          </a:xfrm>
          <a:prstGeom prst="rect">
            <a:avLst/>
          </a:prstGeom>
        </p:spPr>
      </p:pic>
      <p:pic>
        <p:nvPicPr>
          <p:cNvPr id="27652"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172" y="3704"/>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338956" y="6375288"/>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11</a:t>
            </a:fld>
            <a:endParaRPr lang="it-IT" sz="1400" dirty="0"/>
          </a:p>
        </p:txBody>
      </p:sp>
      <p:sp>
        <p:nvSpPr>
          <p:cNvPr id="16" name="Rettangolo 15"/>
          <p:cNvSpPr/>
          <p:nvPr/>
        </p:nvSpPr>
        <p:spPr>
          <a:xfrm>
            <a:off x="282172" y="3433909"/>
            <a:ext cx="7639839" cy="246221"/>
          </a:xfrm>
          <a:prstGeom prst="rect">
            <a:avLst/>
          </a:prstGeom>
        </p:spPr>
        <p:txBody>
          <a:bodyPr wrap="square">
            <a:spAutoFit/>
          </a:bodyPr>
          <a:lstStyle/>
          <a:p>
            <a:pPr algn="just">
              <a:defRPr/>
            </a:pPr>
            <a:r>
              <a:rPr lang="it-IT" sz="1000" b="1" i="1" dirty="0" smtClean="0">
                <a:solidFill>
                  <a:srgbClr val="5F5748"/>
                </a:solidFill>
                <a:latin typeface="Arial" panose="020B0604020202020204" pitchFamily="34" charset="0"/>
              </a:rPr>
              <a:t>Ripartizione dei FTE per funzione istituzionale nel </a:t>
            </a:r>
            <a:r>
              <a:rPr lang="it-IT" sz="1000" b="1" i="1" dirty="0">
                <a:solidFill>
                  <a:srgbClr val="5F5748"/>
                </a:solidFill>
                <a:latin typeface="Arial" panose="020B0604020202020204" pitchFamily="34" charset="0"/>
              </a:rPr>
              <a:t>triennio 2011-2013 </a:t>
            </a:r>
          </a:p>
        </p:txBody>
      </p:sp>
      <p:graphicFrame>
        <p:nvGraphicFramePr>
          <p:cNvPr id="4" name="Tabella 3"/>
          <p:cNvGraphicFramePr>
            <a:graphicFrameLocks noGrp="1"/>
          </p:cNvGraphicFramePr>
          <p:nvPr>
            <p:extLst>
              <p:ext uri="{D42A27DB-BD31-4B8C-83A1-F6EECF244321}">
                <p14:modId xmlns:p14="http://schemas.microsoft.com/office/powerpoint/2010/main" val="1656623879"/>
              </p:ext>
            </p:extLst>
          </p:nvPr>
        </p:nvGraphicFramePr>
        <p:xfrm>
          <a:off x="380260" y="3764635"/>
          <a:ext cx="8368699" cy="1777070"/>
        </p:xfrm>
        <a:graphic>
          <a:graphicData uri="http://schemas.openxmlformats.org/drawingml/2006/table">
            <a:tbl>
              <a:tblPr firstCol="1">
                <a:tableStyleId>{0E3FDE45-AF77-4B5C-9715-49D594BDF05E}</a:tableStyleId>
              </a:tblPr>
              <a:tblGrid>
                <a:gridCol w="4265620"/>
                <a:gridCol w="845440"/>
                <a:gridCol w="510031"/>
                <a:gridCol w="788689"/>
                <a:gridCol w="619771"/>
                <a:gridCol w="763647"/>
                <a:gridCol w="575501"/>
              </a:tblGrid>
              <a:tr h="190549">
                <a:tc>
                  <a:txBody>
                    <a:bodyPr/>
                    <a:lstStyle/>
                    <a:p>
                      <a:pPr algn="l" fontAlgn="ctr"/>
                      <a:endParaRPr lang="it-IT" sz="1050" b="1" i="0" u="none" strike="noStrike" dirty="0">
                        <a:solidFill>
                          <a:srgbClr val="000000"/>
                        </a:solidFill>
                        <a:effectLst/>
                        <a:latin typeface="+mn-lt"/>
                      </a:endParaRPr>
                    </a:p>
                  </a:txBody>
                  <a:tcPr marL="9525" marR="9525" marT="9525" marB="0" anchor="ctr">
                    <a:lnB>
                      <a:noFill/>
                    </a:lnB>
                  </a:tcPr>
                </a:tc>
                <a:tc gridSpan="2">
                  <a:txBody>
                    <a:bodyPr/>
                    <a:lstStyle/>
                    <a:p>
                      <a:pPr algn="ctr" fontAlgn="ctr"/>
                      <a:r>
                        <a:rPr lang="it-IT" sz="1100" b="1" u="none" strike="noStrike" dirty="0">
                          <a:solidFill>
                            <a:schemeClr val="bg1"/>
                          </a:solidFill>
                          <a:effectLst/>
                          <a:latin typeface="+mn-lt"/>
                        </a:rPr>
                        <a:t>Anno 2011</a:t>
                      </a:r>
                      <a:endParaRPr lang="it-IT" sz="1100" b="1" i="0" u="none" strike="noStrike" dirty="0">
                        <a:solidFill>
                          <a:schemeClr val="bg1"/>
                        </a:solidFill>
                        <a:effectLst/>
                        <a:latin typeface="+mn-lt"/>
                      </a:endParaRPr>
                    </a:p>
                  </a:txBody>
                  <a:tcPr marL="9525" marR="9525" marT="9525" marB="0" anchor="ctr">
                    <a:solidFill>
                      <a:schemeClr val="accent2"/>
                    </a:solidFill>
                  </a:tcPr>
                </a:tc>
                <a:tc hMerge="1">
                  <a:txBody>
                    <a:bodyPr/>
                    <a:lstStyle/>
                    <a:p>
                      <a:endParaRPr lang="it-IT"/>
                    </a:p>
                  </a:txBody>
                  <a:tcPr/>
                </a:tc>
                <a:tc gridSpan="2">
                  <a:txBody>
                    <a:bodyPr/>
                    <a:lstStyle/>
                    <a:p>
                      <a:pPr algn="ctr" fontAlgn="ctr"/>
                      <a:r>
                        <a:rPr lang="it-IT" sz="1100" b="1" u="none" strike="noStrike" dirty="0">
                          <a:solidFill>
                            <a:schemeClr val="bg1"/>
                          </a:solidFill>
                          <a:effectLst/>
                          <a:latin typeface="+mn-lt"/>
                        </a:rPr>
                        <a:t>Anno 2012</a:t>
                      </a:r>
                      <a:endParaRPr lang="it-IT" sz="1100" b="1" i="0" u="none" strike="noStrike" dirty="0">
                        <a:solidFill>
                          <a:schemeClr val="bg1"/>
                        </a:solidFill>
                        <a:effectLst/>
                        <a:latin typeface="+mn-lt"/>
                      </a:endParaRPr>
                    </a:p>
                  </a:txBody>
                  <a:tcPr marL="9525" marR="9525" marT="9525" marB="0" anchor="ctr">
                    <a:solidFill>
                      <a:schemeClr val="accent2"/>
                    </a:solidFill>
                  </a:tcPr>
                </a:tc>
                <a:tc hMerge="1">
                  <a:txBody>
                    <a:bodyPr/>
                    <a:lstStyle/>
                    <a:p>
                      <a:endParaRPr lang="it-IT"/>
                    </a:p>
                  </a:txBody>
                  <a:tcPr/>
                </a:tc>
                <a:tc gridSpan="2">
                  <a:txBody>
                    <a:bodyPr/>
                    <a:lstStyle/>
                    <a:p>
                      <a:pPr algn="ctr" fontAlgn="ctr"/>
                      <a:r>
                        <a:rPr lang="it-IT" sz="1100" b="1" u="none" strike="noStrike" dirty="0">
                          <a:solidFill>
                            <a:schemeClr val="bg1"/>
                          </a:solidFill>
                          <a:effectLst/>
                          <a:latin typeface="+mn-lt"/>
                        </a:rPr>
                        <a:t>Anno 2013</a:t>
                      </a:r>
                      <a:endParaRPr lang="it-IT" sz="1100" b="1" i="0" u="none" strike="noStrike" dirty="0">
                        <a:solidFill>
                          <a:schemeClr val="bg1"/>
                        </a:solidFill>
                        <a:effectLst/>
                        <a:latin typeface="+mn-lt"/>
                      </a:endParaRPr>
                    </a:p>
                  </a:txBody>
                  <a:tcPr marL="9525" marR="9525" marT="9525" marB="0" anchor="ctr">
                    <a:solidFill>
                      <a:schemeClr val="accent2"/>
                    </a:solidFill>
                  </a:tcPr>
                </a:tc>
                <a:tc hMerge="1">
                  <a:txBody>
                    <a:bodyPr/>
                    <a:lstStyle/>
                    <a:p>
                      <a:endParaRPr lang="it-IT"/>
                    </a:p>
                  </a:txBody>
                  <a:tcPr/>
                </a:tc>
              </a:tr>
              <a:tr h="371665">
                <a:tc>
                  <a:txBody>
                    <a:bodyPr/>
                    <a:lstStyle/>
                    <a:p>
                      <a:pPr algn="l" fontAlgn="ctr"/>
                      <a:r>
                        <a:rPr lang="it-IT" sz="1100" b="0" u="none" strike="noStrike" dirty="0">
                          <a:effectLst/>
                          <a:latin typeface="+mn-lt"/>
                        </a:rPr>
                        <a:t>Funzioni</a:t>
                      </a:r>
                      <a:endParaRPr lang="it-IT" sz="1100" b="0" i="0" u="none" strike="noStrike" dirty="0">
                        <a:solidFill>
                          <a:srgbClr val="000000"/>
                        </a:solidFill>
                        <a:effectLst/>
                        <a:latin typeface="+mn-lt"/>
                      </a:endParaRP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it-IT" sz="1100" u="none" strike="noStrike" dirty="0">
                          <a:effectLst/>
                          <a:latin typeface="+mn-lt"/>
                        </a:rPr>
                        <a:t>Valore assoluto</a:t>
                      </a:r>
                      <a:endParaRPr lang="it-IT" sz="1100" b="1" i="0" u="none" strike="noStrike" dirty="0">
                        <a:solidFill>
                          <a:srgbClr val="000000"/>
                        </a:solidFill>
                        <a:effectLst/>
                        <a:latin typeface="+mn-lt"/>
                      </a:endParaRPr>
                    </a:p>
                  </a:txBody>
                  <a:tcPr marL="9525" marR="9525" marT="9525" marB="0" anchor="ctr">
                    <a:lnL>
                      <a:noFill/>
                    </a:lnL>
                  </a:tcPr>
                </a:tc>
                <a:tc>
                  <a:txBody>
                    <a:bodyPr/>
                    <a:lstStyle/>
                    <a:p>
                      <a:pPr algn="ctr" fontAlgn="ctr"/>
                      <a:r>
                        <a:rPr lang="it-IT" sz="1000" u="none" strike="noStrike" dirty="0">
                          <a:solidFill>
                            <a:schemeClr val="bg1">
                              <a:lumMod val="50000"/>
                            </a:schemeClr>
                          </a:solidFill>
                          <a:effectLst/>
                          <a:latin typeface="+mn-lt"/>
                        </a:rPr>
                        <a:t>Valore %</a:t>
                      </a:r>
                      <a:endParaRPr lang="it-IT" sz="1000" b="1"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dirty="0">
                          <a:effectLst/>
                          <a:latin typeface="+mn-lt"/>
                        </a:rPr>
                        <a:t>Valore assoluto</a:t>
                      </a:r>
                      <a:endParaRPr lang="it-IT" sz="1100" b="1" i="0" u="none" strike="noStrike" dirty="0">
                        <a:solidFill>
                          <a:srgbClr val="000000"/>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Valore %</a:t>
                      </a:r>
                      <a:endParaRPr lang="it-IT" sz="1000" b="1"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dirty="0">
                          <a:effectLst/>
                          <a:latin typeface="+mn-lt"/>
                        </a:rPr>
                        <a:t>Valore assoluto</a:t>
                      </a:r>
                      <a:endParaRPr lang="it-IT" sz="1100" b="1" i="0" u="none" strike="noStrike" dirty="0">
                        <a:solidFill>
                          <a:srgbClr val="000000"/>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Valore %</a:t>
                      </a:r>
                      <a:endParaRPr lang="it-IT" sz="1000" b="1" i="0" u="none" strike="noStrike" dirty="0">
                        <a:solidFill>
                          <a:schemeClr val="bg1">
                            <a:lumMod val="50000"/>
                          </a:schemeClr>
                        </a:solidFill>
                        <a:effectLst/>
                        <a:latin typeface="+mn-lt"/>
                      </a:endParaRPr>
                    </a:p>
                  </a:txBody>
                  <a:tcPr marL="9525" marR="9525" marT="9525" marB="0" anchor="ctr"/>
                </a:tc>
              </a:tr>
              <a:tr h="247935">
                <a:tc>
                  <a:txBody>
                    <a:bodyPr/>
                    <a:lstStyle/>
                    <a:p>
                      <a:pPr algn="l" fontAlgn="ctr"/>
                      <a:r>
                        <a:rPr lang="it-IT" sz="1100" b="0" u="none" strike="noStrike" dirty="0">
                          <a:effectLst/>
                          <a:latin typeface="+mn-lt"/>
                        </a:rPr>
                        <a:t>Funzione A: Organi istituzionali e Segreteria Generale</a:t>
                      </a:r>
                      <a:endParaRPr lang="it-IT" sz="1100" b="0" i="0" u="none" strike="noStrike" dirty="0">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it-IT" sz="1100" u="none" strike="noStrike">
                          <a:effectLst/>
                          <a:latin typeface="+mn-lt"/>
                        </a:rPr>
                        <a:t>9,58</a:t>
                      </a:r>
                      <a:endParaRPr lang="it-IT" sz="1100" b="0" i="0" u="none" strike="noStrike">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tcPr>
                </a:tc>
                <a:tc>
                  <a:txBody>
                    <a:bodyPr/>
                    <a:lstStyle/>
                    <a:p>
                      <a:pPr algn="ctr" fontAlgn="ctr"/>
                      <a:r>
                        <a:rPr lang="it-IT" sz="1000" u="none" strike="noStrike" dirty="0">
                          <a:solidFill>
                            <a:schemeClr val="bg1">
                              <a:lumMod val="50000"/>
                            </a:schemeClr>
                          </a:solidFill>
                          <a:effectLst/>
                          <a:latin typeface="+mn-lt"/>
                        </a:rPr>
                        <a:t>11,43%</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dirty="0">
                          <a:effectLst/>
                          <a:latin typeface="+mn-lt"/>
                        </a:rPr>
                        <a:t>9,63</a:t>
                      </a:r>
                      <a:endParaRPr lang="it-IT" sz="1100" b="0" i="0" u="none" strike="noStrike" dirty="0">
                        <a:solidFill>
                          <a:srgbClr val="000000"/>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11,26%</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a:effectLst/>
                          <a:latin typeface="+mn-lt"/>
                        </a:rPr>
                        <a:t>9,92</a:t>
                      </a:r>
                      <a:endParaRPr lang="it-IT" sz="1100" b="0" i="0" u="none" strike="noStrike">
                        <a:solidFill>
                          <a:srgbClr val="3366FF"/>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11,80</a:t>
                      </a:r>
                      <a:endParaRPr lang="it-IT" sz="1000" b="0" i="0" u="none" strike="noStrike" dirty="0">
                        <a:solidFill>
                          <a:schemeClr val="bg1">
                            <a:lumMod val="50000"/>
                          </a:schemeClr>
                        </a:solidFill>
                        <a:effectLst/>
                        <a:latin typeface="+mn-lt"/>
                      </a:endParaRPr>
                    </a:p>
                  </a:txBody>
                  <a:tcPr marL="9525" marR="9525" marT="9525" marB="0" anchor="ctr"/>
                </a:tc>
              </a:tr>
              <a:tr h="233517">
                <a:tc>
                  <a:txBody>
                    <a:bodyPr/>
                    <a:lstStyle/>
                    <a:p>
                      <a:pPr algn="l" fontAlgn="ctr"/>
                      <a:r>
                        <a:rPr lang="it-IT" sz="1100" b="0" u="none" strike="noStrike" dirty="0">
                          <a:effectLst/>
                          <a:latin typeface="+mn-lt"/>
                        </a:rPr>
                        <a:t>Funzione B: Servizi di supporto</a:t>
                      </a:r>
                      <a:endParaRPr lang="it-IT" sz="1100" b="0" i="0" u="none" strike="noStrike" dirty="0">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it-IT" sz="1100" u="none" strike="noStrike">
                          <a:effectLst/>
                          <a:latin typeface="+mn-lt"/>
                        </a:rPr>
                        <a:t>23,05</a:t>
                      </a:r>
                      <a:endParaRPr lang="it-IT" sz="1100" b="0" i="0" u="none" strike="noStrike">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tcPr>
                </a:tc>
                <a:tc>
                  <a:txBody>
                    <a:bodyPr/>
                    <a:lstStyle/>
                    <a:p>
                      <a:pPr algn="ctr" fontAlgn="ctr"/>
                      <a:r>
                        <a:rPr lang="it-IT" sz="1000" u="none" strike="noStrike" dirty="0">
                          <a:solidFill>
                            <a:schemeClr val="bg1">
                              <a:lumMod val="50000"/>
                            </a:schemeClr>
                          </a:solidFill>
                          <a:effectLst/>
                          <a:latin typeface="+mn-lt"/>
                        </a:rPr>
                        <a:t>27,51%</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dirty="0">
                          <a:effectLst/>
                          <a:latin typeface="+mn-lt"/>
                        </a:rPr>
                        <a:t>23,76</a:t>
                      </a:r>
                      <a:endParaRPr lang="it-IT" sz="1100" b="0" i="0" u="none" strike="noStrike" dirty="0">
                        <a:solidFill>
                          <a:srgbClr val="000000"/>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27,79%</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dirty="0">
                          <a:effectLst/>
                          <a:latin typeface="+mn-lt"/>
                        </a:rPr>
                        <a:t>21,55</a:t>
                      </a:r>
                      <a:endParaRPr lang="it-IT" sz="1100" b="0" i="0" u="none" strike="noStrike" dirty="0">
                        <a:solidFill>
                          <a:srgbClr val="3366FF"/>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25,64</a:t>
                      </a:r>
                      <a:endParaRPr lang="it-IT" sz="1000" b="0" i="0" u="none" strike="noStrike" dirty="0">
                        <a:solidFill>
                          <a:schemeClr val="bg1">
                            <a:lumMod val="50000"/>
                          </a:schemeClr>
                        </a:solidFill>
                        <a:effectLst/>
                        <a:latin typeface="+mn-lt"/>
                      </a:endParaRPr>
                    </a:p>
                  </a:txBody>
                  <a:tcPr marL="9525" marR="9525" marT="9525" marB="0" anchor="ctr"/>
                </a:tc>
              </a:tr>
              <a:tr h="253887">
                <a:tc>
                  <a:txBody>
                    <a:bodyPr/>
                    <a:lstStyle/>
                    <a:p>
                      <a:pPr algn="l" fontAlgn="ctr"/>
                      <a:r>
                        <a:rPr lang="it-IT" sz="1100" b="0" u="none" strike="noStrike" dirty="0">
                          <a:effectLst/>
                          <a:latin typeface="+mn-lt"/>
                        </a:rPr>
                        <a:t>Funzione C: Anagrafe e Servizi di Regolazione del Mercato</a:t>
                      </a:r>
                      <a:endParaRPr lang="it-IT" sz="1100" b="0" i="0" u="none" strike="noStrike" dirty="0">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it-IT" sz="1100" u="none" strike="noStrike" dirty="0">
                          <a:effectLst/>
                          <a:latin typeface="+mn-lt"/>
                        </a:rPr>
                        <a:t>27,33</a:t>
                      </a:r>
                      <a:endParaRPr lang="it-IT" sz="1100" b="0" i="0" u="none" strike="noStrike" dirty="0">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tcPr>
                </a:tc>
                <a:tc>
                  <a:txBody>
                    <a:bodyPr/>
                    <a:lstStyle/>
                    <a:p>
                      <a:pPr algn="ctr" fontAlgn="ctr"/>
                      <a:r>
                        <a:rPr lang="it-IT" sz="1000" u="none" strike="noStrike" dirty="0">
                          <a:solidFill>
                            <a:schemeClr val="bg1">
                              <a:lumMod val="50000"/>
                            </a:schemeClr>
                          </a:solidFill>
                          <a:effectLst/>
                          <a:latin typeface="+mn-lt"/>
                        </a:rPr>
                        <a:t>32,62%</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dirty="0">
                          <a:effectLst/>
                          <a:latin typeface="+mn-lt"/>
                        </a:rPr>
                        <a:t>27,69</a:t>
                      </a:r>
                      <a:endParaRPr lang="it-IT" sz="1100" b="0" i="0" u="none" strike="noStrike" dirty="0">
                        <a:solidFill>
                          <a:srgbClr val="000000"/>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32,40%</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000" b="0" i="0" u="none" strike="noStrike">
                          <a:solidFill>
                            <a:schemeClr val="tx1"/>
                          </a:solidFill>
                          <a:effectLst/>
                          <a:latin typeface="Arial" panose="020B0604020202020204" pitchFamily="34" charset="0"/>
                        </a:rPr>
                        <a:t>27,93</a:t>
                      </a: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33,43</a:t>
                      </a:r>
                      <a:endParaRPr lang="it-IT" sz="1000" b="0" i="0" u="none" strike="noStrike" dirty="0">
                        <a:solidFill>
                          <a:schemeClr val="bg1">
                            <a:lumMod val="50000"/>
                          </a:schemeClr>
                        </a:solidFill>
                        <a:effectLst/>
                        <a:latin typeface="+mn-lt"/>
                      </a:endParaRPr>
                    </a:p>
                  </a:txBody>
                  <a:tcPr marL="9525" marR="9525" marT="9525" marB="0" anchor="ctr"/>
                </a:tc>
              </a:tr>
              <a:tr h="249019">
                <a:tc>
                  <a:txBody>
                    <a:bodyPr/>
                    <a:lstStyle/>
                    <a:p>
                      <a:pPr algn="l" fontAlgn="ctr"/>
                      <a:r>
                        <a:rPr lang="it-IT" sz="1100" b="0" u="none" strike="noStrike" dirty="0">
                          <a:effectLst/>
                          <a:latin typeface="+mn-lt"/>
                        </a:rPr>
                        <a:t>Funzione D: Studio, formazione, informazione e promozione economica</a:t>
                      </a:r>
                      <a:endParaRPr lang="it-IT" sz="1100" b="0" i="0" u="none" strike="noStrike" dirty="0">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it-IT" sz="1100" u="none" strike="noStrike" dirty="0">
                          <a:effectLst/>
                          <a:latin typeface="+mn-lt"/>
                        </a:rPr>
                        <a:t>23,83</a:t>
                      </a:r>
                      <a:endParaRPr lang="it-IT" sz="1100" b="0" i="0" u="none" strike="noStrike" dirty="0">
                        <a:solidFill>
                          <a:srgbClr val="000000"/>
                        </a:solidFill>
                        <a:effectLst/>
                        <a:latin typeface="+mn-lt"/>
                      </a:endParaRPr>
                    </a:p>
                  </a:txBody>
                  <a:tcPr marL="9525" marR="9525" marT="9525" marB="0" anchor="ctr">
                    <a:lnL w="12700" cap="flat" cmpd="sng" algn="ctr">
                      <a:noFill/>
                      <a:prstDash val="solid"/>
                      <a:round/>
                      <a:headEnd type="none" w="med" len="med"/>
                      <a:tailEnd type="none" w="med" len="med"/>
                    </a:lnL>
                  </a:tcPr>
                </a:tc>
                <a:tc>
                  <a:txBody>
                    <a:bodyPr/>
                    <a:lstStyle/>
                    <a:p>
                      <a:pPr algn="ctr" fontAlgn="ctr"/>
                      <a:r>
                        <a:rPr lang="it-IT" sz="1000" u="none" strike="noStrike" dirty="0">
                          <a:solidFill>
                            <a:schemeClr val="bg1">
                              <a:lumMod val="50000"/>
                            </a:schemeClr>
                          </a:solidFill>
                          <a:effectLst/>
                          <a:latin typeface="+mn-lt"/>
                        </a:rPr>
                        <a:t>28,44%</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100" u="none" strike="noStrike">
                          <a:effectLst/>
                          <a:latin typeface="+mn-lt"/>
                        </a:rPr>
                        <a:t>24,41</a:t>
                      </a:r>
                      <a:endParaRPr lang="it-IT" sz="1100" b="0" i="0" u="none" strike="noStrike">
                        <a:solidFill>
                          <a:srgbClr val="000000"/>
                        </a:solidFill>
                        <a:effectLst/>
                        <a:latin typeface="+mn-lt"/>
                      </a:endParaRP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28,55%</a:t>
                      </a:r>
                      <a:endParaRPr lang="it-IT" sz="1000" b="0" i="0" u="none" strike="noStrike" dirty="0">
                        <a:solidFill>
                          <a:schemeClr val="bg1">
                            <a:lumMod val="50000"/>
                          </a:schemeClr>
                        </a:solidFill>
                        <a:effectLst/>
                        <a:latin typeface="+mn-lt"/>
                      </a:endParaRPr>
                    </a:p>
                  </a:txBody>
                  <a:tcPr marL="9525" marR="9525" marT="9525" marB="0" anchor="ctr"/>
                </a:tc>
                <a:tc>
                  <a:txBody>
                    <a:bodyPr/>
                    <a:lstStyle/>
                    <a:p>
                      <a:pPr algn="ctr" fontAlgn="ctr"/>
                      <a:r>
                        <a:rPr lang="it-IT" sz="1000" b="0" i="0" u="none" strike="noStrike" dirty="0">
                          <a:solidFill>
                            <a:schemeClr val="tx1"/>
                          </a:solidFill>
                          <a:effectLst/>
                          <a:latin typeface="Arial" panose="020B0604020202020204" pitchFamily="34" charset="0"/>
                        </a:rPr>
                        <a:t>24,66</a:t>
                      </a:r>
                    </a:p>
                  </a:txBody>
                  <a:tcPr marL="9525" marR="9525" marT="9525" marB="0" anchor="ctr"/>
                </a:tc>
                <a:tc>
                  <a:txBody>
                    <a:bodyPr/>
                    <a:lstStyle/>
                    <a:p>
                      <a:pPr algn="ctr" fontAlgn="ctr"/>
                      <a:r>
                        <a:rPr lang="it-IT" sz="1000" u="none" strike="noStrike" dirty="0">
                          <a:solidFill>
                            <a:schemeClr val="bg1">
                              <a:lumMod val="50000"/>
                            </a:schemeClr>
                          </a:solidFill>
                          <a:effectLst/>
                          <a:latin typeface="+mn-lt"/>
                        </a:rPr>
                        <a:t>29,14</a:t>
                      </a:r>
                      <a:endParaRPr lang="it-IT" sz="1000" b="0" i="0" u="none" strike="noStrike" dirty="0">
                        <a:solidFill>
                          <a:schemeClr val="bg1">
                            <a:lumMod val="50000"/>
                          </a:schemeClr>
                        </a:solidFill>
                        <a:effectLst/>
                        <a:latin typeface="+mn-lt"/>
                      </a:endParaRPr>
                    </a:p>
                  </a:txBody>
                  <a:tcPr marL="9525" marR="9525" marT="9525" marB="0" anchor="ctr"/>
                </a:tc>
              </a:tr>
              <a:tr h="230498">
                <a:tc>
                  <a:txBody>
                    <a:bodyPr/>
                    <a:lstStyle/>
                    <a:p>
                      <a:pPr algn="l" fontAlgn="ctr"/>
                      <a:r>
                        <a:rPr lang="it-IT" sz="1100" b="0" u="none" strike="noStrike" dirty="0">
                          <a:effectLst/>
                          <a:latin typeface="+mn-lt"/>
                        </a:rPr>
                        <a:t>Totale</a:t>
                      </a:r>
                      <a:endParaRPr lang="it-IT" sz="1100" b="0" i="0" u="none" strike="noStrike" dirty="0">
                        <a:solidFill>
                          <a:srgbClr val="000000"/>
                        </a:solidFill>
                        <a:effectLst/>
                        <a:latin typeface="+mn-lt"/>
                      </a:endParaRPr>
                    </a:p>
                  </a:txBody>
                  <a:tcPr marL="9525" marR="9525" marT="9525" marB="0" anchor="ctr">
                    <a:lnT w="12700" cap="flat" cmpd="sng" algn="ctr">
                      <a:noFill/>
                      <a:prstDash val="solid"/>
                      <a:round/>
                      <a:headEnd type="none" w="med" len="med"/>
                      <a:tailEnd type="none" w="med" len="med"/>
                    </a:lnT>
                    <a:solidFill>
                      <a:schemeClr val="bg1">
                        <a:lumMod val="85000"/>
                      </a:schemeClr>
                    </a:solidFill>
                  </a:tcPr>
                </a:tc>
                <a:tc>
                  <a:txBody>
                    <a:bodyPr/>
                    <a:lstStyle/>
                    <a:p>
                      <a:pPr algn="ctr" fontAlgn="ctr"/>
                      <a:r>
                        <a:rPr lang="it-IT" sz="1100" b="1" u="none" strike="noStrike" dirty="0">
                          <a:effectLst/>
                          <a:latin typeface="+mn-lt"/>
                        </a:rPr>
                        <a:t>83,79</a:t>
                      </a:r>
                      <a:endParaRPr lang="it-IT" sz="1100" b="1" i="0" u="none" strike="noStrike" dirty="0">
                        <a:solidFill>
                          <a:srgbClr val="000000"/>
                        </a:solidFill>
                        <a:effectLst/>
                        <a:latin typeface="+mn-lt"/>
                      </a:endParaRPr>
                    </a:p>
                  </a:txBody>
                  <a:tcPr marL="9525" marR="9525" marT="9525" marB="0" anchor="ctr">
                    <a:solidFill>
                      <a:schemeClr val="bg1">
                        <a:lumMod val="85000"/>
                      </a:schemeClr>
                    </a:solidFill>
                  </a:tcPr>
                </a:tc>
                <a:tc>
                  <a:txBody>
                    <a:bodyPr/>
                    <a:lstStyle/>
                    <a:p>
                      <a:pPr algn="ctr" fontAlgn="ctr"/>
                      <a:r>
                        <a:rPr lang="it-IT" sz="1000" b="1" u="none" strike="noStrike" dirty="0">
                          <a:solidFill>
                            <a:schemeClr val="bg1">
                              <a:lumMod val="50000"/>
                            </a:schemeClr>
                          </a:solidFill>
                          <a:effectLst/>
                          <a:latin typeface="+mn-lt"/>
                        </a:rPr>
                        <a:t>100%</a:t>
                      </a:r>
                      <a:endParaRPr lang="it-IT" sz="1000" b="1" i="0" u="none" strike="noStrike" dirty="0">
                        <a:solidFill>
                          <a:schemeClr val="bg1">
                            <a:lumMod val="50000"/>
                          </a:schemeClr>
                        </a:solidFill>
                        <a:effectLst/>
                        <a:latin typeface="+mn-lt"/>
                      </a:endParaRPr>
                    </a:p>
                  </a:txBody>
                  <a:tcPr marL="9525" marR="9525" marT="9525" marB="0" anchor="ctr">
                    <a:solidFill>
                      <a:schemeClr val="bg1">
                        <a:lumMod val="85000"/>
                      </a:schemeClr>
                    </a:solidFill>
                  </a:tcPr>
                </a:tc>
                <a:tc>
                  <a:txBody>
                    <a:bodyPr/>
                    <a:lstStyle/>
                    <a:p>
                      <a:pPr algn="ctr" fontAlgn="ctr"/>
                      <a:r>
                        <a:rPr lang="it-IT" sz="1100" b="1" u="none" strike="noStrike" dirty="0">
                          <a:effectLst/>
                          <a:latin typeface="+mn-lt"/>
                        </a:rPr>
                        <a:t>85,49</a:t>
                      </a:r>
                      <a:endParaRPr lang="it-IT" sz="1100" b="1" i="0" u="none" strike="noStrike" dirty="0">
                        <a:solidFill>
                          <a:srgbClr val="000000"/>
                        </a:solidFill>
                        <a:effectLst/>
                        <a:latin typeface="+mn-lt"/>
                      </a:endParaRPr>
                    </a:p>
                  </a:txBody>
                  <a:tcPr marL="9525" marR="9525" marT="9525" marB="0" anchor="ctr">
                    <a:solidFill>
                      <a:schemeClr val="bg1">
                        <a:lumMod val="85000"/>
                      </a:schemeClr>
                    </a:solidFill>
                  </a:tcPr>
                </a:tc>
                <a:tc>
                  <a:txBody>
                    <a:bodyPr/>
                    <a:lstStyle/>
                    <a:p>
                      <a:pPr algn="ctr" fontAlgn="ctr"/>
                      <a:r>
                        <a:rPr lang="it-IT" sz="1000" b="1" u="none" strike="noStrike" dirty="0">
                          <a:solidFill>
                            <a:schemeClr val="bg1">
                              <a:lumMod val="50000"/>
                            </a:schemeClr>
                          </a:solidFill>
                          <a:effectLst/>
                          <a:latin typeface="+mn-lt"/>
                        </a:rPr>
                        <a:t>100%</a:t>
                      </a:r>
                      <a:endParaRPr lang="it-IT" sz="1000" b="1" i="0" u="none" strike="noStrike" dirty="0">
                        <a:solidFill>
                          <a:schemeClr val="bg1">
                            <a:lumMod val="50000"/>
                          </a:schemeClr>
                        </a:solidFill>
                        <a:effectLst/>
                        <a:latin typeface="+mn-lt"/>
                      </a:endParaRPr>
                    </a:p>
                  </a:txBody>
                  <a:tcPr marL="9525" marR="9525" marT="9525" marB="0" anchor="ctr">
                    <a:solidFill>
                      <a:schemeClr val="bg1">
                        <a:lumMod val="85000"/>
                      </a:schemeClr>
                    </a:solidFill>
                  </a:tcPr>
                </a:tc>
                <a:tc>
                  <a:txBody>
                    <a:bodyPr/>
                    <a:lstStyle/>
                    <a:p>
                      <a:pPr algn="ctr" fontAlgn="ctr"/>
                      <a:r>
                        <a:rPr lang="it-IT" sz="1100" b="1" u="none" strike="noStrike" dirty="0">
                          <a:solidFill>
                            <a:schemeClr val="tx1"/>
                          </a:solidFill>
                          <a:effectLst/>
                          <a:latin typeface="+mn-lt"/>
                        </a:rPr>
                        <a:t>84,06</a:t>
                      </a:r>
                      <a:endParaRPr lang="it-IT" sz="1100" b="1" i="0" u="none" strike="noStrike" dirty="0">
                        <a:solidFill>
                          <a:schemeClr val="tx1"/>
                        </a:solidFill>
                        <a:effectLst/>
                        <a:latin typeface="+mn-lt"/>
                      </a:endParaRPr>
                    </a:p>
                  </a:txBody>
                  <a:tcPr marL="9525" marR="9525" marT="9525" marB="0" anchor="ctr">
                    <a:solidFill>
                      <a:schemeClr val="bg1">
                        <a:lumMod val="85000"/>
                      </a:schemeClr>
                    </a:solidFill>
                  </a:tcPr>
                </a:tc>
                <a:tc>
                  <a:txBody>
                    <a:bodyPr/>
                    <a:lstStyle/>
                    <a:p>
                      <a:pPr algn="ctr" fontAlgn="ctr"/>
                      <a:r>
                        <a:rPr lang="it-IT" sz="1000" b="1" u="none" strike="noStrike" dirty="0">
                          <a:solidFill>
                            <a:schemeClr val="bg1">
                              <a:lumMod val="50000"/>
                            </a:schemeClr>
                          </a:solidFill>
                          <a:effectLst/>
                          <a:latin typeface="+mn-lt"/>
                        </a:rPr>
                        <a:t>100</a:t>
                      </a:r>
                      <a:endParaRPr lang="it-IT" sz="1000" b="1" i="0" u="none" strike="noStrike" dirty="0">
                        <a:solidFill>
                          <a:schemeClr val="bg1">
                            <a:lumMod val="50000"/>
                          </a:schemeClr>
                        </a:solidFill>
                        <a:effectLst/>
                        <a:latin typeface="+mn-lt"/>
                      </a:endParaRPr>
                    </a:p>
                  </a:txBody>
                  <a:tcPr marL="9525" marR="9525" marT="9525" marB="0" anchor="ctr">
                    <a:solidFill>
                      <a:schemeClr val="bg1">
                        <a:lumMod val="85000"/>
                      </a:schemeClr>
                    </a:solidFill>
                  </a:tcPr>
                </a:tc>
              </a:tr>
            </a:tbl>
          </a:graphicData>
        </a:graphic>
      </p:graphicFrame>
      <p:sp>
        <p:nvSpPr>
          <p:cNvPr id="12" name="Rettangolo 11"/>
          <p:cNvSpPr/>
          <p:nvPr/>
        </p:nvSpPr>
        <p:spPr>
          <a:xfrm>
            <a:off x="282172" y="1210714"/>
            <a:ext cx="7639839" cy="400110"/>
          </a:xfrm>
          <a:prstGeom prst="rect">
            <a:avLst/>
          </a:prstGeom>
        </p:spPr>
        <p:txBody>
          <a:bodyPr wrap="square">
            <a:spAutoFit/>
          </a:bodyPr>
          <a:lstStyle/>
          <a:p>
            <a:pPr algn="just">
              <a:defRPr/>
            </a:pPr>
            <a:r>
              <a:rPr lang="it-IT" sz="1000" b="1" i="1" dirty="0">
                <a:solidFill>
                  <a:srgbClr val="5F5748"/>
                </a:solidFill>
                <a:latin typeface="Arial" panose="020B0604020202020204" pitchFamily="34" charset="0"/>
              </a:rPr>
              <a:t>Trend </a:t>
            </a:r>
            <a:r>
              <a:rPr lang="it-IT" sz="1000" b="1" i="1" dirty="0" smtClean="0">
                <a:solidFill>
                  <a:srgbClr val="5F5748"/>
                </a:solidFill>
                <a:latin typeface="Arial" panose="020B0604020202020204" pitchFamily="34" charset="0"/>
              </a:rPr>
              <a:t>Full Time Equivalent (FTE) - personale </a:t>
            </a:r>
            <a:r>
              <a:rPr lang="it-IT" sz="1000" b="1" i="1" dirty="0">
                <a:solidFill>
                  <a:srgbClr val="5F5748"/>
                </a:solidFill>
                <a:latin typeface="Arial" panose="020B0604020202020204" pitchFamily="34" charset="0"/>
              </a:rPr>
              <a:t>in ruolo, flessibile (tempo determinato, contratti di formazione lavoro, somministrazione lavoro) in comando e lavoratori socialmente utili nel triennio 2011-2013 </a:t>
            </a:r>
          </a:p>
        </p:txBody>
      </p:sp>
      <p:graphicFrame>
        <p:nvGraphicFramePr>
          <p:cNvPr id="13" name="Tabella 12"/>
          <p:cNvGraphicFramePr>
            <a:graphicFrameLocks noGrp="1"/>
          </p:cNvGraphicFramePr>
          <p:nvPr>
            <p:extLst>
              <p:ext uri="{D42A27DB-BD31-4B8C-83A1-F6EECF244321}">
                <p14:modId xmlns:p14="http://schemas.microsoft.com/office/powerpoint/2010/main" val="1847281455"/>
              </p:ext>
            </p:extLst>
          </p:nvPr>
        </p:nvGraphicFramePr>
        <p:xfrm>
          <a:off x="369108" y="1627030"/>
          <a:ext cx="8424164" cy="1162731"/>
        </p:xfrm>
        <a:graphic>
          <a:graphicData uri="http://schemas.openxmlformats.org/drawingml/2006/table">
            <a:tbl>
              <a:tblPr firstRow="1" lastRow="1">
                <a:tableStyleId>{21E4AEA4-8DFA-4A89-87EB-49C32662AFE0}</a:tableStyleId>
              </a:tblPr>
              <a:tblGrid>
                <a:gridCol w="4755413"/>
                <a:gridCol w="1182029"/>
                <a:gridCol w="1304692"/>
                <a:gridCol w="1182030"/>
              </a:tblGrid>
              <a:tr h="224066">
                <a:tc>
                  <a:txBody>
                    <a:bodyPr/>
                    <a:lstStyle/>
                    <a:p>
                      <a:pPr>
                        <a:spcAft>
                          <a:spcPts val="0"/>
                        </a:spcAft>
                      </a:pPr>
                      <a:r>
                        <a:rPr lang="en-GB" sz="1100" dirty="0" err="1">
                          <a:effectLst/>
                        </a:rPr>
                        <a:t>Personale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en-GB" sz="1100" dirty="0" smtClean="0">
                          <a:effectLst/>
                        </a:rPr>
                        <a:t>FTE</a:t>
                      </a:r>
                      <a:r>
                        <a:rPr lang="en-GB" sz="1100" baseline="0" dirty="0" smtClean="0">
                          <a:effectLst/>
                        </a:rPr>
                        <a:t> </a:t>
                      </a:r>
                      <a:r>
                        <a:rPr lang="en-GB" sz="1100" dirty="0" smtClean="0">
                          <a:effectLst/>
                        </a:rPr>
                        <a:t>2011</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en-GB" sz="1100" dirty="0" smtClean="0">
                          <a:effectLst/>
                        </a:rPr>
                        <a:t>FTE 2012</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en-GB" sz="1100" dirty="0" smtClean="0">
                          <a:effectLst/>
                        </a:rPr>
                        <a:t>FTE</a:t>
                      </a:r>
                      <a:r>
                        <a:rPr lang="en-GB" sz="1100" baseline="0" dirty="0" smtClean="0">
                          <a:effectLst/>
                        </a:rPr>
                        <a:t> </a:t>
                      </a:r>
                      <a:r>
                        <a:rPr lang="en-GB" sz="1100" dirty="0" smtClean="0">
                          <a:effectLst/>
                        </a:rPr>
                        <a:t>2013</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r>
              <a:tr h="203155">
                <a:tc>
                  <a:txBody>
                    <a:bodyPr/>
                    <a:lstStyle/>
                    <a:p>
                      <a:pPr>
                        <a:spcAft>
                          <a:spcPts val="0"/>
                        </a:spcAft>
                      </a:pPr>
                      <a:r>
                        <a:rPr lang="it-IT" sz="1100" dirty="0">
                          <a:effectLst/>
                        </a:rPr>
                        <a:t>In ruolo</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a:effectLst/>
                        </a:rPr>
                        <a:t>78,96</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a:effectLst/>
                        </a:rPr>
                        <a:t>81,79</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smtClean="0">
                          <a:effectLst/>
                        </a:rPr>
                        <a:t>78,38</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r>
              <a:tr h="286896">
                <a:tc>
                  <a:txBody>
                    <a:bodyPr/>
                    <a:lstStyle/>
                    <a:p>
                      <a:pPr>
                        <a:spcAft>
                          <a:spcPts val="0"/>
                        </a:spcAft>
                      </a:pPr>
                      <a:r>
                        <a:rPr lang="it-IT" sz="1100">
                          <a:effectLst/>
                        </a:rPr>
                        <a:t>Flessibili: TD, contratti di formazione lavoro, somministrazione lavoro, comando </a:t>
                      </a:r>
                      <a:endParaRPr lang="it-IT"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a:effectLst/>
                        </a:rPr>
                        <a:t>4,83</a:t>
                      </a:r>
                      <a:endParaRPr lang="it-IT"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a:effectLst/>
                        </a:rPr>
                        <a:t>3,65</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a:effectLst/>
                        </a:rPr>
                        <a:t>4,85</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r>
              <a:tr h="233696">
                <a:tc>
                  <a:txBody>
                    <a:bodyPr/>
                    <a:lstStyle/>
                    <a:p>
                      <a:pPr>
                        <a:spcAft>
                          <a:spcPts val="0"/>
                        </a:spcAft>
                      </a:pPr>
                      <a:r>
                        <a:rPr lang="it-IT" sz="1100">
                          <a:effectLst/>
                        </a:rPr>
                        <a:t>Lavoratori Socialmente Utili (LSU – 20 ore settimanali)</a:t>
                      </a:r>
                      <a:endParaRPr lang="it-IT"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a:effectLst/>
                        </a:rPr>
                        <a:t>-</a:t>
                      </a:r>
                      <a:endParaRPr lang="it-IT"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a:effectLst/>
                        </a:rPr>
                        <a:t>0,05</a:t>
                      </a:r>
                      <a:endParaRPr lang="it-IT"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smtClean="0">
                          <a:effectLst/>
                        </a:rPr>
                        <a:t>0,83</a:t>
                      </a:r>
                      <a:endParaRPr lang="it-IT" sz="11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r>
              <a:tr h="214918">
                <a:tc>
                  <a:txBody>
                    <a:bodyPr/>
                    <a:lstStyle/>
                    <a:p>
                      <a:pPr>
                        <a:spcAft>
                          <a:spcPts val="0"/>
                        </a:spcAft>
                      </a:pPr>
                      <a:r>
                        <a:rPr lang="it-IT" sz="1100" dirty="0">
                          <a:effectLst/>
                        </a:rPr>
                        <a:t>Totale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a:effectLst/>
                        </a:rPr>
                        <a:t>83,79</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a:effectLst/>
                        </a:rPr>
                        <a:t>85,49</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it-IT" sz="1100" dirty="0" smtClean="0">
                          <a:effectLst/>
                        </a:rPr>
                        <a:t>84,06</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r>
            </a:tbl>
          </a:graphicData>
        </a:graphic>
      </p:graphicFrame>
      <p:sp>
        <p:nvSpPr>
          <p:cNvPr id="14" name="Rettangolo 13"/>
          <p:cNvSpPr/>
          <p:nvPr/>
        </p:nvSpPr>
        <p:spPr>
          <a:xfrm>
            <a:off x="8948500" y="1873957"/>
            <a:ext cx="2972154" cy="769441"/>
          </a:xfrm>
          <a:prstGeom prst="rect">
            <a:avLst/>
          </a:prstGeom>
        </p:spPr>
        <p:txBody>
          <a:bodyPr wrap="square">
            <a:spAutoFit/>
          </a:bodyPr>
          <a:lstStyle/>
          <a:p>
            <a:pPr algn="just">
              <a:defRPr/>
            </a:pPr>
            <a:r>
              <a:rPr lang="it-IT" sz="1100" dirty="0" smtClean="0">
                <a:solidFill>
                  <a:srgbClr val="5F5748"/>
                </a:solidFill>
                <a:latin typeface="Arial" panose="020B0604020202020204" pitchFamily="34" charset="0"/>
              </a:rPr>
              <a:t>Nel 2013, la </a:t>
            </a:r>
            <a:r>
              <a:rPr lang="it-IT" sz="1100" dirty="0">
                <a:solidFill>
                  <a:srgbClr val="5F5748"/>
                </a:solidFill>
                <a:latin typeface="Arial" panose="020B0604020202020204" pitchFamily="34" charset="0"/>
              </a:rPr>
              <a:t>Camera di Commercio di </a:t>
            </a:r>
            <a:r>
              <a:rPr lang="it-IT" sz="1100" dirty="0" smtClean="0">
                <a:solidFill>
                  <a:srgbClr val="5F5748"/>
                </a:solidFill>
                <a:latin typeface="Arial" panose="020B0604020202020204" pitchFamily="34" charset="0"/>
              </a:rPr>
              <a:t>Ancona ha </a:t>
            </a:r>
            <a:r>
              <a:rPr lang="it-IT" sz="1100" dirty="0">
                <a:solidFill>
                  <a:srgbClr val="5F5748"/>
                </a:solidFill>
                <a:latin typeface="Arial" panose="020B0604020202020204" pitchFamily="34" charset="0"/>
              </a:rPr>
              <a:t>inoltre attivato 7 collaborazioni coordinate e continuative la cui durata media è stati pari a 6.4 mesi</a:t>
            </a:r>
          </a:p>
        </p:txBody>
      </p:sp>
      <p:grpSp>
        <p:nvGrpSpPr>
          <p:cNvPr id="15" name="Gruppo 14"/>
          <p:cNvGrpSpPr/>
          <p:nvPr/>
        </p:nvGrpSpPr>
        <p:grpSpPr>
          <a:xfrm>
            <a:off x="2341563" y="107618"/>
            <a:ext cx="9394602" cy="430429"/>
            <a:chOff x="2341563" y="107618"/>
            <a:chExt cx="9394602" cy="430429"/>
          </a:xfrm>
        </p:grpSpPr>
        <p:sp>
          <p:nvSpPr>
            <p:cNvPr id="1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9" name="Connettore 1 1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73709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e 11"/>
          <p:cNvSpPr/>
          <p:nvPr/>
        </p:nvSpPr>
        <p:spPr>
          <a:xfrm>
            <a:off x="3880624" y="5179513"/>
            <a:ext cx="780586" cy="5910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7652"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163"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338956" y="6386439"/>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12</a:t>
            </a:fld>
            <a:endParaRPr lang="it-IT" sz="1400" dirty="0"/>
          </a:p>
        </p:txBody>
      </p:sp>
      <p:graphicFrame>
        <p:nvGraphicFramePr>
          <p:cNvPr id="6" name="Tabella 5"/>
          <p:cNvGraphicFramePr>
            <a:graphicFrameLocks noGrp="1"/>
          </p:cNvGraphicFramePr>
          <p:nvPr>
            <p:extLst>
              <p:ext uri="{D42A27DB-BD31-4B8C-83A1-F6EECF244321}">
                <p14:modId xmlns:p14="http://schemas.microsoft.com/office/powerpoint/2010/main" val="3452099511"/>
              </p:ext>
            </p:extLst>
          </p:nvPr>
        </p:nvGraphicFramePr>
        <p:xfrm>
          <a:off x="484067" y="1716092"/>
          <a:ext cx="4344410" cy="3973996"/>
        </p:xfrm>
        <a:graphic>
          <a:graphicData uri="http://schemas.openxmlformats.org/drawingml/2006/table">
            <a:tbl>
              <a:tblPr firstCol="1" lastRow="1">
                <a:tableStyleId>{D27102A9-8310-4765-A935-A1911B00CA55}</a:tableStyleId>
              </a:tblPr>
              <a:tblGrid>
                <a:gridCol w="2024957"/>
                <a:gridCol w="1215483"/>
                <a:gridCol w="1103970"/>
              </a:tblGrid>
              <a:tr h="199281">
                <a:tc rowSpan="2">
                  <a:txBody>
                    <a:bodyPr/>
                    <a:lstStyle/>
                    <a:p>
                      <a:pPr algn="l" fontAlgn="ctr"/>
                      <a:r>
                        <a:rPr lang="it-IT" sz="1200" u="none" strike="noStrike" dirty="0">
                          <a:effectLst/>
                        </a:rPr>
                        <a:t>Aree tematiche</a:t>
                      </a:r>
                      <a:endParaRPr lang="it-IT" sz="1200" b="1" i="0" u="none" strike="noStrike" dirty="0">
                        <a:solidFill>
                          <a:srgbClr val="000000"/>
                        </a:solidFill>
                        <a:effectLst/>
                        <a:latin typeface="+mn-lt"/>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it-IT" sz="1200" u="none" strike="noStrike" dirty="0">
                          <a:effectLst/>
                        </a:rPr>
                        <a:t>Ore uomo</a:t>
                      </a:r>
                      <a:endParaRPr lang="it-IT" sz="1200" b="1"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smtClean="0">
                          <a:effectLst/>
                        </a:rPr>
                        <a:t>Ore uomo</a:t>
                      </a:r>
                      <a:endParaRPr lang="it-IT" sz="1200" b="1" i="0" u="none" strike="noStrike" dirty="0">
                        <a:solidFill>
                          <a:srgbClr val="000000"/>
                        </a:solidFill>
                        <a:effectLst/>
                        <a:latin typeface="+mn-lt"/>
                      </a:endParaRPr>
                    </a:p>
                  </a:txBody>
                  <a:tcPr marL="9525" marR="9525" marT="9525" marB="0" anchor="ctr"/>
                </a:tc>
              </a:tr>
              <a:tr h="281411">
                <a:tc vMerge="1">
                  <a:txBody>
                    <a:bodyPr/>
                    <a:lstStyle/>
                    <a:p>
                      <a:pPr algn="l" fontAlgn="b"/>
                      <a:endParaRPr lang="it-IT" sz="105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2012</a:t>
                      </a:r>
                      <a:endParaRPr lang="it-IT" sz="1200" b="1" i="0" u="none" strike="noStrike" dirty="0">
                        <a:solidFill>
                          <a:srgbClr val="000000"/>
                        </a:solidFill>
                        <a:effectLst/>
                        <a:latin typeface="+mn-lt"/>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b"/>
                      <a:r>
                        <a:rPr lang="it-IT" sz="1200" u="none" strike="noStrike" dirty="0">
                          <a:effectLst/>
                        </a:rPr>
                        <a:t>2013</a:t>
                      </a:r>
                      <a:endParaRPr lang="it-IT" sz="1200" b="1" i="0" u="none" strike="noStrike" dirty="0">
                        <a:solidFill>
                          <a:srgbClr val="000000"/>
                        </a:solidFill>
                        <a:effectLst/>
                        <a:latin typeface="+mn-lt"/>
                      </a:endParaRPr>
                    </a:p>
                  </a:txBody>
                  <a:tcPr marL="9525" marR="9525" marT="9525" marB="0" anchor="ctr">
                    <a:lnB w="12700" cap="flat" cmpd="sng" algn="ctr">
                      <a:solidFill>
                        <a:schemeClr val="tx1"/>
                      </a:solidFill>
                      <a:prstDash val="solid"/>
                      <a:round/>
                      <a:headEnd type="none" w="med" len="med"/>
                      <a:tailEnd type="none" w="med" len="med"/>
                    </a:lnB>
                  </a:tcPr>
                </a:tc>
              </a:tr>
              <a:tr h="301083">
                <a:tc>
                  <a:txBody>
                    <a:bodyPr/>
                    <a:lstStyle/>
                    <a:p>
                      <a:pPr algn="l" fontAlgn="ctr"/>
                      <a:r>
                        <a:rPr lang="it-IT" sz="1200" b="0" u="none" strike="noStrike" dirty="0">
                          <a:effectLst/>
                        </a:rPr>
                        <a:t>Giuridica e normativa generale</a:t>
                      </a:r>
                      <a:endParaRPr lang="it-IT" sz="1200" b="0" i="0" u="none" strike="noStrike" dirty="0">
                        <a:solidFill>
                          <a:srgbClr val="000000"/>
                        </a:solidFill>
                        <a:effectLst/>
                        <a:latin typeface="+mn-lt"/>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it-IT" sz="1200" u="none" strike="noStrike" dirty="0">
                          <a:effectLst/>
                        </a:rPr>
                        <a:t>719</a:t>
                      </a:r>
                      <a:endParaRPr lang="it-IT" sz="1200" b="0" i="0" u="none" strike="noStrike" dirty="0">
                        <a:solidFill>
                          <a:srgbClr val="339966"/>
                        </a:solidFill>
                        <a:effectLst/>
                        <a:latin typeface="+mn-lt"/>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b"/>
                      <a:r>
                        <a:rPr lang="it-IT" sz="1200" u="none" strike="noStrike" dirty="0" smtClean="0">
                          <a:effectLst/>
                        </a:rPr>
                        <a:t>1.023</a:t>
                      </a:r>
                      <a:endParaRPr lang="it-IT" sz="1200" b="0" i="0" u="none" strike="noStrike" dirty="0">
                        <a:solidFill>
                          <a:srgbClr val="3366FF"/>
                        </a:solidFill>
                        <a:effectLst/>
                        <a:latin typeface="+mn-lt"/>
                      </a:endParaRPr>
                    </a:p>
                  </a:txBody>
                  <a:tcPr marL="9525" marR="9525" marT="9525" marB="0" anchor="ctr">
                    <a:lnT w="12700" cap="flat" cmpd="sng" algn="ctr">
                      <a:solidFill>
                        <a:schemeClr val="tx1"/>
                      </a:solidFill>
                      <a:prstDash val="solid"/>
                      <a:round/>
                      <a:headEnd type="none" w="med" len="med"/>
                      <a:tailEnd type="none" w="med" len="med"/>
                    </a:lnT>
                  </a:tcPr>
                </a:tc>
              </a:tr>
              <a:tr h="261991">
                <a:tc>
                  <a:txBody>
                    <a:bodyPr/>
                    <a:lstStyle/>
                    <a:p>
                      <a:pPr algn="l" fontAlgn="ctr"/>
                      <a:r>
                        <a:rPr lang="it-IT" sz="1200" b="0" u="none" strike="noStrike" dirty="0">
                          <a:effectLst/>
                        </a:rPr>
                        <a:t>Organizzazione e personale</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288</a:t>
                      </a:r>
                      <a:endParaRPr lang="it-IT" sz="1200" b="0" i="0" u="none" strike="noStrike" dirty="0">
                        <a:solidFill>
                          <a:srgbClr val="339966"/>
                        </a:solidFill>
                        <a:effectLst/>
                        <a:latin typeface="+mn-lt"/>
                      </a:endParaRPr>
                    </a:p>
                  </a:txBody>
                  <a:tcPr marL="9525" marR="9525" marT="9525" marB="0" anchor="ctr"/>
                </a:tc>
                <a:tc>
                  <a:txBody>
                    <a:bodyPr/>
                    <a:lstStyle/>
                    <a:p>
                      <a:pPr algn="ctr" fontAlgn="b"/>
                      <a:r>
                        <a:rPr lang="it-IT" sz="1200" u="none" strike="noStrike">
                          <a:effectLst/>
                        </a:rPr>
                        <a:t>59</a:t>
                      </a:r>
                      <a:endParaRPr lang="it-IT" sz="1200" b="0" i="0" u="none" strike="noStrike">
                        <a:solidFill>
                          <a:srgbClr val="3366FF"/>
                        </a:solidFill>
                        <a:effectLst/>
                        <a:latin typeface="+mn-lt"/>
                      </a:endParaRPr>
                    </a:p>
                  </a:txBody>
                  <a:tcPr marL="9525" marR="9525" marT="9525" marB="0" anchor="ctr"/>
                </a:tc>
              </a:tr>
              <a:tr h="285735">
                <a:tc>
                  <a:txBody>
                    <a:bodyPr/>
                    <a:lstStyle/>
                    <a:p>
                      <a:pPr algn="l" fontAlgn="ctr"/>
                      <a:r>
                        <a:rPr lang="it-IT" sz="1200" b="0" u="none" strike="noStrike" dirty="0">
                          <a:effectLst/>
                        </a:rPr>
                        <a:t>Manageriale</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58</a:t>
                      </a:r>
                      <a:endParaRPr lang="it-IT" sz="1200" b="0" i="0" u="none" strike="noStrike" dirty="0">
                        <a:solidFill>
                          <a:srgbClr val="339966"/>
                        </a:solidFill>
                        <a:effectLst/>
                        <a:latin typeface="+mn-lt"/>
                      </a:endParaRPr>
                    </a:p>
                  </a:txBody>
                  <a:tcPr marL="9525" marR="9525" marT="9525" marB="0" anchor="ctr"/>
                </a:tc>
                <a:tc>
                  <a:txBody>
                    <a:bodyPr/>
                    <a:lstStyle/>
                    <a:p>
                      <a:pPr algn="ctr" fontAlgn="b"/>
                      <a:r>
                        <a:rPr lang="it-IT" sz="1200" u="none" strike="noStrike" dirty="0">
                          <a:effectLst/>
                        </a:rPr>
                        <a:t>79</a:t>
                      </a:r>
                      <a:endParaRPr lang="it-IT" sz="1200" b="0" i="0" u="none" strike="noStrike" dirty="0">
                        <a:solidFill>
                          <a:srgbClr val="3366FF"/>
                        </a:solidFill>
                        <a:effectLst/>
                        <a:latin typeface="+mn-lt"/>
                      </a:endParaRPr>
                    </a:p>
                  </a:txBody>
                  <a:tcPr marL="9525" marR="9525" marT="9525" marB="0" anchor="ctr"/>
                </a:tc>
              </a:tr>
              <a:tr h="299766">
                <a:tc>
                  <a:txBody>
                    <a:bodyPr/>
                    <a:lstStyle/>
                    <a:p>
                      <a:pPr algn="l" fontAlgn="ctr"/>
                      <a:r>
                        <a:rPr lang="it-IT" sz="1200" b="0" u="none" strike="noStrike" dirty="0">
                          <a:effectLst/>
                        </a:rPr>
                        <a:t>Comunicazione</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22</a:t>
                      </a:r>
                      <a:endParaRPr lang="it-IT" sz="1200" b="0" i="0" u="none" strike="noStrike" dirty="0">
                        <a:solidFill>
                          <a:srgbClr val="339966"/>
                        </a:solidFill>
                        <a:effectLst/>
                        <a:latin typeface="+mn-lt"/>
                      </a:endParaRPr>
                    </a:p>
                  </a:txBody>
                  <a:tcPr marL="9525" marR="9525" marT="9525" marB="0" anchor="ctr"/>
                </a:tc>
                <a:tc>
                  <a:txBody>
                    <a:bodyPr/>
                    <a:lstStyle/>
                    <a:p>
                      <a:pPr algn="ctr" fontAlgn="b"/>
                      <a:r>
                        <a:rPr lang="it-IT" sz="1200" u="none" strike="noStrike" dirty="0">
                          <a:effectLst/>
                        </a:rPr>
                        <a:t>279</a:t>
                      </a:r>
                      <a:endParaRPr lang="it-IT" sz="1200" b="0" i="0" u="none" strike="noStrike" dirty="0">
                        <a:solidFill>
                          <a:srgbClr val="3366FF"/>
                        </a:solidFill>
                        <a:effectLst/>
                        <a:latin typeface="+mn-lt"/>
                      </a:endParaRPr>
                    </a:p>
                  </a:txBody>
                  <a:tcPr marL="9525" marR="9525" marT="9525" marB="0" anchor="ctr"/>
                </a:tc>
              </a:tr>
              <a:tr h="289932">
                <a:tc>
                  <a:txBody>
                    <a:bodyPr/>
                    <a:lstStyle/>
                    <a:p>
                      <a:pPr algn="l" fontAlgn="ctr"/>
                      <a:r>
                        <a:rPr lang="it-IT" sz="1200" b="0" u="none" strike="noStrike" dirty="0">
                          <a:effectLst/>
                        </a:rPr>
                        <a:t>Economia e finanza</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213</a:t>
                      </a:r>
                      <a:endParaRPr lang="it-IT" sz="1200" b="0" i="0" u="none" strike="noStrike" dirty="0">
                        <a:solidFill>
                          <a:srgbClr val="339966"/>
                        </a:solidFill>
                        <a:effectLst/>
                        <a:latin typeface="+mn-lt"/>
                      </a:endParaRPr>
                    </a:p>
                  </a:txBody>
                  <a:tcPr marL="9525" marR="9525" marT="9525" marB="0" anchor="ctr"/>
                </a:tc>
                <a:tc>
                  <a:txBody>
                    <a:bodyPr/>
                    <a:lstStyle/>
                    <a:p>
                      <a:pPr algn="ctr" fontAlgn="b"/>
                      <a:r>
                        <a:rPr lang="it-IT" sz="1200" u="none" strike="noStrike" dirty="0">
                          <a:effectLst/>
                        </a:rPr>
                        <a:t>34</a:t>
                      </a:r>
                      <a:endParaRPr lang="it-IT" sz="1200" b="0" i="0" u="none" strike="noStrike" dirty="0">
                        <a:solidFill>
                          <a:srgbClr val="3366FF"/>
                        </a:solidFill>
                        <a:effectLst/>
                        <a:latin typeface="+mn-lt"/>
                      </a:endParaRPr>
                    </a:p>
                  </a:txBody>
                  <a:tcPr marL="9525" marR="9525" marT="9525" marB="0" anchor="ctr"/>
                </a:tc>
              </a:tr>
              <a:tr h="356839">
                <a:tc>
                  <a:txBody>
                    <a:bodyPr/>
                    <a:lstStyle/>
                    <a:p>
                      <a:pPr algn="l" fontAlgn="ctr"/>
                      <a:r>
                        <a:rPr lang="it-IT" sz="1200" b="0" u="none" strike="noStrike" dirty="0">
                          <a:effectLst/>
                        </a:rPr>
                        <a:t>Controllo di gestione</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8</a:t>
                      </a:r>
                      <a:endParaRPr lang="it-IT" sz="1200" b="0" i="0" u="none" strike="noStrike" dirty="0">
                        <a:solidFill>
                          <a:srgbClr val="339966"/>
                        </a:solidFill>
                        <a:effectLst/>
                        <a:latin typeface="+mn-lt"/>
                      </a:endParaRPr>
                    </a:p>
                  </a:txBody>
                  <a:tcPr marL="9525" marR="9525" marT="9525" marB="0" anchor="ctr"/>
                </a:tc>
                <a:tc>
                  <a:txBody>
                    <a:bodyPr/>
                    <a:lstStyle/>
                    <a:p>
                      <a:pPr algn="ctr" fontAlgn="b"/>
                      <a:r>
                        <a:rPr lang="it-IT" sz="1200" u="none" strike="noStrike" dirty="0">
                          <a:effectLst/>
                        </a:rPr>
                        <a:t>42</a:t>
                      </a:r>
                      <a:endParaRPr lang="it-IT" sz="1200" b="0" i="0" u="none" strike="noStrike" dirty="0">
                        <a:solidFill>
                          <a:srgbClr val="3366FF"/>
                        </a:solidFill>
                        <a:effectLst/>
                        <a:latin typeface="+mn-lt"/>
                      </a:endParaRPr>
                    </a:p>
                  </a:txBody>
                  <a:tcPr marL="9525" marR="9525" marT="9525" marB="0" anchor="ctr"/>
                </a:tc>
              </a:tr>
              <a:tr h="278781">
                <a:tc>
                  <a:txBody>
                    <a:bodyPr/>
                    <a:lstStyle/>
                    <a:p>
                      <a:pPr algn="l" fontAlgn="ctr"/>
                      <a:r>
                        <a:rPr lang="it-IT" sz="1200" b="0" u="none" strike="noStrike" dirty="0">
                          <a:effectLst/>
                        </a:rPr>
                        <a:t>Informatica e telematica</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53</a:t>
                      </a:r>
                      <a:endParaRPr lang="it-IT" sz="1200" b="0" i="0" u="none" strike="noStrike" dirty="0">
                        <a:solidFill>
                          <a:srgbClr val="339966"/>
                        </a:solidFill>
                        <a:effectLst/>
                        <a:latin typeface="+mn-lt"/>
                      </a:endParaRPr>
                    </a:p>
                  </a:txBody>
                  <a:tcPr marL="9525" marR="9525" marT="9525" marB="0" anchor="ctr"/>
                </a:tc>
                <a:tc>
                  <a:txBody>
                    <a:bodyPr/>
                    <a:lstStyle/>
                    <a:p>
                      <a:pPr algn="ctr" fontAlgn="b"/>
                      <a:r>
                        <a:rPr lang="it-IT" sz="1200" u="none" strike="noStrike" dirty="0">
                          <a:effectLst/>
                        </a:rPr>
                        <a:t>416</a:t>
                      </a:r>
                      <a:endParaRPr lang="it-IT" sz="1200" b="0" i="0" u="none" strike="noStrike" dirty="0">
                        <a:solidFill>
                          <a:srgbClr val="3366FF"/>
                        </a:solidFill>
                        <a:effectLst/>
                        <a:latin typeface="+mn-lt"/>
                      </a:endParaRPr>
                    </a:p>
                  </a:txBody>
                  <a:tcPr marL="9525" marR="9525" marT="9525" marB="0" anchor="ctr"/>
                </a:tc>
              </a:tr>
              <a:tr h="312234">
                <a:tc>
                  <a:txBody>
                    <a:bodyPr/>
                    <a:lstStyle/>
                    <a:p>
                      <a:pPr algn="l" fontAlgn="ctr"/>
                      <a:r>
                        <a:rPr lang="it-IT" sz="1200" b="0" u="none" strike="noStrike" dirty="0">
                          <a:effectLst/>
                        </a:rPr>
                        <a:t>Internazionale</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a:effectLst/>
                        </a:rPr>
                        <a:t>99</a:t>
                      </a:r>
                      <a:endParaRPr lang="it-IT" sz="1200" b="0" i="0" u="none" strike="noStrike" dirty="0">
                        <a:solidFill>
                          <a:srgbClr val="339966"/>
                        </a:solidFill>
                        <a:effectLst/>
                        <a:latin typeface="+mn-lt"/>
                      </a:endParaRPr>
                    </a:p>
                  </a:txBody>
                  <a:tcPr marL="9525" marR="9525" marT="9525" marB="0" anchor="ctr"/>
                </a:tc>
                <a:tc>
                  <a:txBody>
                    <a:bodyPr/>
                    <a:lstStyle/>
                    <a:p>
                      <a:pPr algn="ctr"/>
                      <a:endParaRPr lang="it-IT" sz="2400" b="0" dirty="0"/>
                    </a:p>
                  </a:txBody>
                  <a:tcPr marL="9525" marR="9525" marT="9525" marB="0" anchor="ctr"/>
                </a:tc>
              </a:tr>
              <a:tr h="287875">
                <a:tc>
                  <a:txBody>
                    <a:bodyPr/>
                    <a:lstStyle/>
                    <a:p>
                      <a:pPr algn="l" fontAlgn="ctr"/>
                      <a:r>
                        <a:rPr lang="it-IT" sz="1200" b="0" u="none" strike="noStrike" dirty="0">
                          <a:effectLst/>
                        </a:rPr>
                        <a:t>Tecnico-specialistica</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dirty="0" smtClean="0">
                          <a:effectLst/>
                        </a:rPr>
                        <a:t>1.091</a:t>
                      </a:r>
                      <a:endParaRPr lang="it-IT" sz="1200" b="0" i="0" u="none" strike="noStrike" dirty="0">
                        <a:solidFill>
                          <a:srgbClr val="339966"/>
                        </a:solidFill>
                        <a:effectLst/>
                        <a:latin typeface="+mn-lt"/>
                      </a:endParaRPr>
                    </a:p>
                  </a:txBody>
                  <a:tcPr marL="9525" marR="9525" marT="9525" marB="0" anchor="ctr"/>
                </a:tc>
                <a:tc>
                  <a:txBody>
                    <a:bodyPr/>
                    <a:lstStyle/>
                    <a:p>
                      <a:pPr algn="ctr" fontAlgn="b"/>
                      <a:r>
                        <a:rPr lang="it-IT" sz="1200" u="none" strike="noStrike" dirty="0" smtClean="0">
                          <a:effectLst/>
                        </a:rPr>
                        <a:t>1.070,5</a:t>
                      </a:r>
                      <a:endParaRPr lang="it-IT" sz="1200" b="0" i="0" u="none" strike="noStrike" dirty="0">
                        <a:solidFill>
                          <a:srgbClr val="3366FF"/>
                        </a:solidFill>
                        <a:effectLst/>
                        <a:latin typeface="+mn-lt"/>
                      </a:endParaRPr>
                    </a:p>
                  </a:txBody>
                  <a:tcPr marL="9525" marR="9525" marT="9525" marB="0" anchor="ctr"/>
                </a:tc>
              </a:tr>
              <a:tr h="306996">
                <a:tc>
                  <a:txBody>
                    <a:bodyPr/>
                    <a:lstStyle/>
                    <a:p>
                      <a:pPr algn="l" fontAlgn="ctr"/>
                      <a:r>
                        <a:rPr lang="it-IT" sz="1200" b="0" u="none" strike="noStrike" dirty="0">
                          <a:effectLst/>
                        </a:rPr>
                        <a:t>Altro</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a:effectLst/>
                        </a:rPr>
                        <a:t>8</a:t>
                      </a:r>
                      <a:endParaRPr lang="it-IT" sz="1200" b="0" i="0" u="none" strike="noStrike">
                        <a:solidFill>
                          <a:srgbClr val="339966"/>
                        </a:solidFill>
                        <a:effectLst/>
                        <a:latin typeface="+mn-lt"/>
                      </a:endParaRPr>
                    </a:p>
                  </a:txBody>
                  <a:tcPr marL="9525" marR="9525" marT="9525" marB="0" anchor="ctr"/>
                </a:tc>
                <a:tc>
                  <a:txBody>
                    <a:bodyPr/>
                    <a:lstStyle/>
                    <a:p>
                      <a:pPr algn="ctr" fontAlgn="b"/>
                      <a:r>
                        <a:rPr lang="it-IT" sz="1200" u="none" strike="noStrike" dirty="0">
                          <a:effectLst/>
                        </a:rPr>
                        <a:t> </a:t>
                      </a:r>
                      <a:endParaRPr lang="it-IT" sz="1200" b="0" i="0" u="none" strike="noStrike" dirty="0">
                        <a:solidFill>
                          <a:srgbClr val="3366FF"/>
                        </a:solidFill>
                        <a:effectLst/>
                        <a:latin typeface="+mn-lt"/>
                      </a:endParaRPr>
                    </a:p>
                  </a:txBody>
                  <a:tcPr marL="9525" marR="9525" marT="9525" marB="0" anchor="ctr"/>
                </a:tc>
              </a:tr>
              <a:tr h="449021">
                <a:tc>
                  <a:txBody>
                    <a:bodyPr/>
                    <a:lstStyle/>
                    <a:p>
                      <a:pPr algn="l" fontAlgn="ctr"/>
                      <a:r>
                        <a:rPr lang="it-IT" sz="1200" u="none" strike="noStrike" dirty="0">
                          <a:effectLst/>
                        </a:rPr>
                        <a:t>Totale</a:t>
                      </a:r>
                      <a:endParaRPr lang="it-IT" sz="1200" b="0" i="0" u="none" strike="noStrike" dirty="0">
                        <a:solidFill>
                          <a:srgbClr val="000000"/>
                        </a:solidFill>
                        <a:effectLst/>
                        <a:latin typeface="+mn-lt"/>
                      </a:endParaRPr>
                    </a:p>
                  </a:txBody>
                  <a:tcPr marL="9525" marR="9525" marT="9525" marB="0" anchor="ctr"/>
                </a:tc>
                <a:tc>
                  <a:txBody>
                    <a:bodyPr/>
                    <a:lstStyle/>
                    <a:p>
                      <a:pPr algn="ctr" fontAlgn="ctr"/>
                      <a:r>
                        <a:rPr lang="it-IT" sz="1200" u="none" strike="noStrike">
                          <a:effectLst/>
                        </a:rPr>
                        <a:t>2.558</a:t>
                      </a:r>
                      <a:endParaRPr lang="it-IT" sz="1200" b="0" i="0" u="none" strike="noStrike">
                        <a:solidFill>
                          <a:srgbClr val="339966"/>
                        </a:solidFill>
                        <a:effectLst/>
                        <a:latin typeface="+mn-lt"/>
                      </a:endParaRPr>
                    </a:p>
                  </a:txBody>
                  <a:tcPr marL="9525" marR="9525" marT="9525" marB="0" anchor="ctr"/>
                </a:tc>
                <a:tc>
                  <a:txBody>
                    <a:bodyPr/>
                    <a:lstStyle/>
                    <a:p>
                      <a:pPr algn="ctr" fontAlgn="b"/>
                      <a:r>
                        <a:rPr lang="it-IT" sz="1200" u="none" strike="noStrike" dirty="0" smtClean="0">
                          <a:effectLst/>
                        </a:rPr>
                        <a:t>3.002,5</a:t>
                      </a:r>
                      <a:endParaRPr lang="it-IT" sz="1200" b="0" i="0" u="none" strike="noStrike" dirty="0">
                        <a:solidFill>
                          <a:srgbClr val="3366FF"/>
                        </a:solidFill>
                        <a:effectLst/>
                        <a:latin typeface="+mn-lt"/>
                      </a:endParaRPr>
                    </a:p>
                  </a:txBody>
                  <a:tcPr marL="9525" marR="9525" marT="9525" marB="0" anchor="ctr"/>
                </a:tc>
              </a:tr>
            </a:tbl>
          </a:graphicData>
        </a:graphic>
      </p:graphicFrame>
      <p:sp>
        <p:nvSpPr>
          <p:cNvPr id="13" name="Rettangolo 12"/>
          <p:cNvSpPr/>
          <p:nvPr/>
        </p:nvSpPr>
        <p:spPr>
          <a:xfrm>
            <a:off x="407431" y="1428124"/>
            <a:ext cx="3707369" cy="246221"/>
          </a:xfrm>
          <a:prstGeom prst="rect">
            <a:avLst/>
          </a:prstGeom>
        </p:spPr>
        <p:txBody>
          <a:bodyPr wrap="square">
            <a:spAutoFit/>
          </a:bodyPr>
          <a:lstStyle/>
          <a:p>
            <a:pPr algn="just">
              <a:defRPr/>
            </a:pPr>
            <a:r>
              <a:rPr lang="it-IT" sz="1000" b="1" i="1" dirty="0">
                <a:solidFill>
                  <a:srgbClr val="5F5748"/>
                </a:solidFill>
                <a:latin typeface="Arial" panose="020B0604020202020204" pitchFamily="34" charset="0"/>
              </a:rPr>
              <a:t>Distribuzione delle ore di formazione per aree tematiche </a:t>
            </a:r>
          </a:p>
        </p:txBody>
      </p:sp>
      <p:graphicFrame>
        <p:nvGraphicFramePr>
          <p:cNvPr id="10" name="Tabella 9"/>
          <p:cNvGraphicFramePr>
            <a:graphicFrameLocks noGrp="1"/>
          </p:cNvGraphicFramePr>
          <p:nvPr>
            <p:extLst>
              <p:ext uri="{D42A27DB-BD31-4B8C-83A1-F6EECF244321}">
                <p14:modId xmlns:p14="http://schemas.microsoft.com/office/powerpoint/2010/main" val="1934021385"/>
              </p:ext>
            </p:extLst>
          </p:nvPr>
        </p:nvGraphicFramePr>
        <p:xfrm>
          <a:off x="6177118" y="5607076"/>
          <a:ext cx="2720896" cy="1144488"/>
        </p:xfrm>
        <a:graphic>
          <a:graphicData uri="http://schemas.openxmlformats.org/drawingml/2006/table">
            <a:tbl>
              <a:tblPr>
                <a:tableStyleId>{D27102A9-8310-4765-A935-A1911B00CA55}</a:tableStyleId>
              </a:tblPr>
              <a:tblGrid>
                <a:gridCol w="1839950"/>
                <a:gridCol w="880946"/>
              </a:tblGrid>
              <a:tr h="341411">
                <a:tc>
                  <a:txBody>
                    <a:bodyPr/>
                    <a:lstStyle/>
                    <a:p>
                      <a:pPr algn="l" fontAlgn="ctr"/>
                      <a:r>
                        <a:rPr lang="it-IT" sz="1100" b="1" i="0" u="none" strike="noStrike" dirty="0" smtClean="0">
                          <a:solidFill>
                            <a:srgbClr val="000000"/>
                          </a:solidFill>
                          <a:effectLst/>
                          <a:latin typeface="+mn-lt"/>
                        </a:rPr>
                        <a:t>FORMAZIONE OBBLIGATORIA</a:t>
                      </a:r>
                      <a:endParaRPr lang="it-IT" sz="1100" b="1" i="0" u="none" strike="noStrike" dirty="0">
                        <a:solidFill>
                          <a:srgbClr val="000000"/>
                        </a:solidFill>
                        <a:effectLst/>
                        <a:latin typeface="+mn-lt"/>
                      </a:endParaRPr>
                    </a:p>
                  </a:txBody>
                  <a:tcPr marL="9525" marR="9525" marT="9525" marB="0" anchor="ctr">
                    <a:solidFill>
                      <a:schemeClr val="accent4"/>
                    </a:solidFill>
                  </a:tcPr>
                </a:tc>
                <a:tc>
                  <a:txBody>
                    <a:bodyPr/>
                    <a:lstStyle/>
                    <a:p>
                      <a:pPr algn="ctr" fontAlgn="b"/>
                      <a:r>
                        <a:rPr lang="it-IT" sz="1100" u="none" strike="noStrike" dirty="0" smtClean="0">
                          <a:effectLst/>
                        </a:rPr>
                        <a:t>Ore Uomo</a:t>
                      </a:r>
                    </a:p>
                  </a:txBody>
                  <a:tcPr marL="9525" marR="9525" marT="9525" marB="0" anchor="ctr">
                    <a:solidFill>
                      <a:schemeClr val="accent4"/>
                    </a:solidFill>
                  </a:tcPr>
                </a:tc>
              </a:tr>
              <a:tr h="284166">
                <a:tc>
                  <a:txBody>
                    <a:bodyPr/>
                    <a:lstStyle/>
                    <a:p>
                      <a:pPr algn="l" fontAlgn="b"/>
                      <a:r>
                        <a:rPr lang="it-IT" sz="1100" u="none" strike="noStrike" dirty="0">
                          <a:effectLst/>
                        </a:rPr>
                        <a:t>Sicurezza</a:t>
                      </a:r>
                      <a:endParaRPr lang="it-IT" sz="1100" b="0" i="0" u="none" strike="noStrike" dirty="0">
                        <a:solidFill>
                          <a:srgbClr val="000000"/>
                        </a:solidFill>
                        <a:effectLst/>
                        <a:latin typeface="+mn-lt"/>
                      </a:endParaRPr>
                    </a:p>
                  </a:txBody>
                  <a:tcPr marL="9525" marR="9525" marT="9525" marB="0" anchor="ctr"/>
                </a:tc>
                <a:tc>
                  <a:txBody>
                    <a:bodyPr/>
                    <a:lstStyle/>
                    <a:p>
                      <a:pPr algn="ctr" fontAlgn="b"/>
                      <a:r>
                        <a:rPr lang="it-IT" sz="1100" u="none" strike="noStrike" dirty="0">
                          <a:effectLst/>
                        </a:rPr>
                        <a:t>431</a:t>
                      </a:r>
                      <a:endParaRPr lang="it-IT" sz="1100" b="0" i="0" u="none" strike="noStrike" dirty="0">
                        <a:solidFill>
                          <a:srgbClr val="3366FF"/>
                        </a:solidFill>
                        <a:effectLst/>
                        <a:latin typeface="+mn-lt"/>
                      </a:endParaRPr>
                    </a:p>
                  </a:txBody>
                  <a:tcPr marL="9525" marR="9525" marT="9525" marB="0" anchor="ctr"/>
                </a:tc>
              </a:tr>
              <a:tr h="247100">
                <a:tc>
                  <a:txBody>
                    <a:bodyPr/>
                    <a:lstStyle/>
                    <a:p>
                      <a:pPr algn="l" fontAlgn="b"/>
                      <a:r>
                        <a:rPr lang="it-IT" sz="1100" u="none" strike="noStrike" dirty="0">
                          <a:effectLst/>
                        </a:rPr>
                        <a:t>Anticorruzione - Trasparenza</a:t>
                      </a:r>
                      <a:endParaRPr lang="it-IT" sz="1100" b="0" i="0" u="none" strike="noStrike" dirty="0">
                        <a:solidFill>
                          <a:srgbClr val="000000"/>
                        </a:solidFill>
                        <a:effectLst/>
                        <a:latin typeface="+mn-lt"/>
                      </a:endParaRPr>
                    </a:p>
                  </a:txBody>
                  <a:tcPr marL="9525" marR="9525" marT="9525" marB="0" anchor="ctr"/>
                </a:tc>
                <a:tc>
                  <a:txBody>
                    <a:bodyPr/>
                    <a:lstStyle/>
                    <a:p>
                      <a:pPr algn="ctr" fontAlgn="b"/>
                      <a:r>
                        <a:rPr lang="it-IT" sz="1100" u="none" strike="noStrike" dirty="0">
                          <a:effectLst/>
                        </a:rPr>
                        <a:t>556</a:t>
                      </a:r>
                      <a:endParaRPr lang="it-IT" sz="1100" b="0" i="0" u="none" strike="noStrike" dirty="0">
                        <a:solidFill>
                          <a:srgbClr val="3366FF"/>
                        </a:solidFill>
                        <a:effectLst/>
                        <a:latin typeface="+mn-lt"/>
                      </a:endParaRPr>
                    </a:p>
                  </a:txBody>
                  <a:tcPr marL="9525" marR="9525" marT="9525" marB="0" anchor="ctr"/>
                </a:tc>
              </a:tr>
              <a:tr h="271811">
                <a:tc>
                  <a:txBody>
                    <a:bodyPr/>
                    <a:lstStyle/>
                    <a:p>
                      <a:pPr algn="l" fontAlgn="b"/>
                      <a:r>
                        <a:rPr lang="it-IT" sz="1100" u="none" strike="noStrike" dirty="0">
                          <a:effectLst/>
                        </a:rPr>
                        <a:t>Codice di comportamento</a:t>
                      </a:r>
                      <a:endParaRPr lang="it-IT" sz="1100" b="0" i="0" u="none" strike="noStrike" dirty="0">
                        <a:solidFill>
                          <a:srgbClr val="000000"/>
                        </a:solidFill>
                        <a:effectLst/>
                        <a:latin typeface="+mn-lt"/>
                      </a:endParaRPr>
                    </a:p>
                  </a:txBody>
                  <a:tcPr marL="9525" marR="9525" marT="9525" marB="0" anchor="ctr"/>
                </a:tc>
                <a:tc>
                  <a:txBody>
                    <a:bodyPr/>
                    <a:lstStyle/>
                    <a:p>
                      <a:pPr algn="ctr" fontAlgn="b"/>
                      <a:r>
                        <a:rPr lang="it-IT" sz="1100" u="none" strike="noStrike" dirty="0">
                          <a:effectLst/>
                        </a:rPr>
                        <a:t>54,5</a:t>
                      </a:r>
                      <a:endParaRPr lang="it-IT" sz="1100" b="0" i="0" u="none" strike="noStrike" dirty="0">
                        <a:solidFill>
                          <a:srgbClr val="3366FF"/>
                        </a:solidFill>
                        <a:effectLst/>
                        <a:latin typeface="+mn-lt"/>
                      </a:endParaRPr>
                    </a:p>
                  </a:txBody>
                  <a:tcPr marL="9525" marR="9525" marT="9525" marB="0" anchor="ctr"/>
                </a:tc>
              </a:tr>
            </a:tbl>
          </a:graphicData>
        </a:graphic>
      </p:graphicFrame>
      <p:sp>
        <p:nvSpPr>
          <p:cNvPr id="11" name="CasellaDiTesto 10"/>
          <p:cNvSpPr txBox="1"/>
          <p:nvPr/>
        </p:nvSpPr>
        <p:spPr>
          <a:xfrm>
            <a:off x="4310202" y="5918524"/>
            <a:ext cx="2006304" cy="646331"/>
          </a:xfrm>
          <a:prstGeom prst="rect">
            <a:avLst/>
          </a:prstGeom>
          <a:noFill/>
        </p:spPr>
        <p:txBody>
          <a:bodyPr wrap="square" rtlCol="0">
            <a:spAutoFit/>
          </a:bodyPr>
          <a:lstStyle/>
          <a:p>
            <a:pPr algn="ctr"/>
            <a:r>
              <a:rPr lang="it-IT" sz="1200" dirty="0"/>
              <a:t>d</a:t>
            </a:r>
            <a:r>
              <a:rPr lang="it-IT" sz="1200" dirty="0" smtClean="0"/>
              <a:t>i cui FORMAZIONE OBBLIGATORIA</a:t>
            </a:r>
          </a:p>
          <a:p>
            <a:pPr algn="ctr"/>
            <a:r>
              <a:rPr lang="it-IT" sz="1200" dirty="0" smtClean="0"/>
              <a:t>1.041,5 ore uomo</a:t>
            </a:r>
            <a:endParaRPr lang="it-IT" sz="1200" dirty="0"/>
          </a:p>
        </p:txBody>
      </p:sp>
      <p:sp>
        <p:nvSpPr>
          <p:cNvPr id="16" name="Freccia angolare in su 15"/>
          <p:cNvSpPr/>
          <p:nvPr/>
        </p:nvSpPr>
        <p:spPr>
          <a:xfrm rot="5400000">
            <a:off x="4188886" y="5872724"/>
            <a:ext cx="364782" cy="3345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8" name="Immagine 17"/>
          <p:cNvPicPr>
            <a:picLocks noChangeAspect="1"/>
          </p:cNvPicPr>
          <p:nvPr/>
        </p:nvPicPr>
        <p:blipFill>
          <a:blip r:embed="rId3"/>
          <a:stretch>
            <a:fillRect/>
          </a:stretch>
        </p:blipFill>
        <p:spPr>
          <a:xfrm>
            <a:off x="4761571" y="2544950"/>
            <a:ext cx="7821930" cy="2494215"/>
          </a:xfrm>
          <a:prstGeom prst="rect">
            <a:avLst/>
          </a:prstGeom>
        </p:spPr>
      </p:pic>
      <p:sp>
        <p:nvSpPr>
          <p:cNvPr id="22" name="Rettangolo 17"/>
          <p:cNvSpPr>
            <a:spLocks noChangeArrowheads="1"/>
          </p:cNvSpPr>
          <p:nvPr/>
        </p:nvSpPr>
        <p:spPr bwMode="auto">
          <a:xfrm>
            <a:off x="407431" y="903137"/>
            <a:ext cx="49555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Formazione – Camera di Commercio di Ancona</a:t>
            </a:r>
            <a:endParaRPr lang="it-IT" sz="1600" i="1" u="sng" dirty="0">
              <a:solidFill>
                <a:srgbClr val="A50021"/>
              </a:solidFill>
              <a:ea typeface="MS PGothic" panose="020B0600070205080204" pitchFamily="34" charset="-128"/>
              <a:cs typeface="Arial" panose="020B0604020202020204" pitchFamily="34" charset="0"/>
            </a:endParaRPr>
          </a:p>
        </p:txBody>
      </p:sp>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9" name="Connettore 1 1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691079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193" y="-223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3" name="Rettangolo 17"/>
          <p:cNvSpPr>
            <a:spLocks noChangeArrowheads="1"/>
          </p:cNvSpPr>
          <p:nvPr/>
        </p:nvSpPr>
        <p:spPr bwMode="auto">
          <a:xfrm>
            <a:off x="288132" y="986621"/>
            <a:ext cx="34728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pPr>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Risorse umane – Aziende speciali</a:t>
            </a:r>
          </a:p>
        </p:txBody>
      </p:sp>
      <p:sp>
        <p:nvSpPr>
          <p:cNvPr id="14" name="Segnaposto numero diapositiva 1"/>
          <p:cNvSpPr>
            <a:spLocks noGrp="1"/>
          </p:cNvSpPr>
          <p:nvPr>
            <p:ph type="sldNum" sz="quarter" idx="12"/>
          </p:nvPr>
        </p:nvSpPr>
        <p:spPr>
          <a:xfrm>
            <a:off x="9448800" y="6389961"/>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13</a:t>
            </a:fld>
            <a:endParaRPr lang="it-IT" sz="1400" dirty="0"/>
          </a:p>
        </p:txBody>
      </p:sp>
      <p:graphicFrame>
        <p:nvGraphicFramePr>
          <p:cNvPr id="18" name="Tabella 17"/>
          <p:cNvGraphicFramePr>
            <a:graphicFrameLocks noGrp="1"/>
          </p:cNvGraphicFramePr>
          <p:nvPr>
            <p:extLst>
              <p:ext uri="{D42A27DB-BD31-4B8C-83A1-F6EECF244321}">
                <p14:modId xmlns:p14="http://schemas.microsoft.com/office/powerpoint/2010/main" val="285893705"/>
              </p:ext>
            </p:extLst>
          </p:nvPr>
        </p:nvGraphicFramePr>
        <p:xfrm>
          <a:off x="343887" y="3378694"/>
          <a:ext cx="7047571" cy="1282102"/>
        </p:xfrm>
        <a:graphic>
          <a:graphicData uri="http://schemas.openxmlformats.org/drawingml/2006/table">
            <a:tbl>
              <a:tblPr firstRow="1" lastRow="1">
                <a:tableStyleId>{21E4AEA4-8DFA-4A89-87EB-49C32662AFE0}</a:tableStyleId>
              </a:tblPr>
              <a:tblGrid>
                <a:gridCol w="4293220"/>
                <a:gridCol w="963443"/>
                <a:gridCol w="831903"/>
                <a:gridCol w="959005"/>
              </a:tblGrid>
              <a:tr h="267339">
                <a:tc>
                  <a:txBody>
                    <a:bodyPr/>
                    <a:lstStyle/>
                    <a:p>
                      <a:pPr>
                        <a:spcAft>
                          <a:spcPts val="0"/>
                        </a:spcAft>
                      </a:pPr>
                      <a:r>
                        <a:rPr lang="it-IT" sz="1100" dirty="0" smtClean="0">
                          <a:effectLst/>
                        </a:rPr>
                        <a:t>Personale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c>
                  <a:txBody>
                    <a:bodyPr/>
                    <a:lstStyle/>
                    <a:p>
                      <a:pPr algn="ctr">
                        <a:spcAft>
                          <a:spcPts val="0"/>
                        </a:spcAft>
                      </a:pPr>
                      <a:r>
                        <a:rPr lang="it-IT" sz="1100">
                          <a:effectLst/>
                        </a:rPr>
                        <a:t>31/12/2011</a:t>
                      </a:r>
                      <a:endParaRPr lang="it-IT" sz="110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c>
                  <a:txBody>
                    <a:bodyPr/>
                    <a:lstStyle/>
                    <a:p>
                      <a:pPr algn="ctr">
                        <a:spcAft>
                          <a:spcPts val="0"/>
                        </a:spcAft>
                      </a:pPr>
                      <a:r>
                        <a:rPr lang="it-IT" sz="1100">
                          <a:effectLst/>
                        </a:rPr>
                        <a:t>31/12/2012</a:t>
                      </a:r>
                      <a:endParaRPr lang="it-IT" sz="110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c>
                  <a:txBody>
                    <a:bodyPr/>
                    <a:lstStyle/>
                    <a:p>
                      <a:pPr algn="ctr">
                        <a:spcAft>
                          <a:spcPts val="0"/>
                        </a:spcAft>
                      </a:pPr>
                      <a:r>
                        <a:rPr lang="it-IT" sz="1100">
                          <a:effectLst/>
                        </a:rPr>
                        <a:t>31/12/2013</a:t>
                      </a:r>
                      <a:endParaRPr lang="it-IT" sz="110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r>
              <a:tr h="209460">
                <a:tc>
                  <a:txBody>
                    <a:bodyPr/>
                    <a:lstStyle/>
                    <a:p>
                      <a:pPr>
                        <a:spcAft>
                          <a:spcPts val="0"/>
                        </a:spcAft>
                      </a:pPr>
                      <a:r>
                        <a:rPr lang="it-IT" sz="1100" kern="1200" dirty="0">
                          <a:effectLst/>
                        </a:rPr>
                        <a:t>In ruolo</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a:effectLst/>
                        </a:rPr>
                        <a:t>12</a:t>
                      </a:r>
                      <a:endParaRPr lang="it-IT" sz="1100" kern="120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a:effectLst/>
                        </a:rPr>
                        <a:t>12</a:t>
                      </a:r>
                      <a:endParaRPr lang="it-IT" sz="1100" kern="120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a:effectLst/>
                        </a:rPr>
                        <a:t>12</a:t>
                      </a:r>
                      <a:endParaRPr lang="it-IT" sz="1100" kern="120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r>
              <a:tr h="303496">
                <a:tc>
                  <a:txBody>
                    <a:bodyPr/>
                    <a:lstStyle/>
                    <a:p>
                      <a:pPr>
                        <a:spcAft>
                          <a:spcPts val="0"/>
                        </a:spcAft>
                      </a:pPr>
                      <a:r>
                        <a:rPr lang="it-IT" sz="1100" kern="1200" dirty="0">
                          <a:effectLst/>
                        </a:rPr>
                        <a:t>Flessibili: TD, contratti di formazione lavoro, somministrazione lavoro</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a:effectLst/>
                        </a:rPr>
                        <a:t>1</a:t>
                      </a:r>
                      <a:endParaRPr lang="it-IT" sz="1100" kern="120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a:effectLst/>
                        </a:rPr>
                        <a:t>-</a:t>
                      </a:r>
                      <a:endParaRPr lang="it-IT" sz="1100" kern="120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dirty="0">
                          <a:effectLst/>
                        </a:rPr>
                        <a:t>-</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r>
              <a:tr h="230845">
                <a:tc>
                  <a:txBody>
                    <a:bodyPr/>
                    <a:lstStyle/>
                    <a:p>
                      <a:pPr>
                        <a:spcAft>
                          <a:spcPts val="0"/>
                        </a:spcAft>
                      </a:pPr>
                      <a:r>
                        <a:rPr lang="it-IT" sz="1100" kern="1200" dirty="0">
                          <a:effectLst/>
                        </a:rPr>
                        <a:t>Flessibili: collaborazioni coordinate continuative</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dirty="0">
                          <a:effectLst/>
                        </a:rPr>
                        <a:t>1</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dirty="0">
                          <a:effectLst/>
                        </a:rPr>
                        <a:t>1</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c>
                  <a:txBody>
                    <a:bodyPr/>
                    <a:lstStyle/>
                    <a:p>
                      <a:pPr algn="ctr">
                        <a:spcAft>
                          <a:spcPts val="0"/>
                        </a:spcAft>
                      </a:pPr>
                      <a:r>
                        <a:rPr lang="it-IT" sz="1100" kern="1200" dirty="0">
                          <a:effectLst/>
                        </a:rPr>
                        <a:t>1</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6" marR="68586" marT="0" marB="0" anchor="ctr"/>
                </a:tc>
              </a:tr>
              <a:tr h="270962">
                <a:tc>
                  <a:txBody>
                    <a:bodyPr/>
                    <a:lstStyle/>
                    <a:p>
                      <a:pPr>
                        <a:spcAft>
                          <a:spcPts val="0"/>
                        </a:spcAft>
                      </a:pPr>
                      <a:r>
                        <a:rPr lang="it-IT" sz="1100" dirty="0">
                          <a:effectLst/>
                        </a:rPr>
                        <a:t>Totale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c>
                  <a:txBody>
                    <a:bodyPr/>
                    <a:lstStyle/>
                    <a:p>
                      <a:pPr algn="ctr">
                        <a:spcAft>
                          <a:spcPts val="0"/>
                        </a:spcAft>
                      </a:pPr>
                      <a:r>
                        <a:rPr lang="it-IT" sz="1100" dirty="0">
                          <a:effectLst/>
                        </a:rPr>
                        <a:t>14</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c>
                  <a:txBody>
                    <a:bodyPr/>
                    <a:lstStyle/>
                    <a:p>
                      <a:pPr algn="ctr">
                        <a:spcAft>
                          <a:spcPts val="0"/>
                        </a:spcAft>
                      </a:pPr>
                      <a:r>
                        <a:rPr lang="it-IT" sz="1100" dirty="0">
                          <a:effectLst/>
                        </a:rPr>
                        <a:t>13</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c>
                  <a:txBody>
                    <a:bodyPr/>
                    <a:lstStyle/>
                    <a:p>
                      <a:pPr algn="ctr">
                        <a:spcAft>
                          <a:spcPts val="0"/>
                        </a:spcAft>
                      </a:pPr>
                      <a:r>
                        <a:rPr lang="it-IT" sz="1100" dirty="0">
                          <a:effectLst/>
                        </a:rPr>
                        <a:t>13</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6" marR="68586" marT="0" marB="0" anchor="ctr"/>
                </a:tc>
              </a:tr>
            </a:tbl>
          </a:graphicData>
        </a:graphic>
      </p:graphicFrame>
      <p:sp>
        <p:nvSpPr>
          <p:cNvPr id="24" name="Rettangolo 23"/>
          <p:cNvSpPr/>
          <p:nvPr/>
        </p:nvSpPr>
        <p:spPr>
          <a:xfrm>
            <a:off x="288130" y="3072923"/>
            <a:ext cx="6578600" cy="246062"/>
          </a:xfrm>
          <a:prstGeom prst="rect">
            <a:avLst/>
          </a:prstGeom>
        </p:spPr>
        <p:txBody>
          <a:bodyPr>
            <a:spAutoFit/>
          </a:bodyPr>
          <a:lstStyle/>
          <a:p>
            <a:pPr>
              <a:defRPr/>
            </a:pPr>
            <a:r>
              <a:rPr lang="it-IT" sz="1000" b="1" i="1" dirty="0">
                <a:solidFill>
                  <a:srgbClr val="5F5748"/>
                </a:solidFill>
                <a:latin typeface="Arial" panose="020B0604020202020204" pitchFamily="34" charset="0"/>
              </a:rPr>
              <a:t>Trend del personale </a:t>
            </a:r>
            <a:r>
              <a:rPr lang="it-IT" sz="1000" b="1" i="1" dirty="0" smtClean="0">
                <a:solidFill>
                  <a:srgbClr val="5F5748"/>
                </a:solidFill>
                <a:latin typeface="Arial" panose="020B0604020202020204" pitchFamily="34" charset="0"/>
              </a:rPr>
              <a:t>alla </a:t>
            </a:r>
            <a:r>
              <a:rPr lang="it-IT" sz="1000" b="1" i="1" dirty="0">
                <a:solidFill>
                  <a:srgbClr val="5F5748"/>
                </a:solidFill>
                <a:latin typeface="Arial" panose="020B0604020202020204" pitchFamily="34" charset="0"/>
              </a:rPr>
              <a:t>data del 31/12/t nel triennio 2011-2013 </a:t>
            </a:r>
          </a:p>
        </p:txBody>
      </p:sp>
      <p:graphicFrame>
        <p:nvGraphicFramePr>
          <p:cNvPr id="5" name="Tabella 4"/>
          <p:cNvGraphicFramePr>
            <a:graphicFrameLocks noGrp="1"/>
          </p:cNvGraphicFramePr>
          <p:nvPr>
            <p:extLst>
              <p:ext uri="{D42A27DB-BD31-4B8C-83A1-F6EECF244321}">
                <p14:modId xmlns:p14="http://schemas.microsoft.com/office/powerpoint/2010/main" val="406503688"/>
              </p:ext>
            </p:extLst>
          </p:nvPr>
        </p:nvGraphicFramePr>
        <p:xfrm>
          <a:off x="346484" y="1489101"/>
          <a:ext cx="5029200" cy="1109133"/>
        </p:xfrm>
        <a:graphic>
          <a:graphicData uri="http://schemas.openxmlformats.org/drawingml/2006/table">
            <a:tbl>
              <a:tblPr firstRow="1">
                <a:tableStyleId>{0E3FDE45-AF77-4B5C-9715-49D594BDF05E}</a:tableStyleId>
              </a:tblPr>
              <a:tblGrid>
                <a:gridCol w="1193181"/>
                <a:gridCol w="1349297"/>
                <a:gridCol w="1260088"/>
                <a:gridCol w="1226634"/>
              </a:tblGrid>
              <a:tr h="370840">
                <a:tc>
                  <a:txBody>
                    <a:bodyPr/>
                    <a:lstStyle/>
                    <a:p>
                      <a:r>
                        <a:rPr lang="it-IT" sz="1100" kern="1200" dirty="0" smtClean="0">
                          <a:effectLst/>
                        </a:rPr>
                        <a:t>Aziende</a:t>
                      </a:r>
                      <a:r>
                        <a:rPr lang="it-IT" sz="1100" dirty="0" smtClean="0"/>
                        <a:t> </a:t>
                      </a:r>
                      <a:r>
                        <a:rPr lang="it-IT" sz="1100" kern="1200" dirty="0" smtClean="0">
                          <a:effectLst/>
                        </a:rPr>
                        <a:t>speciali</a:t>
                      </a:r>
                      <a:endParaRPr lang="it-IT" sz="1100" b="1" kern="1200" dirty="0">
                        <a:solidFill>
                          <a:schemeClr val="lt1"/>
                        </a:solidFill>
                        <a:effectLst/>
                        <a:latin typeface="+mn-lt"/>
                        <a:ea typeface="+mn-ea"/>
                        <a:cs typeface="+mn-cs"/>
                      </a:endParaRPr>
                    </a:p>
                  </a:txBody>
                  <a:tcPr anchor="ctr"/>
                </a:tc>
                <a:tc>
                  <a:txBody>
                    <a:bodyPr/>
                    <a:lstStyle/>
                    <a:p>
                      <a:pPr algn="ctr"/>
                      <a:r>
                        <a:rPr lang="it-IT" sz="1100" kern="1200" dirty="0" smtClean="0">
                          <a:effectLst/>
                        </a:rPr>
                        <a:t>Dipendenti in ruolo al 31/12/2013</a:t>
                      </a:r>
                      <a:endParaRPr lang="it-IT" sz="1100" b="1" kern="1200" dirty="0">
                        <a:solidFill>
                          <a:schemeClr val="lt1"/>
                        </a:solidFill>
                        <a:effectLst/>
                        <a:latin typeface="+mn-lt"/>
                        <a:ea typeface="+mn-ea"/>
                        <a:cs typeface="+mn-cs"/>
                      </a:endParaRPr>
                    </a:p>
                  </a:txBody>
                  <a:tcPr anchor="ctr"/>
                </a:tc>
                <a:tc>
                  <a:txBody>
                    <a:bodyPr/>
                    <a:lstStyle/>
                    <a:p>
                      <a:pPr algn="ctr"/>
                      <a:r>
                        <a:rPr lang="it-IT" sz="1100" kern="1200" dirty="0" smtClean="0">
                          <a:effectLst/>
                        </a:rPr>
                        <a:t>Contributo </a:t>
                      </a:r>
                    </a:p>
                    <a:p>
                      <a:pPr algn="ctr"/>
                      <a:r>
                        <a:rPr lang="it-IT" sz="1100" kern="1200" dirty="0" smtClean="0">
                          <a:effectLst/>
                        </a:rPr>
                        <a:t>previsto</a:t>
                      </a:r>
                      <a:endParaRPr lang="it-IT" sz="1100" b="1" kern="1200" dirty="0">
                        <a:solidFill>
                          <a:schemeClr val="lt1"/>
                        </a:solidFill>
                        <a:effectLst/>
                        <a:latin typeface="+mn-lt"/>
                        <a:ea typeface="+mn-ea"/>
                        <a:cs typeface="+mn-cs"/>
                      </a:endParaRPr>
                    </a:p>
                  </a:txBody>
                  <a:tcPr anchor="ctr"/>
                </a:tc>
                <a:tc>
                  <a:txBody>
                    <a:bodyPr/>
                    <a:lstStyle/>
                    <a:p>
                      <a:pPr algn="ctr"/>
                      <a:r>
                        <a:rPr lang="it-IT" sz="1100" kern="1200" dirty="0" smtClean="0">
                          <a:effectLst/>
                        </a:rPr>
                        <a:t>Contributo </a:t>
                      </a:r>
                    </a:p>
                    <a:p>
                      <a:pPr algn="ctr"/>
                      <a:r>
                        <a:rPr lang="it-IT" sz="1100" kern="1200" dirty="0" smtClean="0">
                          <a:effectLst/>
                        </a:rPr>
                        <a:t>effettivo</a:t>
                      </a:r>
                      <a:endParaRPr lang="it-IT" sz="1100" b="1" kern="1200" dirty="0">
                        <a:solidFill>
                          <a:schemeClr val="lt1"/>
                        </a:solidFill>
                        <a:effectLst/>
                        <a:latin typeface="+mn-lt"/>
                        <a:ea typeface="+mn-ea"/>
                        <a:cs typeface="+mn-cs"/>
                      </a:endParaRPr>
                    </a:p>
                  </a:txBody>
                  <a:tcPr anchor="ctr"/>
                </a:tc>
              </a:tr>
              <a:tr h="325698">
                <a:tc>
                  <a:txBody>
                    <a:bodyPr/>
                    <a:lstStyle/>
                    <a:p>
                      <a:pPr algn="ctr"/>
                      <a:r>
                        <a:rPr lang="it-IT" sz="1400" dirty="0" err="1" smtClean="0"/>
                        <a:t>Marchet</a:t>
                      </a:r>
                      <a:endParaRPr lang="it-IT" sz="1400" b="1" dirty="0"/>
                    </a:p>
                  </a:txBody>
                  <a:tcPr anchor="ctr"/>
                </a:tc>
                <a:tc>
                  <a:txBody>
                    <a:bodyPr/>
                    <a:lstStyle/>
                    <a:p>
                      <a:pPr algn="ctr"/>
                      <a:r>
                        <a:rPr lang="it-IT" sz="1200" dirty="0" smtClean="0"/>
                        <a:t>10</a:t>
                      </a:r>
                      <a:endParaRPr lang="it-IT" sz="1200" dirty="0"/>
                    </a:p>
                  </a:txBody>
                  <a:tcPr anchor="ctr"/>
                </a:tc>
                <a:tc>
                  <a:txBody>
                    <a:bodyPr/>
                    <a:lstStyle/>
                    <a:p>
                      <a:pPr algn="ctr"/>
                      <a:r>
                        <a:rPr lang="it-IT" sz="1200" dirty="0" smtClean="0"/>
                        <a:t>€ 1.067.919</a:t>
                      </a:r>
                      <a:endParaRPr lang="it-IT" sz="1200" dirty="0"/>
                    </a:p>
                  </a:txBody>
                  <a:tcPr anchor="ctr"/>
                </a:tc>
                <a:tc>
                  <a:txBody>
                    <a:bodyPr/>
                    <a:lstStyle/>
                    <a:p>
                      <a:pPr algn="ctr"/>
                      <a:r>
                        <a:rPr lang="it-IT" sz="1200" dirty="0" smtClean="0"/>
                        <a:t>€ 1.017.919</a:t>
                      </a:r>
                      <a:endParaRPr lang="it-IT" sz="1200" dirty="0"/>
                    </a:p>
                  </a:txBody>
                  <a:tcPr anchor="ctr"/>
                </a:tc>
              </a:tr>
              <a:tr h="356715">
                <a:tc>
                  <a:txBody>
                    <a:bodyPr/>
                    <a:lstStyle/>
                    <a:p>
                      <a:pPr algn="ctr"/>
                      <a:r>
                        <a:rPr lang="it-IT" sz="1400" dirty="0" smtClean="0"/>
                        <a:t>R.P.Q.</a:t>
                      </a:r>
                      <a:endParaRPr lang="it-IT" sz="1400" b="1" dirty="0"/>
                    </a:p>
                  </a:txBody>
                  <a:tcPr anchor="ctr"/>
                </a:tc>
                <a:tc>
                  <a:txBody>
                    <a:bodyPr/>
                    <a:lstStyle/>
                    <a:p>
                      <a:pPr algn="ctr"/>
                      <a:r>
                        <a:rPr lang="it-IT" sz="1200" dirty="0" smtClean="0"/>
                        <a:t>2</a:t>
                      </a:r>
                      <a:endParaRPr lang="it-IT" sz="1200" dirty="0"/>
                    </a:p>
                  </a:txBody>
                  <a:tcPr anchor="ctr"/>
                </a:tc>
                <a:tc>
                  <a:txBody>
                    <a:bodyPr/>
                    <a:lstStyle/>
                    <a:p>
                      <a:pPr algn="ctr"/>
                      <a:r>
                        <a:rPr lang="it-IT" sz="1200" dirty="0" smtClean="0"/>
                        <a:t>€ 70.000</a:t>
                      </a:r>
                      <a:endParaRPr lang="it-IT"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200" dirty="0" smtClean="0"/>
                        <a:t>€ 70.000</a:t>
                      </a:r>
                    </a:p>
                  </a:txBody>
                  <a:tcPr anchor="ctr"/>
                </a:tc>
              </a:tr>
            </a:tbl>
          </a:graphicData>
        </a:graphic>
      </p:graphicFrame>
      <p:pic>
        <p:nvPicPr>
          <p:cNvPr id="19" name="Immagine 18"/>
          <p:cNvPicPr>
            <a:picLocks noChangeAspect="1"/>
          </p:cNvPicPr>
          <p:nvPr/>
        </p:nvPicPr>
        <p:blipFill>
          <a:blip r:embed="rId3"/>
          <a:stretch>
            <a:fillRect/>
          </a:stretch>
        </p:blipFill>
        <p:spPr>
          <a:xfrm>
            <a:off x="9597244" y="4040905"/>
            <a:ext cx="2484221" cy="1491855"/>
          </a:xfrm>
          <a:prstGeom prst="rect">
            <a:avLst/>
          </a:prstGeom>
        </p:spPr>
      </p:pic>
      <p:pic>
        <p:nvPicPr>
          <p:cNvPr id="20" name="Immagine 19"/>
          <p:cNvPicPr>
            <a:picLocks noChangeAspect="1"/>
          </p:cNvPicPr>
          <p:nvPr/>
        </p:nvPicPr>
        <p:blipFill>
          <a:blip r:embed="rId4"/>
          <a:stretch>
            <a:fillRect/>
          </a:stretch>
        </p:blipFill>
        <p:spPr>
          <a:xfrm>
            <a:off x="9597245" y="2405423"/>
            <a:ext cx="2484220" cy="1491855"/>
          </a:xfrm>
          <a:prstGeom prst="rect">
            <a:avLst/>
          </a:prstGeom>
        </p:spPr>
      </p:pic>
      <p:graphicFrame>
        <p:nvGraphicFramePr>
          <p:cNvPr id="21" name="Tabella 20"/>
          <p:cNvGraphicFramePr>
            <a:graphicFrameLocks noGrp="1"/>
          </p:cNvGraphicFramePr>
          <p:nvPr>
            <p:extLst>
              <p:ext uri="{D42A27DB-BD31-4B8C-83A1-F6EECF244321}">
                <p14:modId xmlns:p14="http://schemas.microsoft.com/office/powerpoint/2010/main" val="3183750725"/>
              </p:ext>
            </p:extLst>
          </p:nvPr>
        </p:nvGraphicFramePr>
        <p:xfrm>
          <a:off x="7769833" y="2282392"/>
          <a:ext cx="2070410" cy="1499226"/>
        </p:xfrm>
        <a:graphic>
          <a:graphicData uri="http://schemas.openxmlformats.org/drawingml/2006/table">
            <a:tbl>
              <a:tblPr firstRow="1" lastRow="1">
                <a:tableStyleId>{C083E6E3-FA7D-4D7B-A595-EF9225AFEA82}</a:tableStyleId>
              </a:tblPr>
              <a:tblGrid>
                <a:gridCol w="1323279"/>
                <a:gridCol w="747131"/>
              </a:tblGrid>
              <a:tr h="249871">
                <a:tc gridSpan="2">
                  <a:txBody>
                    <a:bodyPr/>
                    <a:lstStyle/>
                    <a:p>
                      <a:pPr algn="just" fontAlgn="ctr"/>
                      <a:r>
                        <a:rPr lang="it-IT" sz="1100" u="none" strike="noStrike" dirty="0">
                          <a:effectLst/>
                        </a:rPr>
                        <a:t>Personale in ruolo</a:t>
                      </a:r>
                      <a:endParaRPr lang="it-IT" sz="1100" b="1" i="0" u="none" strike="noStrike" dirty="0">
                        <a:solidFill>
                          <a:srgbClr val="000000"/>
                        </a:solidFill>
                        <a:effectLst/>
                        <a:latin typeface="+mn-lt"/>
                      </a:endParaRPr>
                    </a:p>
                  </a:txBody>
                  <a:tcPr marL="9525" marR="9525" marT="9525" marB="0" anchor="ctr"/>
                </a:tc>
                <a:tc hMerge="1">
                  <a:txBody>
                    <a:bodyPr/>
                    <a:lstStyle/>
                    <a:p>
                      <a:pPr algn="ctr" fontAlgn="ctr"/>
                      <a:endParaRPr lang="it-IT" sz="1100" b="1" i="0" u="none" strike="noStrike" dirty="0">
                        <a:solidFill>
                          <a:srgbClr val="000000"/>
                        </a:solidFill>
                        <a:effectLst/>
                        <a:latin typeface="+mn-lt"/>
                      </a:endParaRPr>
                    </a:p>
                  </a:txBody>
                  <a:tcPr marL="9525" marR="9525" marT="9525" marB="0" anchor="ctr"/>
                </a:tc>
              </a:tr>
              <a:tr h="249871">
                <a:tc>
                  <a:txBody>
                    <a:bodyPr/>
                    <a:lstStyle/>
                    <a:p>
                      <a:pPr algn="l" fontAlgn="ctr"/>
                      <a:r>
                        <a:rPr lang="it-IT" sz="1100" u="none" strike="noStrike" dirty="0">
                          <a:effectLst/>
                        </a:rPr>
                        <a:t>Dirigenti</a:t>
                      </a:r>
                      <a:endParaRPr lang="it-IT" sz="1100" b="0" i="0" u="none" strike="noStrike" dirty="0">
                        <a:solidFill>
                          <a:srgbClr val="339966"/>
                        </a:solidFill>
                        <a:effectLst/>
                        <a:latin typeface="Arial" panose="020B0604020202020204" pitchFamily="34" charset="0"/>
                      </a:endParaRPr>
                    </a:p>
                  </a:txBody>
                  <a:tcPr marL="9525" marR="9525" marT="9525" marB="0" anchor="ctr"/>
                </a:tc>
                <a:tc>
                  <a:txBody>
                    <a:bodyPr/>
                    <a:lstStyle/>
                    <a:p>
                      <a:pPr algn="ctr" fontAlgn="t"/>
                      <a:r>
                        <a:rPr lang="it-IT" sz="1100" u="none" strike="noStrike">
                          <a:effectLst/>
                        </a:rPr>
                        <a:t>1</a:t>
                      </a:r>
                      <a:endParaRPr lang="it-IT" sz="1100" b="0" i="0" u="none" strike="noStrike">
                        <a:solidFill>
                          <a:srgbClr val="3366FF"/>
                        </a:solidFill>
                        <a:effectLst/>
                        <a:latin typeface="Times New Roman" panose="02020603050405020304" pitchFamily="18" charset="0"/>
                      </a:endParaRPr>
                    </a:p>
                  </a:txBody>
                  <a:tcPr marL="9525" marR="9525" marT="9525" marB="0" anchor="ctr"/>
                </a:tc>
              </a:tr>
              <a:tr h="249871">
                <a:tc>
                  <a:txBody>
                    <a:bodyPr/>
                    <a:lstStyle/>
                    <a:p>
                      <a:pPr algn="l" fontAlgn="ctr"/>
                      <a:r>
                        <a:rPr lang="it-IT" sz="1100" u="none" strike="noStrike" dirty="0">
                          <a:effectLst/>
                        </a:rPr>
                        <a:t>I   livello</a:t>
                      </a:r>
                      <a:endParaRPr lang="it-IT" sz="1100" b="0" i="0" u="none" strike="noStrike" dirty="0">
                        <a:solidFill>
                          <a:srgbClr val="339966"/>
                        </a:solidFill>
                        <a:effectLst/>
                        <a:latin typeface="Arial" panose="020B0604020202020204" pitchFamily="34" charset="0"/>
                      </a:endParaRPr>
                    </a:p>
                  </a:txBody>
                  <a:tcPr marL="9525" marR="9525" marT="9525" marB="0" anchor="ctr"/>
                </a:tc>
                <a:tc>
                  <a:txBody>
                    <a:bodyPr/>
                    <a:lstStyle/>
                    <a:p>
                      <a:pPr algn="ctr" fontAlgn="t"/>
                      <a:r>
                        <a:rPr lang="it-IT" sz="1100" u="none" strike="noStrike" dirty="0">
                          <a:effectLst/>
                        </a:rPr>
                        <a:t>3</a:t>
                      </a:r>
                      <a:endParaRPr lang="it-IT" sz="1100" b="0" i="0" u="none" strike="noStrike" dirty="0">
                        <a:solidFill>
                          <a:srgbClr val="3366FF"/>
                        </a:solidFill>
                        <a:effectLst/>
                        <a:latin typeface="Times New Roman" panose="02020603050405020304" pitchFamily="18" charset="0"/>
                      </a:endParaRPr>
                    </a:p>
                  </a:txBody>
                  <a:tcPr marL="9525" marR="9525" marT="9525" marB="0" anchor="ctr"/>
                </a:tc>
              </a:tr>
              <a:tr h="249871">
                <a:tc>
                  <a:txBody>
                    <a:bodyPr/>
                    <a:lstStyle/>
                    <a:p>
                      <a:pPr algn="l" fontAlgn="ctr"/>
                      <a:r>
                        <a:rPr lang="it-IT" sz="1100" u="none" strike="noStrike" dirty="0">
                          <a:effectLst/>
                        </a:rPr>
                        <a:t>II  livello</a:t>
                      </a:r>
                      <a:endParaRPr lang="it-IT" sz="1100" b="0" i="0" u="none" strike="noStrike" dirty="0">
                        <a:solidFill>
                          <a:srgbClr val="339966"/>
                        </a:solidFill>
                        <a:effectLst/>
                        <a:latin typeface="Arial" panose="020B0604020202020204" pitchFamily="34" charset="0"/>
                      </a:endParaRPr>
                    </a:p>
                  </a:txBody>
                  <a:tcPr marL="9525" marR="9525" marT="9525" marB="0" anchor="ctr"/>
                </a:tc>
                <a:tc>
                  <a:txBody>
                    <a:bodyPr/>
                    <a:lstStyle/>
                    <a:p>
                      <a:pPr algn="ctr" fontAlgn="t"/>
                      <a:r>
                        <a:rPr lang="it-IT" sz="1100" u="none" strike="noStrike" dirty="0">
                          <a:effectLst/>
                        </a:rPr>
                        <a:t>5</a:t>
                      </a:r>
                      <a:endParaRPr lang="it-IT" sz="1100" b="0" i="0" u="none" strike="noStrike" dirty="0">
                        <a:solidFill>
                          <a:srgbClr val="3366FF"/>
                        </a:solidFill>
                        <a:effectLst/>
                        <a:latin typeface="Times New Roman" panose="02020603050405020304" pitchFamily="18" charset="0"/>
                      </a:endParaRPr>
                    </a:p>
                  </a:txBody>
                  <a:tcPr marL="9525" marR="9525" marT="9525" marB="0" anchor="ctr"/>
                </a:tc>
              </a:tr>
              <a:tr h="249871">
                <a:tc>
                  <a:txBody>
                    <a:bodyPr/>
                    <a:lstStyle/>
                    <a:p>
                      <a:pPr algn="l" fontAlgn="ctr"/>
                      <a:r>
                        <a:rPr lang="it-IT" sz="1100" u="none" strike="noStrike" dirty="0">
                          <a:effectLst/>
                        </a:rPr>
                        <a:t>III livello</a:t>
                      </a:r>
                      <a:endParaRPr lang="it-IT" sz="1100" b="0" i="0" u="none" strike="noStrike" dirty="0">
                        <a:solidFill>
                          <a:srgbClr val="339966"/>
                        </a:solidFill>
                        <a:effectLst/>
                        <a:latin typeface="Arial" panose="020B0604020202020204" pitchFamily="34" charset="0"/>
                      </a:endParaRPr>
                    </a:p>
                  </a:txBody>
                  <a:tcPr marL="9525" marR="9525" marT="9525" marB="0" anchor="ctr"/>
                </a:tc>
                <a:tc>
                  <a:txBody>
                    <a:bodyPr/>
                    <a:lstStyle/>
                    <a:p>
                      <a:pPr algn="ctr" fontAlgn="t"/>
                      <a:r>
                        <a:rPr lang="it-IT" sz="1100" u="none" strike="noStrike" dirty="0">
                          <a:effectLst/>
                        </a:rPr>
                        <a:t>1</a:t>
                      </a:r>
                      <a:endParaRPr lang="it-IT" sz="1100" b="0" i="0" u="none" strike="noStrike" dirty="0">
                        <a:solidFill>
                          <a:srgbClr val="3366FF"/>
                        </a:solidFill>
                        <a:effectLst/>
                        <a:latin typeface="Times New Roman" panose="02020603050405020304" pitchFamily="18" charset="0"/>
                      </a:endParaRPr>
                    </a:p>
                  </a:txBody>
                  <a:tcPr marL="9525" marR="9525" marT="9525" marB="0" anchor="ctr"/>
                </a:tc>
              </a:tr>
              <a:tr h="249871">
                <a:tc>
                  <a:txBody>
                    <a:bodyPr/>
                    <a:lstStyle/>
                    <a:p>
                      <a:pPr algn="l" fontAlgn="ctr"/>
                      <a:r>
                        <a:rPr lang="it-IT" sz="1100" u="none" strike="noStrike">
                          <a:effectLst/>
                        </a:rPr>
                        <a:t>Totale</a:t>
                      </a:r>
                      <a:endParaRPr lang="it-IT" sz="1100" b="1" i="0" u="none" strike="noStrike">
                        <a:solidFill>
                          <a:srgbClr val="339966"/>
                        </a:solidFill>
                        <a:effectLst/>
                        <a:latin typeface="Arial" panose="020B0604020202020204" pitchFamily="34" charset="0"/>
                      </a:endParaRPr>
                    </a:p>
                  </a:txBody>
                  <a:tcPr marL="9525" marR="9525" marT="9525" marB="0" anchor="ctr"/>
                </a:tc>
                <a:tc>
                  <a:txBody>
                    <a:bodyPr/>
                    <a:lstStyle/>
                    <a:p>
                      <a:pPr algn="ctr" fontAlgn="t"/>
                      <a:r>
                        <a:rPr lang="it-IT" sz="1100" u="none" strike="noStrike" dirty="0">
                          <a:effectLst/>
                        </a:rPr>
                        <a:t>10</a:t>
                      </a:r>
                      <a:endParaRPr lang="it-IT" sz="1100" b="1" i="0" u="none" strike="noStrike" dirty="0">
                        <a:solidFill>
                          <a:srgbClr val="3366FF"/>
                        </a:solidFill>
                        <a:effectLst/>
                        <a:latin typeface="Times New Roman" panose="02020603050405020304" pitchFamily="18" charset="0"/>
                      </a:endParaRPr>
                    </a:p>
                  </a:txBody>
                  <a:tcPr marL="9525" marR="9525" marT="9525" marB="0" anchor="ctr"/>
                </a:tc>
              </a:tr>
            </a:tbl>
          </a:graphicData>
        </a:graphic>
      </p:graphicFrame>
      <p:graphicFrame>
        <p:nvGraphicFramePr>
          <p:cNvPr id="22" name="Tabella 21"/>
          <p:cNvGraphicFramePr>
            <a:graphicFrameLocks noGrp="1"/>
          </p:cNvGraphicFramePr>
          <p:nvPr>
            <p:extLst>
              <p:ext uri="{D42A27DB-BD31-4B8C-83A1-F6EECF244321}">
                <p14:modId xmlns:p14="http://schemas.microsoft.com/office/powerpoint/2010/main" val="187985276"/>
              </p:ext>
            </p:extLst>
          </p:nvPr>
        </p:nvGraphicFramePr>
        <p:xfrm>
          <a:off x="7775411" y="4081720"/>
          <a:ext cx="2074127" cy="1382751"/>
        </p:xfrm>
        <a:graphic>
          <a:graphicData uri="http://schemas.openxmlformats.org/drawingml/2006/table">
            <a:tbl>
              <a:tblPr firstRow="1" lastRow="1">
                <a:tableStyleId>{C083E6E3-FA7D-4D7B-A595-EF9225AFEA82}</a:tableStyleId>
              </a:tblPr>
              <a:tblGrid>
                <a:gridCol w="1315843"/>
                <a:gridCol w="758284"/>
              </a:tblGrid>
              <a:tr h="245326">
                <a:tc gridSpan="2">
                  <a:txBody>
                    <a:bodyPr/>
                    <a:lstStyle/>
                    <a:p>
                      <a:pPr algn="just" fontAlgn="ctr"/>
                      <a:r>
                        <a:rPr lang="it-IT" sz="1100" u="none" strike="noStrike" dirty="0" smtClean="0">
                          <a:effectLst/>
                        </a:rPr>
                        <a:t>Personale in ruolo</a:t>
                      </a:r>
                      <a:endParaRPr lang="it-IT" sz="1100" b="1" i="0" u="none" strike="noStrike" dirty="0">
                        <a:solidFill>
                          <a:schemeClr val="bg1"/>
                        </a:solidFill>
                        <a:effectLst/>
                        <a:latin typeface="+mn-lt"/>
                      </a:endParaRPr>
                    </a:p>
                  </a:txBody>
                  <a:tcPr marL="9525" marR="9525" marT="9525" marB="0" anchor="ctr"/>
                </a:tc>
                <a:tc hMerge="1">
                  <a:txBody>
                    <a:bodyPr/>
                    <a:lstStyle/>
                    <a:p>
                      <a:pPr algn="l" fontAlgn="b"/>
                      <a:endParaRPr lang="it-IT" sz="1100" b="0" i="0" u="none" strike="noStrike" dirty="0">
                        <a:solidFill>
                          <a:schemeClr val="tx1"/>
                        </a:solidFill>
                        <a:effectLst/>
                        <a:latin typeface="+mn-lt"/>
                      </a:endParaRPr>
                    </a:p>
                  </a:txBody>
                  <a:tcPr marL="9525" marR="9525" marT="9525" marB="0" anchor="b">
                    <a:solidFill>
                      <a:schemeClr val="accent2"/>
                    </a:solidFill>
                  </a:tcPr>
                </a:tc>
              </a:tr>
              <a:tr h="310047">
                <a:tc>
                  <a:txBody>
                    <a:bodyPr/>
                    <a:lstStyle/>
                    <a:p>
                      <a:pPr marL="36000" algn="l" fontAlgn="ctr"/>
                      <a:r>
                        <a:rPr lang="it-IT" sz="1100" u="none" strike="noStrike" dirty="0">
                          <a:effectLst/>
                        </a:rPr>
                        <a:t>≤ 40 anni</a:t>
                      </a:r>
                      <a:endParaRPr lang="it-IT" sz="1100" b="0" i="0" u="none" strike="noStrike" dirty="0">
                        <a:solidFill>
                          <a:schemeClr val="tx1"/>
                        </a:solidFill>
                        <a:effectLst/>
                        <a:latin typeface="+mn-lt"/>
                      </a:endParaRPr>
                    </a:p>
                  </a:txBody>
                  <a:tcPr marL="9525" marR="9525" marT="9525" marB="0" anchor="ctr"/>
                </a:tc>
                <a:tc>
                  <a:txBody>
                    <a:bodyPr/>
                    <a:lstStyle/>
                    <a:p>
                      <a:pPr algn="ctr" fontAlgn="b"/>
                      <a:r>
                        <a:rPr lang="it-IT" sz="1100" u="none" strike="noStrike">
                          <a:effectLst/>
                        </a:rPr>
                        <a:t>6</a:t>
                      </a:r>
                      <a:endParaRPr lang="it-IT" sz="1100" b="0" i="0" u="none" strike="noStrike">
                        <a:solidFill>
                          <a:schemeClr val="tx1"/>
                        </a:solidFill>
                        <a:effectLst/>
                        <a:latin typeface="+mn-lt"/>
                      </a:endParaRPr>
                    </a:p>
                  </a:txBody>
                  <a:tcPr marL="9525" marR="9525" marT="9525" marB="0" anchor="ctr"/>
                </a:tc>
              </a:tr>
              <a:tr h="310047">
                <a:tc>
                  <a:txBody>
                    <a:bodyPr/>
                    <a:lstStyle/>
                    <a:p>
                      <a:pPr marL="36000" algn="l" fontAlgn="ctr"/>
                      <a:r>
                        <a:rPr lang="it-IT" sz="1100" u="none" strike="noStrike" dirty="0">
                          <a:effectLst/>
                        </a:rPr>
                        <a:t>41-50 anni</a:t>
                      </a:r>
                      <a:endParaRPr lang="it-IT" sz="1100" b="0" i="0" u="none" strike="noStrike" dirty="0">
                        <a:solidFill>
                          <a:schemeClr val="tx1"/>
                        </a:solidFill>
                        <a:effectLst/>
                        <a:latin typeface="+mn-lt"/>
                      </a:endParaRPr>
                    </a:p>
                  </a:txBody>
                  <a:tcPr marL="9525" marR="9525" marT="9525" marB="0" anchor="ctr"/>
                </a:tc>
                <a:tc>
                  <a:txBody>
                    <a:bodyPr/>
                    <a:lstStyle/>
                    <a:p>
                      <a:pPr algn="ctr" fontAlgn="b"/>
                      <a:r>
                        <a:rPr lang="it-IT" sz="1100" u="none" strike="noStrike">
                          <a:effectLst/>
                        </a:rPr>
                        <a:t>4</a:t>
                      </a:r>
                      <a:endParaRPr lang="it-IT" sz="1100" b="0" i="0" u="none" strike="noStrike">
                        <a:solidFill>
                          <a:schemeClr val="tx1"/>
                        </a:solidFill>
                        <a:effectLst/>
                        <a:latin typeface="+mn-lt"/>
                      </a:endParaRPr>
                    </a:p>
                  </a:txBody>
                  <a:tcPr marL="9525" marR="9525" marT="9525" marB="0" anchor="ctr"/>
                </a:tc>
              </a:tr>
              <a:tr h="310047">
                <a:tc>
                  <a:txBody>
                    <a:bodyPr/>
                    <a:lstStyle/>
                    <a:p>
                      <a:pPr marL="36000" algn="l" fontAlgn="ctr"/>
                      <a:r>
                        <a:rPr lang="it-IT" sz="1100" u="none" strike="noStrike" dirty="0">
                          <a:effectLst/>
                        </a:rPr>
                        <a:t>≥ 51 anni</a:t>
                      </a:r>
                      <a:endParaRPr lang="it-IT" sz="1100" b="0" i="0" u="none" strike="noStrike" dirty="0">
                        <a:solidFill>
                          <a:schemeClr val="tx1"/>
                        </a:solidFill>
                        <a:effectLst/>
                        <a:latin typeface="+mn-lt"/>
                      </a:endParaRPr>
                    </a:p>
                  </a:txBody>
                  <a:tcPr marL="9525" marR="9525" marT="9525" marB="0" anchor="ctr"/>
                </a:tc>
                <a:tc>
                  <a:txBody>
                    <a:bodyPr/>
                    <a:lstStyle/>
                    <a:p>
                      <a:pPr algn="ctr" fontAlgn="b"/>
                      <a:r>
                        <a:rPr lang="it-IT" sz="1100" u="none" strike="noStrike">
                          <a:effectLst/>
                        </a:rPr>
                        <a:t>0</a:t>
                      </a:r>
                      <a:endParaRPr lang="it-IT" sz="1100" b="0" i="0" u="none" strike="noStrike">
                        <a:solidFill>
                          <a:schemeClr val="tx1"/>
                        </a:solidFill>
                        <a:effectLst/>
                        <a:latin typeface="+mn-lt"/>
                      </a:endParaRPr>
                    </a:p>
                  </a:txBody>
                  <a:tcPr marL="9525" marR="9525" marT="9525" marB="0" anchor="ctr"/>
                </a:tc>
              </a:tr>
              <a:tr h="207284">
                <a:tc>
                  <a:txBody>
                    <a:bodyPr/>
                    <a:lstStyle/>
                    <a:p>
                      <a:pPr algn="l" fontAlgn="b"/>
                      <a:r>
                        <a:rPr lang="it-IT" sz="1100" u="none" strike="noStrike" dirty="0" smtClean="0">
                          <a:effectLst/>
                        </a:rPr>
                        <a:t>Totale</a:t>
                      </a:r>
                      <a:endParaRPr lang="it-IT" sz="1100" b="1" i="0" u="none" strike="noStrike" dirty="0">
                        <a:solidFill>
                          <a:schemeClr val="bg1"/>
                        </a:solidFill>
                        <a:effectLst/>
                        <a:latin typeface="+mn-lt"/>
                      </a:endParaRPr>
                    </a:p>
                  </a:txBody>
                  <a:tcPr marL="9525" marR="9525" marT="9525" marB="0" anchor="ctr"/>
                </a:tc>
                <a:tc>
                  <a:txBody>
                    <a:bodyPr/>
                    <a:lstStyle/>
                    <a:p>
                      <a:pPr algn="ctr" fontAlgn="b"/>
                      <a:r>
                        <a:rPr lang="it-IT" sz="1100" u="none" strike="noStrike" dirty="0" smtClean="0">
                          <a:effectLst/>
                        </a:rPr>
                        <a:t>10</a:t>
                      </a:r>
                      <a:endParaRPr lang="it-IT" sz="1100" b="1" i="0" u="none" strike="noStrike" dirty="0">
                        <a:solidFill>
                          <a:schemeClr val="bg1"/>
                        </a:solidFill>
                        <a:effectLst/>
                        <a:latin typeface="+mn-lt"/>
                      </a:endParaRPr>
                    </a:p>
                  </a:txBody>
                  <a:tcPr marL="9525" marR="9525" marT="9525" marB="0" anchor="ctr"/>
                </a:tc>
              </a:tr>
            </a:tbl>
          </a:graphicData>
        </a:graphic>
      </p:graphicFrame>
      <p:sp>
        <p:nvSpPr>
          <p:cNvPr id="23" name="Rettangolo 22"/>
          <p:cNvSpPr/>
          <p:nvPr/>
        </p:nvSpPr>
        <p:spPr>
          <a:xfrm>
            <a:off x="274193" y="5185317"/>
            <a:ext cx="7119066" cy="400050"/>
          </a:xfrm>
          <a:prstGeom prst="rect">
            <a:avLst/>
          </a:prstGeom>
        </p:spPr>
        <p:txBody>
          <a:bodyPr wrap="square">
            <a:spAutoFit/>
          </a:bodyPr>
          <a:lstStyle/>
          <a:p>
            <a:pPr algn="just">
              <a:defRPr/>
            </a:pPr>
            <a:r>
              <a:rPr lang="it-IT" sz="1000" b="1" i="1" dirty="0">
                <a:solidFill>
                  <a:srgbClr val="5F5748"/>
                </a:solidFill>
                <a:latin typeface="Arial" panose="020B0604020202020204" pitchFamily="34" charset="0"/>
              </a:rPr>
              <a:t>Trend </a:t>
            </a:r>
            <a:r>
              <a:rPr lang="it-IT" sz="1000" b="1" i="1" dirty="0" smtClean="0">
                <a:solidFill>
                  <a:srgbClr val="5F5748"/>
                </a:solidFill>
                <a:latin typeface="Arial" panose="020B0604020202020204" pitchFamily="34" charset="0"/>
              </a:rPr>
              <a:t>FTE - personale </a:t>
            </a:r>
            <a:r>
              <a:rPr lang="it-IT" sz="1000" b="1" i="1" dirty="0">
                <a:solidFill>
                  <a:srgbClr val="5F5748"/>
                </a:solidFill>
                <a:latin typeface="Arial" panose="020B0604020202020204" pitchFamily="34" charset="0"/>
              </a:rPr>
              <a:t>in ruolo e flessibile (tempo determinato, contratti di formazione lavoro, somministrazione lavoro) nel triennio 2011-2013 </a:t>
            </a:r>
          </a:p>
        </p:txBody>
      </p:sp>
      <p:graphicFrame>
        <p:nvGraphicFramePr>
          <p:cNvPr id="28" name="Tabella 27"/>
          <p:cNvGraphicFramePr>
            <a:graphicFrameLocks noGrp="1"/>
          </p:cNvGraphicFramePr>
          <p:nvPr>
            <p:extLst>
              <p:ext uri="{D42A27DB-BD31-4B8C-83A1-F6EECF244321}">
                <p14:modId xmlns:p14="http://schemas.microsoft.com/office/powerpoint/2010/main" val="2143404361"/>
              </p:ext>
            </p:extLst>
          </p:nvPr>
        </p:nvGraphicFramePr>
        <p:xfrm>
          <a:off x="329948" y="5635587"/>
          <a:ext cx="7062496" cy="961988"/>
        </p:xfrm>
        <a:graphic>
          <a:graphicData uri="http://schemas.openxmlformats.org/drawingml/2006/table">
            <a:tbl>
              <a:tblPr firstRow="1" lastRow="1">
                <a:tableStyleId>{21E4AEA4-8DFA-4A89-87EB-49C32662AFE0}</a:tableStyleId>
              </a:tblPr>
              <a:tblGrid>
                <a:gridCol w="4158241"/>
                <a:gridCol w="1008547"/>
                <a:gridCol w="1025912"/>
                <a:gridCol w="869796"/>
              </a:tblGrid>
              <a:tr h="270612">
                <a:tc>
                  <a:txBody>
                    <a:bodyPr/>
                    <a:lstStyle/>
                    <a:p>
                      <a:pPr>
                        <a:spcAft>
                          <a:spcPts val="0"/>
                        </a:spcAft>
                      </a:pPr>
                      <a:r>
                        <a:rPr lang="en-GB" sz="1100" dirty="0" err="1">
                          <a:effectLst/>
                        </a:rPr>
                        <a:t>Personale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ctr">
                        <a:spcAft>
                          <a:spcPts val="0"/>
                        </a:spcAft>
                      </a:pPr>
                      <a:r>
                        <a:rPr lang="en-GB" sz="1100" dirty="0" smtClean="0">
                          <a:effectLst/>
                        </a:rPr>
                        <a:t>FTE</a:t>
                      </a:r>
                      <a:r>
                        <a:rPr lang="en-GB" sz="1100" baseline="0" dirty="0" smtClean="0">
                          <a:effectLst/>
                        </a:rPr>
                        <a:t> </a:t>
                      </a:r>
                      <a:r>
                        <a:rPr lang="en-GB" sz="1100" dirty="0" smtClean="0">
                          <a:effectLst/>
                        </a:rPr>
                        <a:t>2011</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en-GB" sz="1100" dirty="0" smtClean="0">
                          <a:effectLst/>
                        </a:rPr>
                        <a:t>FTE 2012</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c>
                  <a:txBody>
                    <a:bodyPr/>
                    <a:lstStyle/>
                    <a:p>
                      <a:pPr algn="ctr">
                        <a:spcAft>
                          <a:spcPts val="0"/>
                        </a:spcAft>
                      </a:pPr>
                      <a:r>
                        <a:rPr lang="en-GB" sz="1100" dirty="0" smtClean="0">
                          <a:effectLst/>
                        </a:rPr>
                        <a:t>FTE</a:t>
                      </a:r>
                      <a:r>
                        <a:rPr lang="en-GB" sz="1100" baseline="0" dirty="0" smtClean="0">
                          <a:effectLst/>
                        </a:rPr>
                        <a:t> </a:t>
                      </a:r>
                      <a:r>
                        <a:rPr lang="en-GB" sz="1100" dirty="0" smtClean="0">
                          <a:effectLst/>
                        </a:rPr>
                        <a:t>2013</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79" marR="68579" marT="0" marB="0" anchor="ctr"/>
                </a:tc>
              </a:tr>
              <a:tr h="194535">
                <a:tc>
                  <a:txBody>
                    <a:bodyPr/>
                    <a:lstStyle/>
                    <a:p>
                      <a:pPr>
                        <a:spcAft>
                          <a:spcPts val="0"/>
                        </a:spcAft>
                      </a:pPr>
                      <a:r>
                        <a:rPr lang="it-IT" sz="1100" kern="1200" dirty="0">
                          <a:effectLst/>
                        </a:rPr>
                        <a:t>In ruolo</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c>
                  <a:txBody>
                    <a:bodyPr/>
                    <a:lstStyle/>
                    <a:p>
                      <a:pPr algn="ctr">
                        <a:spcAft>
                          <a:spcPts val="0"/>
                        </a:spcAft>
                      </a:pPr>
                      <a:r>
                        <a:rPr lang="it-IT" sz="1100" kern="1200">
                          <a:effectLst/>
                        </a:rPr>
                        <a:t>10</a:t>
                      </a:r>
                      <a:endParaRPr lang="it-IT" sz="1100" kern="120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c>
                  <a:txBody>
                    <a:bodyPr/>
                    <a:lstStyle/>
                    <a:p>
                      <a:pPr algn="ctr">
                        <a:spcAft>
                          <a:spcPts val="0"/>
                        </a:spcAft>
                      </a:pPr>
                      <a:r>
                        <a:rPr lang="it-IT" sz="1100" kern="1200" dirty="0" smtClean="0">
                          <a:effectLst/>
                        </a:rPr>
                        <a:t>11,6</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c>
                  <a:txBody>
                    <a:bodyPr/>
                    <a:lstStyle/>
                    <a:p>
                      <a:pPr algn="ctr">
                        <a:spcAft>
                          <a:spcPts val="0"/>
                        </a:spcAft>
                      </a:pPr>
                      <a:r>
                        <a:rPr lang="it-IT" sz="1100" kern="1200" dirty="0" smtClean="0">
                          <a:effectLst/>
                        </a:rPr>
                        <a:t>11,6</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r>
              <a:tr h="285013">
                <a:tc>
                  <a:txBody>
                    <a:bodyPr/>
                    <a:lstStyle/>
                    <a:p>
                      <a:pPr>
                        <a:spcAft>
                          <a:spcPts val="0"/>
                        </a:spcAft>
                      </a:pPr>
                      <a:r>
                        <a:rPr lang="it-IT" sz="1100" kern="1200" dirty="0">
                          <a:effectLst/>
                        </a:rPr>
                        <a:t>Flessibili: TD, contratti di formazione lavoro, somministrazione lavoro</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c>
                  <a:txBody>
                    <a:bodyPr/>
                    <a:lstStyle/>
                    <a:p>
                      <a:pPr algn="ctr">
                        <a:spcAft>
                          <a:spcPts val="0"/>
                        </a:spcAft>
                      </a:pPr>
                      <a:r>
                        <a:rPr lang="it-IT" sz="1100" kern="1200" dirty="0">
                          <a:effectLst/>
                        </a:rPr>
                        <a:t>2,92</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c>
                  <a:txBody>
                    <a:bodyPr/>
                    <a:lstStyle/>
                    <a:p>
                      <a:pPr algn="ctr">
                        <a:spcAft>
                          <a:spcPts val="0"/>
                        </a:spcAft>
                      </a:pPr>
                      <a:r>
                        <a:rPr lang="it-IT" sz="1100" kern="1200" dirty="0">
                          <a:effectLst/>
                        </a:rPr>
                        <a:t>-</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c>
                  <a:txBody>
                    <a:bodyPr/>
                    <a:lstStyle/>
                    <a:p>
                      <a:pPr algn="ctr">
                        <a:spcAft>
                          <a:spcPts val="0"/>
                        </a:spcAft>
                      </a:pPr>
                      <a:r>
                        <a:rPr lang="it-IT" sz="1100" kern="1200" dirty="0">
                          <a:effectLst/>
                        </a:rPr>
                        <a:t>-</a:t>
                      </a:r>
                      <a:endParaRPr lang="it-IT" sz="1100" kern="1200" dirty="0">
                        <a:solidFill>
                          <a:schemeClr val="tx1"/>
                        </a:solidFill>
                        <a:effectLst/>
                        <a:latin typeface="Arial" panose="020B0604020202020204" pitchFamily="34" charset="0"/>
                        <a:ea typeface="+mn-ea"/>
                        <a:cs typeface="Arial" panose="020B0604020202020204" pitchFamily="34" charset="0"/>
                      </a:endParaRPr>
                    </a:p>
                  </a:txBody>
                  <a:tcPr marL="68583" marR="68583" marT="0" marB="0" anchor="ctr"/>
                </a:tc>
              </a:tr>
              <a:tr h="211828">
                <a:tc>
                  <a:txBody>
                    <a:bodyPr/>
                    <a:lstStyle/>
                    <a:p>
                      <a:pPr>
                        <a:spcAft>
                          <a:spcPts val="0"/>
                        </a:spcAft>
                      </a:pPr>
                      <a:r>
                        <a:rPr lang="it-IT" sz="1100" dirty="0">
                          <a:effectLst/>
                        </a:rPr>
                        <a:t>Totale</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ctr">
                        <a:spcAft>
                          <a:spcPts val="0"/>
                        </a:spcAft>
                      </a:pPr>
                      <a:r>
                        <a:rPr lang="it-IT" sz="1100">
                          <a:effectLst/>
                        </a:rPr>
                        <a:t>12,92</a:t>
                      </a:r>
                      <a:endParaRPr lang="it-IT" sz="1100">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ctr">
                        <a:spcAft>
                          <a:spcPts val="0"/>
                        </a:spcAft>
                      </a:pPr>
                      <a:r>
                        <a:rPr lang="it-IT" sz="1100" dirty="0">
                          <a:effectLst/>
                        </a:rPr>
                        <a:t>11,6</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ctr">
                        <a:spcAft>
                          <a:spcPts val="0"/>
                        </a:spcAft>
                      </a:pPr>
                      <a:r>
                        <a:rPr lang="it-IT" sz="1100" dirty="0">
                          <a:effectLst/>
                        </a:rPr>
                        <a:t>11,6</a:t>
                      </a:r>
                      <a:endParaRPr lang="it-IT" sz="1100" dirty="0">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r>
            </a:tbl>
          </a:graphicData>
        </a:graphic>
      </p:graphicFrame>
      <p:grpSp>
        <p:nvGrpSpPr>
          <p:cNvPr id="16" name="Gruppo 15"/>
          <p:cNvGrpSpPr/>
          <p:nvPr/>
        </p:nvGrpSpPr>
        <p:grpSpPr>
          <a:xfrm>
            <a:off x="2341563" y="107618"/>
            <a:ext cx="9394602" cy="430429"/>
            <a:chOff x="2341563" y="107618"/>
            <a:chExt cx="9394602" cy="430429"/>
          </a:xfrm>
        </p:grpSpPr>
        <p:sp>
          <p:nvSpPr>
            <p:cNvPr id="17"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5" name="Connettore 1 2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97270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2263" y="-223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7" name="Rettangolo 17"/>
          <p:cNvSpPr>
            <a:spLocks noChangeArrowheads="1"/>
          </p:cNvSpPr>
          <p:nvPr/>
        </p:nvSpPr>
        <p:spPr bwMode="auto">
          <a:xfrm>
            <a:off x="344826" y="895653"/>
            <a:ext cx="72126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Indagine sul benessere organizzativo – Camera di Commercio di Ancona</a:t>
            </a:r>
            <a:endParaRPr lang="it-IT" sz="1600" i="1" u="sng" dirty="0">
              <a:solidFill>
                <a:srgbClr val="A50021"/>
              </a:solidFill>
              <a:ea typeface="MS PGothic" panose="020B0600070205080204" pitchFamily="34" charset="-128"/>
              <a:cs typeface="Arial" panose="020B0604020202020204" pitchFamily="34" charset="0"/>
            </a:endParaRPr>
          </a:p>
        </p:txBody>
      </p:sp>
      <p:sp>
        <p:nvSpPr>
          <p:cNvPr id="9" name="Rettangolo 8"/>
          <p:cNvSpPr/>
          <p:nvPr/>
        </p:nvSpPr>
        <p:spPr>
          <a:xfrm>
            <a:off x="656044" y="3010512"/>
            <a:ext cx="1723619" cy="2246769"/>
          </a:xfrm>
          <a:prstGeom prst="rect">
            <a:avLst/>
          </a:prstGeom>
          <a:ln>
            <a:solidFill>
              <a:schemeClr val="accent2"/>
            </a:solidFill>
          </a:ln>
        </p:spPr>
        <p:style>
          <a:lnRef idx="2">
            <a:schemeClr val="accent6"/>
          </a:lnRef>
          <a:fillRef idx="1">
            <a:schemeClr val="lt1"/>
          </a:fillRef>
          <a:effectRef idx="0">
            <a:schemeClr val="accent6"/>
          </a:effectRef>
          <a:fontRef idx="minor">
            <a:schemeClr val="dk1"/>
          </a:fontRef>
        </p:style>
        <p:txBody>
          <a:bodyPr wrap="square">
            <a:spAutoFit/>
          </a:bodyPr>
          <a:lstStyle/>
          <a:p>
            <a:pPr>
              <a:spcBef>
                <a:spcPts val="600"/>
              </a:spcBef>
              <a:spcAft>
                <a:spcPts val="300"/>
              </a:spcAft>
            </a:pPr>
            <a:r>
              <a:rPr lang="it-IT" sz="1100" u="sng" dirty="0">
                <a:latin typeface="Arial" panose="020B0604020202020204" pitchFamily="34" charset="0"/>
                <a:cs typeface="Arial" panose="020B0604020202020204" pitchFamily="34" charset="0"/>
              </a:rPr>
              <a:t>Periodo di rilevazione</a:t>
            </a:r>
            <a:r>
              <a:rPr lang="it-IT" sz="1100" dirty="0">
                <a:solidFill>
                  <a:srgbClr val="000000"/>
                </a:solidFill>
                <a:latin typeface="Arial" panose="020B0604020202020204" pitchFamily="34" charset="0"/>
                <a:cs typeface="Arial" panose="020B0604020202020204" pitchFamily="34" charset="0"/>
              </a:rPr>
              <a:t>: 13-21 dicembre 2013</a:t>
            </a:r>
          </a:p>
          <a:p>
            <a:pPr>
              <a:spcBef>
                <a:spcPts val="600"/>
              </a:spcBef>
              <a:spcAft>
                <a:spcPts val="300"/>
              </a:spcAft>
            </a:pPr>
            <a:r>
              <a:rPr lang="it-IT" sz="1100" u="sng" dirty="0" smtClean="0">
                <a:latin typeface="Arial" panose="020B0604020202020204" pitchFamily="34" charset="0"/>
                <a:cs typeface="Arial" panose="020B0604020202020204" pitchFamily="34" charset="0"/>
              </a:rPr>
              <a:t>Modalità </a:t>
            </a:r>
            <a:r>
              <a:rPr lang="it-IT" sz="1100" u="sng" dirty="0">
                <a:latin typeface="Arial" panose="020B0604020202020204" pitchFamily="34" charset="0"/>
                <a:cs typeface="Arial" panose="020B0604020202020204" pitchFamily="34" charset="0"/>
              </a:rPr>
              <a:t>di rilevazione</a:t>
            </a:r>
            <a:r>
              <a:rPr lang="it-IT" sz="1100" dirty="0">
                <a:solidFill>
                  <a:srgbClr val="000000"/>
                </a:solidFill>
                <a:latin typeface="Arial" panose="020B0604020202020204" pitchFamily="34" charset="0"/>
                <a:cs typeface="Arial" panose="020B0604020202020204" pitchFamily="34" charset="0"/>
              </a:rPr>
              <a:t>: questionario on line</a:t>
            </a:r>
          </a:p>
          <a:p>
            <a:pPr>
              <a:spcBef>
                <a:spcPts val="600"/>
              </a:spcBef>
              <a:spcAft>
                <a:spcPts val="300"/>
              </a:spcAft>
            </a:pPr>
            <a:r>
              <a:rPr lang="it-IT" sz="1100" u="sng" dirty="0" smtClean="0">
                <a:latin typeface="Arial" panose="020B0604020202020204" pitchFamily="34" charset="0"/>
                <a:cs typeface="Arial" panose="020B0604020202020204" pitchFamily="34" charset="0"/>
              </a:rPr>
              <a:t>N</a:t>
            </a:r>
            <a:r>
              <a:rPr lang="it-IT" sz="1100" u="sng" dirty="0">
                <a:latin typeface="Arial" panose="020B0604020202020204" pitchFamily="34" charset="0"/>
                <a:cs typeface="Arial" panose="020B0604020202020204" pitchFamily="34" charset="0"/>
              </a:rPr>
              <a:t>. dipendenti</a:t>
            </a:r>
            <a:r>
              <a:rPr lang="it-IT" sz="1100" dirty="0">
                <a:solidFill>
                  <a:srgbClr val="000000"/>
                </a:solidFill>
                <a:latin typeface="Arial" panose="020B0604020202020204" pitchFamily="34" charset="0"/>
                <a:cs typeface="Arial" panose="020B0604020202020204" pitchFamily="34" charset="0"/>
              </a:rPr>
              <a:t>: 84 (tempo indeterminato, tempo determinato, interinali)</a:t>
            </a:r>
          </a:p>
          <a:p>
            <a:pPr>
              <a:spcBef>
                <a:spcPts val="600"/>
              </a:spcBef>
              <a:spcAft>
                <a:spcPts val="300"/>
              </a:spcAft>
            </a:pPr>
            <a:r>
              <a:rPr lang="it-IT" sz="1100" u="sng" dirty="0" smtClean="0">
                <a:latin typeface="Arial" panose="020B0604020202020204" pitchFamily="34" charset="0"/>
                <a:cs typeface="Arial" panose="020B0604020202020204" pitchFamily="34" charset="0"/>
              </a:rPr>
              <a:t>N</a:t>
            </a:r>
            <a:r>
              <a:rPr lang="it-IT" sz="1100" u="sng" dirty="0">
                <a:latin typeface="Arial" panose="020B0604020202020204" pitchFamily="34" charset="0"/>
                <a:cs typeface="Arial" panose="020B0604020202020204" pitchFamily="34" charset="0"/>
              </a:rPr>
              <a:t>. dipendenti rispondenti</a:t>
            </a:r>
            <a:r>
              <a:rPr lang="it-IT" sz="1100" dirty="0">
                <a:solidFill>
                  <a:srgbClr val="000000"/>
                </a:solidFill>
                <a:latin typeface="Arial" panose="020B0604020202020204" pitchFamily="34" charset="0"/>
                <a:cs typeface="Arial" panose="020B0604020202020204" pitchFamily="34" charset="0"/>
              </a:rPr>
              <a:t>: 55</a:t>
            </a:r>
          </a:p>
          <a:p>
            <a:pPr>
              <a:spcBef>
                <a:spcPts val="600"/>
              </a:spcBef>
              <a:spcAft>
                <a:spcPts val="300"/>
              </a:spcAft>
            </a:pPr>
            <a:r>
              <a:rPr lang="it-IT" sz="1100" u="sng" dirty="0" smtClean="0">
                <a:latin typeface="Arial" panose="020B0604020202020204" pitchFamily="34" charset="0"/>
                <a:cs typeface="Arial" panose="020B0604020202020204" pitchFamily="34" charset="0"/>
              </a:rPr>
              <a:t>Tasso </a:t>
            </a:r>
            <a:r>
              <a:rPr lang="it-IT" sz="1100" u="sng" dirty="0">
                <a:latin typeface="Arial" panose="020B0604020202020204" pitchFamily="34" charset="0"/>
                <a:cs typeface="Arial" panose="020B0604020202020204" pitchFamily="34" charset="0"/>
              </a:rPr>
              <a:t>di risposta</a:t>
            </a:r>
            <a:r>
              <a:rPr lang="it-IT" sz="1100" dirty="0">
                <a:solidFill>
                  <a:srgbClr val="000000"/>
                </a:solidFill>
                <a:latin typeface="Arial" panose="020B0604020202020204" pitchFamily="34" charset="0"/>
                <a:cs typeface="Arial" panose="020B0604020202020204" pitchFamily="34" charset="0"/>
              </a:rPr>
              <a:t>: 65%</a:t>
            </a:r>
          </a:p>
        </p:txBody>
      </p:sp>
      <p:sp>
        <p:nvSpPr>
          <p:cNvPr id="11" name="Rettangolo 10"/>
          <p:cNvSpPr/>
          <p:nvPr/>
        </p:nvSpPr>
        <p:spPr>
          <a:xfrm>
            <a:off x="962840" y="2532470"/>
            <a:ext cx="1067665" cy="307777"/>
          </a:xfrm>
          <a:prstGeom prst="rect">
            <a:avLst/>
          </a:prstGeom>
          <a:ln/>
          <a:extLst/>
        </p:spPr>
        <p:style>
          <a:lnRef idx="0">
            <a:schemeClr val="accent2"/>
          </a:lnRef>
          <a:fillRef idx="3">
            <a:schemeClr val="accent2"/>
          </a:fillRef>
          <a:effectRef idx="3">
            <a:schemeClr val="accent2"/>
          </a:effectRef>
          <a:fontRef idx="minor">
            <a:schemeClr val="lt1"/>
          </a:fontRef>
        </p:style>
        <p:txBody>
          <a:bodyPr wrap="none">
            <a:spAutoFit/>
          </a:bodyPr>
          <a:lstStyle/>
          <a:p>
            <a:pPr>
              <a:spcBef>
                <a:spcPct val="0"/>
              </a:spcBef>
            </a:pPr>
            <a:r>
              <a:rPr lang="it-IT" sz="1400" b="1" dirty="0" smtClean="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rPr>
              <a:t>L’indagine</a:t>
            </a:r>
            <a:endParaRPr lang="it-IT" sz="1400" b="1" dirty="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5" name="Diagramma 4"/>
          <p:cNvGraphicFramePr/>
          <p:nvPr>
            <p:extLst>
              <p:ext uri="{D42A27DB-BD31-4B8C-83A1-F6EECF244321}">
                <p14:modId xmlns:p14="http://schemas.microsoft.com/office/powerpoint/2010/main" val="1852858868"/>
              </p:ext>
            </p:extLst>
          </p:nvPr>
        </p:nvGraphicFramePr>
        <p:xfrm>
          <a:off x="2812585" y="136801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vale 5"/>
          <p:cNvSpPr/>
          <p:nvPr/>
        </p:nvSpPr>
        <p:spPr>
          <a:xfrm>
            <a:off x="3189250" y="2717583"/>
            <a:ext cx="2609385" cy="2646153"/>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latin typeface="Arial" panose="020B0604020202020204" pitchFamily="34" charset="0"/>
                <a:cs typeface="Arial" panose="020B0604020202020204" pitchFamily="34" charset="0"/>
              </a:rPr>
              <a:t>DIMENSIONI VALUTATE</a:t>
            </a:r>
            <a:endParaRPr lang="it-IT" b="1" dirty="0">
              <a:latin typeface="Arial" panose="020B0604020202020204" pitchFamily="34" charset="0"/>
              <a:cs typeface="Arial" panose="020B0604020202020204" pitchFamily="34" charset="0"/>
            </a:endParaRPr>
          </a:p>
        </p:txBody>
      </p:sp>
      <p:grpSp>
        <p:nvGrpSpPr>
          <p:cNvPr id="10" name="Gruppo 9"/>
          <p:cNvGrpSpPr/>
          <p:nvPr/>
        </p:nvGrpSpPr>
        <p:grpSpPr>
          <a:xfrm>
            <a:off x="2341563" y="107618"/>
            <a:ext cx="9394602" cy="430429"/>
            <a:chOff x="2341563" y="107618"/>
            <a:chExt cx="9394602" cy="430429"/>
          </a:xfrm>
        </p:grpSpPr>
        <p:sp>
          <p:nvSpPr>
            <p:cNvPr id="12"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3" name="Connettore 1 12"/>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Segnaposto numero diapositiva 3"/>
          <p:cNvSpPr>
            <a:spLocks noGrp="1"/>
          </p:cNvSpPr>
          <p:nvPr>
            <p:ph type="sldNum" sz="quarter" idx="12"/>
          </p:nvPr>
        </p:nvSpPr>
        <p:spPr/>
        <p:txBody>
          <a:bodyPr/>
          <a:lstStyle/>
          <a:p>
            <a:fld id="{98D9D6CD-C7D4-42E0-A31B-525549CA2A1D}" type="slidenum">
              <a:rPr lang="it-IT" smtClean="0"/>
              <a:t>14</a:t>
            </a:fld>
            <a:endParaRPr lang="it-IT"/>
          </a:p>
        </p:txBody>
      </p:sp>
    </p:spTree>
    <p:extLst>
      <p:ext uri="{BB962C8B-B14F-4D97-AF65-F5344CB8AC3E}">
        <p14:creationId xmlns:p14="http://schemas.microsoft.com/office/powerpoint/2010/main" val="42312775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p:cNvPicPr>
            <a:picLocks noChangeAspect="1"/>
          </p:cNvPicPr>
          <p:nvPr/>
        </p:nvPicPr>
        <p:blipFill>
          <a:blip r:embed="rId2"/>
          <a:stretch>
            <a:fillRect/>
          </a:stretch>
        </p:blipFill>
        <p:spPr>
          <a:xfrm>
            <a:off x="6552369" y="1895707"/>
            <a:ext cx="5673084" cy="3869473"/>
          </a:xfrm>
          <a:prstGeom prst="rect">
            <a:avLst/>
          </a:prstGeom>
        </p:spPr>
      </p:pic>
      <p:pic>
        <p:nvPicPr>
          <p:cNvPr id="2"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7660"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aphicFrame>
        <p:nvGraphicFramePr>
          <p:cNvPr id="10" name="Tabella 9"/>
          <p:cNvGraphicFramePr>
            <a:graphicFrameLocks noGrp="1"/>
          </p:cNvGraphicFramePr>
          <p:nvPr/>
        </p:nvGraphicFramePr>
        <p:xfrm>
          <a:off x="1348172" y="1633923"/>
          <a:ext cx="5349990" cy="3931599"/>
        </p:xfrm>
        <a:graphic>
          <a:graphicData uri="http://schemas.openxmlformats.org/drawingml/2006/table">
            <a:tbl>
              <a:tblPr firstRow="1">
                <a:tableStyleId>{1FECB4D8-DB02-4DC6-A0A2-4F2EBAE1DC90}</a:tableStyleId>
              </a:tblPr>
              <a:tblGrid>
                <a:gridCol w="343092"/>
                <a:gridCol w="2366242"/>
                <a:gridCol w="633436"/>
                <a:gridCol w="669074"/>
                <a:gridCol w="657922"/>
                <a:gridCol w="680224"/>
              </a:tblGrid>
              <a:tr h="261782">
                <a:tc rowSpan="2" gridSpan="2">
                  <a:txBody>
                    <a:bodyPr/>
                    <a:lstStyle/>
                    <a:p>
                      <a:endParaRPr lang="it-IT" sz="1100" b="0" dirty="0">
                        <a:latin typeface="+mn-lt"/>
                        <a:cs typeface="Arial" panose="020B0604020202020204" pitchFamily="34" charset="0"/>
                      </a:endParaRPr>
                    </a:p>
                  </a:txBody>
                  <a:tcPr>
                    <a:noFill/>
                  </a:tcPr>
                </a:tc>
                <a:tc rowSpan="2" hMerge="1">
                  <a:txBody>
                    <a:bodyPr/>
                    <a:lstStyle/>
                    <a:p>
                      <a:endParaRPr lang="it-IT" sz="1000" b="0" dirty="0">
                        <a:latin typeface="Arial" panose="020B0604020202020204" pitchFamily="34" charset="0"/>
                        <a:cs typeface="Arial" panose="020B0604020202020204" pitchFamily="34" charset="0"/>
                      </a:endParaRPr>
                    </a:p>
                  </a:txBody>
                  <a:tcPr/>
                </a:tc>
                <a:tc gridSpan="2">
                  <a:txBody>
                    <a:bodyPr/>
                    <a:lstStyle/>
                    <a:p>
                      <a:pPr algn="ctr"/>
                      <a:r>
                        <a:rPr lang="it-IT" sz="1200" dirty="0" smtClean="0">
                          <a:solidFill>
                            <a:schemeClr val="tx1"/>
                          </a:solidFill>
                        </a:rPr>
                        <a:t>Soddisfazione</a:t>
                      </a:r>
                      <a:r>
                        <a:rPr lang="it-IT" sz="1200" baseline="0" dirty="0" smtClean="0">
                          <a:solidFill>
                            <a:schemeClr val="tx1"/>
                          </a:solidFill>
                        </a:rPr>
                        <a:t> </a:t>
                      </a:r>
                      <a:endParaRPr lang="it-IT" sz="1200" b="0" dirty="0">
                        <a:solidFill>
                          <a:schemeClr val="tx1"/>
                        </a:solidFill>
                        <a:latin typeface="+mn-lt"/>
                        <a:cs typeface="Arial" panose="020B0604020202020204" pitchFamily="34" charset="0"/>
                      </a:endParaRPr>
                    </a:p>
                  </a:txBody>
                  <a:tcPr>
                    <a:solidFill>
                      <a:schemeClr val="accent4">
                        <a:lumMod val="20000"/>
                        <a:lumOff val="80000"/>
                      </a:schemeClr>
                    </a:solidFill>
                  </a:tcPr>
                </a:tc>
                <a:tc hMerge="1">
                  <a:txBody>
                    <a:bodyPr/>
                    <a:lstStyle/>
                    <a:p>
                      <a:endParaRPr lang="it-IT" sz="1000" dirty="0">
                        <a:latin typeface="Arial" panose="020B0604020202020204" pitchFamily="34" charset="0"/>
                        <a:cs typeface="Arial" panose="020B0604020202020204" pitchFamily="34" charset="0"/>
                      </a:endParaRPr>
                    </a:p>
                  </a:txBody>
                  <a:tcPr/>
                </a:tc>
                <a:tc gridSpan="2">
                  <a:txBody>
                    <a:bodyPr/>
                    <a:lstStyle/>
                    <a:p>
                      <a:pPr algn="ctr"/>
                      <a:r>
                        <a:rPr lang="it-IT" sz="1200" b="1" dirty="0" smtClean="0">
                          <a:solidFill>
                            <a:schemeClr val="tx1"/>
                          </a:solidFill>
                        </a:rPr>
                        <a:t>Importanza </a:t>
                      </a:r>
                      <a:endParaRPr lang="it-IT" sz="1200" b="1" dirty="0">
                        <a:solidFill>
                          <a:schemeClr val="tx1"/>
                        </a:solidFill>
                        <a:latin typeface="+mn-lt"/>
                        <a:cs typeface="Arial" panose="020B0604020202020204" pitchFamily="34" charset="0"/>
                      </a:endParaRPr>
                    </a:p>
                  </a:txBody>
                  <a:tcPr>
                    <a:solidFill>
                      <a:schemeClr val="accent6">
                        <a:lumMod val="40000"/>
                        <a:lumOff val="60000"/>
                      </a:schemeClr>
                    </a:solidFill>
                  </a:tcPr>
                </a:tc>
                <a:tc hMerge="1">
                  <a:txBody>
                    <a:bodyPr/>
                    <a:lstStyle/>
                    <a:p>
                      <a:endParaRPr lang="it-IT" sz="1000" dirty="0">
                        <a:latin typeface="Arial" panose="020B0604020202020204" pitchFamily="34" charset="0"/>
                        <a:cs typeface="Arial" panose="020B0604020202020204" pitchFamily="34" charset="0"/>
                      </a:endParaRPr>
                    </a:p>
                  </a:txBody>
                  <a:tcPr/>
                </a:tc>
              </a:tr>
              <a:tr h="247782">
                <a:tc gridSpan="2" vMerge="1">
                  <a:txBody>
                    <a:bodyPr/>
                    <a:lstStyle/>
                    <a:p>
                      <a:endParaRPr lang="it-IT" sz="1000" b="0" dirty="0">
                        <a:latin typeface="Arial" panose="020B0604020202020204" pitchFamily="34" charset="0"/>
                        <a:cs typeface="Arial" panose="020B0604020202020204" pitchFamily="34" charset="0"/>
                      </a:endParaRPr>
                    </a:p>
                  </a:txBody>
                  <a:tcPr>
                    <a:solidFill>
                      <a:schemeClr val="accent2"/>
                    </a:solidFill>
                  </a:tcPr>
                </a:tc>
                <a:tc hMerge="1" vMerge="1">
                  <a:txBody>
                    <a:bodyPr/>
                    <a:lstStyle/>
                    <a:p>
                      <a:endParaRPr lang="it-IT" sz="1000" b="0" dirty="0">
                        <a:latin typeface="Arial" panose="020B0604020202020204" pitchFamily="34" charset="0"/>
                        <a:cs typeface="Arial" panose="020B0604020202020204" pitchFamily="34" charset="0"/>
                      </a:endParaRPr>
                    </a:p>
                  </a:txBody>
                  <a:tcPr>
                    <a:solidFill>
                      <a:schemeClr val="accent2"/>
                    </a:solidFill>
                  </a:tcPr>
                </a:tc>
                <a:tc>
                  <a:txBody>
                    <a:bodyPr/>
                    <a:lstStyle/>
                    <a:p>
                      <a:pPr algn="ctr"/>
                      <a:r>
                        <a:rPr lang="it-IT" sz="1100" b="0" dirty="0" smtClean="0">
                          <a:solidFill>
                            <a:schemeClr val="tx1"/>
                          </a:solidFill>
                        </a:rPr>
                        <a:t>Media </a:t>
                      </a:r>
                      <a:endParaRPr lang="it-IT" sz="1100" b="0" dirty="0">
                        <a:solidFill>
                          <a:schemeClr val="tx1"/>
                        </a:solidFill>
                        <a:latin typeface="+mn-lt"/>
                        <a:cs typeface="Arial" panose="020B0604020202020204" pitchFamily="34" charset="0"/>
                      </a:endParaRPr>
                    </a:p>
                  </a:txBody>
                  <a:tcPr>
                    <a:solidFill>
                      <a:schemeClr val="accent4">
                        <a:lumMod val="20000"/>
                        <a:lumOff val="80000"/>
                      </a:schemeClr>
                    </a:solidFill>
                  </a:tcPr>
                </a:tc>
                <a:tc>
                  <a:txBody>
                    <a:bodyPr/>
                    <a:lstStyle/>
                    <a:p>
                      <a:pPr algn="ctr"/>
                      <a:r>
                        <a:rPr lang="it-IT" sz="1100" b="0" dirty="0" err="1" smtClean="0">
                          <a:solidFill>
                            <a:schemeClr val="tx1"/>
                          </a:solidFill>
                        </a:rPr>
                        <a:t>Dev</a:t>
                      </a:r>
                      <a:r>
                        <a:rPr lang="it-IT" sz="1100" b="0" dirty="0" smtClean="0">
                          <a:solidFill>
                            <a:schemeClr val="tx1"/>
                          </a:solidFill>
                        </a:rPr>
                        <a:t>. </a:t>
                      </a:r>
                      <a:r>
                        <a:rPr lang="it-IT" sz="1100" b="0" dirty="0" err="1" smtClean="0">
                          <a:solidFill>
                            <a:schemeClr val="tx1"/>
                          </a:solidFill>
                        </a:rPr>
                        <a:t>std</a:t>
                      </a:r>
                      <a:endParaRPr lang="it-IT" sz="1100" b="0" dirty="0">
                        <a:solidFill>
                          <a:schemeClr val="tx1"/>
                        </a:solidFill>
                        <a:latin typeface="+mn-lt"/>
                        <a:cs typeface="Arial" panose="020B0604020202020204" pitchFamily="34" charset="0"/>
                      </a:endParaRPr>
                    </a:p>
                  </a:txBody>
                  <a:tcPr>
                    <a:solidFill>
                      <a:schemeClr val="accent4">
                        <a:lumMod val="20000"/>
                        <a:lumOff val="80000"/>
                      </a:schemeClr>
                    </a:solidFill>
                  </a:tcPr>
                </a:tc>
                <a:tc>
                  <a:txBody>
                    <a:bodyPr/>
                    <a:lstStyle/>
                    <a:p>
                      <a:pPr algn="ctr"/>
                      <a:r>
                        <a:rPr lang="it-IT" sz="1100" b="0" dirty="0" smtClean="0">
                          <a:solidFill>
                            <a:schemeClr val="tx1"/>
                          </a:solidFill>
                        </a:rPr>
                        <a:t>Media </a:t>
                      </a:r>
                      <a:endParaRPr lang="it-IT" sz="1100" b="0" dirty="0">
                        <a:solidFill>
                          <a:schemeClr val="tx1"/>
                        </a:solidFill>
                        <a:latin typeface="+mn-lt"/>
                        <a:cs typeface="Arial" panose="020B0604020202020204" pitchFamily="34" charset="0"/>
                      </a:endParaRPr>
                    </a:p>
                  </a:txBody>
                  <a:tcPr>
                    <a:solidFill>
                      <a:schemeClr val="accent6">
                        <a:lumMod val="40000"/>
                        <a:lumOff val="60000"/>
                      </a:schemeClr>
                    </a:solidFill>
                  </a:tcPr>
                </a:tc>
                <a:tc>
                  <a:txBody>
                    <a:bodyPr/>
                    <a:lstStyle/>
                    <a:p>
                      <a:pPr algn="ctr"/>
                      <a:r>
                        <a:rPr lang="it-IT" sz="1100" b="0" dirty="0" err="1" smtClean="0">
                          <a:solidFill>
                            <a:schemeClr val="tx1"/>
                          </a:solidFill>
                        </a:rPr>
                        <a:t>Dev</a:t>
                      </a:r>
                      <a:r>
                        <a:rPr lang="it-IT" sz="1100" b="0" dirty="0" smtClean="0">
                          <a:solidFill>
                            <a:schemeClr val="tx1"/>
                          </a:solidFill>
                        </a:rPr>
                        <a:t>. </a:t>
                      </a:r>
                      <a:r>
                        <a:rPr lang="it-IT" sz="1100" b="0" dirty="0" err="1" smtClean="0">
                          <a:solidFill>
                            <a:schemeClr val="tx1"/>
                          </a:solidFill>
                        </a:rPr>
                        <a:t>std</a:t>
                      </a:r>
                      <a:endParaRPr lang="it-IT" sz="1100" b="0" dirty="0">
                        <a:solidFill>
                          <a:schemeClr val="tx1"/>
                        </a:solidFill>
                        <a:latin typeface="+mn-lt"/>
                        <a:cs typeface="Arial" panose="020B0604020202020204" pitchFamily="34" charset="0"/>
                      </a:endParaRPr>
                    </a:p>
                  </a:txBody>
                  <a:tcPr>
                    <a:solidFill>
                      <a:schemeClr val="accent6">
                        <a:lumMod val="40000"/>
                        <a:lumOff val="60000"/>
                      </a:schemeClr>
                    </a:solidFill>
                  </a:tcPr>
                </a:tc>
              </a:tr>
              <a:tr h="370840">
                <a:tc>
                  <a:txBody>
                    <a:bodyPr/>
                    <a:lstStyle/>
                    <a:p>
                      <a:pPr>
                        <a:spcBef>
                          <a:spcPts val="0"/>
                        </a:spcBef>
                        <a:spcAft>
                          <a:spcPts val="0"/>
                        </a:spcAft>
                      </a:pPr>
                      <a:r>
                        <a:rPr lang="it-IT" sz="1100" dirty="0" smtClean="0"/>
                        <a:t>A</a:t>
                      </a:r>
                      <a:endParaRPr lang="it-IT" sz="1100" b="0" dirty="0">
                        <a:latin typeface="+mn-lt"/>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u="none" strike="noStrike" baseline="0" dirty="0" smtClean="0"/>
                        <a:t>La sicurezza e la salute sul luogo di lavoro e lo stress lavoro correlato</a:t>
                      </a:r>
                      <a:endParaRPr lang="it-IT" sz="1100" b="0" i="0" u="none" strike="noStrike" baseline="0" dirty="0" smtClean="0">
                        <a:latin typeface="+mn-lt"/>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4,5</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0,7</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4,9</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0840">
                <a:tc>
                  <a:txBody>
                    <a:bodyPr/>
                    <a:lstStyle/>
                    <a:p>
                      <a:pPr>
                        <a:spcBef>
                          <a:spcPts val="0"/>
                        </a:spcBef>
                        <a:spcAft>
                          <a:spcPts val="0"/>
                        </a:spcAft>
                      </a:pPr>
                      <a:r>
                        <a:rPr lang="it-IT" sz="1100" dirty="0" smtClean="0"/>
                        <a:t>B</a:t>
                      </a:r>
                      <a:endParaRPr lang="it-IT" sz="1100" b="0" dirty="0">
                        <a:latin typeface="+mn-lt"/>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u="none" strike="noStrike" kern="1200" dirty="0" smtClean="0"/>
                        <a:t>Le discriminazioni</a:t>
                      </a:r>
                      <a:endParaRPr lang="it-IT" sz="1100" b="0" i="0" u="none" strike="noStrike" kern="1200" dirty="0" smtClean="0">
                        <a:solidFill>
                          <a:schemeClr val="dk1"/>
                        </a:solidFill>
                        <a:latin typeface="+mn-lt"/>
                        <a:ea typeface="+mn-ea"/>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5,2</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0,8</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4,7</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1,0</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0840">
                <a:tc>
                  <a:txBody>
                    <a:bodyPr/>
                    <a:lstStyle/>
                    <a:p>
                      <a:pPr>
                        <a:spcBef>
                          <a:spcPts val="0"/>
                        </a:spcBef>
                        <a:spcAft>
                          <a:spcPts val="0"/>
                        </a:spcAft>
                      </a:pPr>
                      <a:r>
                        <a:rPr lang="it-IT" sz="1100" dirty="0" smtClean="0"/>
                        <a:t>C</a:t>
                      </a:r>
                      <a:endParaRPr lang="it-IT" sz="1100" b="0" dirty="0">
                        <a:latin typeface="+mn-lt"/>
                        <a:cs typeface="Arial" panose="020B0604020202020204" pitchFamily="34" charset="0"/>
                      </a:endParaRPr>
                    </a:p>
                  </a:txBody>
                  <a:tcPr anchor="ctr"/>
                </a:tc>
                <a:tc>
                  <a:txBody>
                    <a:bodyPr/>
                    <a:lstStyle/>
                    <a:p>
                      <a:pPr algn="l" rtl="0">
                        <a:spcBef>
                          <a:spcPts val="0"/>
                        </a:spcBef>
                        <a:spcAft>
                          <a:spcPts val="0"/>
                        </a:spcAft>
                      </a:pPr>
                      <a:r>
                        <a:rPr lang="it-IT" sz="1100" u="none" strike="noStrike" kern="1200" dirty="0" smtClean="0"/>
                        <a:t>L'equità  nella mia amministrazione</a:t>
                      </a:r>
                      <a:endParaRPr lang="it-IT" sz="1100" b="0" i="0" u="none" strike="noStrike" kern="1200" dirty="0" smtClean="0">
                        <a:solidFill>
                          <a:schemeClr val="dk1"/>
                        </a:solidFill>
                        <a:latin typeface="+mn-lt"/>
                        <a:ea typeface="+mn-ea"/>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3,4</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1,0</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5,1</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5599">
                <a:tc>
                  <a:txBody>
                    <a:bodyPr/>
                    <a:lstStyle/>
                    <a:p>
                      <a:pPr>
                        <a:spcBef>
                          <a:spcPts val="0"/>
                        </a:spcBef>
                        <a:spcAft>
                          <a:spcPts val="0"/>
                        </a:spcAft>
                      </a:pPr>
                      <a:r>
                        <a:rPr lang="it-IT" sz="1100" dirty="0" smtClean="0"/>
                        <a:t>D</a:t>
                      </a:r>
                      <a:endParaRPr lang="it-IT" sz="1100" b="0" dirty="0">
                        <a:latin typeface="+mn-lt"/>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u="none" strike="noStrike" baseline="0" dirty="0" smtClean="0"/>
                        <a:t>La carriera e lo sviluppo professionale</a:t>
                      </a:r>
                      <a:endParaRPr lang="it-IT" sz="1100" b="0" i="0" u="none" strike="noStrike" baseline="0" dirty="0" smtClean="0">
                        <a:latin typeface="+mn-lt"/>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3,6</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1,1</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4,7</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0,8</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0840">
                <a:tc>
                  <a:txBody>
                    <a:bodyPr/>
                    <a:lstStyle/>
                    <a:p>
                      <a:pPr>
                        <a:spcBef>
                          <a:spcPts val="0"/>
                        </a:spcBef>
                        <a:spcAft>
                          <a:spcPts val="0"/>
                        </a:spcAft>
                      </a:pPr>
                      <a:r>
                        <a:rPr lang="it-IT" sz="1100" dirty="0" smtClean="0"/>
                        <a:t>E</a:t>
                      </a: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dirty="0" smtClean="0"/>
                        <a:t>Il mio lavoro </a:t>
                      </a:r>
                      <a:endParaRPr lang="it-IT" sz="1100" b="0" dirty="0" smtClean="0">
                        <a:latin typeface="+mn-lt"/>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4,5</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5,0</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0,8</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0840">
                <a:tc>
                  <a:txBody>
                    <a:bodyPr/>
                    <a:lstStyle/>
                    <a:p>
                      <a:pPr>
                        <a:spcBef>
                          <a:spcPts val="0"/>
                        </a:spcBef>
                        <a:spcAft>
                          <a:spcPts val="0"/>
                        </a:spcAft>
                      </a:pPr>
                      <a:r>
                        <a:rPr lang="it-IT" sz="1100" dirty="0" smtClean="0"/>
                        <a:t>F</a:t>
                      </a: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dirty="0" smtClean="0"/>
                        <a:t>I miei colleghi</a:t>
                      </a:r>
                      <a:endParaRPr lang="it-IT" sz="1100" b="0" dirty="0">
                        <a:latin typeface="+mn-lt"/>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4,4</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4,9</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0840">
                <a:tc>
                  <a:txBody>
                    <a:bodyPr/>
                    <a:lstStyle/>
                    <a:p>
                      <a:pPr>
                        <a:spcBef>
                          <a:spcPts val="0"/>
                        </a:spcBef>
                        <a:spcAft>
                          <a:spcPts val="0"/>
                        </a:spcAft>
                      </a:pPr>
                      <a:r>
                        <a:rPr lang="it-IT" sz="1100" dirty="0" smtClean="0"/>
                        <a:t>G</a:t>
                      </a: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dirty="0" smtClean="0"/>
                        <a:t>Il contesto del mio lavoro</a:t>
                      </a:r>
                      <a:endParaRPr lang="it-IT" sz="1100" b="0" dirty="0">
                        <a:latin typeface="+mn-lt"/>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4,0</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4,8</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0,8</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0840">
                <a:tc>
                  <a:txBody>
                    <a:bodyPr/>
                    <a:lstStyle/>
                    <a:p>
                      <a:pPr>
                        <a:spcBef>
                          <a:spcPts val="0"/>
                        </a:spcBef>
                        <a:spcAft>
                          <a:spcPts val="0"/>
                        </a:spcAft>
                      </a:pPr>
                      <a:r>
                        <a:rPr lang="it-IT" sz="1100" dirty="0" smtClean="0"/>
                        <a:t>H</a:t>
                      </a: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dirty="0" smtClean="0"/>
                        <a:t>Il senso di appartenenza</a:t>
                      </a:r>
                      <a:endParaRPr lang="it-IT" sz="1100" b="0" dirty="0">
                        <a:latin typeface="+mn-lt"/>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4,4</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4,5</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r h="370840">
                <a:tc>
                  <a:txBody>
                    <a:bodyPr/>
                    <a:lstStyle/>
                    <a:p>
                      <a:pPr>
                        <a:spcBef>
                          <a:spcPts val="0"/>
                        </a:spcBef>
                        <a:spcAft>
                          <a:spcPts val="0"/>
                        </a:spcAft>
                      </a:pPr>
                      <a:r>
                        <a:rPr lang="it-IT" sz="1100" dirty="0" smtClean="0"/>
                        <a:t>I</a:t>
                      </a: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dirty="0" smtClean="0"/>
                        <a:t>L’immagine della mia amministrazione</a:t>
                      </a:r>
                      <a:endParaRPr lang="it-IT" sz="1100" b="0" dirty="0">
                        <a:latin typeface="+mn-lt"/>
                        <a:cs typeface="Arial" panose="020B0604020202020204" pitchFamily="34" charset="0"/>
                      </a:endParaRPr>
                    </a:p>
                  </a:txBody>
                  <a:tcPr anchor="ctr"/>
                </a:tc>
                <a:tc>
                  <a:txBody>
                    <a:bodyPr/>
                    <a:lstStyle/>
                    <a:p>
                      <a:pPr algn="ctr">
                        <a:spcBef>
                          <a:spcPts val="0"/>
                        </a:spcBef>
                        <a:spcAft>
                          <a:spcPts val="0"/>
                        </a:spcAft>
                      </a:pPr>
                      <a:r>
                        <a:rPr lang="it-IT" sz="1100" b="0" dirty="0" smtClean="0">
                          <a:solidFill>
                            <a:schemeClr val="tx1"/>
                          </a:solidFill>
                        </a:rPr>
                        <a:t>3,5</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0,9</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rPr>
                        <a:t>4,2</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c>
                  <a:txBody>
                    <a:bodyPr/>
                    <a:lstStyle/>
                    <a:p>
                      <a:pPr algn="ctr">
                        <a:spcBef>
                          <a:spcPts val="0"/>
                        </a:spcBef>
                        <a:spcAft>
                          <a:spcPts val="0"/>
                        </a:spcAft>
                      </a:pPr>
                      <a:r>
                        <a:rPr lang="it-IT" sz="1100" b="0" dirty="0" smtClean="0">
                          <a:solidFill>
                            <a:schemeClr val="tx1"/>
                          </a:solidFill>
                        </a:rPr>
                        <a:t>1,1</a:t>
                      </a:r>
                      <a:endParaRPr lang="it-IT" sz="1100" b="0" dirty="0">
                        <a:solidFill>
                          <a:schemeClr val="tx1"/>
                        </a:solidFill>
                        <a:latin typeface="+mn-lt"/>
                        <a:cs typeface="Arial" panose="020B0604020202020204" pitchFamily="34" charset="0"/>
                      </a:endParaRPr>
                    </a:p>
                  </a:txBody>
                  <a:tcPr anchor="ctr">
                    <a:solidFill>
                      <a:schemeClr val="accent6">
                        <a:lumMod val="40000"/>
                        <a:lumOff val="60000"/>
                      </a:schemeClr>
                    </a:solidFill>
                  </a:tcPr>
                </a:tc>
              </a:tr>
            </a:tbl>
          </a:graphicData>
        </a:graphic>
      </p:graphicFrame>
      <p:graphicFrame>
        <p:nvGraphicFramePr>
          <p:cNvPr id="13" name="Tabella 12"/>
          <p:cNvGraphicFramePr>
            <a:graphicFrameLocks noGrp="1"/>
          </p:cNvGraphicFramePr>
          <p:nvPr/>
        </p:nvGraphicFramePr>
        <p:xfrm>
          <a:off x="1340000" y="5723176"/>
          <a:ext cx="5349990" cy="426720"/>
        </p:xfrm>
        <a:graphic>
          <a:graphicData uri="http://schemas.openxmlformats.org/drawingml/2006/table">
            <a:tbl>
              <a:tblPr firstRow="1" firstCol="1" lastRow="1">
                <a:tableStyleId>{C083E6E3-FA7D-4D7B-A595-EF9225AFEA82}</a:tableStyleId>
              </a:tblPr>
              <a:tblGrid>
                <a:gridCol w="343092"/>
                <a:gridCol w="2366242"/>
                <a:gridCol w="633436"/>
                <a:gridCol w="669074"/>
                <a:gridCol w="657922"/>
                <a:gridCol w="680224"/>
              </a:tblGrid>
              <a:tr h="370840">
                <a:tc>
                  <a:txBody>
                    <a:bodyPr/>
                    <a:lstStyle/>
                    <a:p>
                      <a:pPr>
                        <a:spcBef>
                          <a:spcPts val="0"/>
                        </a:spcBef>
                        <a:spcAft>
                          <a:spcPts val="0"/>
                        </a:spcAft>
                      </a:pP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dirty="0" smtClean="0">
                          <a:latin typeface="+mn-lt"/>
                          <a:cs typeface="Arial" panose="020B0604020202020204" pitchFamily="34" charset="0"/>
                        </a:rPr>
                        <a:t>BENESSERE</a:t>
                      </a:r>
                      <a:r>
                        <a:rPr lang="it-IT" sz="1100" baseline="0" dirty="0" smtClean="0">
                          <a:latin typeface="+mn-lt"/>
                          <a:cs typeface="Arial" panose="020B0604020202020204" pitchFamily="34" charset="0"/>
                        </a:rPr>
                        <a:t> ORGANIZZATIVO</a:t>
                      </a:r>
                    </a:p>
                    <a:p>
                      <a:pPr algn="l">
                        <a:spcBef>
                          <a:spcPts val="0"/>
                        </a:spcBef>
                        <a:spcAft>
                          <a:spcPts val="0"/>
                        </a:spcAft>
                      </a:pPr>
                      <a:r>
                        <a:rPr lang="it-IT" sz="1100" baseline="0" dirty="0" smtClean="0">
                          <a:latin typeface="+mn-lt"/>
                          <a:cs typeface="Arial" panose="020B0604020202020204" pitchFamily="34" charset="0"/>
                        </a:rPr>
                        <a:t> (indicatore di sintesi)</a:t>
                      </a:r>
                      <a:endParaRPr lang="it-IT" sz="1100" b="0" dirty="0">
                        <a:latin typeface="+mn-lt"/>
                        <a:cs typeface="Arial" panose="020B0604020202020204" pitchFamily="34" charset="0"/>
                      </a:endParaRPr>
                    </a:p>
                  </a:txBody>
                  <a:tcPr anchor="ctr"/>
                </a:tc>
                <a:tc>
                  <a:txBody>
                    <a:bodyPr/>
                    <a:lstStyle/>
                    <a:p>
                      <a:pPr algn="ctr">
                        <a:spcBef>
                          <a:spcPts val="0"/>
                        </a:spcBef>
                        <a:spcAft>
                          <a:spcPts val="0"/>
                        </a:spcAft>
                      </a:pPr>
                      <a:r>
                        <a:rPr lang="it-IT" sz="1100" dirty="0" smtClean="0">
                          <a:latin typeface="+mn-lt"/>
                          <a:cs typeface="Arial" panose="020B0604020202020204" pitchFamily="34" charset="0"/>
                        </a:rPr>
                        <a:t>4,15</a:t>
                      </a:r>
                      <a:endParaRPr lang="it-IT" sz="1100" b="0" dirty="0">
                        <a:latin typeface="+mn-lt"/>
                        <a:cs typeface="Arial" panose="020B0604020202020204" pitchFamily="34" charset="0"/>
                      </a:endParaRPr>
                    </a:p>
                  </a:txBody>
                  <a:tcPr anchor="ctr"/>
                </a:tc>
                <a:tc>
                  <a:txBody>
                    <a:bodyPr/>
                    <a:lstStyle/>
                    <a:p>
                      <a:pPr algn="ctr">
                        <a:spcBef>
                          <a:spcPts val="0"/>
                        </a:spcBef>
                        <a:spcAft>
                          <a:spcPts val="0"/>
                        </a:spcAft>
                      </a:pPr>
                      <a:r>
                        <a:rPr lang="it-IT" sz="1100" dirty="0" smtClean="0">
                          <a:latin typeface="+mn-lt"/>
                          <a:cs typeface="Arial" panose="020B0604020202020204" pitchFamily="34" charset="0"/>
                        </a:rPr>
                        <a:t>0,7</a:t>
                      </a:r>
                      <a:endParaRPr lang="it-IT" sz="1100" b="0" dirty="0">
                        <a:solidFill>
                          <a:schemeClr val="bg1">
                            <a:lumMod val="65000"/>
                          </a:schemeClr>
                        </a:solidFill>
                        <a:latin typeface="+mn-lt"/>
                        <a:cs typeface="Arial" panose="020B0604020202020204" pitchFamily="34" charset="0"/>
                      </a:endParaRPr>
                    </a:p>
                  </a:txBody>
                  <a:tcPr anchor="ctr"/>
                </a:tc>
                <a:tc>
                  <a:txBody>
                    <a:bodyPr/>
                    <a:lstStyle/>
                    <a:p>
                      <a:pPr algn="ctr">
                        <a:spcBef>
                          <a:spcPts val="0"/>
                        </a:spcBef>
                        <a:spcAft>
                          <a:spcPts val="0"/>
                        </a:spcAft>
                      </a:pPr>
                      <a:endParaRPr lang="it-IT" sz="1100" b="0" dirty="0">
                        <a:latin typeface="+mn-lt"/>
                        <a:cs typeface="Arial" panose="020B0604020202020204" pitchFamily="34" charset="0"/>
                      </a:endParaRPr>
                    </a:p>
                  </a:txBody>
                  <a:tcPr anchor="ctr"/>
                </a:tc>
                <a:tc>
                  <a:txBody>
                    <a:bodyPr/>
                    <a:lstStyle/>
                    <a:p>
                      <a:pPr algn="ctr">
                        <a:spcBef>
                          <a:spcPts val="0"/>
                        </a:spcBef>
                        <a:spcAft>
                          <a:spcPts val="0"/>
                        </a:spcAft>
                      </a:pPr>
                      <a:endParaRPr lang="it-IT" sz="1000" b="0" dirty="0">
                        <a:solidFill>
                          <a:schemeClr val="bg1">
                            <a:lumMod val="65000"/>
                          </a:schemeClr>
                        </a:solidFill>
                        <a:latin typeface="Arial" panose="020B0604020202020204" pitchFamily="34" charset="0"/>
                        <a:cs typeface="Arial" panose="020B0604020202020204" pitchFamily="34" charset="0"/>
                      </a:endParaRPr>
                    </a:p>
                  </a:txBody>
                  <a:tcPr anchor="ctr"/>
                </a:tc>
              </a:tr>
            </a:tbl>
          </a:graphicData>
        </a:graphic>
      </p:graphicFrame>
      <p:sp>
        <p:nvSpPr>
          <p:cNvPr id="15" name="CasellaDiTesto 14"/>
          <p:cNvSpPr txBox="1"/>
          <p:nvPr/>
        </p:nvSpPr>
        <p:spPr>
          <a:xfrm>
            <a:off x="6936059" y="5765180"/>
            <a:ext cx="3557239" cy="553998"/>
          </a:xfrm>
          <a:prstGeom prst="rect">
            <a:avLst/>
          </a:prstGeom>
          <a:noFill/>
        </p:spPr>
        <p:txBody>
          <a:bodyPr wrap="square" rtlCol="0">
            <a:spAutoFit/>
          </a:bodyPr>
          <a:lstStyle/>
          <a:p>
            <a:r>
              <a:rPr lang="it-IT" sz="1000" b="1" dirty="0" smtClean="0"/>
              <a:t>Scala</a:t>
            </a:r>
          </a:p>
          <a:p>
            <a:r>
              <a:rPr lang="it-IT" sz="1000" dirty="0" smtClean="0"/>
              <a:t>1 = minima soddisfazione/importanza</a:t>
            </a:r>
          </a:p>
          <a:p>
            <a:r>
              <a:rPr lang="it-IT" sz="1000" dirty="0" smtClean="0"/>
              <a:t>6 = massima soddisfazione/importanza</a:t>
            </a:r>
            <a:endParaRPr lang="it-IT" sz="1000" dirty="0"/>
          </a:p>
        </p:txBody>
      </p:sp>
      <p:grpSp>
        <p:nvGrpSpPr>
          <p:cNvPr id="16" name="Gruppo 15"/>
          <p:cNvGrpSpPr/>
          <p:nvPr/>
        </p:nvGrpSpPr>
        <p:grpSpPr>
          <a:xfrm>
            <a:off x="146632" y="922899"/>
            <a:ext cx="1562100" cy="1562100"/>
            <a:chOff x="3069165" y="120492"/>
            <a:chExt cx="1562100" cy="1562100"/>
          </a:xfrm>
        </p:grpSpPr>
        <p:sp>
          <p:nvSpPr>
            <p:cNvPr id="17" name="Ovale 16"/>
            <p:cNvSpPr/>
            <p:nvPr/>
          </p:nvSpPr>
          <p:spPr>
            <a:xfrm>
              <a:off x="3069165" y="120492"/>
              <a:ext cx="1562100" cy="1562100"/>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8" name="Ovale 4"/>
            <p:cNvSpPr/>
            <p:nvPr/>
          </p:nvSpPr>
          <p:spPr>
            <a:xfrm>
              <a:off x="3297929" y="349256"/>
              <a:ext cx="1104572" cy="11045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latin typeface="Arial" panose="020B0604020202020204" pitchFamily="34" charset="0"/>
                  <a:cs typeface="Arial" panose="020B0604020202020204" pitchFamily="34" charset="0"/>
                </a:rPr>
                <a:t>Benessere organizzativo</a:t>
              </a:r>
              <a:endParaRPr lang="it-IT" sz="1200" kern="1200" dirty="0">
                <a:latin typeface="Arial" panose="020B0604020202020204" pitchFamily="34" charset="0"/>
                <a:cs typeface="Arial" panose="020B0604020202020204" pitchFamily="34" charset="0"/>
              </a:endParaRPr>
            </a:p>
          </p:txBody>
        </p:sp>
      </p:grpSp>
      <p:grpSp>
        <p:nvGrpSpPr>
          <p:cNvPr id="14" name="Gruppo 13"/>
          <p:cNvGrpSpPr/>
          <p:nvPr/>
        </p:nvGrpSpPr>
        <p:grpSpPr>
          <a:xfrm>
            <a:off x="2341563" y="107618"/>
            <a:ext cx="9394602" cy="430429"/>
            <a:chOff x="2341563" y="107618"/>
            <a:chExt cx="9394602" cy="430429"/>
          </a:xfrm>
        </p:grpSpPr>
        <p:sp>
          <p:nvSpPr>
            <p:cNvPr id="1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0" name="Connettore 1 1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Segnaposto numero diapositiva 3"/>
          <p:cNvSpPr>
            <a:spLocks noGrp="1"/>
          </p:cNvSpPr>
          <p:nvPr>
            <p:ph type="sldNum" sz="quarter" idx="12"/>
          </p:nvPr>
        </p:nvSpPr>
        <p:spPr/>
        <p:txBody>
          <a:bodyPr/>
          <a:lstStyle/>
          <a:p>
            <a:fld id="{98D9D6CD-C7D4-42E0-A31B-525549CA2A1D}" type="slidenum">
              <a:rPr lang="it-IT" smtClean="0"/>
              <a:t>15</a:t>
            </a:fld>
            <a:endParaRPr lang="it-IT"/>
          </a:p>
        </p:txBody>
      </p:sp>
    </p:spTree>
    <p:extLst>
      <p:ext uri="{BB962C8B-B14F-4D97-AF65-F5344CB8AC3E}">
        <p14:creationId xmlns:p14="http://schemas.microsoft.com/office/powerpoint/2010/main" val="1421736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508"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aphicFrame>
        <p:nvGraphicFramePr>
          <p:cNvPr id="10" name="Tabella 9"/>
          <p:cNvGraphicFramePr>
            <a:graphicFrameLocks noGrp="1"/>
          </p:cNvGraphicFramePr>
          <p:nvPr>
            <p:extLst>
              <p:ext uri="{D42A27DB-BD31-4B8C-83A1-F6EECF244321}">
                <p14:modId xmlns:p14="http://schemas.microsoft.com/office/powerpoint/2010/main" val="1385831153"/>
              </p:ext>
            </p:extLst>
          </p:nvPr>
        </p:nvGraphicFramePr>
        <p:xfrm>
          <a:off x="1537739" y="1633923"/>
          <a:ext cx="4011844" cy="1645920"/>
        </p:xfrm>
        <a:graphic>
          <a:graphicData uri="http://schemas.openxmlformats.org/drawingml/2006/table">
            <a:tbl>
              <a:tblPr firstRow="1">
                <a:tableStyleId>{1FECB4D8-DB02-4DC6-A0A2-4F2EBAE1DC90}</a:tableStyleId>
              </a:tblPr>
              <a:tblGrid>
                <a:gridCol w="343092"/>
                <a:gridCol w="2366242"/>
                <a:gridCol w="633436"/>
                <a:gridCol w="669074"/>
              </a:tblGrid>
              <a:tr h="261782">
                <a:tc rowSpan="2" gridSpan="2">
                  <a:txBody>
                    <a:bodyPr/>
                    <a:lstStyle/>
                    <a:p>
                      <a:endParaRPr lang="it-IT" sz="1100" b="0" dirty="0">
                        <a:latin typeface="+mn-lt"/>
                        <a:cs typeface="Arial" panose="020B0604020202020204" pitchFamily="34" charset="0"/>
                      </a:endParaRPr>
                    </a:p>
                  </a:txBody>
                  <a:tcPr>
                    <a:noFill/>
                  </a:tcPr>
                </a:tc>
                <a:tc rowSpan="2" hMerge="1">
                  <a:txBody>
                    <a:bodyPr/>
                    <a:lstStyle/>
                    <a:p>
                      <a:endParaRPr lang="it-IT" sz="1000" b="0" dirty="0">
                        <a:latin typeface="Arial" panose="020B0604020202020204" pitchFamily="34" charset="0"/>
                        <a:cs typeface="Arial" panose="020B0604020202020204" pitchFamily="34" charset="0"/>
                      </a:endParaRPr>
                    </a:p>
                  </a:txBody>
                  <a:tcPr/>
                </a:tc>
                <a:tc gridSpan="2">
                  <a:txBody>
                    <a:bodyPr/>
                    <a:lstStyle/>
                    <a:p>
                      <a:pPr algn="ctr"/>
                      <a:r>
                        <a:rPr lang="it-IT" sz="1200" dirty="0" smtClean="0">
                          <a:solidFill>
                            <a:schemeClr val="tx1"/>
                          </a:solidFill>
                        </a:rPr>
                        <a:t>Soddisfazione</a:t>
                      </a:r>
                      <a:r>
                        <a:rPr lang="it-IT" sz="1200" baseline="0" dirty="0" smtClean="0">
                          <a:solidFill>
                            <a:schemeClr val="tx1"/>
                          </a:solidFill>
                        </a:rPr>
                        <a:t> </a:t>
                      </a:r>
                      <a:endParaRPr lang="it-IT" sz="1200" b="0" dirty="0">
                        <a:solidFill>
                          <a:schemeClr val="tx1"/>
                        </a:solidFill>
                        <a:latin typeface="+mn-lt"/>
                        <a:cs typeface="Arial" panose="020B0604020202020204" pitchFamily="34" charset="0"/>
                      </a:endParaRPr>
                    </a:p>
                  </a:txBody>
                  <a:tcPr>
                    <a:solidFill>
                      <a:schemeClr val="accent4">
                        <a:lumMod val="20000"/>
                        <a:lumOff val="80000"/>
                      </a:schemeClr>
                    </a:solidFill>
                  </a:tcPr>
                </a:tc>
                <a:tc hMerge="1">
                  <a:txBody>
                    <a:bodyPr/>
                    <a:lstStyle/>
                    <a:p>
                      <a:endParaRPr lang="it-IT" sz="1000" dirty="0">
                        <a:latin typeface="Arial" panose="020B0604020202020204" pitchFamily="34" charset="0"/>
                        <a:cs typeface="Arial" panose="020B0604020202020204" pitchFamily="34" charset="0"/>
                      </a:endParaRPr>
                    </a:p>
                  </a:txBody>
                  <a:tcPr/>
                </a:tc>
              </a:tr>
              <a:tr h="247782">
                <a:tc gridSpan="2" vMerge="1">
                  <a:txBody>
                    <a:bodyPr/>
                    <a:lstStyle/>
                    <a:p>
                      <a:endParaRPr lang="it-IT" sz="1000" b="0" dirty="0">
                        <a:latin typeface="Arial" panose="020B0604020202020204" pitchFamily="34" charset="0"/>
                        <a:cs typeface="Arial" panose="020B0604020202020204" pitchFamily="34" charset="0"/>
                      </a:endParaRPr>
                    </a:p>
                  </a:txBody>
                  <a:tcPr>
                    <a:solidFill>
                      <a:schemeClr val="accent2"/>
                    </a:solidFill>
                  </a:tcPr>
                </a:tc>
                <a:tc hMerge="1" vMerge="1">
                  <a:txBody>
                    <a:bodyPr/>
                    <a:lstStyle/>
                    <a:p>
                      <a:endParaRPr lang="it-IT" sz="1000" b="0" dirty="0">
                        <a:latin typeface="Arial" panose="020B0604020202020204" pitchFamily="34" charset="0"/>
                        <a:cs typeface="Arial" panose="020B0604020202020204" pitchFamily="34" charset="0"/>
                      </a:endParaRPr>
                    </a:p>
                  </a:txBody>
                  <a:tcPr>
                    <a:solidFill>
                      <a:schemeClr val="accent2"/>
                    </a:solidFill>
                  </a:tcPr>
                </a:tc>
                <a:tc>
                  <a:txBody>
                    <a:bodyPr/>
                    <a:lstStyle/>
                    <a:p>
                      <a:pPr algn="ctr"/>
                      <a:r>
                        <a:rPr lang="it-IT" sz="1100" b="0" dirty="0" smtClean="0">
                          <a:solidFill>
                            <a:schemeClr val="tx1"/>
                          </a:solidFill>
                        </a:rPr>
                        <a:t>Media </a:t>
                      </a:r>
                      <a:endParaRPr lang="it-IT" sz="1100" b="0" dirty="0">
                        <a:solidFill>
                          <a:schemeClr val="tx1"/>
                        </a:solidFill>
                        <a:latin typeface="+mn-lt"/>
                        <a:cs typeface="Arial" panose="020B0604020202020204" pitchFamily="34" charset="0"/>
                      </a:endParaRPr>
                    </a:p>
                  </a:txBody>
                  <a:tcPr>
                    <a:solidFill>
                      <a:schemeClr val="accent4">
                        <a:lumMod val="20000"/>
                        <a:lumOff val="80000"/>
                      </a:schemeClr>
                    </a:solidFill>
                  </a:tcPr>
                </a:tc>
                <a:tc>
                  <a:txBody>
                    <a:bodyPr/>
                    <a:lstStyle/>
                    <a:p>
                      <a:pPr algn="ctr"/>
                      <a:r>
                        <a:rPr lang="it-IT" sz="1100" b="0" dirty="0" err="1" smtClean="0">
                          <a:solidFill>
                            <a:schemeClr val="tx1"/>
                          </a:solidFill>
                        </a:rPr>
                        <a:t>Dev</a:t>
                      </a:r>
                      <a:r>
                        <a:rPr lang="it-IT" sz="1100" b="0" dirty="0" smtClean="0">
                          <a:solidFill>
                            <a:schemeClr val="tx1"/>
                          </a:solidFill>
                        </a:rPr>
                        <a:t>. </a:t>
                      </a:r>
                      <a:r>
                        <a:rPr lang="it-IT" sz="1100" b="0" dirty="0" err="1" smtClean="0">
                          <a:solidFill>
                            <a:schemeClr val="tx1"/>
                          </a:solidFill>
                        </a:rPr>
                        <a:t>std</a:t>
                      </a:r>
                      <a:endParaRPr lang="it-IT" sz="1100" b="0" dirty="0">
                        <a:solidFill>
                          <a:schemeClr val="tx1"/>
                        </a:solidFill>
                        <a:latin typeface="+mn-lt"/>
                        <a:cs typeface="Arial" panose="020B0604020202020204" pitchFamily="34" charset="0"/>
                      </a:endParaRPr>
                    </a:p>
                  </a:txBody>
                  <a:tcPr>
                    <a:solidFill>
                      <a:schemeClr val="accent4">
                        <a:lumMod val="20000"/>
                        <a:lumOff val="80000"/>
                      </a:schemeClr>
                    </a:solidFill>
                  </a:tcPr>
                </a:tc>
              </a:tr>
              <a:tr h="370840">
                <a:tc>
                  <a:txBody>
                    <a:bodyPr/>
                    <a:lstStyle/>
                    <a:p>
                      <a:pPr>
                        <a:spcBef>
                          <a:spcPts val="0"/>
                        </a:spcBef>
                        <a:spcAft>
                          <a:spcPts val="0"/>
                        </a:spcAft>
                      </a:pPr>
                      <a:r>
                        <a:rPr lang="it-IT" sz="1100" dirty="0" smtClean="0"/>
                        <a:t>L</a:t>
                      </a:r>
                      <a:endParaRPr lang="it-IT" sz="1100" b="0" dirty="0">
                        <a:latin typeface="+mn-lt"/>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b="0" i="0" u="none" strike="noStrike" baseline="0" dirty="0" smtClean="0">
                          <a:latin typeface="+mn-lt"/>
                          <a:cs typeface="Arial" panose="020B0604020202020204" pitchFamily="34" charset="0"/>
                        </a:rPr>
                        <a:t>La mia organizzazione</a:t>
                      </a:r>
                    </a:p>
                  </a:txBody>
                  <a:tcPr anchor="ct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3,9</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0,9</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r>
              <a:tr h="370840">
                <a:tc>
                  <a:txBody>
                    <a:bodyPr/>
                    <a:lstStyle/>
                    <a:p>
                      <a:pPr>
                        <a:spcBef>
                          <a:spcPts val="0"/>
                        </a:spcBef>
                        <a:spcAft>
                          <a:spcPts val="0"/>
                        </a:spcAft>
                      </a:pPr>
                      <a:r>
                        <a:rPr lang="it-IT" sz="1100" dirty="0" smtClean="0"/>
                        <a:t>M</a:t>
                      </a:r>
                      <a:endParaRPr lang="it-IT" sz="1100" b="0" dirty="0">
                        <a:latin typeface="+mn-lt"/>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b="0" i="0" u="none" strike="noStrike" kern="1200" dirty="0" smtClean="0">
                          <a:solidFill>
                            <a:schemeClr val="dk1"/>
                          </a:solidFill>
                          <a:latin typeface="+mn-lt"/>
                          <a:ea typeface="+mn-ea"/>
                          <a:cs typeface="Arial" panose="020B0604020202020204" pitchFamily="34" charset="0"/>
                        </a:rPr>
                        <a:t>Le mie performance</a:t>
                      </a:r>
                    </a:p>
                  </a:txBody>
                  <a:tcPr anchor="ct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4,1</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1,0</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r>
              <a:tr h="370840">
                <a:tc>
                  <a:txBody>
                    <a:bodyPr/>
                    <a:lstStyle/>
                    <a:p>
                      <a:pPr>
                        <a:spcBef>
                          <a:spcPts val="0"/>
                        </a:spcBef>
                        <a:spcAft>
                          <a:spcPts val="0"/>
                        </a:spcAft>
                      </a:pPr>
                      <a:r>
                        <a:rPr lang="it-IT" sz="1100" dirty="0" smtClean="0"/>
                        <a:t>N</a:t>
                      </a:r>
                      <a:endParaRPr lang="it-IT" sz="1100" b="0" dirty="0">
                        <a:latin typeface="+mn-lt"/>
                        <a:cs typeface="Arial" panose="020B0604020202020204" pitchFamily="34" charset="0"/>
                      </a:endParaRPr>
                    </a:p>
                  </a:txBody>
                  <a:tcPr anchor="ctr"/>
                </a:tc>
                <a:tc>
                  <a:txBody>
                    <a:bodyPr/>
                    <a:lstStyle/>
                    <a:p>
                      <a:pPr algn="l" rtl="0">
                        <a:spcBef>
                          <a:spcPts val="0"/>
                        </a:spcBef>
                        <a:spcAft>
                          <a:spcPts val="0"/>
                        </a:spcAft>
                      </a:pPr>
                      <a:r>
                        <a:rPr lang="it-IT" sz="1100" b="0" i="0" u="none" strike="noStrike" kern="1200" dirty="0" smtClean="0">
                          <a:solidFill>
                            <a:schemeClr val="dk1"/>
                          </a:solidFill>
                          <a:latin typeface="+mn-lt"/>
                          <a:ea typeface="+mn-ea"/>
                          <a:cs typeface="Arial" panose="020B0604020202020204" pitchFamily="34" charset="0"/>
                        </a:rPr>
                        <a:t>Il funzionamento del sistema</a:t>
                      </a:r>
                    </a:p>
                  </a:txBody>
                  <a:tcPr anchor="ct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3,8</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1,0</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r>
            </a:tbl>
          </a:graphicData>
        </a:graphic>
      </p:graphicFrame>
      <p:graphicFrame>
        <p:nvGraphicFramePr>
          <p:cNvPr id="13" name="Tabella 12"/>
          <p:cNvGraphicFramePr>
            <a:graphicFrameLocks noGrp="1"/>
          </p:cNvGraphicFramePr>
          <p:nvPr>
            <p:extLst>
              <p:ext uri="{D42A27DB-BD31-4B8C-83A1-F6EECF244321}">
                <p14:modId xmlns:p14="http://schemas.microsoft.com/office/powerpoint/2010/main" val="3059870061"/>
              </p:ext>
            </p:extLst>
          </p:nvPr>
        </p:nvGraphicFramePr>
        <p:xfrm>
          <a:off x="7258441" y="5734322"/>
          <a:ext cx="4011844" cy="594360"/>
        </p:xfrm>
        <a:graphic>
          <a:graphicData uri="http://schemas.openxmlformats.org/drawingml/2006/table">
            <a:tbl>
              <a:tblPr firstRow="1" firstCol="1" lastRow="1">
                <a:tableStyleId>{C083E6E3-FA7D-4D7B-A595-EF9225AFEA82}</a:tableStyleId>
              </a:tblPr>
              <a:tblGrid>
                <a:gridCol w="343092"/>
                <a:gridCol w="2366242"/>
                <a:gridCol w="633436"/>
                <a:gridCol w="669074"/>
              </a:tblGrid>
              <a:tr h="370840">
                <a:tc>
                  <a:txBody>
                    <a:bodyPr/>
                    <a:lstStyle/>
                    <a:p>
                      <a:pPr>
                        <a:spcBef>
                          <a:spcPts val="0"/>
                        </a:spcBef>
                        <a:spcAft>
                          <a:spcPts val="0"/>
                        </a:spcAft>
                      </a:pP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b="1" baseline="0" dirty="0" smtClean="0">
                          <a:solidFill>
                            <a:schemeClr val="tx1"/>
                          </a:solidFill>
                          <a:latin typeface="+mn-lt"/>
                          <a:cs typeface="Arial" panose="020B0604020202020204" pitchFamily="34" charset="0"/>
                        </a:rPr>
                        <a:t>VALUTAZIONE DEL SUPERIORE GERARCHICO</a:t>
                      </a:r>
                    </a:p>
                    <a:p>
                      <a:pPr algn="l">
                        <a:spcBef>
                          <a:spcPts val="0"/>
                        </a:spcBef>
                        <a:spcAft>
                          <a:spcPts val="0"/>
                        </a:spcAft>
                      </a:pPr>
                      <a:r>
                        <a:rPr lang="it-IT" sz="1100" b="1" baseline="0" dirty="0" smtClean="0">
                          <a:solidFill>
                            <a:schemeClr val="tx1"/>
                          </a:solidFill>
                          <a:latin typeface="+mn-lt"/>
                          <a:cs typeface="Arial" panose="020B0604020202020204" pitchFamily="34" charset="0"/>
                        </a:rPr>
                        <a:t>(indicatore di sintesi)</a:t>
                      </a:r>
                      <a:endParaRPr lang="it-IT" sz="1100" b="1" dirty="0">
                        <a:solidFill>
                          <a:schemeClr val="tx1"/>
                        </a:solidFill>
                        <a:latin typeface="+mn-lt"/>
                        <a:cs typeface="Arial" panose="020B0604020202020204" pitchFamily="34" charset="0"/>
                      </a:endParaRPr>
                    </a:p>
                  </a:txBody>
                  <a:tcPr anchor="ctr"/>
                </a:tc>
                <a:tc>
                  <a:txBody>
                    <a:bodyPr/>
                    <a:lstStyle/>
                    <a:p>
                      <a:pPr algn="ctr">
                        <a:spcBef>
                          <a:spcPts val="0"/>
                        </a:spcBef>
                        <a:spcAft>
                          <a:spcPts val="0"/>
                        </a:spcAft>
                      </a:pPr>
                      <a:r>
                        <a:rPr lang="it-IT" sz="1100" b="1" dirty="0" smtClean="0">
                          <a:solidFill>
                            <a:schemeClr val="tx1"/>
                          </a:solidFill>
                          <a:latin typeface="+mn-lt"/>
                          <a:cs typeface="Arial" panose="020B0604020202020204" pitchFamily="34" charset="0"/>
                        </a:rPr>
                        <a:t>3,87</a:t>
                      </a:r>
                      <a:endParaRPr lang="it-IT" sz="1100" b="1" dirty="0">
                        <a:solidFill>
                          <a:schemeClr val="tx1"/>
                        </a:solidFill>
                        <a:latin typeface="+mn-lt"/>
                        <a:cs typeface="Arial" panose="020B0604020202020204" pitchFamily="34" charset="0"/>
                      </a:endParaRPr>
                    </a:p>
                  </a:txBody>
                  <a:tcPr anchor="ctr"/>
                </a:tc>
                <a:tc>
                  <a:txBody>
                    <a:bodyPr/>
                    <a:lstStyle/>
                    <a:p>
                      <a:pPr algn="ctr">
                        <a:spcBef>
                          <a:spcPts val="0"/>
                        </a:spcBef>
                        <a:spcAft>
                          <a:spcPts val="0"/>
                        </a:spcAft>
                      </a:pPr>
                      <a:r>
                        <a:rPr lang="it-IT" sz="1100" b="1" dirty="0" smtClean="0">
                          <a:solidFill>
                            <a:schemeClr val="tx1"/>
                          </a:solidFill>
                          <a:latin typeface="+mn-lt"/>
                          <a:cs typeface="Arial" panose="020B0604020202020204" pitchFamily="34" charset="0"/>
                        </a:rPr>
                        <a:t>0,9</a:t>
                      </a:r>
                      <a:endParaRPr lang="it-IT" sz="1100" b="1" dirty="0">
                        <a:solidFill>
                          <a:schemeClr val="tx1"/>
                        </a:solidFill>
                        <a:latin typeface="+mn-lt"/>
                        <a:cs typeface="Arial" panose="020B0604020202020204" pitchFamily="34" charset="0"/>
                      </a:endParaRPr>
                    </a:p>
                  </a:txBody>
                  <a:tcPr anchor="ctr"/>
                </a:tc>
              </a:tr>
            </a:tbl>
          </a:graphicData>
        </a:graphic>
      </p:graphicFrame>
      <p:grpSp>
        <p:nvGrpSpPr>
          <p:cNvPr id="19" name="Gruppo 18"/>
          <p:cNvGrpSpPr/>
          <p:nvPr/>
        </p:nvGrpSpPr>
        <p:grpSpPr>
          <a:xfrm>
            <a:off x="266508" y="922899"/>
            <a:ext cx="1562100" cy="1562100"/>
            <a:chOff x="3596977" y="1928283"/>
            <a:chExt cx="1562100" cy="1562100"/>
          </a:xfrm>
        </p:grpSpPr>
        <p:sp>
          <p:nvSpPr>
            <p:cNvPr id="20" name="Ovale 19"/>
            <p:cNvSpPr/>
            <p:nvPr/>
          </p:nvSpPr>
          <p:spPr>
            <a:xfrm>
              <a:off x="3596977" y="1928283"/>
              <a:ext cx="1562100" cy="1562100"/>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1" name="Ovale 4"/>
            <p:cNvSpPr/>
            <p:nvPr/>
          </p:nvSpPr>
          <p:spPr>
            <a:xfrm>
              <a:off x="3825741" y="2157047"/>
              <a:ext cx="1104572" cy="11045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latin typeface="Arial" panose="020B0604020202020204" pitchFamily="34" charset="0"/>
                  <a:cs typeface="Arial" panose="020B0604020202020204" pitchFamily="34" charset="0"/>
                </a:rPr>
                <a:t>Grado di condivisione del sistema di valutazione</a:t>
              </a:r>
              <a:endParaRPr lang="it-IT" sz="1200" kern="1200" dirty="0">
                <a:latin typeface="Arial" panose="020B0604020202020204" pitchFamily="34" charset="0"/>
                <a:cs typeface="Arial" panose="020B0604020202020204" pitchFamily="34" charset="0"/>
              </a:endParaRPr>
            </a:p>
          </p:txBody>
        </p:sp>
      </p:grpSp>
      <p:graphicFrame>
        <p:nvGraphicFramePr>
          <p:cNvPr id="22" name="Tabella 21"/>
          <p:cNvGraphicFramePr>
            <a:graphicFrameLocks noGrp="1"/>
          </p:cNvGraphicFramePr>
          <p:nvPr>
            <p:extLst>
              <p:ext uri="{D42A27DB-BD31-4B8C-83A1-F6EECF244321}">
                <p14:modId xmlns:p14="http://schemas.microsoft.com/office/powerpoint/2010/main" val="520037812"/>
              </p:ext>
            </p:extLst>
          </p:nvPr>
        </p:nvGraphicFramePr>
        <p:xfrm>
          <a:off x="7258441" y="4273041"/>
          <a:ext cx="4011844" cy="1275080"/>
        </p:xfrm>
        <a:graphic>
          <a:graphicData uri="http://schemas.openxmlformats.org/drawingml/2006/table">
            <a:tbl>
              <a:tblPr firstRow="1">
                <a:tableStyleId>{1FECB4D8-DB02-4DC6-A0A2-4F2EBAE1DC90}</a:tableStyleId>
              </a:tblPr>
              <a:tblGrid>
                <a:gridCol w="343092"/>
                <a:gridCol w="2366242"/>
                <a:gridCol w="633436"/>
                <a:gridCol w="669074"/>
              </a:tblGrid>
              <a:tr h="261782">
                <a:tc rowSpan="2" gridSpan="2">
                  <a:txBody>
                    <a:bodyPr/>
                    <a:lstStyle/>
                    <a:p>
                      <a:endParaRPr lang="it-IT" sz="1100" b="0" dirty="0">
                        <a:latin typeface="+mn-lt"/>
                        <a:cs typeface="Arial" panose="020B0604020202020204" pitchFamily="34" charset="0"/>
                      </a:endParaRPr>
                    </a:p>
                  </a:txBody>
                  <a:tcPr>
                    <a:noFill/>
                  </a:tcPr>
                </a:tc>
                <a:tc rowSpan="2" hMerge="1">
                  <a:txBody>
                    <a:bodyPr/>
                    <a:lstStyle/>
                    <a:p>
                      <a:endParaRPr lang="it-IT" sz="1000" b="0" dirty="0">
                        <a:latin typeface="Arial" panose="020B0604020202020204" pitchFamily="34" charset="0"/>
                        <a:cs typeface="Arial" panose="020B0604020202020204" pitchFamily="34" charset="0"/>
                      </a:endParaRPr>
                    </a:p>
                  </a:txBody>
                  <a:tcPr/>
                </a:tc>
                <a:tc gridSpan="2">
                  <a:txBody>
                    <a:bodyPr/>
                    <a:lstStyle/>
                    <a:p>
                      <a:pPr algn="ctr"/>
                      <a:r>
                        <a:rPr lang="it-IT" sz="1200" dirty="0" smtClean="0">
                          <a:solidFill>
                            <a:schemeClr val="tx1"/>
                          </a:solidFill>
                        </a:rPr>
                        <a:t>Soddisfazione</a:t>
                      </a:r>
                      <a:r>
                        <a:rPr lang="it-IT" sz="1200" baseline="0" dirty="0" smtClean="0">
                          <a:solidFill>
                            <a:schemeClr val="tx1"/>
                          </a:solidFill>
                        </a:rPr>
                        <a:t> </a:t>
                      </a:r>
                      <a:endParaRPr lang="it-IT" sz="1200" b="0" dirty="0">
                        <a:solidFill>
                          <a:schemeClr val="tx1"/>
                        </a:solidFill>
                        <a:latin typeface="+mn-lt"/>
                        <a:cs typeface="Arial" panose="020B0604020202020204" pitchFamily="34" charset="0"/>
                      </a:endParaRPr>
                    </a:p>
                  </a:txBody>
                  <a:tcPr>
                    <a:solidFill>
                      <a:schemeClr val="accent4">
                        <a:lumMod val="20000"/>
                        <a:lumOff val="80000"/>
                      </a:schemeClr>
                    </a:solidFill>
                  </a:tcPr>
                </a:tc>
                <a:tc hMerge="1">
                  <a:txBody>
                    <a:bodyPr/>
                    <a:lstStyle/>
                    <a:p>
                      <a:endParaRPr lang="it-IT" sz="1000" dirty="0">
                        <a:latin typeface="Arial" panose="020B0604020202020204" pitchFamily="34" charset="0"/>
                        <a:cs typeface="Arial" panose="020B0604020202020204" pitchFamily="34" charset="0"/>
                      </a:endParaRPr>
                    </a:p>
                  </a:txBody>
                  <a:tcPr/>
                </a:tc>
              </a:tr>
              <a:tr h="247782">
                <a:tc gridSpan="2" vMerge="1">
                  <a:txBody>
                    <a:bodyPr/>
                    <a:lstStyle/>
                    <a:p>
                      <a:endParaRPr lang="it-IT" sz="1000" b="0" dirty="0">
                        <a:latin typeface="Arial" panose="020B0604020202020204" pitchFamily="34" charset="0"/>
                        <a:cs typeface="Arial" panose="020B0604020202020204" pitchFamily="34" charset="0"/>
                      </a:endParaRPr>
                    </a:p>
                  </a:txBody>
                  <a:tcPr>
                    <a:solidFill>
                      <a:schemeClr val="accent2"/>
                    </a:solidFill>
                  </a:tcPr>
                </a:tc>
                <a:tc hMerge="1" vMerge="1">
                  <a:txBody>
                    <a:bodyPr/>
                    <a:lstStyle/>
                    <a:p>
                      <a:endParaRPr lang="it-IT" sz="1000" b="0" dirty="0">
                        <a:latin typeface="Arial" panose="020B0604020202020204" pitchFamily="34" charset="0"/>
                        <a:cs typeface="Arial" panose="020B0604020202020204" pitchFamily="34" charset="0"/>
                      </a:endParaRPr>
                    </a:p>
                  </a:txBody>
                  <a:tcPr>
                    <a:solidFill>
                      <a:schemeClr val="accent2"/>
                    </a:solidFill>
                  </a:tcPr>
                </a:tc>
                <a:tc>
                  <a:txBody>
                    <a:bodyPr/>
                    <a:lstStyle/>
                    <a:p>
                      <a:pPr algn="ctr"/>
                      <a:r>
                        <a:rPr lang="it-IT" sz="1100" b="0" dirty="0" smtClean="0">
                          <a:solidFill>
                            <a:schemeClr val="tx1"/>
                          </a:solidFill>
                        </a:rPr>
                        <a:t>Media </a:t>
                      </a:r>
                      <a:endParaRPr lang="it-IT" sz="1100" b="0" dirty="0">
                        <a:solidFill>
                          <a:schemeClr val="tx1"/>
                        </a:solidFill>
                        <a:latin typeface="+mn-lt"/>
                        <a:cs typeface="Arial" panose="020B0604020202020204" pitchFamily="34" charset="0"/>
                      </a:endParaRPr>
                    </a:p>
                  </a:txBody>
                  <a:tcPr>
                    <a:solidFill>
                      <a:schemeClr val="accent4">
                        <a:lumMod val="20000"/>
                        <a:lumOff val="80000"/>
                      </a:schemeClr>
                    </a:solidFill>
                  </a:tcPr>
                </a:tc>
                <a:tc>
                  <a:txBody>
                    <a:bodyPr/>
                    <a:lstStyle/>
                    <a:p>
                      <a:pPr algn="ctr"/>
                      <a:r>
                        <a:rPr lang="it-IT" sz="1100" b="0" dirty="0" err="1" smtClean="0">
                          <a:solidFill>
                            <a:schemeClr val="tx1"/>
                          </a:solidFill>
                        </a:rPr>
                        <a:t>Dev</a:t>
                      </a:r>
                      <a:r>
                        <a:rPr lang="it-IT" sz="1100" b="0" dirty="0" smtClean="0">
                          <a:solidFill>
                            <a:schemeClr val="tx1"/>
                          </a:solidFill>
                        </a:rPr>
                        <a:t>. </a:t>
                      </a:r>
                      <a:r>
                        <a:rPr lang="it-IT" sz="1100" b="0" dirty="0" err="1" smtClean="0">
                          <a:solidFill>
                            <a:schemeClr val="tx1"/>
                          </a:solidFill>
                        </a:rPr>
                        <a:t>std</a:t>
                      </a:r>
                      <a:endParaRPr lang="it-IT" sz="1100" b="0" dirty="0">
                        <a:solidFill>
                          <a:schemeClr val="tx1"/>
                        </a:solidFill>
                        <a:latin typeface="+mn-lt"/>
                        <a:cs typeface="Arial" panose="020B0604020202020204" pitchFamily="34" charset="0"/>
                      </a:endParaRPr>
                    </a:p>
                  </a:txBody>
                  <a:tcPr>
                    <a:solidFill>
                      <a:schemeClr val="accent4">
                        <a:lumMod val="20000"/>
                        <a:lumOff val="80000"/>
                      </a:schemeClr>
                    </a:solidFill>
                  </a:tcPr>
                </a:tc>
              </a:tr>
              <a:tr h="370840">
                <a:tc>
                  <a:txBody>
                    <a:bodyPr/>
                    <a:lstStyle/>
                    <a:p>
                      <a:pPr>
                        <a:spcBef>
                          <a:spcPts val="0"/>
                        </a:spcBef>
                        <a:spcAft>
                          <a:spcPts val="0"/>
                        </a:spcAft>
                      </a:pPr>
                      <a:r>
                        <a:rPr lang="it-IT" sz="1100" dirty="0" smtClean="0"/>
                        <a:t>O</a:t>
                      </a:r>
                      <a:endParaRPr lang="it-IT" sz="1100" b="0" dirty="0">
                        <a:latin typeface="+mn-lt"/>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b="0" i="0" u="none" strike="noStrike" baseline="0" dirty="0" smtClean="0">
                          <a:latin typeface="+mn-lt"/>
                          <a:cs typeface="Arial" panose="020B0604020202020204" pitchFamily="34" charset="0"/>
                        </a:rPr>
                        <a:t>La mia organizzazione</a:t>
                      </a:r>
                    </a:p>
                  </a:txBody>
                  <a:tcPr anchor="ct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4,0</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1,0</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r>
              <a:tr h="370840">
                <a:tc>
                  <a:txBody>
                    <a:bodyPr/>
                    <a:lstStyle/>
                    <a:p>
                      <a:pPr>
                        <a:spcBef>
                          <a:spcPts val="0"/>
                        </a:spcBef>
                        <a:spcAft>
                          <a:spcPts val="0"/>
                        </a:spcAft>
                      </a:pPr>
                      <a:r>
                        <a:rPr lang="it-IT" sz="1100" dirty="0" smtClean="0"/>
                        <a:t>P</a:t>
                      </a:r>
                      <a:endParaRPr lang="it-IT" sz="1100" b="0" dirty="0">
                        <a:latin typeface="+mn-lt"/>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b="0" i="0" u="none" strike="noStrike" kern="1200" dirty="0" smtClean="0">
                          <a:solidFill>
                            <a:schemeClr val="dk1"/>
                          </a:solidFill>
                          <a:latin typeface="+mn-lt"/>
                          <a:ea typeface="+mn-ea"/>
                          <a:cs typeface="Arial" panose="020B0604020202020204" pitchFamily="34" charset="0"/>
                        </a:rPr>
                        <a:t>Le mie performance</a:t>
                      </a:r>
                    </a:p>
                  </a:txBody>
                  <a:tcPr anchor="ct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3,7</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c>
                  <a:txBody>
                    <a:bodyPr/>
                    <a:lstStyle/>
                    <a:p>
                      <a:pPr algn="ctr">
                        <a:spcBef>
                          <a:spcPts val="0"/>
                        </a:spcBef>
                        <a:spcAft>
                          <a:spcPts val="0"/>
                        </a:spcAft>
                      </a:pPr>
                      <a:r>
                        <a:rPr lang="it-IT" sz="1100" b="0" dirty="0" smtClean="0">
                          <a:solidFill>
                            <a:schemeClr val="tx1"/>
                          </a:solidFill>
                          <a:latin typeface="+mn-lt"/>
                          <a:cs typeface="Arial" panose="020B0604020202020204" pitchFamily="34" charset="0"/>
                        </a:rPr>
                        <a:t>1,0</a:t>
                      </a:r>
                      <a:endParaRPr lang="it-IT" sz="1100" b="0" dirty="0">
                        <a:solidFill>
                          <a:schemeClr val="tx1"/>
                        </a:solidFill>
                        <a:latin typeface="+mn-lt"/>
                        <a:cs typeface="Arial" panose="020B0604020202020204" pitchFamily="34" charset="0"/>
                      </a:endParaRPr>
                    </a:p>
                  </a:txBody>
                  <a:tcPr anchor="ctr">
                    <a:solidFill>
                      <a:schemeClr val="accent4">
                        <a:lumMod val="20000"/>
                        <a:lumOff val="80000"/>
                      </a:schemeClr>
                    </a:solidFill>
                  </a:tcPr>
                </a:tc>
              </a:tr>
            </a:tbl>
          </a:graphicData>
        </a:graphic>
      </p:graphicFrame>
      <p:grpSp>
        <p:nvGrpSpPr>
          <p:cNvPr id="23" name="Gruppo 22"/>
          <p:cNvGrpSpPr/>
          <p:nvPr/>
        </p:nvGrpSpPr>
        <p:grpSpPr>
          <a:xfrm>
            <a:off x="5984023" y="3540042"/>
            <a:ext cx="1562100" cy="1562100"/>
            <a:chOff x="3080318" y="3856480"/>
            <a:chExt cx="1562100" cy="1562100"/>
          </a:xfrm>
        </p:grpSpPr>
        <p:sp>
          <p:nvSpPr>
            <p:cNvPr id="24" name="Ovale 23"/>
            <p:cNvSpPr/>
            <p:nvPr/>
          </p:nvSpPr>
          <p:spPr>
            <a:xfrm>
              <a:off x="3080318" y="3856480"/>
              <a:ext cx="1562100" cy="1562100"/>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5" name="Ovale 4"/>
            <p:cNvSpPr/>
            <p:nvPr/>
          </p:nvSpPr>
          <p:spPr>
            <a:xfrm>
              <a:off x="3309082" y="4085244"/>
              <a:ext cx="1104572" cy="11045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latin typeface="Arial" panose="020B0604020202020204" pitchFamily="34" charset="0"/>
                  <a:cs typeface="Arial" panose="020B0604020202020204" pitchFamily="34" charset="0"/>
                </a:rPr>
                <a:t>Valutazione del superiore gerarchico</a:t>
              </a:r>
              <a:endParaRPr lang="it-IT" sz="1200" kern="1200" dirty="0">
                <a:latin typeface="Arial" panose="020B0604020202020204" pitchFamily="34" charset="0"/>
                <a:cs typeface="Arial" panose="020B0604020202020204" pitchFamily="34" charset="0"/>
              </a:endParaRPr>
            </a:p>
          </p:txBody>
        </p:sp>
      </p:grpSp>
      <p:graphicFrame>
        <p:nvGraphicFramePr>
          <p:cNvPr id="26" name="Tabella 25"/>
          <p:cNvGraphicFramePr>
            <a:graphicFrameLocks noGrp="1"/>
          </p:cNvGraphicFramePr>
          <p:nvPr>
            <p:extLst>
              <p:ext uri="{D42A27DB-BD31-4B8C-83A1-F6EECF244321}">
                <p14:modId xmlns:p14="http://schemas.microsoft.com/office/powerpoint/2010/main" val="3282333568"/>
              </p:ext>
            </p:extLst>
          </p:nvPr>
        </p:nvGraphicFramePr>
        <p:xfrm>
          <a:off x="1529379" y="3411156"/>
          <a:ext cx="4011844" cy="594360"/>
        </p:xfrm>
        <a:graphic>
          <a:graphicData uri="http://schemas.openxmlformats.org/drawingml/2006/table">
            <a:tbl>
              <a:tblPr firstRow="1" firstCol="1" lastRow="1">
                <a:tableStyleId>{C083E6E3-FA7D-4D7B-A595-EF9225AFEA82}</a:tableStyleId>
              </a:tblPr>
              <a:tblGrid>
                <a:gridCol w="343092"/>
                <a:gridCol w="2366242"/>
                <a:gridCol w="633436"/>
                <a:gridCol w="669074"/>
              </a:tblGrid>
              <a:tr h="370840">
                <a:tc>
                  <a:txBody>
                    <a:bodyPr/>
                    <a:lstStyle/>
                    <a:p>
                      <a:pPr>
                        <a:spcBef>
                          <a:spcPts val="0"/>
                        </a:spcBef>
                        <a:spcAft>
                          <a:spcPts val="0"/>
                        </a:spcAft>
                      </a:pPr>
                      <a:endParaRPr lang="it-IT" sz="1100" b="0" dirty="0">
                        <a:latin typeface="+mn-lt"/>
                        <a:cs typeface="Arial" panose="020B0604020202020204" pitchFamily="34" charset="0"/>
                      </a:endParaRPr>
                    </a:p>
                  </a:txBody>
                  <a:tcPr anchor="ctr"/>
                </a:tc>
                <a:tc>
                  <a:txBody>
                    <a:bodyPr/>
                    <a:lstStyle/>
                    <a:p>
                      <a:pPr algn="l">
                        <a:spcBef>
                          <a:spcPts val="0"/>
                        </a:spcBef>
                        <a:spcAft>
                          <a:spcPts val="0"/>
                        </a:spcAft>
                      </a:pPr>
                      <a:r>
                        <a:rPr lang="it-IT" sz="1100" b="1" dirty="0" smtClean="0">
                          <a:solidFill>
                            <a:schemeClr val="tx1"/>
                          </a:solidFill>
                          <a:latin typeface="+mn-lt"/>
                          <a:cs typeface="Arial" panose="020B0604020202020204" pitchFamily="34" charset="0"/>
                        </a:rPr>
                        <a:t>GRADO</a:t>
                      </a:r>
                      <a:r>
                        <a:rPr lang="it-IT" sz="1100" b="1" baseline="0" dirty="0" smtClean="0">
                          <a:solidFill>
                            <a:schemeClr val="tx1"/>
                          </a:solidFill>
                          <a:latin typeface="+mn-lt"/>
                          <a:cs typeface="Arial" panose="020B0604020202020204" pitchFamily="34" charset="0"/>
                        </a:rPr>
                        <a:t> DI CONDIVISIONE DEL SISTEMA DI VALUTAZIONE</a:t>
                      </a:r>
                    </a:p>
                    <a:p>
                      <a:pPr algn="l">
                        <a:spcBef>
                          <a:spcPts val="0"/>
                        </a:spcBef>
                        <a:spcAft>
                          <a:spcPts val="0"/>
                        </a:spcAft>
                      </a:pPr>
                      <a:r>
                        <a:rPr lang="it-IT" sz="1100" b="1" baseline="0" dirty="0" smtClean="0">
                          <a:solidFill>
                            <a:schemeClr val="tx1"/>
                          </a:solidFill>
                          <a:latin typeface="+mn-lt"/>
                          <a:cs typeface="Arial" panose="020B0604020202020204" pitchFamily="34" charset="0"/>
                        </a:rPr>
                        <a:t>(indicatore di sintesi)</a:t>
                      </a:r>
                      <a:endParaRPr lang="it-IT" sz="1100" b="1" dirty="0">
                        <a:solidFill>
                          <a:schemeClr val="tx1"/>
                        </a:solidFill>
                        <a:latin typeface="+mn-lt"/>
                        <a:cs typeface="Arial" panose="020B0604020202020204" pitchFamily="34" charset="0"/>
                      </a:endParaRPr>
                    </a:p>
                  </a:txBody>
                  <a:tcPr anchor="ctr"/>
                </a:tc>
                <a:tc>
                  <a:txBody>
                    <a:bodyPr/>
                    <a:lstStyle/>
                    <a:p>
                      <a:pPr algn="ctr">
                        <a:spcBef>
                          <a:spcPts val="0"/>
                        </a:spcBef>
                        <a:spcAft>
                          <a:spcPts val="0"/>
                        </a:spcAft>
                      </a:pPr>
                      <a:r>
                        <a:rPr lang="it-IT" sz="1100" b="1" dirty="0" smtClean="0">
                          <a:solidFill>
                            <a:schemeClr val="tx1"/>
                          </a:solidFill>
                          <a:latin typeface="+mn-lt"/>
                          <a:cs typeface="Arial" panose="020B0604020202020204" pitchFamily="34" charset="0"/>
                        </a:rPr>
                        <a:t>3,93</a:t>
                      </a:r>
                      <a:endParaRPr lang="it-IT" sz="1100" b="1" dirty="0">
                        <a:solidFill>
                          <a:schemeClr val="tx1"/>
                        </a:solidFill>
                        <a:latin typeface="+mn-lt"/>
                        <a:cs typeface="Arial" panose="020B0604020202020204" pitchFamily="34" charset="0"/>
                      </a:endParaRPr>
                    </a:p>
                  </a:txBody>
                  <a:tcPr anchor="ctr"/>
                </a:tc>
                <a:tc>
                  <a:txBody>
                    <a:bodyPr/>
                    <a:lstStyle/>
                    <a:p>
                      <a:pPr algn="ctr">
                        <a:spcBef>
                          <a:spcPts val="0"/>
                        </a:spcBef>
                        <a:spcAft>
                          <a:spcPts val="0"/>
                        </a:spcAft>
                      </a:pPr>
                      <a:r>
                        <a:rPr lang="it-IT" sz="1100" b="1" dirty="0" smtClean="0">
                          <a:solidFill>
                            <a:schemeClr val="tx1"/>
                          </a:solidFill>
                          <a:latin typeface="+mn-lt"/>
                          <a:cs typeface="Arial" panose="020B0604020202020204" pitchFamily="34" charset="0"/>
                        </a:rPr>
                        <a:t>0,9</a:t>
                      </a:r>
                      <a:endParaRPr lang="it-IT" sz="1100" b="1" dirty="0">
                        <a:solidFill>
                          <a:schemeClr val="tx1"/>
                        </a:solidFill>
                        <a:latin typeface="+mn-lt"/>
                        <a:cs typeface="Arial" panose="020B0604020202020204" pitchFamily="34" charset="0"/>
                      </a:endParaRPr>
                    </a:p>
                  </a:txBody>
                  <a:tcPr anchor="ctr"/>
                </a:tc>
              </a:tr>
            </a:tbl>
          </a:graphicData>
        </a:graphic>
      </p:graphicFrame>
      <p:grpSp>
        <p:nvGrpSpPr>
          <p:cNvPr id="15" name="Gruppo 14"/>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Segnaposto numero diapositiva 3"/>
          <p:cNvSpPr>
            <a:spLocks noGrp="1"/>
          </p:cNvSpPr>
          <p:nvPr>
            <p:ph type="sldNum" sz="quarter" idx="12"/>
          </p:nvPr>
        </p:nvSpPr>
        <p:spPr/>
        <p:txBody>
          <a:bodyPr/>
          <a:lstStyle/>
          <a:p>
            <a:fld id="{98D9D6CD-C7D4-42E0-A31B-525549CA2A1D}" type="slidenum">
              <a:rPr lang="it-IT" smtClean="0"/>
              <a:t>16</a:t>
            </a:fld>
            <a:endParaRPr lang="it-IT"/>
          </a:p>
        </p:txBody>
      </p:sp>
    </p:spTree>
    <p:extLst>
      <p:ext uri="{BB962C8B-B14F-4D97-AF65-F5344CB8AC3E}">
        <p14:creationId xmlns:p14="http://schemas.microsoft.com/office/powerpoint/2010/main" val="22755915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8130" y="23088"/>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3" name="Rettangolo 17"/>
          <p:cNvSpPr>
            <a:spLocks noChangeArrowheads="1"/>
          </p:cNvSpPr>
          <p:nvPr/>
        </p:nvSpPr>
        <p:spPr bwMode="auto">
          <a:xfrm>
            <a:off x="288129" y="883943"/>
            <a:ext cx="2190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Risorse economiche</a:t>
            </a:r>
            <a:endPar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sp>
        <p:nvSpPr>
          <p:cNvPr id="14" name="Segnaposto numero diapositiva 1"/>
          <p:cNvSpPr>
            <a:spLocks noGrp="1"/>
          </p:cNvSpPr>
          <p:nvPr>
            <p:ph type="sldNum" sz="quarter" idx="12"/>
          </p:nvPr>
        </p:nvSpPr>
        <p:spPr>
          <a:xfrm>
            <a:off x="9448800" y="6389961"/>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17</a:t>
            </a:fld>
            <a:endParaRPr lang="it-IT" sz="1400" dirty="0"/>
          </a:p>
        </p:txBody>
      </p:sp>
      <p:graphicFrame>
        <p:nvGraphicFramePr>
          <p:cNvPr id="2" name="Tabella 1"/>
          <p:cNvGraphicFramePr>
            <a:graphicFrameLocks noGrp="1"/>
          </p:cNvGraphicFramePr>
          <p:nvPr>
            <p:extLst>
              <p:ext uri="{D42A27DB-BD31-4B8C-83A1-F6EECF244321}">
                <p14:modId xmlns:p14="http://schemas.microsoft.com/office/powerpoint/2010/main" val="1189968516"/>
              </p:ext>
            </p:extLst>
          </p:nvPr>
        </p:nvGraphicFramePr>
        <p:xfrm>
          <a:off x="2438425" y="2056300"/>
          <a:ext cx="7220418" cy="4605886"/>
        </p:xfrm>
        <a:graphic>
          <a:graphicData uri="http://schemas.openxmlformats.org/drawingml/2006/table">
            <a:tbl>
              <a:tblPr firstRow="1" lastRow="1">
                <a:tableStyleId>{9D7B26C5-4107-4FEC-AEDC-1716B250A1EF}</a:tableStyleId>
              </a:tblPr>
              <a:tblGrid>
                <a:gridCol w="2717907"/>
                <a:gridCol w="1500837"/>
                <a:gridCol w="1500837"/>
                <a:gridCol w="1500837"/>
              </a:tblGrid>
              <a:tr h="487027">
                <a:tc>
                  <a:txBody>
                    <a:bodyPr/>
                    <a:lstStyle/>
                    <a:p>
                      <a:pPr marL="36195" marR="36195" algn="l">
                        <a:spcBef>
                          <a:spcPts val="300"/>
                        </a:spcBef>
                        <a:spcAft>
                          <a:spcPts val="300"/>
                        </a:spcAft>
                      </a:pPr>
                      <a:endParaRPr lang="it-IT" sz="1100" b="0" dirty="0">
                        <a:solidFill>
                          <a:srgbClr val="5F5748"/>
                        </a:solidFill>
                        <a:effectLst/>
                        <a:latin typeface="+mn-lt"/>
                        <a:ea typeface="Cambria" panose="02040503050406030204" pitchFamily="18" charset="0"/>
                      </a:endParaRPr>
                    </a:p>
                  </a:txBody>
                  <a:tcPr marL="9525" marR="9525" marT="9525" marB="0" anchor="ctr"/>
                </a:tc>
                <a:tc>
                  <a:txBody>
                    <a:bodyPr/>
                    <a:lstStyle/>
                    <a:p>
                      <a:pPr marL="0" marR="36195" algn="ctr">
                        <a:spcBef>
                          <a:spcPts val="0"/>
                        </a:spcBef>
                        <a:spcAft>
                          <a:spcPts val="0"/>
                        </a:spcAft>
                      </a:pPr>
                      <a:r>
                        <a:rPr lang="it-IT" sz="1100" dirty="0">
                          <a:effectLst/>
                        </a:rPr>
                        <a:t>Consuntivo </a:t>
                      </a:r>
                      <a:endParaRPr lang="it-IT" sz="1100" dirty="0" smtClean="0">
                        <a:effectLst/>
                      </a:endParaRPr>
                    </a:p>
                    <a:p>
                      <a:pPr marL="0" marR="36195" algn="ctr">
                        <a:spcBef>
                          <a:spcPts val="0"/>
                        </a:spcBef>
                        <a:spcAft>
                          <a:spcPts val="0"/>
                        </a:spcAft>
                      </a:pPr>
                      <a:r>
                        <a:rPr lang="it-IT" sz="1100" dirty="0" smtClean="0">
                          <a:effectLst/>
                        </a:rPr>
                        <a:t>2012</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0" marR="36195" algn="ctr">
                        <a:spcBef>
                          <a:spcPts val="0"/>
                        </a:spcBef>
                        <a:spcAft>
                          <a:spcPts val="0"/>
                        </a:spcAft>
                      </a:pPr>
                      <a:r>
                        <a:rPr lang="it-IT" sz="1100" b="1" kern="1200" dirty="0" smtClean="0">
                          <a:solidFill>
                            <a:schemeClr val="tx1"/>
                          </a:solidFill>
                          <a:effectLst/>
                          <a:latin typeface="+mn-lt"/>
                          <a:ea typeface="+mn-ea"/>
                          <a:cs typeface="+mn-cs"/>
                        </a:rPr>
                        <a:t>Preventivo </a:t>
                      </a:r>
                    </a:p>
                    <a:p>
                      <a:pPr marL="0" marR="36195" algn="ctr">
                        <a:spcBef>
                          <a:spcPts val="0"/>
                        </a:spcBef>
                        <a:spcAft>
                          <a:spcPts val="0"/>
                        </a:spcAft>
                      </a:pPr>
                      <a:r>
                        <a:rPr lang="it-IT" sz="1100" b="1" kern="1200" dirty="0" smtClean="0">
                          <a:solidFill>
                            <a:schemeClr val="tx1"/>
                          </a:solidFill>
                          <a:effectLst/>
                          <a:latin typeface="+mn-lt"/>
                          <a:ea typeface="+mn-ea"/>
                          <a:cs typeface="+mn-cs"/>
                        </a:rPr>
                        <a:t>aggiornato</a:t>
                      </a:r>
                      <a:r>
                        <a:rPr lang="it-IT" sz="1100" b="1" kern="1200" baseline="0" dirty="0" smtClean="0">
                          <a:solidFill>
                            <a:schemeClr val="tx1"/>
                          </a:solidFill>
                          <a:effectLst/>
                          <a:latin typeface="+mn-lt"/>
                          <a:ea typeface="+mn-ea"/>
                          <a:cs typeface="+mn-cs"/>
                        </a:rPr>
                        <a:t> </a:t>
                      </a:r>
                      <a:r>
                        <a:rPr lang="it-IT" sz="1100" b="1" kern="1200" dirty="0" smtClean="0">
                          <a:solidFill>
                            <a:schemeClr val="tx1"/>
                          </a:solidFill>
                          <a:effectLst/>
                          <a:latin typeface="+mn-lt"/>
                          <a:ea typeface="+mn-ea"/>
                          <a:cs typeface="+mn-cs"/>
                        </a:rPr>
                        <a:t>2013</a:t>
                      </a:r>
                      <a:endParaRPr lang="it-IT" sz="1100" b="1" kern="1200" dirty="0">
                        <a:solidFill>
                          <a:schemeClr val="tx1"/>
                        </a:solidFill>
                        <a:effectLst/>
                        <a:latin typeface="+mn-lt"/>
                        <a:ea typeface="+mn-ea"/>
                        <a:cs typeface="+mn-cs"/>
                      </a:endParaRPr>
                    </a:p>
                  </a:txBody>
                  <a:tcPr marL="9525" marR="9525" marT="9525" marB="0" anchor="ctr"/>
                </a:tc>
                <a:tc>
                  <a:txBody>
                    <a:bodyPr/>
                    <a:lstStyle/>
                    <a:p>
                      <a:pPr marL="0" marR="36195" algn="ctr">
                        <a:spcBef>
                          <a:spcPts val="0"/>
                        </a:spcBef>
                        <a:spcAft>
                          <a:spcPts val="0"/>
                        </a:spcAft>
                      </a:pPr>
                      <a:r>
                        <a:rPr lang="it-IT" sz="1100" b="1" kern="1200" dirty="0" smtClean="0">
                          <a:solidFill>
                            <a:schemeClr val="tx1"/>
                          </a:solidFill>
                          <a:effectLst/>
                          <a:latin typeface="+mn-lt"/>
                          <a:ea typeface="+mn-ea"/>
                          <a:cs typeface="+mn-cs"/>
                        </a:rPr>
                        <a:t>Consuntivo </a:t>
                      </a:r>
                    </a:p>
                    <a:p>
                      <a:pPr marL="0" marR="36195" algn="ctr">
                        <a:spcBef>
                          <a:spcPts val="0"/>
                        </a:spcBef>
                        <a:spcAft>
                          <a:spcPts val="0"/>
                        </a:spcAft>
                      </a:pPr>
                      <a:r>
                        <a:rPr lang="it-IT" sz="1100" b="1" kern="1200" dirty="0" smtClean="0">
                          <a:solidFill>
                            <a:schemeClr val="tx1"/>
                          </a:solidFill>
                          <a:effectLst/>
                          <a:latin typeface="+mn-lt"/>
                          <a:ea typeface="+mn-ea"/>
                          <a:cs typeface="+mn-cs"/>
                        </a:rPr>
                        <a:t>2013</a:t>
                      </a:r>
                    </a:p>
                  </a:txBody>
                  <a:tcPr marL="9525" marR="9525" marT="9525" marB="0" anchor="ctr"/>
                </a:tc>
              </a:tr>
              <a:tr h="266781">
                <a:tc>
                  <a:txBody>
                    <a:bodyPr/>
                    <a:lstStyle/>
                    <a:p>
                      <a:pPr marL="36000" algn="just">
                        <a:spcBef>
                          <a:spcPts val="300"/>
                        </a:spcBef>
                        <a:spcAft>
                          <a:spcPts val="0"/>
                        </a:spcAft>
                      </a:pPr>
                      <a:r>
                        <a:rPr lang="it-IT" sz="1100" b="1" dirty="0">
                          <a:effectLst/>
                        </a:rPr>
                        <a:t>A) Proventi correnti</a:t>
                      </a:r>
                      <a:endParaRPr lang="it-IT" sz="1100" b="1" dirty="0">
                        <a:solidFill>
                          <a:srgbClr val="5F5748"/>
                        </a:solidFill>
                        <a:effectLst/>
                        <a:latin typeface="+mn-lt"/>
                        <a:ea typeface="Cambria" panose="02040503050406030204" pitchFamily="18" charset="0"/>
                      </a:endParaRPr>
                    </a:p>
                  </a:txBody>
                  <a:tcPr marL="0" marR="0" marT="0" marB="0" anchor="ctr">
                    <a:solidFill>
                      <a:schemeClr val="accent6">
                        <a:lumMod val="40000"/>
                        <a:lumOff val="60000"/>
                      </a:schemeClr>
                    </a:solidFill>
                  </a:tcPr>
                </a:tc>
                <a:tc>
                  <a:txBody>
                    <a:bodyPr/>
                    <a:lstStyle/>
                    <a:p>
                      <a:pPr algn="just">
                        <a:spcBef>
                          <a:spcPts val="300"/>
                        </a:spcBef>
                        <a:spcAft>
                          <a:spcPts val="0"/>
                        </a:spcAft>
                      </a:pPr>
                      <a:r>
                        <a:rPr lang="it-IT" sz="1100" b="1">
                          <a:effectLst/>
                        </a:rPr>
                        <a:t> </a:t>
                      </a:r>
                      <a:endParaRPr lang="it-IT" sz="1100" b="1">
                        <a:solidFill>
                          <a:srgbClr val="5F5748"/>
                        </a:solidFill>
                        <a:effectLst/>
                        <a:latin typeface="+mn-lt"/>
                        <a:ea typeface="Cambria" panose="02040503050406030204" pitchFamily="18" charset="0"/>
                      </a:endParaRPr>
                    </a:p>
                  </a:txBody>
                  <a:tcPr marL="0" marR="0" marT="0" marB="0" anchor="ctr">
                    <a:solidFill>
                      <a:schemeClr val="accent6">
                        <a:lumMod val="40000"/>
                        <a:lumOff val="60000"/>
                      </a:schemeClr>
                    </a:solidFill>
                  </a:tcPr>
                </a:tc>
                <a:tc>
                  <a:txBody>
                    <a:bodyPr/>
                    <a:lstStyle/>
                    <a:p>
                      <a:pPr algn="just">
                        <a:spcBef>
                          <a:spcPts val="300"/>
                        </a:spcBef>
                        <a:spcAft>
                          <a:spcPts val="0"/>
                        </a:spcAft>
                      </a:pPr>
                      <a:endParaRPr lang="it-IT" sz="1100" b="1">
                        <a:solidFill>
                          <a:srgbClr val="5F5748"/>
                        </a:solidFill>
                        <a:effectLst/>
                        <a:latin typeface="+mn-lt"/>
                        <a:ea typeface="Cambria" panose="02040503050406030204" pitchFamily="18" charset="0"/>
                      </a:endParaRPr>
                    </a:p>
                  </a:txBody>
                  <a:tcPr marL="0" marR="0" marT="0" marB="0" anchor="ctr">
                    <a:solidFill>
                      <a:schemeClr val="accent6">
                        <a:lumMod val="40000"/>
                        <a:lumOff val="60000"/>
                      </a:schemeClr>
                    </a:solidFill>
                  </a:tcPr>
                </a:tc>
                <a:tc>
                  <a:txBody>
                    <a:bodyPr/>
                    <a:lstStyle/>
                    <a:p>
                      <a:pPr algn="just">
                        <a:spcBef>
                          <a:spcPts val="300"/>
                        </a:spcBef>
                        <a:spcAft>
                          <a:spcPts val="0"/>
                        </a:spcAft>
                      </a:pPr>
                      <a:endParaRPr lang="it-IT" sz="1100" b="1" dirty="0">
                        <a:solidFill>
                          <a:srgbClr val="5F5748"/>
                        </a:solidFill>
                        <a:effectLst/>
                        <a:latin typeface="+mn-lt"/>
                        <a:ea typeface="Cambria" panose="02040503050406030204" pitchFamily="18" charset="0"/>
                      </a:endParaRPr>
                    </a:p>
                  </a:txBody>
                  <a:tcPr marL="0" marR="0" marT="0" marB="0" anchor="ctr">
                    <a:solidFill>
                      <a:schemeClr val="accent6">
                        <a:lumMod val="40000"/>
                        <a:lumOff val="60000"/>
                      </a:schemeClr>
                    </a:solidFill>
                  </a:tcPr>
                </a:tc>
              </a:tr>
              <a:tr h="296192">
                <a:tc>
                  <a:txBody>
                    <a:bodyPr/>
                    <a:lstStyle/>
                    <a:p>
                      <a:pPr marL="36000" marR="36195" algn="l">
                        <a:spcBef>
                          <a:spcPts val="300"/>
                        </a:spcBef>
                        <a:spcAft>
                          <a:spcPts val="0"/>
                        </a:spcAft>
                      </a:pPr>
                      <a:r>
                        <a:rPr lang="it-IT" sz="1100" dirty="0">
                          <a:effectLst/>
                        </a:rPr>
                        <a:t>   1) Diritto Annuale</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smtClean="0">
                          <a:effectLst/>
                        </a:rPr>
                        <a:t>€  </a:t>
                      </a:r>
                      <a:r>
                        <a:rPr lang="it-IT" sz="1100" dirty="0">
                          <a:effectLst/>
                        </a:rPr>
                        <a:t>9.218.253,59</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€ 8.909.000,00</a:t>
                      </a:r>
                    </a:p>
                  </a:txBody>
                  <a:tcPr marL="9525" marR="9525" marT="9525" marB="0" anchor="ctr"/>
                </a:tc>
                <a:tc>
                  <a:txBody>
                    <a:bodyPr/>
                    <a:lstStyle/>
                    <a:p>
                      <a:pPr algn="ctr" fontAlgn="b"/>
                      <a:r>
                        <a:rPr lang="it-IT" sz="1100" b="0" i="0" u="none" strike="noStrike" dirty="0" smtClean="0">
                          <a:solidFill>
                            <a:srgbClr val="000000"/>
                          </a:solidFill>
                          <a:effectLst/>
                          <a:latin typeface="+mn-lt"/>
                        </a:rPr>
                        <a:t>€ 9.194.439,51</a:t>
                      </a:r>
                      <a:endParaRPr lang="it-IT" sz="1100" b="0" i="0" u="none" strike="noStrike" dirty="0">
                        <a:solidFill>
                          <a:srgbClr val="000000"/>
                        </a:solidFill>
                        <a:effectLst/>
                        <a:latin typeface="+mn-lt"/>
                      </a:endParaRPr>
                    </a:p>
                  </a:txBody>
                  <a:tcPr marL="9525" marR="9525" marT="9525" marB="0" anchor="ctr"/>
                </a:tc>
              </a:tr>
              <a:tr h="296192">
                <a:tc>
                  <a:txBody>
                    <a:bodyPr/>
                    <a:lstStyle/>
                    <a:p>
                      <a:pPr marL="36000" marR="36195" algn="l">
                        <a:spcBef>
                          <a:spcPts val="300"/>
                        </a:spcBef>
                        <a:spcAft>
                          <a:spcPts val="0"/>
                        </a:spcAft>
                      </a:pPr>
                      <a:r>
                        <a:rPr lang="it-IT" sz="1100" dirty="0">
                          <a:effectLst/>
                        </a:rPr>
                        <a:t>   2) Diritti di Segreteria</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smtClean="0">
                          <a:effectLst/>
                        </a:rPr>
                        <a:t>€ </a:t>
                      </a:r>
                      <a:r>
                        <a:rPr lang="it-IT" sz="1100" dirty="0">
                          <a:effectLst/>
                        </a:rPr>
                        <a:t>2.209.512,92</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€ 2.244.000,00</a:t>
                      </a:r>
                      <a:endParaRPr lang="it-IT" sz="1100" kern="1200" dirty="0">
                        <a:solidFill>
                          <a:schemeClr val="tx1"/>
                        </a:solidFill>
                        <a:effectLst/>
                        <a:latin typeface="+mn-lt"/>
                        <a:ea typeface="+mn-ea"/>
                        <a:cs typeface="+mn-cs"/>
                      </a:endParaRPr>
                    </a:p>
                  </a:txBody>
                  <a:tcPr marL="9525" marR="9525" marT="9525" marB="0" anchor="ctr"/>
                </a:tc>
                <a:tc>
                  <a:txBody>
                    <a:bodyPr/>
                    <a:lstStyle/>
                    <a:p>
                      <a:pPr algn="ctr" fontAlgn="b"/>
                      <a:r>
                        <a:rPr lang="it-IT" sz="1100" b="0" i="0" u="none" strike="noStrike" dirty="0" smtClean="0">
                          <a:solidFill>
                            <a:srgbClr val="000000"/>
                          </a:solidFill>
                          <a:effectLst/>
                          <a:latin typeface="+mn-lt"/>
                        </a:rPr>
                        <a:t>€ 2.312.336,20</a:t>
                      </a:r>
                      <a:endParaRPr lang="it-IT" sz="1100" b="0" i="0" u="none" strike="noStrike" dirty="0">
                        <a:solidFill>
                          <a:srgbClr val="000000"/>
                        </a:solidFill>
                        <a:effectLst/>
                        <a:latin typeface="+mn-lt"/>
                      </a:endParaRPr>
                    </a:p>
                  </a:txBody>
                  <a:tcPr marL="9525" marR="9525" marT="9525" marB="0" anchor="ctr"/>
                </a:tc>
              </a:tr>
              <a:tr h="322553">
                <a:tc>
                  <a:txBody>
                    <a:bodyPr/>
                    <a:lstStyle/>
                    <a:p>
                      <a:pPr marL="36000" marR="36195" algn="l">
                        <a:spcBef>
                          <a:spcPts val="300"/>
                        </a:spcBef>
                        <a:spcAft>
                          <a:spcPts val="0"/>
                        </a:spcAft>
                      </a:pPr>
                      <a:r>
                        <a:rPr lang="it-IT" sz="1100" dirty="0">
                          <a:effectLst/>
                        </a:rPr>
                        <a:t>   3) Contributi trasferimenti e altre entrate</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a:effectLst/>
                        </a:rPr>
                        <a:t>€ </a:t>
                      </a:r>
                      <a:r>
                        <a:rPr lang="it-IT" sz="1100" dirty="0" smtClean="0">
                          <a:effectLst/>
                        </a:rPr>
                        <a:t> 707.336,04</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€ 733.919,00</a:t>
                      </a:r>
                      <a:endParaRPr lang="it-IT" sz="1100" kern="1200" dirty="0">
                        <a:solidFill>
                          <a:schemeClr val="tx1"/>
                        </a:solidFill>
                        <a:effectLst/>
                        <a:latin typeface="+mn-lt"/>
                        <a:ea typeface="+mn-ea"/>
                        <a:cs typeface="+mn-cs"/>
                      </a:endParaRPr>
                    </a:p>
                  </a:txBody>
                  <a:tcPr marL="9525" marR="9525" marT="9525" marB="0" anchor="ctr"/>
                </a:tc>
                <a:tc>
                  <a:txBody>
                    <a:bodyPr/>
                    <a:lstStyle/>
                    <a:p>
                      <a:pPr algn="ctr" fontAlgn="b"/>
                      <a:r>
                        <a:rPr lang="it-IT" sz="1100" b="0" i="0" u="none" strike="noStrike" dirty="0" smtClean="0">
                          <a:solidFill>
                            <a:srgbClr val="000000"/>
                          </a:solidFill>
                          <a:effectLst/>
                          <a:latin typeface="+mn-lt"/>
                        </a:rPr>
                        <a:t>€ 696.007,49</a:t>
                      </a:r>
                      <a:endParaRPr lang="it-IT" sz="1100" b="0" i="0" u="none" strike="noStrike" dirty="0">
                        <a:solidFill>
                          <a:srgbClr val="000000"/>
                        </a:solidFill>
                        <a:effectLst/>
                        <a:latin typeface="+mn-lt"/>
                      </a:endParaRPr>
                    </a:p>
                  </a:txBody>
                  <a:tcPr marL="9525" marR="9525" marT="9525" marB="0" anchor="ctr"/>
                </a:tc>
              </a:tr>
              <a:tr h="296192">
                <a:tc>
                  <a:txBody>
                    <a:bodyPr/>
                    <a:lstStyle/>
                    <a:p>
                      <a:pPr marL="36000" marR="36195" algn="l">
                        <a:spcBef>
                          <a:spcPts val="300"/>
                        </a:spcBef>
                        <a:spcAft>
                          <a:spcPts val="0"/>
                        </a:spcAft>
                      </a:pPr>
                      <a:r>
                        <a:rPr lang="it-IT" sz="1100" dirty="0">
                          <a:effectLst/>
                        </a:rPr>
                        <a:t>   4) Proventi da gestione di beni e servizi</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a:effectLst/>
                        </a:rPr>
                        <a:t>€ </a:t>
                      </a:r>
                      <a:r>
                        <a:rPr lang="it-IT" sz="1100" dirty="0" smtClean="0">
                          <a:effectLst/>
                        </a:rPr>
                        <a:t>294.618,46</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€ 231.000,00</a:t>
                      </a:r>
                      <a:endParaRPr lang="it-IT" sz="1100" kern="1200" dirty="0">
                        <a:solidFill>
                          <a:schemeClr val="tx1"/>
                        </a:solidFill>
                        <a:effectLst/>
                        <a:latin typeface="+mn-lt"/>
                        <a:ea typeface="+mn-ea"/>
                        <a:cs typeface="+mn-cs"/>
                      </a:endParaRPr>
                    </a:p>
                  </a:txBody>
                  <a:tcPr marL="9525" marR="9525" marT="9525" marB="0" anchor="ctr"/>
                </a:tc>
                <a:tc>
                  <a:txBody>
                    <a:bodyPr/>
                    <a:lstStyle/>
                    <a:p>
                      <a:pPr algn="ctr" fontAlgn="b"/>
                      <a:r>
                        <a:rPr lang="it-IT" sz="1100" b="0" i="0" u="none" strike="noStrike" dirty="0" smtClean="0">
                          <a:solidFill>
                            <a:srgbClr val="000000"/>
                          </a:solidFill>
                          <a:effectLst/>
                          <a:latin typeface="+mn-lt"/>
                        </a:rPr>
                        <a:t>€ 219.407,50</a:t>
                      </a:r>
                      <a:endParaRPr lang="it-IT" sz="1100" b="0" i="0" u="none" strike="noStrike" dirty="0">
                        <a:solidFill>
                          <a:srgbClr val="000000"/>
                        </a:solidFill>
                        <a:effectLst/>
                        <a:latin typeface="+mn-lt"/>
                      </a:endParaRPr>
                    </a:p>
                  </a:txBody>
                  <a:tcPr marL="9525" marR="9525" marT="9525" marB="0" anchor="ctr"/>
                </a:tc>
              </a:tr>
              <a:tr h="296192">
                <a:tc>
                  <a:txBody>
                    <a:bodyPr/>
                    <a:lstStyle/>
                    <a:p>
                      <a:pPr marL="36000" marR="36195" algn="l">
                        <a:spcBef>
                          <a:spcPts val="300"/>
                        </a:spcBef>
                        <a:spcAft>
                          <a:spcPts val="0"/>
                        </a:spcAft>
                      </a:pPr>
                      <a:r>
                        <a:rPr lang="it-IT" sz="1100" dirty="0">
                          <a:effectLst/>
                        </a:rPr>
                        <a:t>   5) Variazione delle rimanenze</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a:effectLst/>
                        </a:rPr>
                        <a:t>€ </a:t>
                      </a:r>
                      <a:r>
                        <a:rPr lang="it-IT" sz="1100" dirty="0" smtClean="0">
                          <a:effectLst/>
                        </a:rPr>
                        <a:t>4.628,02</a:t>
                      </a:r>
                      <a:endParaRPr lang="it-IT" sz="1100" dirty="0">
                        <a:solidFill>
                          <a:srgbClr val="5F5748"/>
                        </a:solidFill>
                        <a:effectLst/>
                        <a:latin typeface="+mn-lt"/>
                        <a:ea typeface="Cambria" panose="02040503050406030204" pitchFamily="18" charset="0"/>
                      </a:endParaRPr>
                    </a:p>
                  </a:txBody>
                  <a:tcPr marL="9525" marR="9525" marT="9525" marB="0" anchor="ctr">
                    <a:lnB w="3175" cap="flat" cmpd="sng" algn="ctr">
                      <a:solidFill>
                        <a:schemeClr val="accent6">
                          <a:lumMod val="75000"/>
                        </a:schemeClr>
                      </a:solidFill>
                      <a:prstDash val="solid"/>
                      <a:round/>
                      <a:headEnd type="none" w="med" len="med"/>
                      <a:tailEnd type="none" w="med" len="med"/>
                    </a:lnB>
                  </a:tcPr>
                </a:tc>
                <a:tc>
                  <a:txBody>
                    <a:bodyPr/>
                    <a:lstStyle/>
                    <a:p>
                      <a:pPr marL="36195" marR="36195" algn="ctr" defTabSz="914400" rtl="0" eaLnBrk="1" latinLnBrk="0" hangingPunct="1">
                        <a:spcBef>
                          <a:spcPts val="300"/>
                        </a:spcBef>
                        <a:spcAft>
                          <a:spcPts val="0"/>
                        </a:spcAft>
                      </a:pPr>
                      <a:endParaRPr lang="it-IT" sz="1100" kern="1200" dirty="0">
                        <a:solidFill>
                          <a:schemeClr val="tx1"/>
                        </a:solidFill>
                        <a:effectLst/>
                        <a:latin typeface="+mn-lt"/>
                        <a:ea typeface="+mn-ea"/>
                        <a:cs typeface="+mn-cs"/>
                      </a:endParaRPr>
                    </a:p>
                  </a:txBody>
                  <a:tcPr marL="9525" marR="9525" marT="9525" marB="0" anchor="ctr">
                    <a:lnB w="3175" cap="flat" cmpd="sng" algn="ctr">
                      <a:solidFill>
                        <a:schemeClr val="accent6">
                          <a:lumMod val="75000"/>
                        </a:schemeClr>
                      </a:solidFill>
                      <a:prstDash val="solid"/>
                      <a:round/>
                      <a:headEnd type="none" w="med" len="med"/>
                      <a:tailEnd type="none" w="med" len="med"/>
                    </a:lnB>
                  </a:tcPr>
                </a:tc>
                <a:tc>
                  <a:txBody>
                    <a:bodyPr/>
                    <a:lstStyle/>
                    <a:p>
                      <a:pPr algn="ctr" fontAlgn="b"/>
                      <a:r>
                        <a:rPr lang="it-IT" sz="1100" b="0" i="0" u="none" strike="noStrike" dirty="0" smtClean="0">
                          <a:solidFill>
                            <a:srgbClr val="000000"/>
                          </a:solidFill>
                          <a:effectLst/>
                          <a:latin typeface="+mn-lt"/>
                        </a:rPr>
                        <a:t>€ 3.113,62</a:t>
                      </a:r>
                      <a:endParaRPr lang="it-IT" sz="1100" b="0" i="0" u="none" strike="noStrike" dirty="0">
                        <a:solidFill>
                          <a:srgbClr val="000000"/>
                        </a:solidFill>
                        <a:effectLst/>
                        <a:latin typeface="+mn-lt"/>
                      </a:endParaRPr>
                    </a:p>
                  </a:txBody>
                  <a:tcPr marL="9525" marR="9525" marT="9525" marB="0" anchor="ctr">
                    <a:lnB w="3175" cap="flat" cmpd="sng" algn="ctr">
                      <a:solidFill>
                        <a:schemeClr val="accent6">
                          <a:lumMod val="75000"/>
                        </a:schemeClr>
                      </a:solidFill>
                      <a:prstDash val="solid"/>
                      <a:round/>
                      <a:headEnd type="none" w="med" len="med"/>
                      <a:tailEnd type="none" w="med" len="med"/>
                    </a:lnB>
                  </a:tcPr>
                </a:tc>
              </a:tr>
              <a:tr h="296192">
                <a:tc>
                  <a:txBody>
                    <a:bodyPr/>
                    <a:lstStyle/>
                    <a:p>
                      <a:pPr marL="36000" marR="36195" algn="l">
                        <a:spcBef>
                          <a:spcPts val="300"/>
                        </a:spcBef>
                        <a:spcAft>
                          <a:spcPts val="0"/>
                        </a:spcAft>
                      </a:pPr>
                      <a:r>
                        <a:rPr lang="it-IT" sz="1100" b="0" i="1" dirty="0">
                          <a:effectLst/>
                        </a:rPr>
                        <a:t>Totale proventi correnti (A)</a:t>
                      </a:r>
                      <a:endParaRPr lang="it-IT" sz="1100" b="0" i="1"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b="0" i="1" dirty="0">
                          <a:effectLst/>
                        </a:rPr>
                        <a:t>€  </a:t>
                      </a:r>
                      <a:r>
                        <a:rPr lang="it-IT" sz="1100" b="0" i="1" dirty="0" smtClean="0">
                          <a:effectLst/>
                        </a:rPr>
                        <a:t>12.434.349,03</a:t>
                      </a:r>
                      <a:endParaRPr lang="it-IT" sz="1100" b="0" i="1" dirty="0">
                        <a:solidFill>
                          <a:srgbClr val="5F5748"/>
                        </a:solidFill>
                        <a:effectLst/>
                        <a:latin typeface="+mn-lt"/>
                        <a:ea typeface="Cambria" panose="02040503050406030204" pitchFamily="18" charset="0"/>
                      </a:endParaRPr>
                    </a:p>
                  </a:txBody>
                  <a:tcPr marL="9525" marR="9525" marT="9525" marB="0" anchor="ctr">
                    <a:lnT w="3175" cap="flat" cmpd="sng" algn="ctr">
                      <a:solidFill>
                        <a:schemeClr val="accent6">
                          <a:lumMod val="75000"/>
                        </a:schemeClr>
                      </a:solidFill>
                      <a:prstDash val="solid"/>
                      <a:round/>
                      <a:headEnd type="none" w="med" len="med"/>
                      <a:tailEnd type="none" w="med" len="med"/>
                    </a:lnT>
                  </a:tcP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€ 12.117.919,00</a:t>
                      </a:r>
                      <a:endParaRPr lang="it-IT" sz="1100" kern="1200" dirty="0">
                        <a:solidFill>
                          <a:schemeClr val="tx1"/>
                        </a:solidFill>
                        <a:effectLst/>
                        <a:latin typeface="+mn-lt"/>
                        <a:ea typeface="+mn-ea"/>
                        <a:cs typeface="+mn-cs"/>
                      </a:endParaRPr>
                    </a:p>
                  </a:txBody>
                  <a:tcPr marL="9525" marR="9525" marT="9525" marB="0" anchor="ctr">
                    <a:lnT w="3175" cap="flat" cmpd="sng" algn="ctr">
                      <a:solidFill>
                        <a:schemeClr val="accent6">
                          <a:lumMod val="75000"/>
                        </a:schemeClr>
                      </a:solidFill>
                      <a:prstDash val="solid"/>
                      <a:round/>
                      <a:headEnd type="none" w="med" len="med"/>
                      <a:tailEnd type="none" w="med" len="med"/>
                    </a:lnT>
                  </a:tcPr>
                </a:tc>
                <a:tc>
                  <a:txBody>
                    <a:bodyPr/>
                    <a:lstStyle/>
                    <a:p>
                      <a:pPr algn="ctr" fontAlgn="b"/>
                      <a:r>
                        <a:rPr lang="it-IT" sz="1100" b="0" i="1" u="none" strike="noStrike" dirty="0" smtClean="0">
                          <a:solidFill>
                            <a:srgbClr val="000000"/>
                          </a:solidFill>
                          <a:effectLst/>
                          <a:latin typeface="+mn-lt"/>
                        </a:rPr>
                        <a:t>€ 12.425.304,00</a:t>
                      </a:r>
                      <a:endParaRPr lang="it-IT" sz="1100" b="0" i="1" u="none" strike="noStrike" dirty="0">
                        <a:solidFill>
                          <a:srgbClr val="000000"/>
                        </a:solidFill>
                        <a:effectLst/>
                        <a:latin typeface="+mn-lt"/>
                      </a:endParaRPr>
                    </a:p>
                  </a:txBody>
                  <a:tcPr marL="9525" marR="9525" marT="9525" marB="0" anchor="ctr">
                    <a:lnT w="3175" cap="flat" cmpd="sng" algn="ctr">
                      <a:solidFill>
                        <a:schemeClr val="accent6">
                          <a:lumMod val="75000"/>
                        </a:schemeClr>
                      </a:solidFill>
                      <a:prstDash val="solid"/>
                      <a:round/>
                      <a:headEnd type="none" w="med" len="med"/>
                      <a:tailEnd type="none" w="med" len="med"/>
                    </a:lnT>
                  </a:tcPr>
                </a:tc>
              </a:tr>
              <a:tr h="248311">
                <a:tc>
                  <a:txBody>
                    <a:bodyPr/>
                    <a:lstStyle/>
                    <a:p>
                      <a:pPr marL="36000" algn="just">
                        <a:spcBef>
                          <a:spcPts val="300"/>
                        </a:spcBef>
                        <a:spcAft>
                          <a:spcPts val="0"/>
                        </a:spcAft>
                      </a:pPr>
                      <a:r>
                        <a:rPr lang="it-IT" sz="1100" b="1" dirty="0">
                          <a:effectLst/>
                        </a:rPr>
                        <a:t>B) Oneri Correnti</a:t>
                      </a:r>
                      <a:endParaRPr lang="it-IT" sz="1100" b="1" dirty="0">
                        <a:solidFill>
                          <a:srgbClr val="5F5748"/>
                        </a:solidFill>
                        <a:effectLst/>
                        <a:latin typeface="+mn-lt"/>
                        <a:ea typeface="Cambria" panose="02040503050406030204" pitchFamily="18" charset="0"/>
                      </a:endParaRPr>
                    </a:p>
                  </a:txBody>
                  <a:tcPr marL="0" marR="0" marT="0" marB="0" anchor="ctr">
                    <a:solidFill>
                      <a:schemeClr val="accent6">
                        <a:lumMod val="40000"/>
                        <a:lumOff val="60000"/>
                      </a:schemeClr>
                    </a:solidFill>
                  </a:tcPr>
                </a:tc>
                <a:tc>
                  <a:txBody>
                    <a:bodyPr/>
                    <a:lstStyle/>
                    <a:p>
                      <a:pPr algn="ctr">
                        <a:spcBef>
                          <a:spcPts val="300"/>
                        </a:spcBef>
                        <a:spcAft>
                          <a:spcPts val="0"/>
                        </a:spcAft>
                      </a:pPr>
                      <a:r>
                        <a:rPr lang="it-IT" sz="1100" b="1" dirty="0">
                          <a:effectLst/>
                        </a:rPr>
                        <a:t> </a:t>
                      </a:r>
                      <a:endParaRPr lang="it-IT" sz="1100" b="1" dirty="0">
                        <a:solidFill>
                          <a:srgbClr val="5F5748"/>
                        </a:solidFill>
                        <a:effectLst/>
                        <a:latin typeface="+mn-lt"/>
                        <a:ea typeface="Cambria" panose="02040503050406030204" pitchFamily="18" charset="0"/>
                      </a:endParaRPr>
                    </a:p>
                  </a:txBody>
                  <a:tcPr marL="0" marR="0" marT="0" marB="0" anchor="ctr">
                    <a:solidFill>
                      <a:schemeClr val="accent6">
                        <a:lumMod val="40000"/>
                        <a:lumOff val="60000"/>
                      </a:schemeClr>
                    </a:solidFill>
                  </a:tcPr>
                </a:tc>
                <a:tc>
                  <a:txBody>
                    <a:bodyPr/>
                    <a:lstStyle/>
                    <a:p>
                      <a:pPr marL="36195" marR="36195" algn="ctr" defTabSz="914400" rtl="0" eaLnBrk="1" latinLnBrk="0" hangingPunct="1">
                        <a:spcBef>
                          <a:spcPts val="300"/>
                        </a:spcBef>
                        <a:spcAft>
                          <a:spcPts val="0"/>
                        </a:spcAft>
                      </a:pPr>
                      <a:endParaRPr lang="it-IT" sz="1100" kern="1200" dirty="0">
                        <a:solidFill>
                          <a:schemeClr val="tx1"/>
                        </a:solidFill>
                        <a:effectLst/>
                        <a:latin typeface="+mn-lt"/>
                        <a:ea typeface="+mn-ea"/>
                        <a:cs typeface="+mn-cs"/>
                      </a:endParaRPr>
                    </a:p>
                  </a:txBody>
                  <a:tcPr marL="0" marR="0" marT="0" marB="0" anchor="ctr">
                    <a:solidFill>
                      <a:schemeClr val="accent6">
                        <a:lumMod val="40000"/>
                        <a:lumOff val="60000"/>
                      </a:schemeClr>
                    </a:solidFill>
                  </a:tcPr>
                </a:tc>
                <a:tc>
                  <a:txBody>
                    <a:bodyPr/>
                    <a:lstStyle/>
                    <a:p>
                      <a:pPr algn="ctr">
                        <a:spcBef>
                          <a:spcPts val="300"/>
                        </a:spcBef>
                        <a:spcAft>
                          <a:spcPts val="0"/>
                        </a:spcAft>
                      </a:pPr>
                      <a:endParaRPr lang="it-IT" sz="1100" b="1" dirty="0">
                        <a:solidFill>
                          <a:srgbClr val="5F5748"/>
                        </a:solidFill>
                        <a:effectLst/>
                        <a:latin typeface="+mn-lt"/>
                        <a:ea typeface="Cambria" panose="02040503050406030204" pitchFamily="18" charset="0"/>
                      </a:endParaRPr>
                    </a:p>
                  </a:txBody>
                  <a:tcPr marL="0" marR="0" marT="0" marB="0" anchor="ctr">
                    <a:solidFill>
                      <a:schemeClr val="accent6">
                        <a:lumMod val="40000"/>
                        <a:lumOff val="60000"/>
                      </a:schemeClr>
                    </a:solidFill>
                  </a:tcPr>
                </a:tc>
              </a:tr>
              <a:tr h="296192">
                <a:tc>
                  <a:txBody>
                    <a:bodyPr/>
                    <a:lstStyle/>
                    <a:p>
                      <a:pPr marL="36000" marR="36195" algn="l">
                        <a:spcBef>
                          <a:spcPts val="300"/>
                        </a:spcBef>
                        <a:spcAft>
                          <a:spcPts val="0"/>
                        </a:spcAft>
                      </a:pPr>
                      <a:r>
                        <a:rPr lang="it-IT" sz="1100" dirty="0">
                          <a:effectLst/>
                        </a:rPr>
                        <a:t>   6) Personale</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smtClean="0">
                          <a:effectLst/>
                        </a:rPr>
                        <a:t>€</a:t>
                      </a:r>
                      <a:r>
                        <a:rPr lang="it-IT" sz="1100" baseline="0" dirty="0" smtClean="0">
                          <a:effectLst/>
                        </a:rPr>
                        <a:t> </a:t>
                      </a:r>
                      <a:r>
                        <a:rPr lang="it-IT" sz="1100" dirty="0" smtClean="0">
                          <a:effectLst/>
                        </a:rPr>
                        <a:t>3.671.606,79</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€ 3.600.000,00</a:t>
                      </a:r>
                      <a:endParaRPr lang="it-IT" sz="1100" kern="1200" dirty="0">
                        <a:solidFill>
                          <a:schemeClr val="tx1"/>
                        </a:solidFill>
                        <a:effectLst/>
                        <a:latin typeface="+mn-lt"/>
                        <a:ea typeface="+mn-ea"/>
                        <a:cs typeface="+mn-cs"/>
                      </a:endParaRPr>
                    </a:p>
                  </a:txBody>
                  <a:tcPr marL="9525" marR="9525" marT="9525" marB="0" anchor="ctr"/>
                </a:tc>
                <a:tc>
                  <a:txBody>
                    <a:bodyPr/>
                    <a:lstStyle/>
                    <a:p>
                      <a:pPr algn="ctr" fontAlgn="b"/>
                      <a:r>
                        <a:rPr lang="it-IT" sz="1100" b="0" i="0" u="none" strike="noStrike" dirty="0" smtClean="0">
                          <a:solidFill>
                            <a:srgbClr val="000000"/>
                          </a:solidFill>
                          <a:effectLst/>
                          <a:latin typeface="+mn-lt"/>
                        </a:rPr>
                        <a:t>€ 3.494.809,06</a:t>
                      </a:r>
                      <a:endParaRPr lang="it-IT" sz="1100" b="0" i="0" u="none" strike="noStrike" dirty="0">
                        <a:solidFill>
                          <a:srgbClr val="000000"/>
                        </a:solidFill>
                        <a:effectLst/>
                        <a:latin typeface="+mn-lt"/>
                      </a:endParaRPr>
                    </a:p>
                  </a:txBody>
                  <a:tcPr marL="9525" marR="9525" marT="9525" marB="0" anchor="ctr"/>
                </a:tc>
              </a:tr>
              <a:tr h="296192">
                <a:tc>
                  <a:txBody>
                    <a:bodyPr/>
                    <a:lstStyle/>
                    <a:p>
                      <a:pPr marL="36000" marR="36195" algn="l">
                        <a:spcBef>
                          <a:spcPts val="300"/>
                        </a:spcBef>
                        <a:spcAft>
                          <a:spcPts val="0"/>
                        </a:spcAft>
                      </a:pPr>
                      <a:r>
                        <a:rPr lang="it-IT" sz="1100" dirty="0">
                          <a:effectLst/>
                        </a:rPr>
                        <a:t>   7) Funzionamento</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smtClean="0">
                          <a:effectLst/>
                        </a:rPr>
                        <a:t>€ </a:t>
                      </a:r>
                      <a:r>
                        <a:rPr lang="it-IT" sz="1100" dirty="0">
                          <a:effectLst/>
                        </a:rPr>
                        <a:t>2.695.631,08</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€ 2.830.000,00</a:t>
                      </a:r>
                      <a:endParaRPr lang="it-IT" sz="1100" kern="1200" dirty="0">
                        <a:solidFill>
                          <a:schemeClr val="tx1"/>
                        </a:solidFill>
                        <a:effectLst/>
                        <a:latin typeface="+mn-lt"/>
                        <a:ea typeface="+mn-ea"/>
                        <a:cs typeface="+mn-cs"/>
                      </a:endParaRPr>
                    </a:p>
                  </a:txBody>
                  <a:tcPr marL="9525" marR="9525" marT="9525" marB="0" anchor="ctr"/>
                </a:tc>
                <a:tc>
                  <a:txBody>
                    <a:bodyPr/>
                    <a:lstStyle/>
                    <a:p>
                      <a:pPr algn="ctr" fontAlgn="b"/>
                      <a:r>
                        <a:rPr lang="it-IT" sz="1100" b="0" i="0" u="none" strike="noStrike" dirty="0" smtClean="0">
                          <a:solidFill>
                            <a:srgbClr val="000000"/>
                          </a:solidFill>
                          <a:effectLst/>
                          <a:latin typeface="+mn-lt"/>
                        </a:rPr>
                        <a:t>€ 2.651.651,47</a:t>
                      </a:r>
                      <a:endParaRPr lang="it-IT" sz="1100" b="0" i="0" u="none" strike="noStrike" dirty="0">
                        <a:solidFill>
                          <a:srgbClr val="000000"/>
                        </a:solidFill>
                        <a:effectLst/>
                        <a:latin typeface="+mn-lt"/>
                      </a:endParaRPr>
                    </a:p>
                  </a:txBody>
                  <a:tcPr marL="9525" marR="9525" marT="9525" marB="0" anchor="ctr"/>
                </a:tc>
              </a:tr>
              <a:tr h="296192">
                <a:tc>
                  <a:txBody>
                    <a:bodyPr/>
                    <a:lstStyle/>
                    <a:p>
                      <a:pPr marL="36000" marR="36195" algn="l">
                        <a:spcBef>
                          <a:spcPts val="300"/>
                        </a:spcBef>
                        <a:spcAft>
                          <a:spcPts val="0"/>
                        </a:spcAft>
                      </a:pPr>
                      <a:r>
                        <a:rPr lang="it-IT" sz="1100" dirty="0">
                          <a:effectLst/>
                        </a:rPr>
                        <a:t>   8) Interventi economici</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a:effectLst/>
                        </a:rPr>
                        <a:t>€ </a:t>
                      </a:r>
                      <a:r>
                        <a:rPr lang="it-IT" sz="1100" dirty="0" smtClean="0">
                          <a:effectLst/>
                        </a:rPr>
                        <a:t> </a:t>
                      </a:r>
                      <a:r>
                        <a:rPr lang="it-IT" sz="1100" dirty="0">
                          <a:effectLst/>
                        </a:rPr>
                        <a:t>3.577.181,17</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€ 4.047.919,00</a:t>
                      </a:r>
                      <a:endParaRPr lang="it-IT" sz="1100" kern="1200" dirty="0">
                        <a:solidFill>
                          <a:schemeClr val="tx1"/>
                        </a:solidFill>
                        <a:effectLst/>
                        <a:latin typeface="+mn-lt"/>
                        <a:ea typeface="+mn-ea"/>
                        <a:cs typeface="+mn-cs"/>
                      </a:endParaRPr>
                    </a:p>
                  </a:txBody>
                  <a:tcPr marL="9525" marR="9525" marT="9525" marB="0" anchor="ctr"/>
                </a:tc>
                <a:tc>
                  <a:txBody>
                    <a:bodyPr/>
                    <a:lstStyle/>
                    <a:p>
                      <a:pPr algn="ctr" fontAlgn="b"/>
                      <a:r>
                        <a:rPr lang="it-IT" sz="1100" b="0" i="0" u="none" strike="noStrike" dirty="0" smtClean="0">
                          <a:solidFill>
                            <a:srgbClr val="000000"/>
                          </a:solidFill>
                          <a:effectLst/>
                          <a:latin typeface="+mn-lt"/>
                        </a:rPr>
                        <a:t>€ 3.529.918,37</a:t>
                      </a:r>
                      <a:endParaRPr lang="it-IT" sz="1100" b="0" i="0" u="none" strike="noStrike" dirty="0">
                        <a:solidFill>
                          <a:srgbClr val="000000"/>
                        </a:solidFill>
                        <a:effectLst/>
                        <a:latin typeface="+mn-lt"/>
                      </a:endParaRPr>
                    </a:p>
                  </a:txBody>
                  <a:tcPr marL="9525" marR="9525" marT="9525" marB="0" anchor="ctr"/>
                </a:tc>
              </a:tr>
              <a:tr h="296192">
                <a:tc>
                  <a:txBody>
                    <a:bodyPr/>
                    <a:lstStyle/>
                    <a:p>
                      <a:pPr marL="36000" marR="36195" algn="l">
                        <a:spcBef>
                          <a:spcPts val="300"/>
                        </a:spcBef>
                        <a:spcAft>
                          <a:spcPts val="0"/>
                        </a:spcAft>
                      </a:pPr>
                      <a:r>
                        <a:rPr lang="it-IT" sz="1100" dirty="0">
                          <a:effectLst/>
                        </a:rPr>
                        <a:t>   9) Ammortamenti e accantonamenti</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a:effectLst/>
                        </a:rPr>
                        <a:t>€ </a:t>
                      </a:r>
                      <a:r>
                        <a:rPr lang="it-IT" sz="1100" dirty="0" smtClean="0">
                          <a:effectLst/>
                        </a:rPr>
                        <a:t>2.327.376,97</a:t>
                      </a:r>
                      <a:endParaRPr lang="it-IT" sz="1100" dirty="0">
                        <a:solidFill>
                          <a:srgbClr val="5F5748"/>
                        </a:solidFill>
                        <a:effectLst/>
                        <a:latin typeface="+mn-lt"/>
                        <a:ea typeface="Cambria" panose="02040503050406030204" pitchFamily="18" charset="0"/>
                      </a:endParaRPr>
                    </a:p>
                  </a:txBody>
                  <a:tcPr marL="9525" marR="9525" marT="9525" marB="0" anchor="ctr">
                    <a:lnB w="3175" cap="flat" cmpd="sng" algn="ctr">
                      <a:solidFill>
                        <a:schemeClr val="accent6">
                          <a:lumMod val="75000"/>
                        </a:schemeClr>
                      </a:solidFill>
                      <a:prstDash val="solid"/>
                      <a:round/>
                      <a:headEnd type="none" w="med" len="med"/>
                      <a:tailEnd type="none" w="med" len="med"/>
                    </a:lnB>
                  </a:tcP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€ 1.790.000,00</a:t>
                      </a:r>
                      <a:endParaRPr lang="it-IT" sz="1100" kern="1200" dirty="0">
                        <a:solidFill>
                          <a:schemeClr val="tx1"/>
                        </a:solidFill>
                        <a:effectLst/>
                        <a:latin typeface="+mn-lt"/>
                        <a:ea typeface="+mn-ea"/>
                        <a:cs typeface="+mn-cs"/>
                      </a:endParaRPr>
                    </a:p>
                  </a:txBody>
                  <a:tcPr marL="9525" marR="9525" marT="9525" marB="0" anchor="ctr">
                    <a:lnB w="3175" cap="flat" cmpd="sng" algn="ctr">
                      <a:solidFill>
                        <a:schemeClr val="accent6">
                          <a:lumMod val="75000"/>
                        </a:schemeClr>
                      </a:solidFill>
                      <a:prstDash val="solid"/>
                      <a:round/>
                      <a:headEnd type="none" w="med" len="med"/>
                      <a:tailEnd type="none" w="med" len="med"/>
                    </a:lnB>
                  </a:tcPr>
                </a:tc>
                <a:tc>
                  <a:txBody>
                    <a:bodyPr/>
                    <a:lstStyle/>
                    <a:p>
                      <a:pPr algn="ctr" fontAlgn="b"/>
                      <a:r>
                        <a:rPr lang="it-IT" sz="1100" b="0" i="0" u="none" strike="noStrike" dirty="0" smtClean="0">
                          <a:solidFill>
                            <a:srgbClr val="000000"/>
                          </a:solidFill>
                          <a:effectLst/>
                          <a:latin typeface="+mn-lt"/>
                        </a:rPr>
                        <a:t>€ 2.478.498,10</a:t>
                      </a:r>
                      <a:endParaRPr lang="it-IT" sz="1100" b="0" i="0" u="none" strike="noStrike" dirty="0">
                        <a:solidFill>
                          <a:srgbClr val="000000"/>
                        </a:solidFill>
                        <a:effectLst/>
                        <a:latin typeface="+mn-lt"/>
                      </a:endParaRPr>
                    </a:p>
                  </a:txBody>
                  <a:tcPr marL="9525" marR="9525" marT="9525" marB="0" anchor="ctr">
                    <a:lnB w="3175" cap="flat" cmpd="sng" algn="ctr">
                      <a:solidFill>
                        <a:schemeClr val="accent6">
                          <a:lumMod val="75000"/>
                        </a:schemeClr>
                      </a:solidFill>
                      <a:prstDash val="solid"/>
                      <a:round/>
                      <a:headEnd type="none" w="med" len="med"/>
                      <a:tailEnd type="none" w="med" len="med"/>
                    </a:lnB>
                  </a:tcPr>
                </a:tc>
              </a:tr>
              <a:tr h="296192">
                <a:tc>
                  <a:txBody>
                    <a:bodyPr/>
                    <a:lstStyle/>
                    <a:p>
                      <a:pPr marL="36000" marR="36195" algn="l">
                        <a:spcBef>
                          <a:spcPts val="300"/>
                        </a:spcBef>
                        <a:spcAft>
                          <a:spcPts val="0"/>
                        </a:spcAft>
                      </a:pPr>
                      <a:r>
                        <a:rPr lang="it-IT" sz="1100" b="0" i="1" dirty="0">
                          <a:effectLst/>
                        </a:rPr>
                        <a:t>Totale Oneri Correnti (B)</a:t>
                      </a:r>
                      <a:endParaRPr lang="it-IT" sz="1100" b="0" i="1"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b="0" i="1" dirty="0">
                          <a:effectLst/>
                        </a:rPr>
                        <a:t>€ </a:t>
                      </a:r>
                      <a:r>
                        <a:rPr lang="it-IT" sz="1100" b="0" i="1" dirty="0" smtClean="0">
                          <a:effectLst/>
                        </a:rPr>
                        <a:t>12.271.796,01</a:t>
                      </a:r>
                      <a:endParaRPr lang="it-IT" sz="1100" b="0" i="1" dirty="0">
                        <a:solidFill>
                          <a:srgbClr val="5F5748"/>
                        </a:solidFill>
                        <a:effectLst/>
                        <a:latin typeface="+mn-lt"/>
                        <a:ea typeface="Cambria" panose="02040503050406030204" pitchFamily="18" charset="0"/>
                      </a:endParaRPr>
                    </a:p>
                  </a:txBody>
                  <a:tcPr marL="9525" marR="9525" marT="9525" marB="0" anchor="ctr">
                    <a:lnT w="3175" cap="flat" cmpd="sng" algn="ctr">
                      <a:solidFill>
                        <a:schemeClr val="accent6">
                          <a:lumMod val="75000"/>
                        </a:schemeClr>
                      </a:solidFill>
                      <a:prstDash val="solid"/>
                      <a:round/>
                      <a:headEnd type="none" w="med" len="med"/>
                      <a:tailEnd type="none" w="med" len="med"/>
                    </a:lnT>
                  </a:tcP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€ 12.267.919,00</a:t>
                      </a:r>
                      <a:endParaRPr lang="it-IT" sz="1100" kern="1200" dirty="0">
                        <a:solidFill>
                          <a:schemeClr val="tx1"/>
                        </a:solidFill>
                        <a:effectLst/>
                        <a:latin typeface="+mn-lt"/>
                        <a:ea typeface="+mn-ea"/>
                        <a:cs typeface="+mn-cs"/>
                      </a:endParaRPr>
                    </a:p>
                  </a:txBody>
                  <a:tcPr marL="9525" marR="9525" marT="9525" marB="0" anchor="ctr">
                    <a:lnT w="3175" cap="flat" cmpd="sng" algn="ctr">
                      <a:solidFill>
                        <a:schemeClr val="accent6">
                          <a:lumMod val="75000"/>
                        </a:schemeClr>
                      </a:solidFill>
                      <a:prstDash val="solid"/>
                      <a:round/>
                      <a:headEnd type="none" w="med" len="med"/>
                      <a:tailEnd type="none" w="med" len="med"/>
                    </a:lnT>
                  </a:tcPr>
                </a:tc>
                <a:tc>
                  <a:txBody>
                    <a:bodyPr/>
                    <a:lstStyle/>
                    <a:p>
                      <a:pPr algn="ctr" fontAlgn="b"/>
                      <a:r>
                        <a:rPr lang="it-IT" sz="1100" b="0" i="1" u="none" strike="noStrike" dirty="0" smtClean="0">
                          <a:solidFill>
                            <a:srgbClr val="000000"/>
                          </a:solidFill>
                          <a:effectLst/>
                          <a:latin typeface="+mn-lt"/>
                        </a:rPr>
                        <a:t>€ 12.154.877,00</a:t>
                      </a:r>
                      <a:endParaRPr lang="it-IT" sz="1100" b="0" i="1" u="none" strike="noStrike" dirty="0">
                        <a:solidFill>
                          <a:srgbClr val="000000"/>
                        </a:solidFill>
                        <a:effectLst/>
                        <a:latin typeface="+mn-lt"/>
                      </a:endParaRPr>
                    </a:p>
                  </a:txBody>
                  <a:tcPr marL="9525" marR="9525" marT="9525" marB="0" anchor="ctr">
                    <a:lnT w="3175" cap="flat" cmpd="sng" algn="ctr">
                      <a:solidFill>
                        <a:schemeClr val="accent6">
                          <a:lumMod val="75000"/>
                        </a:schemeClr>
                      </a:solidFill>
                      <a:prstDash val="solid"/>
                      <a:round/>
                      <a:headEnd type="none" w="med" len="med"/>
                      <a:tailEnd type="none" w="med" len="med"/>
                    </a:lnT>
                  </a:tcPr>
                </a:tc>
              </a:tr>
              <a:tr h="319294">
                <a:tc>
                  <a:txBody>
                    <a:bodyPr/>
                    <a:lstStyle/>
                    <a:p>
                      <a:pPr marL="36195" marR="36195" algn="l">
                        <a:spcBef>
                          <a:spcPts val="300"/>
                        </a:spcBef>
                        <a:spcAft>
                          <a:spcPts val="0"/>
                        </a:spcAft>
                      </a:pPr>
                      <a:r>
                        <a:rPr lang="it-IT" sz="1100" dirty="0">
                          <a:effectLst/>
                        </a:rPr>
                        <a:t>Risultato della gestione corrente (A-B)</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a:spcBef>
                          <a:spcPts val="300"/>
                        </a:spcBef>
                        <a:spcAft>
                          <a:spcPts val="0"/>
                        </a:spcAft>
                      </a:pPr>
                      <a:r>
                        <a:rPr lang="it-IT" sz="1100" dirty="0">
                          <a:effectLst/>
                        </a:rPr>
                        <a:t>€ </a:t>
                      </a:r>
                      <a:r>
                        <a:rPr lang="it-IT" sz="1100" dirty="0" smtClean="0">
                          <a:effectLst/>
                        </a:rPr>
                        <a:t> 162.553,02</a:t>
                      </a:r>
                      <a:endParaRPr lang="it-IT" sz="1100" dirty="0">
                        <a:solidFill>
                          <a:srgbClr val="5F5748"/>
                        </a:solidFill>
                        <a:effectLst/>
                        <a:latin typeface="+mn-lt"/>
                        <a:ea typeface="Cambria" panose="02040503050406030204" pitchFamily="18" charset="0"/>
                      </a:endParaRPr>
                    </a:p>
                  </a:txBody>
                  <a:tcPr marL="9525" marR="9525" marT="9525" marB="0" anchor="ctr"/>
                </a:tc>
                <a:tc>
                  <a:txBody>
                    <a:bodyPr/>
                    <a:lstStyle/>
                    <a:p>
                      <a:pPr marL="36195" marR="36195" algn="ctr" defTabSz="914400" rtl="0" eaLnBrk="1" latinLnBrk="0" hangingPunct="1">
                        <a:spcBef>
                          <a:spcPts val="300"/>
                        </a:spcBef>
                        <a:spcAft>
                          <a:spcPts val="0"/>
                        </a:spcAft>
                      </a:pPr>
                      <a:r>
                        <a:rPr lang="it-IT" sz="1100" kern="1200" dirty="0" smtClean="0">
                          <a:solidFill>
                            <a:schemeClr val="tx1"/>
                          </a:solidFill>
                          <a:effectLst/>
                          <a:latin typeface="+mn-lt"/>
                          <a:ea typeface="+mn-ea"/>
                          <a:cs typeface="+mn-cs"/>
                        </a:rPr>
                        <a:t>- € 150.000,00</a:t>
                      </a:r>
                      <a:endParaRPr lang="it-IT" sz="1100" kern="1200" dirty="0">
                        <a:solidFill>
                          <a:schemeClr val="tx1"/>
                        </a:solidFill>
                        <a:effectLst/>
                        <a:latin typeface="+mn-lt"/>
                        <a:ea typeface="+mn-ea"/>
                        <a:cs typeface="+mn-cs"/>
                      </a:endParaRPr>
                    </a:p>
                  </a:txBody>
                  <a:tcPr marL="9525" marR="9525" marT="9525" marB="0" anchor="ctr"/>
                </a:tc>
                <a:tc>
                  <a:txBody>
                    <a:bodyPr/>
                    <a:lstStyle/>
                    <a:p>
                      <a:pPr algn="ctr" fontAlgn="b"/>
                      <a:r>
                        <a:rPr lang="it-IT" sz="1100" b="1" kern="1200" dirty="0" smtClean="0">
                          <a:solidFill>
                            <a:schemeClr val="tx1"/>
                          </a:solidFill>
                          <a:effectLst/>
                          <a:latin typeface="+mn-lt"/>
                          <a:ea typeface="+mn-ea"/>
                          <a:cs typeface="+mn-cs"/>
                        </a:rPr>
                        <a:t>€ 270.427,3</a:t>
                      </a:r>
                      <a:r>
                        <a:rPr lang="it-IT" sz="1100" b="1" i="0" u="none" strike="noStrike" dirty="0" smtClean="0">
                          <a:solidFill>
                            <a:srgbClr val="000000"/>
                          </a:solidFill>
                          <a:effectLst/>
                          <a:latin typeface="+mn-lt"/>
                        </a:rPr>
                        <a:t>2</a:t>
                      </a:r>
                      <a:endParaRPr lang="it-IT" sz="1100" b="1" i="0" u="none" strike="noStrike" dirty="0">
                        <a:solidFill>
                          <a:srgbClr val="000000"/>
                        </a:solidFill>
                        <a:effectLst/>
                        <a:latin typeface="+mn-lt"/>
                      </a:endParaRPr>
                    </a:p>
                  </a:txBody>
                  <a:tcPr marL="9525" marR="9525" marT="9525" marB="0" anchor="ctr"/>
                </a:tc>
              </a:tr>
            </a:tbl>
          </a:graphicData>
        </a:graphic>
      </p:graphicFrame>
      <p:sp>
        <p:nvSpPr>
          <p:cNvPr id="3" name="Rettangolo 2"/>
          <p:cNvSpPr/>
          <p:nvPr/>
        </p:nvSpPr>
        <p:spPr>
          <a:xfrm>
            <a:off x="288129" y="1255105"/>
            <a:ext cx="11521011" cy="600164"/>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Nella tabella </a:t>
            </a:r>
            <a:r>
              <a:rPr lang="it-IT" sz="1100" dirty="0" smtClean="0">
                <a:solidFill>
                  <a:srgbClr val="5F5748"/>
                </a:solidFill>
                <a:latin typeface="Arial" panose="020B0604020202020204" pitchFamily="34" charset="0"/>
                <a:ea typeface="Cambria" panose="02040503050406030204" pitchFamily="18" charset="0"/>
              </a:rPr>
              <a:t>seguente sono </a:t>
            </a:r>
            <a:r>
              <a:rPr lang="it-IT" sz="1100" dirty="0">
                <a:solidFill>
                  <a:srgbClr val="5F5748"/>
                </a:solidFill>
                <a:latin typeface="Arial" panose="020B0604020202020204" pitchFamily="34" charset="0"/>
                <a:ea typeface="Cambria" panose="02040503050406030204" pitchFamily="18" charset="0"/>
              </a:rPr>
              <a:t>riportati, in valore assoluto, i valori di proventi ed oneri, del consuntivo </a:t>
            </a:r>
            <a:r>
              <a:rPr lang="it-IT" sz="1100" dirty="0" smtClean="0">
                <a:solidFill>
                  <a:srgbClr val="5F5748"/>
                </a:solidFill>
                <a:latin typeface="Arial" panose="020B0604020202020204" pitchFamily="34" charset="0"/>
                <a:ea typeface="Cambria" panose="02040503050406030204" pitchFamily="18" charset="0"/>
              </a:rPr>
              <a:t>2012, </a:t>
            </a:r>
            <a:r>
              <a:rPr lang="it-IT" sz="1100" dirty="0">
                <a:solidFill>
                  <a:srgbClr val="5F5748"/>
                </a:solidFill>
                <a:latin typeface="Arial" panose="020B0604020202020204" pitchFamily="34" charset="0"/>
                <a:ea typeface="Cambria" panose="02040503050406030204" pitchFamily="18" charset="0"/>
              </a:rPr>
              <a:t>del preventivo aggiornato e del consuntivo </a:t>
            </a:r>
            <a:r>
              <a:rPr lang="it-IT" sz="1100" dirty="0" smtClean="0">
                <a:solidFill>
                  <a:srgbClr val="5F5748"/>
                </a:solidFill>
                <a:latin typeface="Arial" panose="020B0604020202020204" pitchFamily="34" charset="0"/>
                <a:ea typeface="Cambria" panose="02040503050406030204" pitchFamily="18" charset="0"/>
              </a:rPr>
              <a:t>2013.</a:t>
            </a:r>
            <a:endParaRPr lang="it-IT" sz="1100" dirty="0">
              <a:solidFill>
                <a:srgbClr val="5F5748"/>
              </a:solidFill>
              <a:latin typeface="Arial" panose="020B0604020202020204" pitchFamily="34" charset="0"/>
              <a:ea typeface="Cambria" panose="02040503050406030204" pitchFamily="18" charset="0"/>
            </a:endParaRPr>
          </a:p>
          <a:p>
            <a:r>
              <a:rPr lang="it-IT" sz="1100" dirty="0">
                <a:solidFill>
                  <a:srgbClr val="5F5748"/>
                </a:solidFill>
                <a:latin typeface="Arial" panose="020B0604020202020204" pitchFamily="34" charset="0"/>
                <a:ea typeface="Cambria" panose="02040503050406030204" pitchFamily="18" charset="0"/>
              </a:rPr>
              <a:t>Tali dati consentono di sintetizzare i flussi economici di proventi e di oneri che, dal consuntivo dell’anno precedente a quello oggetto di rendicontazione, hanno caratterizzato la fase di programmazione e quella di esecuzione del preventivo economico</a:t>
            </a:r>
            <a:endParaRPr lang="it-IT" sz="1100" dirty="0"/>
          </a:p>
        </p:txBody>
      </p:sp>
      <p:grpSp>
        <p:nvGrpSpPr>
          <p:cNvPr id="9" name="Gruppo 8"/>
          <p:cNvGrpSpPr/>
          <p:nvPr/>
        </p:nvGrpSpPr>
        <p:grpSpPr>
          <a:xfrm>
            <a:off x="2341563" y="107618"/>
            <a:ext cx="9394602" cy="430429"/>
            <a:chOff x="2341563" y="107618"/>
            <a:chExt cx="9394602" cy="430429"/>
          </a:xfrm>
        </p:grpSpPr>
        <p:sp>
          <p:nvSpPr>
            <p:cNvPr id="10"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1" name="Connettore 1 10"/>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912268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7608453" y="2815562"/>
            <a:ext cx="4572396" cy="2743438"/>
          </a:xfrm>
          <a:prstGeom prst="rect">
            <a:avLst/>
          </a:prstGeom>
        </p:spPr>
      </p:pic>
      <p:pic>
        <p:nvPicPr>
          <p:cNvPr id="37893"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4163" y="2686"/>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3" name="Rettangolo 17"/>
          <p:cNvSpPr>
            <a:spLocks noChangeArrowheads="1"/>
          </p:cNvSpPr>
          <p:nvPr/>
        </p:nvSpPr>
        <p:spPr bwMode="auto">
          <a:xfrm>
            <a:off x="288130" y="948153"/>
            <a:ext cx="3526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Partecipazioni e quote associative</a:t>
            </a:r>
            <a:endPar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sp>
        <p:nvSpPr>
          <p:cNvPr id="14" name="Segnaposto numero diapositiva 1"/>
          <p:cNvSpPr>
            <a:spLocks noGrp="1"/>
          </p:cNvSpPr>
          <p:nvPr>
            <p:ph type="sldNum" sz="quarter" idx="12"/>
          </p:nvPr>
        </p:nvSpPr>
        <p:spPr>
          <a:xfrm>
            <a:off x="9448800" y="6434565"/>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18</a:t>
            </a:fld>
            <a:endParaRPr lang="it-IT" sz="1400" dirty="0"/>
          </a:p>
        </p:txBody>
      </p:sp>
      <p:graphicFrame>
        <p:nvGraphicFramePr>
          <p:cNvPr id="2" name="Tabella 1"/>
          <p:cNvGraphicFramePr>
            <a:graphicFrameLocks noGrp="1"/>
          </p:cNvGraphicFramePr>
          <p:nvPr>
            <p:extLst>
              <p:ext uri="{D42A27DB-BD31-4B8C-83A1-F6EECF244321}">
                <p14:modId xmlns:p14="http://schemas.microsoft.com/office/powerpoint/2010/main" val="2938933282"/>
              </p:ext>
            </p:extLst>
          </p:nvPr>
        </p:nvGraphicFramePr>
        <p:xfrm>
          <a:off x="350350" y="1956799"/>
          <a:ext cx="7292897" cy="4147738"/>
        </p:xfrm>
        <a:graphic>
          <a:graphicData uri="http://schemas.openxmlformats.org/drawingml/2006/table">
            <a:tbl>
              <a:tblPr firstRow="1">
                <a:tableStyleId>{68D230F3-CF80-4859-8CE7-A43EE81993B5}</a:tableStyleId>
              </a:tblPr>
              <a:tblGrid>
                <a:gridCol w="2205602"/>
                <a:gridCol w="1710661"/>
                <a:gridCol w="1189695"/>
                <a:gridCol w="997244"/>
                <a:gridCol w="1189695"/>
              </a:tblGrid>
              <a:tr h="396763">
                <a:tc>
                  <a:txBody>
                    <a:bodyPr/>
                    <a:lstStyle/>
                    <a:p>
                      <a:pPr algn="l" fontAlgn="ctr"/>
                      <a:r>
                        <a:rPr lang="it-IT" sz="1100" u="none" strike="noStrike" dirty="0" smtClean="0">
                          <a:effectLst/>
                        </a:rPr>
                        <a:t>Partecipazioni societarie</a:t>
                      </a:r>
                      <a:endParaRPr lang="it-IT" sz="1100" b="1" i="0" u="none" strike="noStrike" dirty="0">
                        <a:solidFill>
                          <a:srgbClr val="FFFFFF"/>
                        </a:solidFill>
                        <a:effectLst/>
                        <a:latin typeface="Arial" panose="020B0604020202020204" pitchFamily="34" charset="0"/>
                      </a:endParaRPr>
                    </a:p>
                  </a:txBody>
                  <a:tcPr marL="9525" marR="9525" marT="9525" marB="0" anchor="ctr"/>
                </a:tc>
                <a:tc>
                  <a:txBody>
                    <a:bodyPr/>
                    <a:lstStyle/>
                    <a:p>
                      <a:pPr algn="l" fontAlgn="ctr"/>
                      <a:r>
                        <a:rPr lang="it-IT" sz="1100" u="none" strike="noStrike" dirty="0">
                          <a:effectLst/>
                        </a:rPr>
                        <a:t>Settore</a:t>
                      </a:r>
                      <a:endParaRPr lang="it-IT" sz="1100" b="1" i="0" u="none" strike="noStrike" dirty="0">
                        <a:solidFill>
                          <a:srgbClr val="FFFFFF"/>
                        </a:solidFill>
                        <a:effectLst/>
                        <a:latin typeface="Arial" panose="020B0604020202020204" pitchFamily="34" charset="0"/>
                      </a:endParaRPr>
                    </a:p>
                  </a:txBody>
                  <a:tcPr marL="9525" marR="9525" marT="9525" marB="0" anchor="ctr"/>
                </a:tc>
                <a:tc>
                  <a:txBody>
                    <a:bodyPr/>
                    <a:lstStyle/>
                    <a:p>
                      <a:pPr algn="r" fontAlgn="ctr"/>
                      <a:r>
                        <a:rPr lang="it-IT" sz="1100" u="none" strike="noStrike" dirty="0">
                          <a:effectLst/>
                        </a:rPr>
                        <a:t>Capitale sociale </a:t>
                      </a:r>
                      <a:endParaRPr lang="it-IT" sz="1100" u="none" strike="noStrike" dirty="0" smtClean="0">
                        <a:effectLst/>
                      </a:endParaRPr>
                    </a:p>
                    <a:p>
                      <a:pPr algn="r" fontAlgn="ctr"/>
                      <a:r>
                        <a:rPr lang="it-IT" sz="1100" u="none" strike="noStrike" dirty="0" smtClean="0">
                          <a:effectLst/>
                        </a:rPr>
                        <a:t> </a:t>
                      </a:r>
                      <a:r>
                        <a:rPr lang="it-IT" sz="1100" u="none" strike="noStrike" dirty="0">
                          <a:effectLst/>
                        </a:rPr>
                        <a:t>al 31/12/2013</a:t>
                      </a:r>
                      <a:endParaRPr lang="it-IT" sz="1100" b="1" i="0" u="none" strike="noStrike" dirty="0">
                        <a:solidFill>
                          <a:srgbClr val="FFFFFF"/>
                        </a:solidFill>
                        <a:effectLst/>
                        <a:latin typeface="Arial" panose="020B0604020202020204" pitchFamily="34" charset="0"/>
                      </a:endParaRPr>
                    </a:p>
                  </a:txBody>
                  <a:tcPr marL="9525" marR="9525" marT="9525" marB="0" anchor="ctr"/>
                </a:tc>
                <a:tc>
                  <a:txBody>
                    <a:bodyPr/>
                    <a:lstStyle/>
                    <a:p>
                      <a:pPr algn="r" fontAlgn="ctr"/>
                      <a:r>
                        <a:rPr lang="it-IT" sz="1100" u="none" strike="noStrike">
                          <a:effectLst/>
                        </a:rPr>
                        <a:t>Quota CCIAA</a:t>
                      </a:r>
                      <a:endParaRPr lang="it-IT" sz="1100" b="1" i="0" u="none" strike="noStrike">
                        <a:solidFill>
                          <a:srgbClr val="FFFFFF"/>
                        </a:solidFill>
                        <a:effectLst/>
                        <a:latin typeface="Arial" panose="020B0604020202020204" pitchFamily="34" charset="0"/>
                      </a:endParaRPr>
                    </a:p>
                  </a:txBody>
                  <a:tcPr marL="9525" marR="9525" marT="9525" marB="0" anchor="ctr"/>
                </a:tc>
                <a:tc>
                  <a:txBody>
                    <a:bodyPr/>
                    <a:lstStyle/>
                    <a:p>
                      <a:pPr algn="r" fontAlgn="ctr"/>
                      <a:r>
                        <a:rPr lang="it-IT" sz="1100" u="none" strike="noStrike" dirty="0">
                          <a:effectLst/>
                        </a:rPr>
                        <a:t>Capitale investito </a:t>
                      </a:r>
                      <a:endParaRPr lang="it-IT" sz="1100" u="none" strike="noStrike" dirty="0" smtClean="0">
                        <a:effectLst/>
                      </a:endParaRPr>
                    </a:p>
                    <a:p>
                      <a:pPr algn="r" fontAlgn="ctr"/>
                      <a:r>
                        <a:rPr lang="it-IT" sz="1100" u="none" strike="noStrike" dirty="0" smtClean="0">
                          <a:effectLst/>
                        </a:rPr>
                        <a:t> </a:t>
                      </a:r>
                      <a:r>
                        <a:rPr lang="it-IT" sz="1100" u="none" strike="noStrike" dirty="0">
                          <a:effectLst/>
                        </a:rPr>
                        <a:t>al 31/12/2013</a:t>
                      </a:r>
                      <a:endParaRPr lang="it-IT" sz="1100" b="1" i="0" u="none" strike="noStrike" dirty="0">
                        <a:solidFill>
                          <a:srgbClr val="FFFFFF"/>
                        </a:solidFill>
                        <a:effectLst/>
                        <a:latin typeface="Arial" panose="020B0604020202020204" pitchFamily="34" charset="0"/>
                      </a:endParaRPr>
                    </a:p>
                  </a:txBody>
                  <a:tcPr marL="9525" marR="9525" marT="9525" marB="0" anchor="ctr"/>
                </a:tc>
              </a:tr>
              <a:tr h="229344">
                <a:tc>
                  <a:txBody>
                    <a:bodyPr/>
                    <a:lstStyle/>
                    <a:p>
                      <a:pPr algn="l" fontAlgn="ctr">
                        <a:spcAft>
                          <a:spcPts val="600"/>
                        </a:spcAft>
                      </a:pPr>
                      <a:r>
                        <a:rPr lang="it-IT" sz="1050" u="none" strike="noStrike" dirty="0" err="1">
                          <a:effectLst/>
                        </a:rPr>
                        <a:t>Aerdorica</a:t>
                      </a:r>
                      <a:r>
                        <a:rPr lang="it-IT" sz="1050" u="none" strike="noStrike" dirty="0">
                          <a:effectLst/>
                        </a:rPr>
                        <a:t> Spa </a:t>
                      </a:r>
                      <a:endParaRPr lang="it-IT" sz="1050" b="0" i="0" u="none" strike="noStrike" dirty="0">
                        <a:solidFill>
                          <a:srgbClr val="339966"/>
                        </a:solidFill>
                        <a:effectLst/>
                        <a:latin typeface="Arial" panose="020B0604020202020204" pitchFamily="34" charset="0"/>
                      </a:endParaRPr>
                    </a:p>
                  </a:txBody>
                  <a:tcPr marL="9525" marR="9525" marT="9525" marB="0" anchor="ctr">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Infrastrutture</a:t>
                      </a:r>
                      <a:endParaRPr lang="it-IT" sz="1050" b="0" i="0" u="none" strike="noStrike" dirty="0">
                        <a:solidFill>
                          <a:srgbClr val="339966"/>
                        </a:solidFill>
                        <a:effectLst/>
                        <a:latin typeface="Arial" panose="020B0604020202020204" pitchFamily="34" charset="0"/>
                      </a:endParaRPr>
                    </a:p>
                  </a:txBody>
                  <a:tcPr marL="9525" marR="9525" marT="9525" marB="0" anchor="ctr">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€ 9.665.835,13</a:t>
                      </a:r>
                      <a:endParaRPr lang="it-IT" sz="1050" b="0" i="0" u="none" strike="noStrike" dirty="0">
                        <a:solidFill>
                          <a:srgbClr val="339966"/>
                        </a:solidFill>
                        <a:effectLst/>
                        <a:latin typeface="Arial" panose="020B0604020202020204" pitchFamily="34" charset="0"/>
                      </a:endParaRPr>
                    </a:p>
                  </a:txBody>
                  <a:tcPr marL="9525" marR="9525" marT="9525" marB="0" anchor="ctr">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6,08%</a:t>
                      </a:r>
                      <a:endParaRPr lang="it-IT" sz="1050" b="0" i="0" u="none" strike="noStrike">
                        <a:solidFill>
                          <a:srgbClr val="339966"/>
                        </a:solidFill>
                        <a:effectLst/>
                        <a:latin typeface="Arial" panose="020B0604020202020204" pitchFamily="34" charset="0"/>
                      </a:endParaRPr>
                    </a:p>
                  </a:txBody>
                  <a:tcPr marL="9525" marR="9525" marT="9525" marB="0" anchor="ctr">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€ 587.711,25</a:t>
                      </a:r>
                      <a:endParaRPr lang="it-IT" sz="1050" b="0" i="0" u="none" strike="noStrike" dirty="0">
                        <a:solidFill>
                          <a:srgbClr val="339966"/>
                        </a:solidFill>
                        <a:effectLst/>
                        <a:latin typeface="Arial" panose="020B0604020202020204" pitchFamily="34" charset="0"/>
                      </a:endParaRPr>
                    </a:p>
                  </a:txBody>
                  <a:tcPr marL="9525" marR="9525" marT="9525" marB="0" anchor="ctr">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a:effectLst/>
                        </a:rPr>
                        <a:t>Interporto Marche Spa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a:effectLst/>
                        </a:rPr>
                        <a:t>Infrastrutture</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€ 11.581.963,00</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4,39%</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€ 432.308,72</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a:effectLst/>
                        </a:rPr>
                        <a:t>La Marina Dorica Spa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Infrastrutture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€ 1.530.000,00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1,00%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€ 14.100,00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a:effectLst/>
                        </a:rPr>
                        <a:t>Quadrilatero Marche Umbria Spa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Infrastrutture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€ 50.000.000,00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0,28%</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€ 142.000,00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a:effectLst/>
                        </a:rPr>
                        <a:t>Colli </a:t>
                      </a:r>
                      <a:r>
                        <a:rPr lang="it-IT" sz="1050" u="none" strike="noStrike" dirty="0" err="1">
                          <a:effectLst/>
                        </a:rPr>
                        <a:t>Esini</a:t>
                      </a:r>
                      <a:r>
                        <a:rPr lang="it-IT" sz="1050" u="none" strike="noStrike" dirty="0">
                          <a:effectLst/>
                        </a:rPr>
                        <a:t> – San Vicino </a:t>
                      </a:r>
                      <a:r>
                        <a:rPr lang="it-IT" sz="1050" u="none" strike="noStrike" dirty="0" err="1">
                          <a:effectLst/>
                        </a:rPr>
                        <a:t>Srl</a:t>
                      </a:r>
                      <a:r>
                        <a:rPr lang="it-IT" sz="1050" u="none" strike="noStrike" dirty="0">
                          <a:effectLst/>
                        </a:rPr>
                        <a:t>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Promozione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€ 95.636,00</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0,54%</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€ 602,00</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a:effectLst/>
                        </a:rPr>
                        <a:t>Meccano Spa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Ricerca e Innovazione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€ 798.660,00</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1,93%</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€ 11.785,02</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err="1">
                          <a:effectLst/>
                        </a:rPr>
                        <a:t>Agroqualità</a:t>
                      </a:r>
                      <a:r>
                        <a:rPr lang="it-IT" sz="1050" u="none" strike="noStrike" dirty="0">
                          <a:effectLst/>
                        </a:rPr>
                        <a:t> </a:t>
                      </a:r>
                      <a:r>
                        <a:rPr lang="it-IT" sz="1050" u="none" strike="noStrike" dirty="0" err="1">
                          <a:effectLst/>
                        </a:rPr>
                        <a:t>Srl</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€ 1.999.999,68</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0,44%</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€ 8.020,00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72012">
                <a:tc>
                  <a:txBody>
                    <a:bodyPr/>
                    <a:lstStyle/>
                    <a:p>
                      <a:pPr algn="l" fontAlgn="ctr">
                        <a:spcAft>
                          <a:spcPts val="600"/>
                        </a:spcAft>
                      </a:pPr>
                      <a:r>
                        <a:rPr lang="it-IT" sz="1050" u="none" strike="noStrike">
                          <a:effectLst/>
                        </a:rPr>
                        <a:t>Borsa Merci Telematica Italiana Scpa </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€ 2.387.372,16</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0,05%</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€ 1.191,44</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a:effectLst/>
                        </a:rPr>
                        <a:t>Ecocerved Scarl </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€ 2.500.000,00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0,18%</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€ 5.000,00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a:effectLst/>
                        </a:rPr>
                        <a:t>Ic Outsourcing Scrl </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€ 372.000,00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0,13%</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€ 466,86</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a:effectLst/>
                        </a:rPr>
                        <a:t>Job Camere </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€ 600.000,00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0,13%</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€ 753,00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a:effectLst/>
                        </a:rPr>
                        <a:t>Infocamere Scpa </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€ 17.670.000,00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0,21%</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€ 111.470,70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a:effectLst/>
                        </a:rPr>
                        <a:t>Isnart Spa </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€ 1.046.500,00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0,25%</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€ 2.655,00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a:effectLst/>
                        </a:rPr>
                        <a:t>Tecno Holding Spa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€ 25.000.000,00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0,16%</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€ 332.845,72</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29344">
                <a:tc>
                  <a:txBody>
                    <a:bodyPr/>
                    <a:lstStyle/>
                    <a:p>
                      <a:pPr algn="l" fontAlgn="ctr">
                        <a:spcAft>
                          <a:spcPts val="600"/>
                        </a:spcAft>
                      </a:pPr>
                      <a:r>
                        <a:rPr lang="it-IT" sz="1050" u="none" strike="noStrike" dirty="0" err="1">
                          <a:effectLst/>
                        </a:rPr>
                        <a:t>Tecnoservicecamere</a:t>
                      </a:r>
                      <a:r>
                        <a:rPr lang="it-IT" sz="1050" u="none" strike="noStrike" dirty="0">
                          <a:effectLst/>
                        </a:rPr>
                        <a:t> </a:t>
                      </a:r>
                      <a:r>
                        <a:rPr lang="it-IT" sz="1050" u="none" strike="noStrike" dirty="0" err="1">
                          <a:effectLst/>
                        </a:rPr>
                        <a:t>Scpa</a:t>
                      </a:r>
                      <a:r>
                        <a:rPr lang="it-IT" sz="1050" u="none" strike="noStrike" dirty="0">
                          <a:effectLst/>
                        </a:rPr>
                        <a:t>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l" fontAlgn="ctr">
                        <a:spcAft>
                          <a:spcPts val="600"/>
                        </a:spcAft>
                      </a:pPr>
                      <a:r>
                        <a:rPr lang="it-IT" sz="1050" u="none" strike="noStrike" dirty="0">
                          <a:effectLst/>
                        </a:rPr>
                        <a:t>Sistema camerale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a:effectLst/>
                        </a:rPr>
                        <a:t>€ 1.318.941,00</a:t>
                      </a:r>
                      <a:endParaRPr lang="it-IT" sz="1050" b="0" i="0" u="none" strike="noStrike">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0,07%</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c>
                  <a:txBody>
                    <a:bodyPr/>
                    <a:lstStyle/>
                    <a:p>
                      <a:pPr algn="r" fontAlgn="ctr">
                        <a:spcAft>
                          <a:spcPts val="600"/>
                        </a:spcAft>
                      </a:pPr>
                      <a:r>
                        <a:rPr lang="it-IT" sz="1050" u="none" strike="noStrike" dirty="0">
                          <a:effectLst/>
                        </a:rPr>
                        <a:t>€ 925,60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lnB w="12700" cap="flat" cmpd="sng" algn="ctr">
                      <a:solidFill>
                        <a:schemeClr val="accent6">
                          <a:lumMod val="40000"/>
                          <a:lumOff val="60000"/>
                        </a:schemeClr>
                      </a:solidFill>
                      <a:prstDash val="solid"/>
                      <a:round/>
                      <a:headEnd type="none" w="med" len="med"/>
                      <a:tailEnd type="none" w="med" len="med"/>
                    </a:lnB>
                  </a:tcPr>
                </a:tc>
              </a:tr>
              <a:tr h="268147">
                <a:tc>
                  <a:txBody>
                    <a:bodyPr/>
                    <a:lstStyle/>
                    <a:p>
                      <a:pPr algn="l" fontAlgn="ctr">
                        <a:spcAft>
                          <a:spcPts val="600"/>
                        </a:spcAft>
                      </a:pPr>
                      <a:r>
                        <a:rPr lang="it-IT" sz="1050" u="none" strike="noStrike" dirty="0">
                          <a:effectLst/>
                        </a:rPr>
                        <a:t>Fondazione </a:t>
                      </a:r>
                      <a:r>
                        <a:rPr lang="it-IT" sz="1050" u="none" strike="noStrike" dirty="0" err="1">
                          <a:effectLst/>
                        </a:rPr>
                        <a:t>Iai</a:t>
                      </a:r>
                      <a:r>
                        <a:rPr lang="it-IT" sz="1050" u="none" strike="noStrike" dirty="0">
                          <a:effectLst/>
                        </a:rPr>
                        <a:t> </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tcPr>
                </a:tc>
                <a:tc>
                  <a:txBody>
                    <a:bodyPr/>
                    <a:lstStyle/>
                    <a:p>
                      <a:pPr algn="l" fontAlgn="ctr">
                        <a:spcAft>
                          <a:spcPts val="600"/>
                        </a:spcAft>
                      </a:pPr>
                      <a:r>
                        <a:rPr lang="it-IT" sz="1050" u="none" strike="noStrike" dirty="0">
                          <a:effectLst/>
                        </a:rPr>
                        <a:t>Cooperazione internazionale</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tcPr>
                </a:tc>
                <a:tc>
                  <a:txBody>
                    <a:bodyPr/>
                    <a:lstStyle/>
                    <a:p>
                      <a:pPr algn="r" fontAlgn="ctr">
                        <a:spcAft>
                          <a:spcPts val="600"/>
                        </a:spcAft>
                      </a:pPr>
                      <a:r>
                        <a:rPr lang="it-IT" sz="1050" u="none" strike="noStrike" dirty="0">
                          <a:effectLst/>
                        </a:rPr>
                        <a:t>€ 340.000,00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tcPr>
                </a:tc>
                <a:tc>
                  <a:txBody>
                    <a:bodyPr/>
                    <a:lstStyle/>
                    <a:p>
                      <a:pPr algn="r" fontAlgn="ctr">
                        <a:spcAft>
                          <a:spcPts val="600"/>
                        </a:spcAft>
                      </a:pPr>
                      <a:r>
                        <a:rPr lang="it-IT" sz="1050" u="none" strike="noStrike" dirty="0">
                          <a:effectLst/>
                        </a:rPr>
                        <a:t>2,94%</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tcPr>
                </a:tc>
                <a:tc>
                  <a:txBody>
                    <a:bodyPr/>
                    <a:lstStyle/>
                    <a:p>
                      <a:pPr algn="r" fontAlgn="ctr">
                        <a:spcAft>
                          <a:spcPts val="600"/>
                        </a:spcAft>
                      </a:pPr>
                      <a:r>
                        <a:rPr lang="it-IT" sz="1050" u="none" strike="noStrike" dirty="0">
                          <a:effectLst/>
                        </a:rPr>
                        <a:t>€ 10.000,00</a:t>
                      </a:r>
                      <a:endParaRPr lang="it-IT" sz="1050" b="0" i="0" u="none" strike="noStrike" dirty="0">
                        <a:solidFill>
                          <a:srgbClr val="339966"/>
                        </a:solidFill>
                        <a:effectLst/>
                        <a:latin typeface="Arial" panose="020B0604020202020204" pitchFamily="34" charset="0"/>
                      </a:endParaRPr>
                    </a:p>
                  </a:txBody>
                  <a:tcPr marL="9525" marR="9525" marT="9525" marB="0" anchor="ctr">
                    <a:lnT w="12700" cap="flat" cmpd="sng" algn="ctr">
                      <a:solidFill>
                        <a:schemeClr val="accent6">
                          <a:lumMod val="40000"/>
                          <a:lumOff val="60000"/>
                        </a:schemeClr>
                      </a:solidFill>
                      <a:prstDash val="solid"/>
                      <a:round/>
                      <a:headEnd type="none" w="med" len="med"/>
                      <a:tailEnd type="none" w="med" len="med"/>
                    </a:lnT>
                  </a:tcPr>
                </a:tc>
              </a:tr>
            </a:tbl>
          </a:graphicData>
        </a:graphic>
      </p:graphicFrame>
      <p:sp>
        <p:nvSpPr>
          <p:cNvPr id="3" name="CasellaDiTesto 2"/>
          <p:cNvSpPr txBox="1"/>
          <p:nvPr/>
        </p:nvSpPr>
        <p:spPr>
          <a:xfrm>
            <a:off x="288130" y="6238421"/>
            <a:ext cx="7260446" cy="507831"/>
          </a:xfrm>
          <a:prstGeom prst="rect">
            <a:avLst/>
          </a:prstGeom>
          <a:noFill/>
        </p:spPr>
        <p:txBody>
          <a:bodyPr wrap="square" rtlCol="0">
            <a:spAutoFit/>
          </a:bodyPr>
          <a:lstStyle/>
          <a:p>
            <a:pPr algn="just"/>
            <a:r>
              <a:rPr lang="it-IT" sz="900" dirty="0">
                <a:latin typeface="Arial" panose="020B0604020202020204" pitchFamily="34" charset="0"/>
                <a:cs typeface="Arial" panose="020B0604020202020204" pitchFamily="34" charset="0"/>
              </a:rPr>
              <a:t>Nel Bilancio 2013, tra le partecipazioni </a:t>
            </a:r>
            <a:r>
              <a:rPr lang="it-IT" sz="900" dirty="0" smtClean="0">
                <a:latin typeface="Arial" panose="020B0604020202020204" pitchFamily="34" charset="0"/>
                <a:cs typeface="Arial" panose="020B0604020202020204" pitchFamily="34" charset="0"/>
              </a:rPr>
              <a:t>figurano </a:t>
            </a:r>
            <a:r>
              <a:rPr lang="it-IT" sz="900" dirty="0">
                <a:latin typeface="Arial" panose="020B0604020202020204" pitchFamily="34" charset="0"/>
                <a:cs typeface="Arial" panose="020B0604020202020204" pitchFamily="34" charset="0"/>
              </a:rPr>
              <a:t>anche </a:t>
            </a:r>
            <a:r>
              <a:rPr lang="it-IT" sz="900" dirty="0" smtClean="0">
                <a:latin typeface="Arial" panose="020B0604020202020204" pitchFamily="34" charset="0"/>
                <a:cs typeface="Arial" panose="020B0604020202020204" pitchFamily="34" charset="0"/>
              </a:rPr>
              <a:t>la società </a:t>
            </a:r>
            <a:r>
              <a:rPr lang="it-IT" sz="900" b="1" dirty="0">
                <a:latin typeface="Arial" panose="020B0604020202020204" pitchFamily="34" charset="0"/>
                <a:cs typeface="Arial" panose="020B0604020202020204" pitchFamily="34" charset="0"/>
              </a:rPr>
              <a:t>For.ma. </a:t>
            </a:r>
            <a:r>
              <a:rPr lang="it-IT" sz="900" b="1" dirty="0" err="1" smtClean="0">
                <a:latin typeface="Arial" panose="020B0604020202020204" pitchFamily="34" charset="0"/>
                <a:cs typeface="Arial" panose="020B0604020202020204" pitchFamily="34" charset="0"/>
              </a:rPr>
              <a:t>Srl</a:t>
            </a:r>
            <a:r>
              <a:rPr lang="it-IT" sz="900" b="1" dirty="0" smtClean="0">
                <a:latin typeface="Arial" panose="020B0604020202020204" pitchFamily="34" charset="0"/>
                <a:cs typeface="Arial" panose="020B0604020202020204" pitchFamily="34" charset="0"/>
              </a:rPr>
              <a:t>., </a:t>
            </a:r>
            <a:r>
              <a:rPr lang="it-IT" sz="900" dirty="0" smtClean="0">
                <a:latin typeface="Arial" panose="020B0604020202020204" pitchFamily="34" charset="0"/>
                <a:cs typeface="Arial" panose="020B0604020202020204" pitchFamily="34" charset="0"/>
              </a:rPr>
              <a:t>in </a:t>
            </a:r>
            <a:r>
              <a:rPr lang="it-IT" sz="900" dirty="0">
                <a:latin typeface="Arial" panose="020B0604020202020204" pitchFamily="34" charset="0"/>
                <a:cs typeface="Arial" panose="020B0604020202020204" pitchFamily="34" charset="0"/>
              </a:rPr>
              <a:t>liquidazione dal </a:t>
            </a:r>
            <a:r>
              <a:rPr lang="it-IT" sz="900" dirty="0" smtClean="0">
                <a:latin typeface="Arial" panose="020B0604020202020204" pitchFamily="34" charset="0"/>
                <a:cs typeface="Arial" panose="020B0604020202020204" pitchFamily="34" charset="0"/>
              </a:rPr>
              <a:t>18/11/2010, e </a:t>
            </a:r>
            <a:r>
              <a:rPr lang="it-IT" sz="900" b="1" dirty="0">
                <a:latin typeface="Arial" panose="020B0604020202020204" pitchFamily="34" charset="0"/>
                <a:cs typeface="Arial" panose="020B0604020202020204" pitchFamily="34" charset="0"/>
              </a:rPr>
              <a:t>RETECAMERE </a:t>
            </a:r>
            <a:r>
              <a:rPr lang="it-IT" sz="900" b="1" dirty="0" smtClean="0">
                <a:latin typeface="Arial" panose="020B0604020202020204" pitchFamily="34" charset="0"/>
                <a:cs typeface="Arial" panose="020B0604020202020204" pitchFamily="34" charset="0"/>
              </a:rPr>
              <a:t>SCARL</a:t>
            </a:r>
            <a:r>
              <a:rPr lang="it-IT" sz="900" dirty="0" smtClean="0">
                <a:latin typeface="Arial" panose="020B0604020202020204" pitchFamily="34" charset="0"/>
                <a:cs typeface="Arial" panose="020B0604020202020204" pitchFamily="34" charset="0"/>
              </a:rPr>
              <a:t>, in scioglimento e liquidazione dal 04/09/2013 che non sono state considerate </a:t>
            </a:r>
            <a:r>
              <a:rPr lang="it-IT" sz="900" dirty="0">
                <a:latin typeface="Arial" panose="020B0604020202020204" pitchFamily="34" charset="0"/>
                <a:cs typeface="Arial" panose="020B0604020202020204" pitchFamily="34" charset="0"/>
              </a:rPr>
              <a:t>nell’analisi. </a:t>
            </a:r>
            <a:r>
              <a:rPr lang="it-IT" sz="900" dirty="0" smtClean="0">
                <a:latin typeface="Arial" panose="020B0604020202020204" pitchFamily="34" charset="0"/>
                <a:cs typeface="Arial" panose="020B0604020202020204" pitchFamily="34" charset="0"/>
              </a:rPr>
              <a:t>Anche la partecipazione nella </a:t>
            </a:r>
            <a:r>
              <a:rPr lang="it-IT" sz="900" b="1" dirty="0" smtClean="0">
                <a:latin typeface="Arial" panose="020B0604020202020204" pitchFamily="34" charset="0"/>
                <a:cs typeface="Arial" panose="020B0604020202020204" pitchFamily="34" charset="0"/>
              </a:rPr>
              <a:t>Fondazione </a:t>
            </a:r>
            <a:r>
              <a:rPr lang="it-IT" sz="900" b="1" dirty="0">
                <a:latin typeface="Arial" panose="020B0604020202020204" pitchFamily="34" charset="0"/>
                <a:cs typeface="Arial" panose="020B0604020202020204" pitchFamily="34" charset="0"/>
              </a:rPr>
              <a:t>Teatro delle Muse </a:t>
            </a:r>
            <a:r>
              <a:rPr lang="it-IT" sz="900" dirty="0" smtClean="0">
                <a:latin typeface="Arial" panose="020B0604020202020204" pitchFamily="34" charset="0"/>
                <a:cs typeface="Arial" panose="020B0604020202020204" pitchFamily="34" charset="0"/>
              </a:rPr>
              <a:t>non è stata considerata in quanto il valore contabile è pari a zero.</a:t>
            </a:r>
          </a:p>
        </p:txBody>
      </p:sp>
      <p:sp>
        <p:nvSpPr>
          <p:cNvPr id="5" name="Rettangolo 4"/>
          <p:cNvSpPr/>
          <p:nvPr/>
        </p:nvSpPr>
        <p:spPr>
          <a:xfrm>
            <a:off x="288130" y="1329140"/>
            <a:ext cx="11587919" cy="430887"/>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Nelle tabelle seguenti sono riportati i dati rilevanti </a:t>
            </a:r>
            <a:r>
              <a:rPr lang="it-IT" sz="1100" dirty="0" smtClean="0">
                <a:solidFill>
                  <a:srgbClr val="5F5748"/>
                </a:solidFill>
                <a:latin typeface="Arial" panose="020B0604020202020204" pitchFamily="34" charset="0"/>
                <a:ea typeface="Cambria" panose="02040503050406030204" pitchFamily="18" charset="0"/>
              </a:rPr>
              <a:t>sulle partecipazioni </a:t>
            </a:r>
            <a:r>
              <a:rPr lang="it-IT" sz="1100" dirty="0">
                <a:solidFill>
                  <a:srgbClr val="5F5748"/>
                </a:solidFill>
                <a:latin typeface="Arial" panose="020B0604020202020204" pitchFamily="34" charset="0"/>
                <a:ea typeface="Cambria" panose="02040503050406030204" pitchFamily="18" charset="0"/>
              </a:rPr>
              <a:t>detenute dalla Camera e </a:t>
            </a:r>
            <a:r>
              <a:rPr lang="it-IT" sz="1100" dirty="0" smtClean="0">
                <a:solidFill>
                  <a:srgbClr val="5F5748"/>
                </a:solidFill>
                <a:latin typeface="Arial" panose="020B0604020202020204" pitchFamily="34" charset="0"/>
                <a:ea typeface="Cambria" panose="02040503050406030204" pitchFamily="18" charset="0"/>
              </a:rPr>
              <a:t>sulle </a:t>
            </a:r>
            <a:r>
              <a:rPr lang="it-IT" sz="1100" dirty="0">
                <a:solidFill>
                  <a:srgbClr val="5F5748"/>
                </a:solidFill>
                <a:latin typeface="Arial" panose="020B0604020202020204" pitchFamily="34" charset="0"/>
                <a:ea typeface="Cambria" panose="02040503050406030204" pitchFamily="18" charset="0"/>
              </a:rPr>
              <a:t>quote associative erogate. Ciò per ancorare l’analisi dei risultati anche al contributo che, in via prioritaria attraverso le partecipazioni ma anche con l’erogazione di quote associative, la Camera dà allo sviluppo dell’economia provinciale.</a:t>
            </a:r>
            <a:endParaRPr lang="it-IT" sz="1100" dirty="0">
              <a:solidFill>
                <a:srgbClr val="5F5748"/>
              </a:solidFill>
              <a:effectLst/>
              <a:latin typeface="Arial" panose="020B0604020202020204" pitchFamily="34" charset="0"/>
              <a:ea typeface="Cambria" panose="02040503050406030204" pitchFamily="18" charset="0"/>
            </a:endParaRPr>
          </a:p>
        </p:txBody>
      </p:sp>
      <p:grpSp>
        <p:nvGrpSpPr>
          <p:cNvPr id="11" name="Gruppo 10"/>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30196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8964"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4" name="Segnaposto numero diapositiva 1"/>
          <p:cNvSpPr>
            <a:spLocks noGrp="1"/>
          </p:cNvSpPr>
          <p:nvPr>
            <p:ph type="sldNum" sz="quarter" idx="12"/>
          </p:nvPr>
        </p:nvSpPr>
        <p:spPr>
          <a:xfrm>
            <a:off x="9448800" y="6389961"/>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19</a:t>
            </a:fld>
            <a:endParaRPr lang="it-IT" sz="1400" dirty="0"/>
          </a:p>
        </p:txBody>
      </p:sp>
      <p:graphicFrame>
        <p:nvGraphicFramePr>
          <p:cNvPr id="6" name="Tabella 5"/>
          <p:cNvGraphicFramePr>
            <a:graphicFrameLocks noGrp="1"/>
          </p:cNvGraphicFramePr>
          <p:nvPr>
            <p:extLst>
              <p:ext uri="{D42A27DB-BD31-4B8C-83A1-F6EECF244321}">
                <p14:modId xmlns:p14="http://schemas.microsoft.com/office/powerpoint/2010/main" val="181556657"/>
              </p:ext>
            </p:extLst>
          </p:nvPr>
        </p:nvGraphicFramePr>
        <p:xfrm>
          <a:off x="676508" y="1124422"/>
          <a:ext cx="5066370" cy="5346913"/>
        </p:xfrm>
        <a:graphic>
          <a:graphicData uri="http://schemas.openxmlformats.org/drawingml/2006/table">
            <a:tbl>
              <a:tblPr firstRow="1">
                <a:tableStyleId>{0E3FDE45-AF77-4B5C-9715-49D594BDF05E}</a:tableStyleId>
              </a:tblPr>
              <a:tblGrid>
                <a:gridCol w="2022087"/>
                <a:gridCol w="1895707"/>
                <a:gridCol w="1148576"/>
              </a:tblGrid>
              <a:tr h="333102">
                <a:tc>
                  <a:txBody>
                    <a:bodyPr/>
                    <a:lstStyle/>
                    <a:p>
                      <a:pPr algn="ctr" fontAlgn="ctr"/>
                      <a:r>
                        <a:rPr lang="it-IT" sz="1100" u="none" strike="noStrike" dirty="0">
                          <a:effectLst/>
                        </a:rPr>
                        <a:t>Quote associative</a:t>
                      </a:r>
                      <a:endParaRPr lang="it-IT" sz="1100" b="1" i="0" u="none" strike="noStrike" dirty="0">
                        <a:solidFill>
                          <a:srgbClr val="FFFFFF"/>
                        </a:solidFill>
                        <a:effectLst/>
                        <a:latin typeface="Arial" panose="020B0604020202020204" pitchFamily="34" charset="0"/>
                      </a:endParaRPr>
                    </a:p>
                  </a:txBody>
                  <a:tcPr marL="9525" marR="9525" marT="9525" marB="0" anchor="ctr"/>
                </a:tc>
                <a:tc>
                  <a:txBody>
                    <a:bodyPr/>
                    <a:lstStyle/>
                    <a:p>
                      <a:pPr algn="ctr" fontAlgn="ctr"/>
                      <a:r>
                        <a:rPr lang="it-IT" sz="1100" u="none" strike="noStrike">
                          <a:effectLst/>
                        </a:rPr>
                        <a:t>Settore</a:t>
                      </a:r>
                      <a:endParaRPr lang="it-IT" sz="1100" b="1" i="0" u="none" strike="noStrike">
                        <a:solidFill>
                          <a:srgbClr val="FFFFFF"/>
                        </a:solidFill>
                        <a:effectLst/>
                        <a:latin typeface="Arial" panose="020B0604020202020204" pitchFamily="34" charset="0"/>
                      </a:endParaRPr>
                    </a:p>
                  </a:txBody>
                  <a:tcPr marL="9525" marR="9525" marT="9525" marB="0" anchor="ctr"/>
                </a:tc>
                <a:tc>
                  <a:txBody>
                    <a:bodyPr/>
                    <a:lstStyle/>
                    <a:p>
                      <a:pPr algn="ctr" fontAlgn="ctr"/>
                      <a:r>
                        <a:rPr lang="it-IT" sz="1100" u="none" strike="noStrike" dirty="0">
                          <a:effectLst/>
                        </a:rPr>
                        <a:t>Consuntivo 2013</a:t>
                      </a:r>
                      <a:endParaRPr lang="it-IT" sz="1100" b="1" i="0" u="none" strike="noStrike" dirty="0">
                        <a:solidFill>
                          <a:srgbClr val="FFFFFF"/>
                        </a:solidFill>
                        <a:effectLst/>
                        <a:latin typeface="Arial" panose="020B0604020202020204" pitchFamily="34" charset="0"/>
                      </a:endParaRPr>
                    </a:p>
                  </a:txBody>
                  <a:tcPr marL="9525" marR="9525" marT="9525" marB="0" anchor="ctr"/>
                </a:tc>
              </a:tr>
              <a:tr h="245327">
                <a:tc>
                  <a:txBody>
                    <a:bodyPr/>
                    <a:lstStyle/>
                    <a:p>
                      <a:pPr algn="l" fontAlgn="ctr"/>
                      <a:r>
                        <a:rPr lang="it-IT" sz="1050" u="none" strike="noStrike" dirty="0">
                          <a:effectLst/>
                        </a:rPr>
                        <a:t>Fondazione Pergolesi Spontini</a:t>
                      </a:r>
                      <a:endParaRPr lang="it-IT" sz="1050" b="0" i="0" u="none" strike="noStrike" dirty="0">
                        <a:solidFill>
                          <a:srgbClr val="5F5748"/>
                        </a:solidFill>
                        <a:effectLst/>
                        <a:latin typeface="Arial" panose="020B0604020202020204" pitchFamily="34" charset="0"/>
                      </a:endParaRPr>
                    </a:p>
                  </a:txBody>
                  <a:tcPr marL="9525" marR="9525" marT="9525" marB="0" anchor="ctr">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Cultura</a:t>
                      </a:r>
                      <a:endParaRPr lang="it-IT" sz="1050" b="0" i="0" u="none" strike="noStrike">
                        <a:solidFill>
                          <a:srgbClr val="5F5748"/>
                        </a:solidFill>
                        <a:effectLst/>
                        <a:latin typeface="Arial" panose="020B0604020202020204" pitchFamily="34" charset="0"/>
                      </a:endParaRPr>
                    </a:p>
                  </a:txBody>
                  <a:tcPr marL="9525" marR="9525" marT="9525" marB="0" anchor="ctr">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€ 25.000,00</a:t>
                      </a:r>
                      <a:endParaRPr lang="it-IT" sz="1050" b="0" i="0" u="none" strike="noStrike" dirty="0">
                        <a:solidFill>
                          <a:srgbClr val="5F5748"/>
                        </a:solidFill>
                        <a:effectLst/>
                        <a:latin typeface="Arial" panose="020B0604020202020204" pitchFamily="34" charset="0"/>
                      </a:endParaRPr>
                    </a:p>
                  </a:txBody>
                  <a:tcPr marL="9525" marR="9525" marT="9525" marB="0" anchor="ctr">
                    <a:lnB w="6350" cap="flat" cmpd="sng" algn="ctr">
                      <a:solidFill>
                        <a:schemeClr val="accent2">
                          <a:lumMod val="60000"/>
                          <a:lumOff val="40000"/>
                        </a:schemeClr>
                      </a:solidFill>
                      <a:prstDash val="solid"/>
                      <a:round/>
                      <a:headEnd type="none" w="med" len="med"/>
                      <a:tailEnd type="none" w="med" len="med"/>
                    </a:lnB>
                  </a:tcPr>
                </a:tc>
              </a:tr>
              <a:tr h="293289">
                <a:tc>
                  <a:txBody>
                    <a:bodyPr/>
                    <a:lstStyle/>
                    <a:p>
                      <a:pPr algn="l" fontAlgn="ctr"/>
                      <a:r>
                        <a:rPr lang="it-IT" sz="1050" u="none" strike="noStrike" dirty="0">
                          <a:effectLst/>
                        </a:rPr>
                        <a:t>Fondazione Teatro Delle Muse</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Cultura</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€ 80.000,00</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85495">
                <a:tc>
                  <a:txBody>
                    <a:bodyPr/>
                    <a:lstStyle/>
                    <a:p>
                      <a:pPr algn="l" fontAlgn="ctr"/>
                      <a:r>
                        <a:rPr lang="it-IT" sz="1050" u="none" strike="noStrike" dirty="0" err="1">
                          <a:effectLst/>
                        </a:rPr>
                        <a:t>Symbola</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Cultura</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€ 5.000,00</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68709">
                <a:tc>
                  <a:txBody>
                    <a:bodyPr/>
                    <a:lstStyle/>
                    <a:p>
                      <a:pPr algn="l" fontAlgn="ctr"/>
                      <a:r>
                        <a:rPr lang="it-IT" sz="1050" u="none" strike="noStrike" dirty="0" err="1">
                          <a:effectLst/>
                        </a:rPr>
                        <a:t>Aic</a:t>
                      </a:r>
                      <a:r>
                        <a:rPr lang="it-IT" sz="1050" u="none" strike="noStrike" dirty="0">
                          <a:effectLst/>
                        </a:rPr>
                        <a:t> Forum</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Estero</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€ 10.000,00</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69906">
                <a:tc>
                  <a:txBody>
                    <a:bodyPr/>
                    <a:lstStyle/>
                    <a:p>
                      <a:pPr algn="l" fontAlgn="ctr"/>
                      <a:r>
                        <a:rPr lang="it-IT" sz="1050" u="none" strike="noStrike" dirty="0" err="1">
                          <a:effectLst/>
                        </a:rPr>
                        <a:t>Ascame</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Estero</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€ 1.000,00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306717">
                <a:tc>
                  <a:txBody>
                    <a:bodyPr/>
                    <a:lstStyle/>
                    <a:p>
                      <a:pPr algn="l" fontAlgn="ctr"/>
                      <a:r>
                        <a:rPr lang="it-IT" sz="1050" u="none" strike="noStrike" dirty="0">
                          <a:effectLst/>
                        </a:rPr>
                        <a:t>Staff Services </a:t>
                      </a:r>
                      <a:r>
                        <a:rPr lang="it-IT" sz="1050" u="none" strike="noStrike" dirty="0" smtClean="0">
                          <a:effectLst/>
                        </a:rPr>
                        <a:t>Bruxelles </a:t>
                      </a:r>
                      <a:r>
                        <a:rPr lang="it-IT" sz="1050" u="none" strike="noStrike" dirty="0" err="1">
                          <a:effectLst/>
                        </a:rPr>
                        <a:t>Asbl</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Estero</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€ 10.000,00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76620">
                <a:tc>
                  <a:txBody>
                    <a:bodyPr/>
                    <a:lstStyle/>
                    <a:p>
                      <a:pPr algn="l" fontAlgn="ctr"/>
                      <a:r>
                        <a:rPr lang="it-IT" sz="1050" u="none" strike="noStrike" dirty="0">
                          <a:effectLst/>
                        </a:rPr>
                        <a:t>Consorzio </a:t>
                      </a:r>
                      <a:r>
                        <a:rPr lang="it-IT" sz="1050" u="none" strike="noStrike" dirty="0" err="1">
                          <a:effectLst/>
                        </a:rPr>
                        <a:t>Markexport</a:t>
                      </a:r>
                      <a:r>
                        <a:rPr lang="it-IT" sz="1050" u="none" strike="noStrike" dirty="0">
                          <a:effectLst/>
                        </a:rPr>
                        <a:t> </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Estero </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€ 2.600,00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79977">
                <a:tc>
                  <a:txBody>
                    <a:bodyPr/>
                    <a:lstStyle/>
                    <a:p>
                      <a:pPr algn="l" fontAlgn="ctr"/>
                      <a:r>
                        <a:rPr lang="it-IT" sz="1050" u="none" strike="noStrike" dirty="0" err="1">
                          <a:effectLst/>
                        </a:rPr>
                        <a:t>Istao</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Formazione</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€ 20.000,00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60682">
                <a:tc>
                  <a:txBody>
                    <a:bodyPr/>
                    <a:lstStyle/>
                    <a:p>
                      <a:pPr algn="l" fontAlgn="ctr"/>
                      <a:r>
                        <a:rPr lang="it-IT" sz="1050" u="none" strike="noStrike" dirty="0">
                          <a:effectLst/>
                        </a:rPr>
                        <a:t>Associazione Porti Italiani</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Infrastrutture</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€ 1.992,90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82985">
                <a:tc>
                  <a:txBody>
                    <a:bodyPr/>
                    <a:lstStyle/>
                    <a:p>
                      <a:pPr algn="l" fontAlgn="ctr"/>
                      <a:r>
                        <a:rPr lang="it-IT" sz="1050" u="none" strike="noStrike" dirty="0" err="1">
                          <a:effectLst/>
                        </a:rPr>
                        <a:t>Assonautica</a:t>
                      </a:r>
                      <a:r>
                        <a:rPr lang="it-IT" sz="1050" u="none" strike="noStrike" dirty="0">
                          <a:effectLst/>
                        </a:rPr>
                        <a:t> nazionale</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Infrastrutture</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€ 2.600,00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87771">
                <a:tc>
                  <a:txBody>
                    <a:bodyPr/>
                    <a:lstStyle/>
                    <a:p>
                      <a:pPr algn="l" fontAlgn="ctr"/>
                      <a:r>
                        <a:rPr lang="it-IT" sz="1050" u="none" strike="noStrike">
                          <a:effectLst/>
                        </a:rPr>
                        <a:t>Città Dell'olio</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Promozione</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€ 2.065,83</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32145">
                <a:tc>
                  <a:txBody>
                    <a:bodyPr/>
                    <a:lstStyle/>
                    <a:p>
                      <a:pPr algn="l" fontAlgn="ctr"/>
                      <a:r>
                        <a:rPr lang="it-IT" sz="1050" u="none" strike="noStrike">
                          <a:effectLst/>
                        </a:rPr>
                        <a:t>G.A.C.</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Promozione</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€ 250,00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334537">
                <a:tc>
                  <a:txBody>
                    <a:bodyPr/>
                    <a:lstStyle/>
                    <a:p>
                      <a:pPr algn="l" fontAlgn="ctr"/>
                      <a:r>
                        <a:rPr lang="it-IT" sz="1050" u="none" strike="noStrike" dirty="0">
                          <a:effectLst/>
                        </a:rPr>
                        <a:t>Associazione Italiana Arbitrato</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Regolazione del mercato</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€ 700,00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67629">
                <a:tc>
                  <a:txBody>
                    <a:bodyPr/>
                    <a:lstStyle/>
                    <a:p>
                      <a:pPr algn="l" fontAlgn="ctr"/>
                      <a:r>
                        <a:rPr lang="it-IT" sz="1050" u="none" strike="noStrike">
                          <a:effectLst/>
                        </a:rPr>
                        <a:t>Borsa Merci Telematica Italiana</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Regolazione del mercato</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€ 8.315,00</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301083">
                <a:tc>
                  <a:txBody>
                    <a:bodyPr/>
                    <a:lstStyle/>
                    <a:p>
                      <a:pPr algn="l" fontAlgn="ctr"/>
                      <a:r>
                        <a:rPr lang="it-IT" sz="1050" u="none" strike="noStrike">
                          <a:effectLst/>
                        </a:rPr>
                        <a:t>Retecamere Scrl</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Servizi</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€ 1.015,92</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91349">
                <a:tc>
                  <a:txBody>
                    <a:bodyPr/>
                    <a:lstStyle/>
                    <a:p>
                      <a:pPr algn="l" fontAlgn="ctr"/>
                      <a:r>
                        <a:rPr lang="it-IT" sz="1050" u="none" strike="noStrike">
                          <a:effectLst/>
                        </a:rPr>
                        <a:t>Assonautica Adriatico</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Turismo</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€ 2.600,00</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80720">
                <a:tc>
                  <a:txBody>
                    <a:bodyPr/>
                    <a:lstStyle/>
                    <a:p>
                      <a:pPr algn="l" fontAlgn="ctr"/>
                      <a:r>
                        <a:rPr lang="it-IT" sz="1050" u="none" strike="noStrike">
                          <a:effectLst/>
                        </a:rPr>
                        <a:t>Assonautica Provinciale Ancona</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a:effectLst/>
                        </a:rPr>
                        <a:t>Turismo</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c>
                  <a:txBody>
                    <a:bodyPr/>
                    <a:lstStyle/>
                    <a:p>
                      <a:pPr algn="ctr" fontAlgn="ctr"/>
                      <a:r>
                        <a:rPr lang="it-IT" sz="1050" u="none" strike="noStrike" dirty="0">
                          <a:effectLst/>
                        </a:rPr>
                        <a:t>€ 300,00</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lnB w="6350" cap="flat" cmpd="sng" algn="ctr">
                      <a:solidFill>
                        <a:schemeClr val="accent2">
                          <a:lumMod val="60000"/>
                          <a:lumOff val="40000"/>
                        </a:schemeClr>
                      </a:solidFill>
                      <a:prstDash val="solid"/>
                      <a:round/>
                      <a:headEnd type="none" w="med" len="med"/>
                      <a:tailEnd type="none" w="med" len="med"/>
                    </a:lnB>
                  </a:tcPr>
                </a:tc>
              </a:tr>
              <a:tr h="248870">
                <a:tc>
                  <a:txBody>
                    <a:bodyPr/>
                    <a:lstStyle/>
                    <a:p>
                      <a:pPr algn="l" fontAlgn="ctr"/>
                      <a:r>
                        <a:rPr lang="it-IT" sz="1050" u="none" strike="noStrike">
                          <a:effectLst/>
                        </a:rPr>
                        <a:t>ISNART Scpa </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tcPr>
                </a:tc>
                <a:tc>
                  <a:txBody>
                    <a:bodyPr/>
                    <a:lstStyle/>
                    <a:p>
                      <a:pPr algn="ctr" fontAlgn="ctr"/>
                      <a:r>
                        <a:rPr lang="it-IT" sz="1050" u="none" strike="noStrike">
                          <a:effectLst/>
                        </a:rPr>
                        <a:t>Turismo</a:t>
                      </a:r>
                      <a:endParaRPr lang="it-IT" sz="1050" b="0" i="0" u="none" strike="noStrike">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tcPr>
                </a:tc>
                <a:tc>
                  <a:txBody>
                    <a:bodyPr/>
                    <a:lstStyle/>
                    <a:p>
                      <a:pPr algn="ctr" fontAlgn="ctr"/>
                      <a:r>
                        <a:rPr lang="it-IT" sz="1050" u="none" strike="noStrike" dirty="0">
                          <a:effectLst/>
                        </a:rPr>
                        <a:t>€ 4.000,00</a:t>
                      </a:r>
                      <a:endParaRPr lang="it-IT" sz="1050" b="0" i="0" u="none" strike="noStrike" dirty="0">
                        <a:solidFill>
                          <a:srgbClr val="5F5748"/>
                        </a:solidFill>
                        <a:effectLst/>
                        <a:latin typeface="Arial" panose="020B0604020202020204" pitchFamily="34" charset="0"/>
                      </a:endParaRPr>
                    </a:p>
                  </a:txBody>
                  <a:tcPr marL="9525" marR="9525" marT="9525" marB="0" anchor="ctr">
                    <a:lnT w="6350" cap="flat" cmpd="sng" algn="ctr">
                      <a:solidFill>
                        <a:schemeClr val="accent2">
                          <a:lumMod val="60000"/>
                          <a:lumOff val="40000"/>
                        </a:schemeClr>
                      </a:solidFill>
                      <a:prstDash val="solid"/>
                      <a:round/>
                      <a:headEnd type="none" w="med" len="med"/>
                      <a:tailEnd type="none" w="med" len="med"/>
                    </a:lnT>
                  </a:tcPr>
                </a:tc>
              </a:tr>
            </a:tbl>
          </a:graphicData>
        </a:graphic>
      </p:graphicFrame>
      <p:pic>
        <p:nvPicPr>
          <p:cNvPr id="7" name="Immagine 6"/>
          <p:cNvPicPr>
            <a:picLocks noChangeAspect="1"/>
          </p:cNvPicPr>
          <p:nvPr/>
        </p:nvPicPr>
        <p:blipFill>
          <a:blip r:embed="rId3"/>
          <a:stretch>
            <a:fillRect/>
          </a:stretch>
        </p:blipFill>
        <p:spPr>
          <a:xfrm>
            <a:off x="5904374" y="2375211"/>
            <a:ext cx="5469870" cy="3281922"/>
          </a:xfrm>
          <a:prstGeom prst="rect">
            <a:avLst/>
          </a:prstGeom>
        </p:spPr>
      </p:pic>
      <p:grpSp>
        <p:nvGrpSpPr>
          <p:cNvPr id="8" name="Gruppo 7"/>
          <p:cNvGrpSpPr/>
          <p:nvPr/>
        </p:nvGrpSpPr>
        <p:grpSpPr>
          <a:xfrm>
            <a:off x="2341563" y="107618"/>
            <a:ext cx="9394602" cy="430429"/>
            <a:chOff x="2341563" y="107618"/>
            <a:chExt cx="9394602" cy="430429"/>
          </a:xfrm>
        </p:grpSpPr>
        <p:sp>
          <p:nvSpPr>
            <p:cNvPr id="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0" name="Connettore 1 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345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5611" y="122661"/>
            <a:ext cx="20574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ella 1"/>
          <p:cNvGraphicFramePr>
            <a:graphicFrameLocks noGrp="1"/>
          </p:cNvGraphicFramePr>
          <p:nvPr>
            <p:extLst>
              <p:ext uri="{D42A27DB-BD31-4B8C-83A1-F6EECF244321}">
                <p14:modId xmlns:p14="http://schemas.microsoft.com/office/powerpoint/2010/main" val="370264533"/>
              </p:ext>
            </p:extLst>
          </p:nvPr>
        </p:nvGraphicFramePr>
        <p:xfrm>
          <a:off x="2039550" y="1521830"/>
          <a:ext cx="8112899" cy="4424249"/>
        </p:xfrm>
        <a:graphic>
          <a:graphicData uri="http://schemas.openxmlformats.org/drawingml/2006/table">
            <a:tbl>
              <a:tblPr>
                <a:tableStyleId>{0E3FDE45-AF77-4B5C-9715-49D594BDF05E}</a:tableStyleId>
              </a:tblPr>
              <a:tblGrid>
                <a:gridCol w="7119365"/>
                <a:gridCol w="993534"/>
              </a:tblGrid>
              <a:tr h="399131">
                <a:tc>
                  <a:txBody>
                    <a:bodyPr/>
                    <a:lstStyle/>
                    <a:p>
                      <a:r>
                        <a:rPr lang="it-IT" sz="1300" kern="1200" dirty="0" smtClean="0">
                          <a:solidFill>
                            <a:srgbClr val="5F5748"/>
                          </a:solidFill>
                          <a:latin typeface="Arial" panose="020B0604020202020204" pitchFamily="34" charset="0"/>
                          <a:ea typeface="+mn-ea"/>
                          <a:cs typeface="Arial" panose="020B0604020202020204" pitchFamily="34" charset="0"/>
                        </a:rPr>
                        <a:t>1. </a:t>
                      </a:r>
                      <a:r>
                        <a:rPr lang="it-IT" sz="1300" kern="1200" cap="small" baseline="0" dirty="0" smtClean="0">
                          <a:solidFill>
                            <a:srgbClr val="5F5748"/>
                          </a:solidFill>
                          <a:latin typeface="Arial" panose="020B0604020202020204" pitchFamily="34" charset="0"/>
                          <a:ea typeface="+mn-ea"/>
                          <a:cs typeface="Arial" panose="020B0604020202020204" pitchFamily="34" charset="0"/>
                        </a:rPr>
                        <a:t>Presentazione</a:t>
                      </a:r>
                      <a:endParaRPr lang="it-IT" sz="1300" kern="1200" cap="small" baseline="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lnT w="12700" cap="flat" cmpd="sng" algn="ctr">
                      <a:solidFill>
                        <a:srgbClr val="C00000"/>
                      </a:solidFill>
                      <a:prstDash val="solid"/>
                      <a:round/>
                      <a:headEnd type="none" w="med" len="med"/>
                      <a:tailEnd type="none" w="med" len="med"/>
                    </a:lnT>
                  </a:tcPr>
                </a:tc>
                <a:tc>
                  <a:txBody>
                    <a:bodyPr/>
                    <a:lstStyle/>
                    <a:p>
                      <a:pPr algn="r"/>
                      <a:r>
                        <a:rPr lang="it-IT" sz="1300" kern="1200" dirty="0" smtClean="0">
                          <a:solidFill>
                            <a:srgbClr val="5F5748"/>
                          </a:solidFill>
                          <a:latin typeface="Arial" panose="020B0604020202020204" pitchFamily="34" charset="0"/>
                          <a:ea typeface="+mn-ea"/>
                          <a:cs typeface="Arial" panose="020B0604020202020204" pitchFamily="34" charset="0"/>
                        </a:rPr>
                        <a:t>3</a:t>
                      </a: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lnT w="12700" cap="flat" cmpd="sng" algn="ctr">
                      <a:solidFill>
                        <a:srgbClr val="C00000"/>
                      </a:solidFill>
                      <a:prstDash val="solid"/>
                      <a:round/>
                      <a:headEnd type="none" w="med" len="med"/>
                      <a:tailEnd type="none" w="med" len="med"/>
                    </a:lnT>
                  </a:tcPr>
                </a:tc>
              </a:tr>
              <a:tr h="820297">
                <a:tc>
                  <a:txBody>
                    <a:bodyPr/>
                    <a:lstStyle/>
                    <a:p>
                      <a:r>
                        <a:rPr lang="it-IT" sz="1300" kern="1200" dirty="0" smtClean="0">
                          <a:solidFill>
                            <a:srgbClr val="5F5748"/>
                          </a:solidFill>
                          <a:latin typeface="Arial" panose="020B0604020202020204" pitchFamily="34" charset="0"/>
                          <a:ea typeface="+mn-ea"/>
                          <a:cs typeface="Arial" panose="020B0604020202020204" pitchFamily="34" charset="0"/>
                        </a:rPr>
                        <a:t>2. </a:t>
                      </a:r>
                      <a:r>
                        <a:rPr lang="it-IT" sz="1300" kern="1200" cap="small" baseline="0" dirty="0" smtClean="0">
                          <a:solidFill>
                            <a:srgbClr val="5F5748"/>
                          </a:solidFill>
                          <a:latin typeface="Arial" panose="020B0604020202020204" pitchFamily="34" charset="0"/>
                          <a:ea typeface="+mn-ea"/>
                          <a:cs typeface="Arial" panose="020B0604020202020204" pitchFamily="34" charset="0"/>
                        </a:rPr>
                        <a:t>Sintesi delle informazioni di interesse per gli stakeholder</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2.1 Il contesto esterno di riferimento</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2.2 L’amministrazione</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2.3 I risultati raggiunti</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2.4 Le criticità e le opportunità</a:t>
                      </a: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tc>
                <a:tc>
                  <a:txBody>
                    <a:bodyPr/>
                    <a:lstStyle/>
                    <a:p>
                      <a:pPr algn="r"/>
                      <a:r>
                        <a:rPr lang="it-IT" sz="1300" kern="1200" dirty="0" smtClean="0">
                          <a:solidFill>
                            <a:srgbClr val="5F5748"/>
                          </a:solidFill>
                          <a:latin typeface="Arial" panose="020B0604020202020204" pitchFamily="34" charset="0"/>
                          <a:ea typeface="+mn-ea"/>
                          <a:cs typeface="Arial" panose="020B0604020202020204" pitchFamily="34" charset="0"/>
                        </a:rPr>
                        <a:t>4</a:t>
                      </a:r>
                    </a:p>
                    <a:p>
                      <a:pPr algn="r"/>
                      <a:r>
                        <a:rPr lang="it-IT" sz="1300" kern="1200" dirty="0" smtClean="0">
                          <a:solidFill>
                            <a:srgbClr val="5F5748"/>
                          </a:solidFill>
                          <a:latin typeface="Arial" panose="020B0604020202020204" pitchFamily="34" charset="0"/>
                          <a:ea typeface="+mn-ea"/>
                          <a:cs typeface="Arial" panose="020B0604020202020204" pitchFamily="34" charset="0"/>
                        </a:rPr>
                        <a:t>10</a:t>
                      </a:r>
                    </a:p>
                    <a:p>
                      <a:pPr algn="r"/>
                      <a:r>
                        <a:rPr lang="it-IT" sz="1300" kern="1200" dirty="0" smtClean="0">
                          <a:solidFill>
                            <a:srgbClr val="5F5748"/>
                          </a:solidFill>
                          <a:latin typeface="Arial" panose="020B0604020202020204" pitchFamily="34" charset="0"/>
                          <a:ea typeface="+mn-ea"/>
                          <a:cs typeface="Arial" panose="020B0604020202020204" pitchFamily="34" charset="0"/>
                        </a:rPr>
                        <a:t>20</a:t>
                      </a:r>
                    </a:p>
                    <a:p>
                      <a:pPr algn="r"/>
                      <a:r>
                        <a:rPr lang="it-IT" sz="1300" kern="1200" dirty="0" smtClean="0">
                          <a:solidFill>
                            <a:srgbClr val="5F5748"/>
                          </a:solidFill>
                          <a:latin typeface="Arial" panose="020B0604020202020204" pitchFamily="34" charset="0"/>
                          <a:ea typeface="+mn-ea"/>
                          <a:cs typeface="Arial" panose="020B0604020202020204" pitchFamily="34" charset="0"/>
                        </a:rPr>
                        <a:t>25</a:t>
                      </a:r>
                    </a:p>
                  </a:txBody>
                  <a:tcPr marL="91459" marR="91459" marT="45711" marB="45711" anchor="b"/>
                </a:tc>
              </a:tr>
              <a:tr h="820297">
                <a:tc>
                  <a:txBody>
                    <a:bodyPr/>
                    <a:lstStyle/>
                    <a:p>
                      <a:r>
                        <a:rPr lang="it-IT" sz="1300" kern="1200" dirty="0" smtClean="0">
                          <a:solidFill>
                            <a:srgbClr val="5F5748"/>
                          </a:solidFill>
                          <a:latin typeface="Arial" panose="020B0604020202020204" pitchFamily="34" charset="0"/>
                          <a:ea typeface="+mn-ea"/>
                          <a:cs typeface="Arial" panose="020B0604020202020204" pitchFamily="34" charset="0"/>
                        </a:rPr>
                        <a:t>3. </a:t>
                      </a:r>
                      <a:r>
                        <a:rPr lang="it-IT" sz="1300" kern="1200" cap="small" baseline="0" dirty="0" smtClean="0">
                          <a:solidFill>
                            <a:srgbClr val="5F5748"/>
                          </a:solidFill>
                          <a:latin typeface="Arial" panose="020B0604020202020204" pitchFamily="34" charset="0"/>
                          <a:ea typeface="+mn-ea"/>
                          <a:cs typeface="Arial" panose="020B0604020202020204" pitchFamily="34" charset="0"/>
                        </a:rPr>
                        <a:t>Obiettivi: risultati raggiunti e scostamenti</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3.1 Albero della performance</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3.2 Aree strategiche e obiettivi strategici</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3.3 Obiettivi e piani operativi</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3.4 Obiettivi individuali</a:t>
                      </a: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tc>
                <a:tc>
                  <a:txBody>
                    <a:bodyPr/>
                    <a:lstStyle/>
                    <a:p>
                      <a:pPr algn="r"/>
                      <a:r>
                        <a:rPr lang="it-IT" sz="1300" kern="1200" dirty="0" smtClean="0">
                          <a:solidFill>
                            <a:srgbClr val="5F5748"/>
                          </a:solidFill>
                          <a:latin typeface="Arial" panose="020B0604020202020204" pitchFamily="34" charset="0"/>
                          <a:ea typeface="+mn-ea"/>
                          <a:cs typeface="Arial" panose="020B0604020202020204" pitchFamily="34" charset="0"/>
                        </a:rPr>
                        <a:t>29</a:t>
                      </a:r>
                    </a:p>
                    <a:p>
                      <a:pPr algn="r"/>
                      <a:r>
                        <a:rPr lang="it-IT" sz="1300" kern="1200" dirty="0" smtClean="0">
                          <a:solidFill>
                            <a:srgbClr val="5F5748"/>
                          </a:solidFill>
                          <a:latin typeface="Arial" panose="020B0604020202020204" pitchFamily="34" charset="0"/>
                          <a:ea typeface="+mn-ea"/>
                          <a:cs typeface="Arial" panose="020B0604020202020204" pitchFamily="34" charset="0"/>
                        </a:rPr>
                        <a:t>31</a:t>
                      </a:r>
                    </a:p>
                    <a:p>
                      <a:pPr algn="r"/>
                      <a:r>
                        <a:rPr lang="it-IT" sz="1300" kern="1200" dirty="0" smtClean="0">
                          <a:solidFill>
                            <a:srgbClr val="5F5748"/>
                          </a:solidFill>
                          <a:latin typeface="Arial" panose="020B0604020202020204" pitchFamily="34" charset="0"/>
                          <a:ea typeface="+mn-ea"/>
                          <a:cs typeface="Arial" panose="020B0604020202020204" pitchFamily="34" charset="0"/>
                        </a:rPr>
                        <a:t>58</a:t>
                      </a:r>
                    </a:p>
                    <a:p>
                      <a:pPr algn="r"/>
                      <a:r>
                        <a:rPr lang="it-IT" sz="1300" kern="1200" dirty="0" smtClean="0">
                          <a:solidFill>
                            <a:srgbClr val="5F5748"/>
                          </a:solidFill>
                          <a:latin typeface="Arial" panose="020B0604020202020204" pitchFamily="34" charset="0"/>
                          <a:ea typeface="+mn-ea"/>
                          <a:cs typeface="Arial" panose="020B0604020202020204" pitchFamily="34" charset="0"/>
                        </a:rPr>
                        <a:t>64</a:t>
                      </a: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tc>
              </a:tr>
              <a:tr h="377030">
                <a:tc>
                  <a:txBody>
                    <a:bodyPr/>
                    <a:lstStyle/>
                    <a:p>
                      <a:r>
                        <a:rPr lang="it-IT" sz="1300" kern="1200" dirty="0" smtClean="0">
                          <a:solidFill>
                            <a:srgbClr val="5F5748"/>
                          </a:solidFill>
                          <a:latin typeface="Arial" panose="020B0604020202020204" pitchFamily="34" charset="0"/>
                          <a:ea typeface="+mn-ea"/>
                          <a:cs typeface="Arial" panose="020B0604020202020204" pitchFamily="34" charset="0"/>
                        </a:rPr>
                        <a:t>4. </a:t>
                      </a:r>
                      <a:r>
                        <a:rPr lang="it-IT" sz="1300" kern="1200" cap="small" baseline="0" dirty="0" smtClean="0">
                          <a:solidFill>
                            <a:srgbClr val="5F5748"/>
                          </a:solidFill>
                          <a:latin typeface="Arial" panose="020B0604020202020204" pitchFamily="34" charset="0"/>
                          <a:ea typeface="+mn-ea"/>
                          <a:cs typeface="Arial" panose="020B0604020202020204" pitchFamily="34" charset="0"/>
                        </a:rPr>
                        <a:t>Risorse, efficienza ed economicità</a:t>
                      </a:r>
                    </a:p>
                  </a:txBody>
                  <a:tcPr marL="91459" marR="91459" marT="45711" marB="45711" anchor="b"/>
                </a:tc>
                <a:tc>
                  <a:txBody>
                    <a:bodyPr/>
                    <a:lstStyle/>
                    <a:p>
                      <a:pPr algn="r"/>
                      <a:r>
                        <a:rPr lang="it-IT" sz="1300" kern="1200" dirty="0" smtClean="0">
                          <a:solidFill>
                            <a:srgbClr val="5F5748"/>
                          </a:solidFill>
                          <a:latin typeface="Arial" panose="020B0604020202020204" pitchFamily="34" charset="0"/>
                          <a:ea typeface="+mn-ea"/>
                          <a:cs typeface="Arial" panose="020B0604020202020204" pitchFamily="34" charset="0"/>
                        </a:rPr>
                        <a:t>66</a:t>
                      </a:r>
                    </a:p>
                  </a:txBody>
                  <a:tcPr marL="91459" marR="91459" marT="45711" marB="45711" anchor="b"/>
                </a:tc>
              </a:tr>
              <a:tr h="399131">
                <a:tc>
                  <a:txBody>
                    <a:bodyPr/>
                    <a:lstStyle/>
                    <a:p>
                      <a:r>
                        <a:rPr lang="it-IT" sz="1300" kern="1200" dirty="0" smtClean="0">
                          <a:solidFill>
                            <a:srgbClr val="5F5748"/>
                          </a:solidFill>
                          <a:latin typeface="Arial" panose="020B0604020202020204" pitchFamily="34" charset="0"/>
                          <a:ea typeface="+mn-ea"/>
                          <a:cs typeface="Arial" panose="020B0604020202020204" pitchFamily="34" charset="0"/>
                        </a:rPr>
                        <a:t>5. </a:t>
                      </a:r>
                      <a:r>
                        <a:rPr lang="it-IT" sz="1300" kern="1200" cap="small" baseline="0" dirty="0" smtClean="0">
                          <a:solidFill>
                            <a:srgbClr val="5F5748"/>
                          </a:solidFill>
                          <a:latin typeface="Arial" panose="020B0604020202020204" pitchFamily="34" charset="0"/>
                          <a:ea typeface="+mn-ea"/>
                          <a:cs typeface="Arial" panose="020B0604020202020204" pitchFamily="34" charset="0"/>
                        </a:rPr>
                        <a:t>Pari opportunità e bilancio di genere</a:t>
                      </a:r>
                    </a:p>
                  </a:txBody>
                  <a:tcPr marL="91459" marR="91459" marT="45711" marB="45711" anchor="b"/>
                </a:tc>
                <a:tc>
                  <a:txBody>
                    <a:bodyPr/>
                    <a:lstStyle/>
                    <a:p>
                      <a:pPr algn="r"/>
                      <a:r>
                        <a:rPr lang="it-IT" sz="1300" kern="1200" dirty="0" smtClean="0">
                          <a:solidFill>
                            <a:srgbClr val="5F5748"/>
                          </a:solidFill>
                          <a:latin typeface="Arial" panose="020B0604020202020204" pitchFamily="34" charset="0"/>
                          <a:ea typeface="+mn-ea"/>
                          <a:cs typeface="Arial" panose="020B0604020202020204" pitchFamily="34" charset="0"/>
                        </a:rPr>
                        <a:t>74</a:t>
                      </a: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tc>
              </a:tr>
              <a:tr h="459358">
                <a:tc>
                  <a:txBody>
                    <a:bodyPr/>
                    <a:lstStyle/>
                    <a:p>
                      <a:r>
                        <a:rPr lang="it-IT" sz="1300" kern="1200" dirty="0" smtClean="0">
                          <a:solidFill>
                            <a:srgbClr val="5F5748"/>
                          </a:solidFill>
                          <a:latin typeface="Arial" panose="020B0604020202020204" pitchFamily="34" charset="0"/>
                          <a:ea typeface="+mn-ea"/>
                          <a:cs typeface="Arial" panose="020B0604020202020204" pitchFamily="34" charset="0"/>
                        </a:rPr>
                        <a:t>6. </a:t>
                      </a:r>
                      <a:r>
                        <a:rPr lang="it-IT" sz="1300" kern="1200" cap="small" baseline="0" dirty="0" smtClean="0">
                          <a:solidFill>
                            <a:srgbClr val="5F5748"/>
                          </a:solidFill>
                          <a:latin typeface="Arial" panose="020B0604020202020204" pitchFamily="34" charset="0"/>
                          <a:ea typeface="+mn-ea"/>
                          <a:cs typeface="Arial" panose="020B0604020202020204" pitchFamily="34" charset="0"/>
                        </a:rPr>
                        <a:t>Il processo di redazione della Relazione sulla performance</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6.1 Fasi, soggetti, tempi e responsabilità</a:t>
                      </a:r>
                    </a:p>
                    <a:p>
                      <a:pPr marL="357188" indent="0"/>
                      <a:r>
                        <a:rPr lang="it-IT" sz="1300" kern="1200" dirty="0" smtClean="0">
                          <a:solidFill>
                            <a:srgbClr val="5F5748"/>
                          </a:solidFill>
                          <a:latin typeface="Arial" panose="020B0604020202020204" pitchFamily="34" charset="0"/>
                          <a:ea typeface="+mn-ea"/>
                          <a:cs typeface="Arial" panose="020B0604020202020204" pitchFamily="34" charset="0"/>
                        </a:rPr>
                        <a:t>6.2 Punti di forza e di debolezza del ciclo della performance</a:t>
                      </a: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tc>
                <a:tc>
                  <a:txBody>
                    <a:bodyPr/>
                    <a:lstStyle/>
                    <a:p>
                      <a:pPr algn="r"/>
                      <a:r>
                        <a:rPr lang="it-IT" sz="1300" kern="1200" dirty="0" smtClean="0">
                          <a:solidFill>
                            <a:srgbClr val="5F5748"/>
                          </a:solidFill>
                          <a:latin typeface="Arial" panose="020B0604020202020204" pitchFamily="34" charset="0"/>
                          <a:ea typeface="+mn-ea"/>
                          <a:cs typeface="Arial" panose="020B0604020202020204" pitchFamily="34" charset="0"/>
                        </a:rPr>
                        <a:t>87</a:t>
                      </a:r>
                    </a:p>
                    <a:p>
                      <a:pPr algn="r"/>
                      <a:r>
                        <a:rPr lang="it-IT" sz="1300" kern="1200" dirty="0" smtClean="0">
                          <a:solidFill>
                            <a:srgbClr val="5F5748"/>
                          </a:solidFill>
                          <a:latin typeface="Arial" panose="020B0604020202020204" pitchFamily="34" charset="0"/>
                          <a:ea typeface="+mn-ea"/>
                          <a:cs typeface="Arial" panose="020B0604020202020204" pitchFamily="34" charset="0"/>
                        </a:rPr>
                        <a:t>88</a:t>
                      </a: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tc>
              </a:tr>
              <a:tr h="399131">
                <a:tc>
                  <a:txBody>
                    <a:bodyPr/>
                    <a:lstStyle/>
                    <a:p>
                      <a:r>
                        <a:rPr lang="it-IT" sz="1300" kern="1200" cap="small" baseline="0" dirty="0" smtClean="0">
                          <a:solidFill>
                            <a:srgbClr val="5F5748"/>
                          </a:solidFill>
                          <a:latin typeface="Arial" panose="020B0604020202020204" pitchFamily="34" charset="0"/>
                          <a:ea typeface="+mn-ea"/>
                          <a:cs typeface="Arial" panose="020B0604020202020204" pitchFamily="34" charset="0"/>
                        </a:rPr>
                        <a:t>  Allegati</a:t>
                      </a:r>
                      <a:endParaRPr lang="it-IT" sz="1300" kern="1200" cap="small" baseline="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lnB w="12700" cap="flat" cmpd="sng" algn="ctr">
                      <a:solidFill>
                        <a:srgbClr val="C00000"/>
                      </a:solidFill>
                      <a:prstDash val="solid"/>
                      <a:round/>
                      <a:headEnd type="none" w="med" len="med"/>
                      <a:tailEnd type="none" w="med" len="med"/>
                    </a:lnB>
                  </a:tcPr>
                </a:tc>
                <a:tc>
                  <a:txBody>
                    <a:bodyPr/>
                    <a:lstStyle/>
                    <a:p>
                      <a:pPr algn="r"/>
                      <a:endParaRPr lang="it-IT" sz="1300" kern="1200" dirty="0">
                        <a:solidFill>
                          <a:srgbClr val="5F5748"/>
                        </a:solidFill>
                        <a:latin typeface="Arial" panose="020B0604020202020204" pitchFamily="34" charset="0"/>
                        <a:ea typeface="+mn-ea"/>
                        <a:cs typeface="Arial" panose="020B0604020202020204" pitchFamily="34" charset="0"/>
                      </a:endParaRPr>
                    </a:p>
                  </a:txBody>
                  <a:tcPr marL="91459" marR="91459" marT="45711" marB="45711" anchor="b">
                    <a:lnB w="12700" cap="flat" cmpd="sng" algn="ctr">
                      <a:solidFill>
                        <a:srgbClr val="C00000"/>
                      </a:solidFill>
                      <a:prstDash val="solid"/>
                      <a:round/>
                      <a:headEnd type="none" w="med" len="med"/>
                      <a:tailEnd type="none" w="med" len="med"/>
                    </a:lnB>
                  </a:tcPr>
                </a:tc>
              </a:tr>
            </a:tbl>
          </a:graphicData>
        </a:graphic>
      </p:graphicFrame>
      <p:sp>
        <p:nvSpPr>
          <p:cNvPr id="4" name="CasellaDiTesto 12"/>
          <p:cNvSpPr txBox="1">
            <a:spLocks noChangeArrowheads="1"/>
          </p:cNvSpPr>
          <p:nvPr/>
        </p:nvSpPr>
        <p:spPr bwMode="auto">
          <a:xfrm>
            <a:off x="2497875" y="298714"/>
            <a:ext cx="14942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INDICE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sp>
        <p:nvSpPr>
          <p:cNvPr id="3" name="Segnaposto numero diapositiva 2"/>
          <p:cNvSpPr>
            <a:spLocks noGrp="1"/>
          </p:cNvSpPr>
          <p:nvPr>
            <p:ph type="sldNum" sz="quarter" idx="12"/>
          </p:nvPr>
        </p:nvSpPr>
        <p:spPr/>
        <p:txBody>
          <a:bodyPr/>
          <a:lstStyle/>
          <a:p>
            <a:fld id="{98D9D6CD-C7D4-42E0-A31B-525549CA2A1D}" type="slidenum">
              <a:rPr lang="it-IT" smtClean="0"/>
              <a:t>2</a:t>
            </a:fld>
            <a:endParaRPr lang="it-IT"/>
          </a:p>
        </p:txBody>
      </p:sp>
    </p:spTree>
    <p:extLst>
      <p:ext uri="{BB962C8B-B14F-4D97-AF65-F5344CB8AC3E}">
        <p14:creationId xmlns:p14="http://schemas.microsoft.com/office/powerpoint/2010/main" val="13539265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8964"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6" name="Gruppo 5"/>
          <p:cNvGrpSpPr/>
          <p:nvPr/>
        </p:nvGrpSpPr>
        <p:grpSpPr>
          <a:xfrm>
            <a:off x="2341563" y="107618"/>
            <a:ext cx="9394602" cy="430429"/>
            <a:chOff x="2341563" y="107618"/>
            <a:chExt cx="9394602" cy="430429"/>
          </a:xfrm>
        </p:grpSpPr>
        <p:sp>
          <p:nvSpPr>
            <p:cNvPr id="7"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8" name="Connettore 1 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9" name="Rettangolo 8"/>
          <p:cNvSpPr>
            <a:spLocks noChangeArrowheads="1"/>
          </p:cNvSpPr>
          <p:nvPr/>
        </p:nvSpPr>
        <p:spPr bwMode="auto">
          <a:xfrm>
            <a:off x="332736" y="944825"/>
            <a:ext cx="28424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2.3 I risultati raggiunti</a:t>
            </a:r>
            <a:endParaRPr lang="it-IT" sz="2000" dirty="0">
              <a:solidFill>
                <a:srgbClr val="A50021"/>
              </a:solidFill>
              <a:ea typeface="MS PGothic" panose="020B0600070205080204" pitchFamily="34" charset="-128"/>
              <a:cs typeface="Arial" panose="020B0604020202020204" pitchFamily="34"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val="3316608023"/>
              </p:ext>
            </p:extLst>
          </p:nvPr>
        </p:nvGraphicFramePr>
        <p:xfrm>
          <a:off x="328964" y="1694986"/>
          <a:ext cx="7281746" cy="1600236"/>
        </p:xfrm>
        <a:graphic>
          <a:graphicData uri="http://schemas.openxmlformats.org/drawingml/2006/table">
            <a:tbl>
              <a:tblPr firstRow="1" lastRow="1">
                <a:tableStyleId>{68D230F3-CF80-4859-8CE7-A43EE81993B5}</a:tableStyleId>
              </a:tblPr>
              <a:tblGrid>
                <a:gridCol w="5746298"/>
                <a:gridCol w="814252"/>
                <a:gridCol w="721196"/>
              </a:tblGrid>
              <a:tr h="4754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400" cap="small" dirty="0" smtClean="0">
                        <a:ea typeface="MS PGothic" panose="020B0600070205080204" pitchFamily="34" charset="-128"/>
                        <a:cs typeface="Arial" panose="020B0604020202020204" pitchFamily="34" charset="0"/>
                      </a:endParaRPr>
                    </a:p>
                  </a:txBody>
                  <a:tcPr anchor="ctr"/>
                </a:tc>
                <a:tc>
                  <a:txBody>
                    <a:bodyPr/>
                    <a:lstStyle/>
                    <a:p>
                      <a:pPr algn="ctr"/>
                      <a:r>
                        <a:rPr lang="it-IT" sz="1100" dirty="0" smtClean="0">
                          <a:latin typeface="Arial" panose="020B0604020202020204" pitchFamily="34" charset="0"/>
                          <a:cs typeface="Arial" panose="020B0604020202020204" pitchFamily="34" charset="0"/>
                        </a:rPr>
                        <a:t>Valore assoluto</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Valore %</a:t>
                      </a:r>
                      <a:endParaRPr lang="it-IT" sz="1100" dirty="0">
                        <a:latin typeface="Arial" panose="020B0604020202020204" pitchFamily="34" charset="0"/>
                        <a:cs typeface="Arial" panose="020B0604020202020204" pitchFamily="34" charset="0"/>
                      </a:endParaRPr>
                    </a:p>
                  </a:txBody>
                  <a:tcPr/>
                </a:tc>
              </a:tr>
              <a:tr h="297411">
                <a:tc>
                  <a:txBody>
                    <a:bodyPr/>
                    <a:lstStyle/>
                    <a:p>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strategici con target 2013 raggiunto (performance ≥ 90%)</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13</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62%</a:t>
                      </a:r>
                      <a:endParaRPr lang="it-IT" sz="1100" dirty="0">
                        <a:latin typeface="Arial" panose="020B0604020202020204" pitchFamily="34" charset="0"/>
                        <a:cs typeface="Arial" panose="020B0604020202020204" pitchFamily="34" charset="0"/>
                      </a:endParaRPr>
                    </a:p>
                  </a:txBody>
                  <a:tcPr/>
                </a:tc>
              </a:tr>
              <a:tr h="2753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strategici con target 2013 parzialmente raggiunto (performance ≥ 70% e &lt; 90% )</a:t>
                      </a:r>
                      <a:endParaRPr lang="it-IT" sz="1100" dirty="0" smtClean="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7</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33%</a:t>
                      </a:r>
                      <a:endParaRPr lang="it-IT" sz="1100" dirty="0">
                        <a:latin typeface="Arial" panose="020B0604020202020204" pitchFamily="34" charset="0"/>
                        <a:cs typeface="Arial" panose="020B0604020202020204" pitchFamily="34" charset="0"/>
                      </a:endParaRPr>
                    </a:p>
                  </a:txBody>
                  <a:tcPr/>
                </a:tc>
              </a:tr>
              <a:tr h="2866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strategici con target 2013 non raggiunto (performance &lt;70% )</a:t>
                      </a:r>
                      <a:endParaRPr lang="it-IT" sz="1100" dirty="0" smtClean="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1</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5%</a:t>
                      </a:r>
                      <a:endParaRPr lang="it-IT" sz="1100" dirty="0">
                        <a:latin typeface="Arial" panose="020B0604020202020204" pitchFamily="34" charset="0"/>
                        <a:cs typeface="Arial" panose="020B0604020202020204" pitchFamily="34" charset="0"/>
                      </a:endParaRPr>
                    </a:p>
                  </a:txBody>
                  <a:tcPr/>
                </a:tc>
              </a:tr>
              <a:tr h="2653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strategici del Piano della performance</a:t>
                      </a:r>
                      <a:endParaRPr lang="it-IT" sz="1100" dirty="0" smtClean="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21</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100%</a:t>
                      </a:r>
                      <a:endParaRPr lang="it-IT" sz="1100" dirty="0">
                        <a:latin typeface="Arial" panose="020B0604020202020204" pitchFamily="34" charset="0"/>
                        <a:cs typeface="Arial" panose="020B0604020202020204" pitchFamily="34" charset="0"/>
                      </a:endParaRPr>
                    </a:p>
                  </a:txBody>
                  <a:tcPr/>
                </a:tc>
              </a:tr>
            </a:tbl>
          </a:graphicData>
        </a:graphic>
      </p:graphicFrame>
      <p:sp>
        <p:nvSpPr>
          <p:cNvPr id="15" name="Rettangolo 14"/>
          <p:cNvSpPr/>
          <p:nvPr/>
        </p:nvSpPr>
        <p:spPr>
          <a:xfrm>
            <a:off x="328964" y="1751713"/>
            <a:ext cx="5137112" cy="400110"/>
          </a:xfrm>
          <a:prstGeom prst="rect">
            <a:avLst/>
          </a:prstGeom>
        </p:spPr>
        <p:txBody>
          <a:bodyPr wrap="none">
            <a:spAutoFit/>
          </a:bodyPr>
          <a:lstStyle/>
          <a:p>
            <a:pPr>
              <a:defRPr/>
            </a:pPr>
            <a:r>
              <a:rPr lang="it-IT" sz="1600" b="1" cap="small" dirty="0">
                <a:latin typeface="Arial" panose="020B0604020202020204" pitchFamily="34" charset="0"/>
                <a:ea typeface="MS PGothic" panose="020B0600070205080204" pitchFamily="34" charset="-128"/>
                <a:cs typeface="Arial" panose="020B0604020202020204" pitchFamily="34" charset="0"/>
              </a:rPr>
              <a:t>Percentuale degli obiettivi </a:t>
            </a:r>
            <a:r>
              <a:rPr lang="it-IT" sz="2000" b="1" cap="small" dirty="0">
                <a:effectLst>
                  <a:outerShdw blurRad="38100" dist="38100" dir="2700000" algn="tl">
                    <a:srgbClr val="000000">
                      <a:alpha val="43137"/>
                    </a:srgbClr>
                  </a:outerShdw>
                </a:effectLst>
                <a:latin typeface="Arial" panose="020B0604020202020204" pitchFamily="34" charset="0"/>
                <a:ea typeface="MS PGothic" panose="020B0600070205080204" pitchFamily="34" charset="-128"/>
                <a:cs typeface="Arial" panose="020B0604020202020204" pitchFamily="34" charset="0"/>
              </a:rPr>
              <a:t>strategici</a:t>
            </a:r>
            <a:r>
              <a:rPr lang="it-IT" sz="2000" b="1" cap="small" dirty="0">
                <a:latin typeface="Arial" panose="020B0604020202020204" pitchFamily="34" charset="0"/>
                <a:ea typeface="MS PGothic" panose="020B0600070205080204" pitchFamily="34" charset="-128"/>
                <a:cs typeface="Arial" panose="020B0604020202020204" pitchFamily="34" charset="0"/>
              </a:rPr>
              <a:t> </a:t>
            </a:r>
            <a:r>
              <a:rPr lang="it-IT" sz="1600" b="1" cap="small" dirty="0">
                <a:latin typeface="Arial" panose="020B0604020202020204" pitchFamily="34" charset="0"/>
                <a:ea typeface="MS PGothic" panose="020B0600070205080204" pitchFamily="34" charset="-128"/>
                <a:cs typeface="Arial" panose="020B0604020202020204" pitchFamily="34" charset="0"/>
              </a:rPr>
              <a:t>raggiunti</a:t>
            </a:r>
            <a:endParaRPr lang="it-IT" sz="1600" cap="small" dirty="0">
              <a:ea typeface="MS PGothic" panose="020B0600070205080204" pitchFamily="34" charset="-128"/>
              <a:cs typeface="Arial" panose="020B0604020202020204" pitchFamily="34" charset="0"/>
            </a:endParaRPr>
          </a:p>
        </p:txBody>
      </p:sp>
      <p:pic>
        <p:nvPicPr>
          <p:cNvPr id="10" name="Immagine 9"/>
          <p:cNvPicPr>
            <a:picLocks noChangeAspect="1"/>
          </p:cNvPicPr>
          <p:nvPr/>
        </p:nvPicPr>
        <p:blipFill>
          <a:blip r:embed="rId3"/>
          <a:stretch>
            <a:fillRect/>
          </a:stretch>
        </p:blipFill>
        <p:spPr>
          <a:xfrm>
            <a:off x="7683302" y="1248937"/>
            <a:ext cx="4408338" cy="2648534"/>
          </a:xfrm>
          <a:prstGeom prst="rect">
            <a:avLst/>
          </a:prstGeom>
        </p:spPr>
      </p:pic>
      <p:graphicFrame>
        <p:nvGraphicFramePr>
          <p:cNvPr id="14" name="Tabella 13"/>
          <p:cNvGraphicFramePr>
            <a:graphicFrameLocks noGrp="1"/>
          </p:cNvGraphicFramePr>
          <p:nvPr>
            <p:extLst>
              <p:ext uri="{D42A27DB-BD31-4B8C-83A1-F6EECF244321}">
                <p14:modId xmlns:p14="http://schemas.microsoft.com/office/powerpoint/2010/main" val="4068277833"/>
              </p:ext>
            </p:extLst>
          </p:nvPr>
        </p:nvGraphicFramePr>
        <p:xfrm>
          <a:off x="843776" y="4352982"/>
          <a:ext cx="5032917" cy="1847741"/>
        </p:xfrm>
        <a:graphic>
          <a:graphicData uri="http://schemas.openxmlformats.org/drawingml/2006/table">
            <a:tbl>
              <a:tblPr firstRow="1" lastRow="1">
                <a:tableStyleId>{AF606853-7671-496A-8E4F-DF71F8EC918B}</a:tableStyleId>
              </a:tblPr>
              <a:tblGrid>
                <a:gridCol w="3798305"/>
                <a:gridCol w="1234612"/>
              </a:tblGrid>
              <a:tr h="383811">
                <a:tc>
                  <a:txBody>
                    <a:bodyPr/>
                    <a:lstStyle/>
                    <a:p>
                      <a:pPr marL="36000" algn="l" fontAlgn="b"/>
                      <a:r>
                        <a:rPr lang="it-IT" sz="1050" u="none" strike="noStrike" dirty="0">
                          <a:effectLst/>
                        </a:rPr>
                        <a:t>Area strategica</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dirty="0" smtClean="0">
                          <a:effectLst/>
                        </a:rPr>
                        <a:t>Performance media</a:t>
                      </a:r>
                    </a:p>
                    <a:p>
                      <a:pPr algn="ctr" fontAlgn="b"/>
                      <a:r>
                        <a:rPr lang="it-IT" sz="1050" u="none" strike="noStrike" dirty="0" smtClean="0">
                          <a:effectLst/>
                        </a:rPr>
                        <a:t> obiettivi</a:t>
                      </a:r>
                      <a:r>
                        <a:rPr lang="it-IT" sz="1050" u="none" strike="noStrike" baseline="0" dirty="0" smtClean="0">
                          <a:effectLst/>
                        </a:rPr>
                        <a:t> strategici</a:t>
                      </a:r>
                      <a:endParaRPr lang="it-IT" sz="1050" b="0" i="0" u="none" strike="noStrike" dirty="0">
                        <a:effectLst/>
                        <a:latin typeface="Arial" panose="020B0604020202020204" pitchFamily="34" charset="0"/>
                      </a:endParaRPr>
                    </a:p>
                  </a:txBody>
                  <a:tcPr marL="0" marR="0" marT="0" marB="0" anchor="ctr"/>
                </a:tc>
              </a:tr>
              <a:tr h="272367">
                <a:tc>
                  <a:txBody>
                    <a:bodyPr/>
                    <a:lstStyle/>
                    <a:p>
                      <a:pPr marL="36000" algn="l" fontAlgn="b"/>
                      <a:r>
                        <a:rPr lang="it-IT" sz="1050" b="1" u="none" strike="noStrike" dirty="0">
                          <a:effectLst/>
                        </a:rPr>
                        <a:t>Sviluppo delle imprese e del territorio</a:t>
                      </a:r>
                      <a:endParaRPr lang="it-IT" sz="1050" b="1" i="0" u="none" strike="noStrike" dirty="0">
                        <a:effectLst/>
                        <a:latin typeface="Arial" panose="020B0604020202020204" pitchFamily="34" charset="0"/>
                      </a:endParaRPr>
                    </a:p>
                  </a:txBody>
                  <a:tcPr marL="0" marR="0" marT="0" marB="0" anchor="ctr"/>
                </a:tc>
                <a:tc>
                  <a:txBody>
                    <a:bodyPr/>
                    <a:lstStyle/>
                    <a:p>
                      <a:pPr algn="ctr" fontAlgn="b"/>
                      <a:r>
                        <a:rPr lang="it-IT" sz="1050" b="1" u="none" strike="noStrike">
                          <a:effectLst/>
                        </a:rPr>
                        <a:t>86%</a:t>
                      </a:r>
                      <a:endParaRPr lang="it-IT" sz="1050" b="1" i="0" u="none" strike="noStrike">
                        <a:effectLst/>
                        <a:latin typeface="Arial" panose="020B0604020202020204" pitchFamily="34" charset="0"/>
                      </a:endParaRPr>
                    </a:p>
                  </a:txBody>
                  <a:tcPr marL="0" marR="0" marT="0" marB="0" anchor="ctr"/>
                </a:tc>
              </a:tr>
              <a:tr h="291492">
                <a:tc>
                  <a:txBody>
                    <a:bodyPr/>
                    <a:lstStyle/>
                    <a:p>
                      <a:pPr marL="36000" algn="l" fontAlgn="b"/>
                      <a:r>
                        <a:rPr lang="it-IT" sz="1050" b="1" u="none" strike="noStrike" dirty="0">
                          <a:effectLst/>
                        </a:rPr>
                        <a:t>Semplificazione amministrativa e regolazione del mercato</a:t>
                      </a:r>
                      <a:endParaRPr lang="it-IT" sz="1050" b="1" i="0" u="none" strike="noStrike" dirty="0">
                        <a:effectLst/>
                        <a:latin typeface="Arial" panose="020B0604020202020204" pitchFamily="34" charset="0"/>
                      </a:endParaRPr>
                    </a:p>
                  </a:txBody>
                  <a:tcPr marL="0" marR="0" marT="0" marB="0" anchor="ctr"/>
                </a:tc>
                <a:tc>
                  <a:txBody>
                    <a:bodyPr/>
                    <a:lstStyle/>
                    <a:p>
                      <a:pPr algn="ctr" fontAlgn="b"/>
                      <a:r>
                        <a:rPr lang="it-IT" sz="1050" b="1" u="none" strike="noStrike">
                          <a:effectLst/>
                        </a:rPr>
                        <a:t>97%</a:t>
                      </a:r>
                      <a:endParaRPr lang="it-IT" sz="1050" b="1" i="0" u="none" strike="noStrike">
                        <a:effectLst/>
                        <a:latin typeface="Arial" panose="020B0604020202020204" pitchFamily="34" charset="0"/>
                      </a:endParaRPr>
                    </a:p>
                  </a:txBody>
                  <a:tcPr marL="0" marR="0" marT="0" marB="0" anchor="ctr"/>
                </a:tc>
              </a:tr>
              <a:tr h="277221">
                <a:tc>
                  <a:txBody>
                    <a:bodyPr/>
                    <a:lstStyle/>
                    <a:p>
                      <a:pPr marL="36000" algn="l" fontAlgn="b"/>
                      <a:r>
                        <a:rPr lang="it-IT" sz="1050" b="1" u="none" strike="noStrike" dirty="0">
                          <a:effectLst/>
                        </a:rPr>
                        <a:t>Sviluppo del ruolo della Camera nella governance del territorio</a:t>
                      </a:r>
                      <a:endParaRPr lang="it-IT" sz="1050" b="1" i="0" u="none" strike="noStrike" dirty="0">
                        <a:effectLst/>
                        <a:latin typeface="Arial" panose="020B0604020202020204" pitchFamily="34" charset="0"/>
                      </a:endParaRPr>
                    </a:p>
                  </a:txBody>
                  <a:tcPr marL="0" marR="0" marT="0" marB="0" anchor="ctr"/>
                </a:tc>
                <a:tc>
                  <a:txBody>
                    <a:bodyPr/>
                    <a:lstStyle/>
                    <a:p>
                      <a:pPr algn="ctr" fontAlgn="b"/>
                      <a:r>
                        <a:rPr lang="it-IT" sz="1050" b="1" u="none" strike="noStrike">
                          <a:effectLst/>
                        </a:rPr>
                        <a:t>88%</a:t>
                      </a:r>
                      <a:endParaRPr lang="it-IT" sz="1050" b="1" i="0" u="none" strike="noStrike">
                        <a:effectLst/>
                        <a:latin typeface="Arial" panose="020B0604020202020204" pitchFamily="34" charset="0"/>
                      </a:endParaRPr>
                    </a:p>
                  </a:txBody>
                  <a:tcPr marL="0" marR="0" marT="0" marB="0" anchor="ctr"/>
                </a:tc>
              </a:tr>
              <a:tr h="296287">
                <a:tc>
                  <a:txBody>
                    <a:bodyPr/>
                    <a:lstStyle/>
                    <a:p>
                      <a:pPr marL="36000" algn="l" fontAlgn="b"/>
                      <a:r>
                        <a:rPr lang="it-IT" sz="1050" b="1" u="none" strike="noStrike" dirty="0">
                          <a:effectLst/>
                        </a:rPr>
                        <a:t>Efficienza organizzativa, valorizzazione delle risorse e trasparenza</a:t>
                      </a:r>
                      <a:endParaRPr lang="it-IT" sz="1050" b="1" i="0" u="none" strike="noStrike" dirty="0">
                        <a:effectLst/>
                        <a:latin typeface="Arial" panose="020B0604020202020204" pitchFamily="34" charset="0"/>
                      </a:endParaRPr>
                    </a:p>
                  </a:txBody>
                  <a:tcPr marL="0" marR="0" marT="0" marB="0" anchor="ctr"/>
                </a:tc>
                <a:tc>
                  <a:txBody>
                    <a:bodyPr/>
                    <a:lstStyle/>
                    <a:p>
                      <a:pPr algn="ctr" fontAlgn="b"/>
                      <a:r>
                        <a:rPr lang="it-IT" sz="1050" b="1" u="none" strike="noStrike" dirty="0">
                          <a:effectLst/>
                        </a:rPr>
                        <a:t>91%</a:t>
                      </a:r>
                      <a:endParaRPr lang="it-IT" sz="1050" b="1" i="0" u="none" strike="noStrike" dirty="0">
                        <a:effectLst/>
                        <a:latin typeface="Arial" panose="020B0604020202020204" pitchFamily="34" charset="0"/>
                      </a:endParaRPr>
                    </a:p>
                  </a:txBody>
                  <a:tcPr marL="0" marR="0" marT="0" marB="0" anchor="ctr"/>
                </a:tc>
              </a:tr>
              <a:tr h="326563">
                <a:tc>
                  <a:txBody>
                    <a:bodyPr/>
                    <a:lstStyle/>
                    <a:p>
                      <a:pPr marL="36000" algn="l" fontAlgn="b"/>
                      <a:r>
                        <a:rPr lang="it-IT" sz="1050" b="1" u="none" strike="noStrike" dirty="0" smtClean="0">
                          <a:effectLst/>
                        </a:rPr>
                        <a:t>PERFORMANCE</a:t>
                      </a:r>
                      <a:r>
                        <a:rPr lang="it-IT" sz="1050" b="1" u="none" strike="noStrike" baseline="0" dirty="0" smtClean="0">
                          <a:effectLst/>
                        </a:rPr>
                        <a:t> STRATEGICA DI ENTE</a:t>
                      </a:r>
                      <a:endParaRPr lang="it-IT" sz="1050" b="1" i="0" u="none" strike="noStrike" dirty="0">
                        <a:effectLst/>
                        <a:latin typeface="Arial" panose="020B0604020202020204" pitchFamily="34" charset="0"/>
                      </a:endParaRPr>
                    </a:p>
                  </a:txBody>
                  <a:tcPr marL="0" marR="0" marT="0" marB="0" anchor="ctr"/>
                </a:tc>
                <a:tc>
                  <a:txBody>
                    <a:bodyPr/>
                    <a:lstStyle/>
                    <a:p>
                      <a:pPr algn="ctr" fontAlgn="b"/>
                      <a:r>
                        <a:rPr lang="it-IT" sz="1050" b="1" u="none" strike="noStrike" dirty="0">
                          <a:effectLst/>
                        </a:rPr>
                        <a:t>89%</a:t>
                      </a:r>
                      <a:endParaRPr lang="it-IT" sz="1050" b="1" i="0" u="none" strike="noStrike" dirty="0">
                        <a:effectLst/>
                        <a:latin typeface="Arial" panose="020B0604020202020204" pitchFamily="34" charset="0"/>
                      </a:endParaRPr>
                    </a:p>
                  </a:txBody>
                  <a:tcPr marL="0" marR="0" marT="0" marB="0" anchor="ctr"/>
                </a:tc>
              </a:tr>
            </a:tbl>
          </a:graphicData>
        </a:graphic>
      </p:graphicFrame>
      <p:pic>
        <p:nvPicPr>
          <p:cNvPr id="18" name="Immagine 17"/>
          <p:cNvPicPr>
            <a:picLocks noChangeAspect="1"/>
          </p:cNvPicPr>
          <p:nvPr/>
        </p:nvPicPr>
        <p:blipFill rotWithShape="1">
          <a:blip r:embed="rId4"/>
          <a:srcRect l="17083" t="2073" r="-361" b="-2073"/>
          <a:stretch/>
        </p:blipFill>
        <p:spPr>
          <a:xfrm>
            <a:off x="6421830" y="3887963"/>
            <a:ext cx="5153247" cy="2688569"/>
          </a:xfrm>
          <a:prstGeom prst="rect">
            <a:avLst/>
          </a:prstGeom>
        </p:spPr>
      </p:pic>
      <p:cxnSp>
        <p:nvCxnSpPr>
          <p:cNvPr id="20" name="Connettore 1 19"/>
          <p:cNvCxnSpPr/>
          <p:nvPr/>
        </p:nvCxnSpPr>
        <p:spPr>
          <a:xfrm>
            <a:off x="6240463" y="3992138"/>
            <a:ext cx="5691342" cy="11151"/>
          </a:xfrm>
          <a:prstGeom prst="line">
            <a:avLst/>
          </a:prstGeom>
          <a:ln w="28575">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6240463" y="6607199"/>
            <a:ext cx="5691342" cy="11151"/>
          </a:xfrm>
          <a:prstGeom prst="line">
            <a:avLst/>
          </a:prstGeom>
          <a:ln w="28575">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Segnaposto numero diapositiva 1"/>
          <p:cNvSpPr>
            <a:spLocks noGrp="1"/>
          </p:cNvSpPr>
          <p:nvPr>
            <p:ph type="sldNum" sz="quarter" idx="12"/>
          </p:nvPr>
        </p:nvSpPr>
        <p:spPr/>
        <p:txBody>
          <a:bodyPr/>
          <a:lstStyle/>
          <a:p>
            <a:fld id="{98D9D6CD-C7D4-42E0-A31B-525549CA2A1D}" type="slidenum">
              <a:rPr lang="it-IT" smtClean="0"/>
              <a:t>20</a:t>
            </a:fld>
            <a:endParaRPr lang="it-IT"/>
          </a:p>
        </p:txBody>
      </p:sp>
    </p:spTree>
    <p:extLst>
      <p:ext uri="{BB962C8B-B14F-4D97-AF65-F5344CB8AC3E}">
        <p14:creationId xmlns:p14="http://schemas.microsoft.com/office/powerpoint/2010/main" val="4560173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7627434" y="897380"/>
            <a:ext cx="4330395" cy="2598237"/>
          </a:xfrm>
          <a:prstGeom prst="rect">
            <a:avLst/>
          </a:prstGeom>
        </p:spPr>
      </p:pic>
      <p:pic>
        <p:nvPicPr>
          <p:cNvPr id="4"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8964"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6" name="Gruppo 5"/>
          <p:cNvGrpSpPr/>
          <p:nvPr/>
        </p:nvGrpSpPr>
        <p:grpSpPr>
          <a:xfrm>
            <a:off x="2341563" y="107618"/>
            <a:ext cx="9394602" cy="430429"/>
            <a:chOff x="2341563" y="107618"/>
            <a:chExt cx="9394602" cy="430429"/>
          </a:xfrm>
        </p:grpSpPr>
        <p:sp>
          <p:nvSpPr>
            <p:cNvPr id="7"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8" name="Connettore 1 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3" name="Tabella 12"/>
          <p:cNvGraphicFramePr>
            <a:graphicFrameLocks noGrp="1"/>
          </p:cNvGraphicFramePr>
          <p:nvPr>
            <p:extLst>
              <p:ext uri="{D42A27DB-BD31-4B8C-83A1-F6EECF244321}">
                <p14:modId xmlns:p14="http://schemas.microsoft.com/office/powerpoint/2010/main" val="3308639126"/>
              </p:ext>
            </p:extLst>
          </p:nvPr>
        </p:nvGraphicFramePr>
        <p:xfrm>
          <a:off x="328964" y="1201520"/>
          <a:ext cx="7281746" cy="1600236"/>
        </p:xfrm>
        <a:graphic>
          <a:graphicData uri="http://schemas.openxmlformats.org/drawingml/2006/table">
            <a:tbl>
              <a:tblPr firstRow="1" lastRow="1">
                <a:tableStyleId>{68D230F3-CF80-4859-8CE7-A43EE81993B5}</a:tableStyleId>
              </a:tblPr>
              <a:tblGrid>
                <a:gridCol w="5746298"/>
                <a:gridCol w="814252"/>
                <a:gridCol w="721196"/>
              </a:tblGrid>
              <a:tr h="4754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600" b="1" cap="small" dirty="0" smtClean="0">
                          <a:latin typeface="Arial" panose="020B0604020202020204" pitchFamily="34" charset="0"/>
                          <a:ea typeface="MS PGothic" panose="020B0600070205080204" pitchFamily="34" charset="-128"/>
                          <a:cs typeface="Arial" panose="020B0604020202020204" pitchFamily="34" charset="0"/>
                        </a:rPr>
                        <a:t>Percentuale degli obiettivi </a:t>
                      </a:r>
                      <a:r>
                        <a:rPr lang="it-IT" sz="2000" b="1" cap="small" dirty="0" smtClean="0">
                          <a:effectLst>
                            <a:outerShdw blurRad="38100" dist="38100" dir="2700000" algn="tl">
                              <a:srgbClr val="000000">
                                <a:alpha val="43137"/>
                              </a:srgbClr>
                            </a:outerShdw>
                          </a:effectLst>
                          <a:latin typeface="Arial" panose="020B0604020202020204" pitchFamily="34" charset="0"/>
                          <a:ea typeface="MS PGothic" panose="020B0600070205080204" pitchFamily="34" charset="-128"/>
                          <a:cs typeface="Arial" panose="020B0604020202020204" pitchFamily="34" charset="0"/>
                        </a:rPr>
                        <a:t>operativi</a:t>
                      </a:r>
                      <a:r>
                        <a:rPr lang="it-IT" sz="2000" b="1" cap="small" dirty="0" smtClean="0">
                          <a:latin typeface="Arial" panose="020B0604020202020204" pitchFamily="34" charset="0"/>
                          <a:ea typeface="MS PGothic" panose="020B0600070205080204" pitchFamily="34" charset="-128"/>
                          <a:cs typeface="Arial" panose="020B0604020202020204" pitchFamily="34" charset="0"/>
                        </a:rPr>
                        <a:t> </a:t>
                      </a:r>
                      <a:r>
                        <a:rPr lang="it-IT" sz="1600" b="1" cap="small" dirty="0" smtClean="0">
                          <a:latin typeface="Arial" panose="020B0604020202020204" pitchFamily="34" charset="0"/>
                          <a:ea typeface="MS PGothic" panose="020B0600070205080204" pitchFamily="34" charset="-128"/>
                          <a:cs typeface="Arial" panose="020B0604020202020204" pitchFamily="34" charset="0"/>
                        </a:rPr>
                        <a:t>raggiunti</a:t>
                      </a:r>
                      <a:endParaRPr lang="it-IT" sz="1600" cap="small" dirty="0" smtClean="0">
                        <a:ea typeface="MS PGothic" panose="020B0600070205080204" pitchFamily="34" charset="-128"/>
                        <a:cs typeface="Arial" panose="020B0604020202020204" pitchFamily="34" charset="0"/>
                      </a:endParaRPr>
                    </a:p>
                  </a:txBody>
                  <a:tcPr anchor="ctr"/>
                </a:tc>
                <a:tc>
                  <a:txBody>
                    <a:bodyPr/>
                    <a:lstStyle/>
                    <a:p>
                      <a:pPr algn="ctr"/>
                      <a:r>
                        <a:rPr lang="it-IT" sz="1100" dirty="0" smtClean="0">
                          <a:latin typeface="Arial" panose="020B0604020202020204" pitchFamily="34" charset="0"/>
                          <a:cs typeface="Arial" panose="020B0604020202020204" pitchFamily="34" charset="0"/>
                        </a:rPr>
                        <a:t>Valore assoluto</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Valore %</a:t>
                      </a:r>
                      <a:endParaRPr lang="it-IT" sz="1100" dirty="0">
                        <a:latin typeface="Arial" panose="020B0604020202020204" pitchFamily="34" charset="0"/>
                        <a:cs typeface="Arial" panose="020B0604020202020204" pitchFamily="34" charset="0"/>
                      </a:endParaRPr>
                    </a:p>
                  </a:txBody>
                  <a:tcPr/>
                </a:tc>
              </a:tr>
              <a:tr h="297411">
                <a:tc>
                  <a:txBody>
                    <a:bodyPr/>
                    <a:lstStyle/>
                    <a:p>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operativi con target 2013 raggiunto (performance ≥ 90%)</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112</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91%</a:t>
                      </a:r>
                      <a:endParaRPr lang="it-IT" sz="1100" dirty="0">
                        <a:latin typeface="Arial" panose="020B0604020202020204" pitchFamily="34" charset="0"/>
                        <a:cs typeface="Arial" panose="020B0604020202020204" pitchFamily="34" charset="0"/>
                      </a:endParaRPr>
                    </a:p>
                  </a:txBody>
                  <a:tcPr/>
                </a:tc>
              </a:tr>
              <a:tr h="2753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operativi con target 2013 parzialmente raggiunto (performance ≥ 70% e &lt; 90% )</a:t>
                      </a:r>
                      <a:endParaRPr lang="it-IT" sz="1100" dirty="0" smtClean="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4</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3%</a:t>
                      </a:r>
                      <a:endParaRPr lang="it-IT" sz="1100" dirty="0">
                        <a:latin typeface="Arial" panose="020B0604020202020204" pitchFamily="34" charset="0"/>
                        <a:cs typeface="Arial" panose="020B0604020202020204" pitchFamily="34" charset="0"/>
                      </a:endParaRPr>
                    </a:p>
                  </a:txBody>
                  <a:tcPr/>
                </a:tc>
              </a:tr>
              <a:tr h="2866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operativi con target 2013 non raggiunto (performance &lt;70% )</a:t>
                      </a:r>
                      <a:endParaRPr lang="it-IT" sz="1100" dirty="0" smtClean="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7</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6%</a:t>
                      </a:r>
                      <a:endParaRPr lang="it-IT" sz="1100" dirty="0">
                        <a:latin typeface="Arial" panose="020B0604020202020204" pitchFamily="34" charset="0"/>
                        <a:cs typeface="Arial" panose="020B0604020202020204" pitchFamily="34" charset="0"/>
                      </a:endParaRPr>
                    </a:p>
                  </a:txBody>
                  <a:tcPr/>
                </a:tc>
              </a:tr>
              <a:tr h="2653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100" dirty="0" smtClean="0">
                          <a:latin typeface="Arial" panose="020B0604020202020204" pitchFamily="34" charset="0"/>
                          <a:cs typeface="Arial" panose="020B0604020202020204" pitchFamily="34" charset="0"/>
                        </a:rPr>
                        <a:t>Obiettivi</a:t>
                      </a:r>
                      <a:r>
                        <a:rPr lang="it-IT" sz="1100" baseline="0" dirty="0" smtClean="0">
                          <a:latin typeface="Arial" panose="020B0604020202020204" pitchFamily="34" charset="0"/>
                          <a:cs typeface="Arial" panose="020B0604020202020204" pitchFamily="34" charset="0"/>
                        </a:rPr>
                        <a:t> operativi del Piano della performance</a:t>
                      </a:r>
                      <a:endParaRPr lang="it-IT" sz="1100" dirty="0" smtClean="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123</a:t>
                      </a:r>
                      <a:endParaRPr lang="it-IT" sz="1100" dirty="0">
                        <a:latin typeface="Arial" panose="020B0604020202020204" pitchFamily="34" charset="0"/>
                        <a:cs typeface="Arial" panose="020B0604020202020204" pitchFamily="34" charset="0"/>
                      </a:endParaRPr>
                    </a:p>
                  </a:txBody>
                  <a:tcPr/>
                </a:tc>
                <a:tc>
                  <a:txBody>
                    <a:bodyPr/>
                    <a:lstStyle/>
                    <a:p>
                      <a:pPr algn="ctr"/>
                      <a:r>
                        <a:rPr lang="it-IT" sz="1100" dirty="0" smtClean="0">
                          <a:latin typeface="Arial" panose="020B0604020202020204" pitchFamily="34" charset="0"/>
                          <a:cs typeface="Arial" panose="020B0604020202020204" pitchFamily="34" charset="0"/>
                        </a:rPr>
                        <a:t>100%</a:t>
                      </a:r>
                      <a:endParaRPr lang="it-IT" sz="1100" dirty="0">
                        <a:latin typeface="Arial" panose="020B0604020202020204" pitchFamily="34" charset="0"/>
                        <a:cs typeface="Arial" panose="020B0604020202020204" pitchFamily="34" charset="0"/>
                      </a:endParaRPr>
                    </a:p>
                  </a:txBody>
                  <a:tcPr/>
                </a:tc>
              </a:tr>
            </a:tbl>
          </a:graphicData>
        </a:graphic>
      </p:graphicFrame>
      <p:graphicFrame>
        <p:nvGraphicFramePr>
          <p:cNvPr id="2" name="Tabella 1"/>
          <p:cNvGraphicFramePr>
            <a:graphicFrameLocks noGrp="1"/>
          </p:cNvGraphicFramePr>
          <p:nvPr>
            <p:extLst>
              <p:ext uri="{D42A27DB-BD31-4B8C-83A1-F6EECF244321}">
                <p14:modId xmlns:p14="http://schemas.microsoft.com/office/powerpoint/2010/main" val="839046759"/>
              </p:ext>
            </p:extLst>
          </p:nvPr>
        </p:nvGraphicFramePr>
        <p:xfrm>
          <a:off x="847494" y="4205752"/>
          <a:ext cx="4951141" cy="1793604"/>
        </p:xfrm>
        <a:graphic>
          <a:graphicData uri="http://schemas.openxmlformats.org/drawingml/2006/table">
            <a:tbl>
              <a:tblPr firstRow="1" lastRow="1">
                <a:tableStyleId>{37CE84F3-28C3-443E-9E96-99CF82512B78}</a:tableStyleId>
              </a:tblPr>
              <a:tblGrid>
                <a:gridCol w="3724507"/>
                <a:gridCol w="1226634"/>
              </a:tblGrid>
              <a:tr h="399701">
                <a:tc>
                  <a:txBody>
                    <a:bodyPr/>
                    <a:lstStyle/>
                    <a:p>
                      <a:pPr marL="36000" algn="l" fontAlgn="b"/>
                      <a:r>
                        <a:rPr lang="it-IT" sz="1050" b="1" u="none" strike="noStrike" dirty="0">
                          <a:effectLst/>
                        </a:rPr>
                        <a:t>Area strategica</a:t>
                      </a:r>
                      <a:endParaRPr lang="it-IT" sz="1050" b="1"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dirty="0" smtClean="0">
                          <a:effectLst/>
                        </a:rPr>
                        <a:t>Performance media</a:t>
                      </a:r>
                    </a:p>
                    <a:p>
                      <a:pPr algn="ctr" fontAlgn="b"/>
                      <a:r>
                        <a:rPr lang="it-IT" sz="1050" u="none" strike="noStrike" dirty="0" smtClean="0">
                          <a:effectLst/>
                        </a:rPr>
                        <a:t> obiettivi</a:t>
                      </a:r>
                      <a:r>
                        <a:rPr lang="it-IT" sz="1050" u="none" strike="noStrike" baseline="0" dirty="0" smtClean="0">
                          <a:effectLst/>
                        </a:rPr>
                        <a:t> operativi</a:t>
                      </a:r>
                      <a:endParaRPr lang="it-IT" sz="1050" b="0" i="0" u="none" strike="noStrike" dirty="0">
                        <a:effectLst/>
                        <a:latin typeface="Arial" panose="020B0604020202020204" pitchFamily="34" charset="0"/>
                      </a:endParaRPr>
                    </a:p>
                  </a:txBody>
                  <a:tcPr marL="0" marR="0" marT="0" marB="0" anchor="ctr"/>
                </a:tc>
              </a:tr>
              <a:tr h="258046">
                <a:tc>
                  <a:txBody>
                    <a:bodyPr/>
                    <a:lstStyle/>
                    <a:p>
                      <a:pPr marL="36000" algn="l" fontAlgn="b"/>
                      <a:r>
                        <a:rPr lang="it-IT" sz="1050" b="1" u="none" strike="noStrike">
                          <a:effectLst/>
                        </a:rPr>
                        <a:t>Sviluppo delle imprese e del territorio</a:t>
                      </a:r>
                      <a:endParaRPr lang="it-IT" sz="1050" b="1" i="0" u="none" strike="noStrike">
                        <a:effectLst/>
                        <a:latin typeface="Arial" panose="020B0604020202020204" pitchFamily="34" charset="0"/>
                      </a:endParaRPr>
                    </a:p>
                  </a:txBody>
                  <a:tcPr marL="0" marR="0" marT="0" marB="0" anchor="ctr"/>
                </a:tc>
                <a:tc>
                  <a:txBody>
                    <a:bodyPr/>
                    <a:lstStyle/>
                    <a:p>
                      <a:pPr algn="ctr" fontAlgn="b"/>
                      <a:r>
                        <a:rPr lang="it-IT" sz="1050" b="1" u="none" strike="noStrike" dirty="0" smtClean="0">
                          <a:effectLst/>
                        </a:rPr>
                        <a:t>95%</a:t>
                      </a:r>
                      <a:endParaRPr lang="it-IT" sz="1050" b="1" i="0" u="none" strike="noStrike" dirty="0">
                        <a:effectLst/>
                        <a:latin typeface="Arial" panose="020B0604020202020204" pitchFamily="34" charset="0"/>
                      </a:endParaRPr>
                    </a:p>
                  </a:txBody>
                  <a:tcPr marL="0" marR="0" marT="0" marB="0" anchor="ctr"/>
                </a:tc>
              </a:tr>
              <a:tr h="258046">
                <a:tc>
                  <a:txBody>
                    <a:bodyPr/>
                    <a:lstStyle/>
                    <a:p>
                      <a:pPr marL="36000" algn="l" fontAlgn="b"/>
                      <a:r>
                        <a:rPr lang="it-IT" sz="1050" b="1" u="none" strike="noStrike">
                          <a:effectLst/>
                        </a:rPr>
                        <a:t>Semplificazione amministrativa e regolazione del mercato</a:t>
                      </a:r>
                      <a:endParaRPr lang="it-IT" sz="1050" b="1" i="0" u="none" strike="noStrike">
                        <a:effectLst/>
                        <a:latin typeface="Arial" panose="020B0604020202020204" pitchFamily="34" charset="0"/>
                      </a:endParaRPr>
                    </a:p>
                  </a:txBody>
                  <a:tcPr marL="0" marR="0" marT="0" marB="0" anchor="ctr"/>
                </a:tc>
                <a:tc>
                  <a:txBody>
                    <a:bodyPr/>
                    <a:lstStyle/>
                    <a:p>
                      <a:pPr algn="ctr" fontAlgn="b"/>
                      <a:r>
                        <a:rPr lang="it-IT" sz="1050" b="1" u="none" strike="noStrike">
                          <a:effectLst/>
                        </a:rPr>
                        <a:t>100%</a:t>
                      </a:r>
                      <a:endParaRPr lang="it-IT" sz="1050" b="1" i="0" u="none" strike="noStrike">
                        <a:effectLst/>
                        <a:latin typeface="Arial" panose="020B0604020202020204" pitchFamily="34" charset="0"/>
                      </a:endParaRPr>
                    </a:p>
                  </a:txBody>
                  <a:tcPr marL="0" marR="0" marT="0" marB="0" anchor="ctr"/>
                </a:tc>
              </a:tr>
              <a:tr h="258046">
                <a:tc>
                  <a:txBody>
                    <a:bodyPr/>
                    <a:lstStyle/>
                    <a:p>
                      <a:pPr marL="36000" algn="l" fontAlgn="b"/>
                      <a:r>
                        <a:rPr lang="it-IT" sz="1050" b="1" u="none" strike="noStrike">
                          <a:effectLst/>
                        </a:rPr>
                        <a:t>Sviluppo del ruolo della Camera nella governance del territorio</a:t>
                      </a:r>
                      <a:endParaRPr lang="it-IT" sz="1050" b="1" i="0" u="none" strike="noStrike">
                        <a:effectLst/>
                        <a:latin typeface="Arial" panose="020B0604020202020204" pitchFamily="34" charset="0"/>
                      </a:endParaRPr>
                    </a:p>
                  </a:txBody>
                  <a:tcPr marL="0" marR="0" marT="0" marB="0" anchor="ctr"/>
                </a:tc>
                <a:tc>
                  <a:txBody>
                    <a:bodyPr/>
                    <a:lstStyle/>
                    <a:p>
                      <a:pPr algn="ctr" fontAlgn="b"/>
                      <a:r>
                        <a:rPr lang="it-IT" sz="1050" b="1" u="none" strike="noStrike" dirty="0" smtClean="0">
                          <a:effectLst/>
                        </a:rPr>
                        <a:t>89%</a:t>
                      </a:r>
                      <a:endParaRPr lang="it-IT" sz="1050" b="1" i="0" u="none" strike="noStrike" dirty="0">
                        <a:effectLst/>
                        <a:latin typeface="Arial" panose="020B0604020202020204" pitchFamily="34" charset="0"/>
                      </a:endParaRPr>
                    </a:p>
                  </a:txBody>
                  <a:tcPr marL="0" marR="0" marT="0" marB="0" anchor="ctr"/>
                </a:tc>
              </a:tr>
              <a:tr h="285228">
                <a:tc>
                  <a:txBody>
                    <a:bodyPr/>
                    <a:lstStyle/>
                    <a:p>
                      <a:pPr marL="36000" algn="l" fontAlgn="b"/>
                      <a:r>
                        <a:rPr lang="it-IT" sz="1050" b="1" u="none" strike="noStrike">
                          <a:effectLst/>
                        </a:rPr>
                        <a:t>Efficienza organizzativa, valorizzazione delle risorse e trasparenza</a:t>
                      </a:r>
                      <a:endParaRPr lang="it-IT" sz="1050" b="1" i="0" u="none" strike="noStrike">
                        <a:effectLst/>
                        <a:latin typeface="Arial" panose="020B0604020202020204" pitchFamily="34" charset="0"/>
                      </a:endParaRPr>
                    </a:p>
                  </a:txBody>
                  <a:tcPr marL="0" marR="0" marT="0" marB="0" anchor="ctr"/>
                </a:tc>
                <a:tc>
                  <a:txBody>
                    <a:bodyPr/>
                    <a:lstStyle/>
                    <a:p>
                      <a:pPr algn="ctr" fontAlgn="b"/>
                      <a:r>
                        <a:rPr lang="it-IT" sz="1050" b="1" u="none" strike="noStrike">
                          <a:effectLst/>
                        </a:rPr>
                        <a:t>97%</a:t>
                      </a:r>
                      <a:endParaRPr lang="it-IT" sz="1050" b="1" i="0" u="none" strike="noStrike">
                        <a:effectLst/>
                        <a:latin typeface="Arial" panose="020B0604020202020204" pitchFamily="34" charset="0"/>
                      </a:endParaRPr>
                    </a:p>
                  </a:txBody>
                  <a:tcPr marL="0" marR="0" marT="0" marB="0" anchor="ctr"/>
                </a:tc>
              </a:tr>
              <a:tr h="334537">
                <a:tc>
                  <a:txBody>
                    <a:bodyPr/>
                    <a:lstStyle/>
                    <a:p>
                      <a:pPr marL="36000" algn="l" fontAlgn="b"/>
                      <a:r>
                        <a:rPr lang="it-IT" sz="1050" b="1" u="none" strike="noStrike" dirty="0" smtClean="0">
                          <a:effectLst/>
                        </a:rPr>
                        <a:t>PERFORMANCE OPERATIVA</a:t>
                      </a:r>
                      <a:r>
                        <a:rPr lang="it-IT" sz="1050" b="1" u="none" strike="noStrike" baseline="0" dirty="0" smtClean="0">
                          <a:effectLst/>
                        </a:rPr>
                        <a:t> DI ENTE</a:t>
                      </a:r>
                      <a:endParaRPr lang="it-IT" sz="1050" b="1" i="0" u="none" strike="noStrike" dirty="0">
                        <a:effectLst/>
                        <a:latin typeface="Arial" panose="020B0604020202020204" pitchFamily="34" charset="0"/>
                      </a:endParaRPr>
                    </a:p>
                  </a:txBody>
                  <a:tcPr marL="0" marR="0" marT="0" marB="0" anchor="ctr"/>
                </a:tc>
                <a:tc>
                  <a:txBody>
                    <a:bodyPr/>
                    <a:lstStyle/>
                    <a:p>
                      <a:pPr algn="ctr" fontAlgn="b"/>
                      <a:r>
                        <a:rPr lang="it-IT" sz="1050" b="1" u="none" strike="noStrike" dirty="0">
                          <a:effectLst/>
                        </a:rPr>
                        <a:t>96%</a:t>
                      </a:r>
                      <a:endParaRPr lang="it-IT" sz="1050" b="1" i="0" u="none" strike="noStrike" dirty="0">
                        <a:effectLst/>
                        <a:latin typeface="Arial" panose="020B0604020202020204" pitchFamily="34" charset="0"/>
                      </a:endParaRPr>
                    </a:p>
                  </a:txBody>
                  <a:tcPr marL="0" marR="0" marT="0" marB="0" anchor="ctr"/>
                </a:tc>
              </a:tr>
            </a:tbl>
          </a:graphicData>
        </a:graphic>
      </p:graphicFrame>
      <p:cxnSp>
        <p:nvCxnSpPr>
          <p:cNvPr id="16" name="Connettore 1 15"/>
          <p:cNvCxnSpPr/>
          <p:nvPr/>
        </p:nvCxnSpPr>
        <p:spPr>
          <a:xfrm>
            <a:off x="5809286" y="3824870"/>
            <a:ext cx="5691342" cy="11151"/>
          </a:xfrm>
          <a:prstGeom prst="line">
            <a:avLst/>
          </a:prstGeom>
          <a:ln w="28575">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5809286" y="6453188"/>
            <a:ext cx="5691342" cy="11151"/>
          </a:xfrm>
          <a:prstGeom prst="line">
            <a:avLst/>
          </a:prstGeom>
          <a:ln w="28575">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9" name="Segnaposto numero diapositiva 8"/>
          <p:cNvSpPr>
            <a:spLocks noGrp="1"/>
          </p:cNvSpPr>
          <p:nvPr>
            <p:ph type="sldNum" sz="quarter" idx="12"/>
          </p:nvPr>
        </p:nvSpPr>
        <p:spPr/>
        <p:txBody>
          <a:bodyPr/>
          <a:lstStyle/>
          <a:p>
            <a:fld id="{98D9D6CD-C7D4-42E0-A31B-525549CA2A1D}" type="slidenum">
              <a:rPr lang="it-IT" smtClean="0"/>
              <a:t>21</a:t>
            </a:fld>
            <a:endParaRPr lang="it-IT"/>
          </a:p>
        </p:txBody>
      </p:sp>
      <p:pic>
        <p:nvPicPr>
          <p:cNvPr id="10" name="Immagine 9"/>
          <p:cNvPicPr>
            <a:picLocks noChangeAspect="1"/>
          </p:cNvPicPr>
          <p:nvPr/>
        </p:nvPicPr>
        <p:blipFill>
          <a:blip r:embed="rId4"/>
          <a:stretch>
            <a:fillRect/>
          </a:stretch>
        </p:blipFill>
        <p:spPr>
          <a:xfrm>
            <a:off x="6025946" y="3955781"/>
            <a:ext cx="5474682" cy="2377646"/>
          </a:xfrm>
          <a:prstGeom prst="rect">
            <a:avLst/>
          </a:prstGeom>
        </p:spPr>
      </p:pic>
    </p:spTree>
    <p:extLst>
      <p:ext uri="{BB962C8B-B14F-4D97-AF65-F5344CB8AC3E}">
        <p14:creationId xmlns:p14="http://schemas.microsoft.com/office/powerpoint/2010/main" val="3627219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entagono regolare 9"/>
          <p:cNvSpPr/>
          <p:nvPr/>
        </p:nvSpPr>
        <p:spPr>
          <a:xfrm>
            <a:off x="1429039" y="2128919"/>
            <a:ext cx="4640863" cy="3837474"/>
          </a:xfrm>
          <a:prstGeom prst="pentagon">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it-IT"/>
          </a:p>
        </p:txBody>
      </p:sp>
      <p:pic>
        <p:nvPicPr>
          <p:cNvPr id="5"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163" y="2788"/>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7" name="Gruppo 6"/>
          <p:cNvGrpSpPr/>
          <p:nvPr/>
        </p:nvGrpSpPr>
        <p:grpSpPr>
          <a:xfrm>
            <a:off x="2341563" y="107618"/>
            <a:ext cx="9394602" cy="430429"/>
            <a:chOff x="2341563" y="107618"/>
            <a:chExt cx="9394602" cy="430429"/>
          </a:xfrm>
        </p:grpSpPr>
        <p:sp>
          <p:nvSpPr>
            <p:cNvPr id="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9" name="CasellaDiTesto 18"/>
          <p:cNvSpPr txBox="1"/>
          <p:nvPr/>
        </p:nvSpPr>
        <p:spPr>
          <a:xfrm>
            <a:off x="253090" y="1132817"/>
            <a:ext cx="11519123" cy="461665"/>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rPr>
              <a:t>In coerenza con quanto previsto dal documento sul </a:t>
            </a:r>
            <a:r>
              <a:rPr lang="it-IT" sz="1100" dirty="0" smtClean="0">
                <a:solidFill>
                  <a:srgbClr val="5F5748"/>
                </a:solidFill>
                <a:latin typeface="Arial" panose="020B0604020202020204" pitchFamily="34" charset="0"/>
                <a:ea typeface="Cambria" panose="02040503050406030204" pitchFamily="18" charset="0"/>
              </a:rPr>
              <a:t>Sistema </a:t>
            </a:r>
            <a:r>
              <a:rPr lang="it-IT" sz="1100" dirty="0">
                <a:solidFill>
                  <a:srgbClr val="5F5748"/>
                </a:solidFill>
                <a:latin typeface="Arial" panose="020B0604020202020204" pitchFamily="34" charset="0"/>
                <a:ea typeface="Cambria" panose="02040503050406030204" pitchFamily="18" charset="0"/>
              </a:rPr>
              <a:t>di </a:t>
            </a:r>
            <a:r>
              <a:rPr lang="it-IT" sz="1100" dirty="0" smtClean="0">
                <a:solidFill>
                  <a:srgbClr val="5F5748"/>
                </a:solidFill>
                <a:latin typeface="Arial" panose="020B0604020202020204" pitchFamily="34" charset="0"/>
                <a:ea typeface="Cambria" panose="02040503050406030204" pitchFamily="18" charset="0"/>
              </a:rPr>
              <a:t>misurazione </a:t>
            </a:r>
            <a:r>
              <a:rPr lang="it-IT" sz="1100" dirty="0">
                <a:solidFill>
                  <a:srgbClr val="5F5748"/>
                </a:solidFill>
                <a:latin typeface="Arial" panose="020B0604020202020204" pitchFamily="34" charset="0"/>
                <a:ea typeface="Cambria" panose="02040503050406030204" pitchFamily="18" charset="0"/>
              </a:rPr>
              <a:t>e </a:t>
            </a:r>
            <a:r>
              <a:rPr lang="it-IT" sz="1100" dirty="0" smtClean="0">
                <a:solidFill>
                  <a:srgbClr val="5F5748"/>
                </a:solidFill>
                <a:latin typeface="Arial" panose="020B0604020202020204" pitchFamily="34" charset="0"/>
                <a:ea typeface="Cambria" panose="02040503050406030204" pitchFamily="18" charset="0"/>
              </a:rPr>
              <a:t>valutazione, </a:t>
            </a:r>
            <a:r>
              <a:rPr lang="it-IT" sz="1100" dirty="0">
                <a:solidFill>
                  <a:srgbClr val="5F5748"/>
                </a:solidFill>
                <a:latin typeface="Arial" panose="020B0604020202020204" pitchFamily="34" charset="0"/>
                <a:ea typeface="Cambria" panose="02040503050406030204" pitchFamily="18" charset="0"/>
              </a:rPr>
              <a:t>la performance dell’ente è articolata nei </a:t>
            </a:r>
            <a:r>
              <a:rPr lang="it-IT" sz="1200" b="1" dirty="0">
                <a:solidFill>
                  <a:srgbClr val="5F5748"/>
                </a:solidFill>
                <a:latin typeface="Arial" panose="020B0604020202020204" pitchFamily="34" charset="0"/>
                <a:ea typeface="Cambria" panose="02040503050406030204" pitchFamily="18" charset="0"/>
              </a:rPr>
              <a:t>5 </a:t>
            </a:r>
            <a:r>
              <a:rPr lang="it-IT" sz="1200" b="1" dirty="0" smtClean="0">
                <a:solidFill>
                  <a:srgbClr val="5F5748"/>
                </a:solidFill>
                <a:latin typeface="Arial" panose="020B0604020202020204" pitchFamily="34" charset="0"/>
                <a:ea typeface="Cambria" panose="02040503050406030204" pitchFamily="18" charset="0"/>
              </a:rPr>
              <a:t>macro-ambiti </a:t>
            </a:r>
            <a:r>
              <a:rPr lang="it-IT" sz="1100" dirty="0" smtClean="0">
                <a:solidFill>
                  <a:srgbClr val="5F5748"/>
                </a:solidFill>
                <a:latin typeface="Arial" panose="020B0604020202020204" pitchFamily="34" charset="0"/>
                <a:ea typeface="Cambria" panose="02040503050406030204" pitchFamily="18" charset="0"/>
              </a:rPr>
              <a:t>previsti dalla </a:t>
            </a:r>
            <a:r>
              <a:rPr lang="it-IT" sz="1200" b="1" dirty="0">
                <a:solidFill>
                  <a:srgbClr val="5F5748"/>
                </a:solidFill>
                <a:latin typeface="Arial" panose="020B0604020202020204" pitchFamily="34" charset="0"/>
                <a:ea typeface="Cambria" panose="02040503050406030204" pitchFamily="18" charset="0"/>
              </a:rPr>
              <a:t>delibera ANAC </a:t>
            </a:r>
            <a:r>
              <a:rPr lang="it-IT" sz="1200" b="1" dirty="0" smtClean="0">
                <a:solidFill>
                  <a:srgbClr val="5F5748"/>
                </a:solidFill>
                <a:latin typeface="Arial" panose="020B0604020202020204" pitchFamily="34" charset="0"/>
                <a:ea typeface="Cambria" panose="02040503050406030204" pitchFamily="18" charset="0"/>
              </a:rPr>
              <a:t>104/2010</a:t>
            </a:r>
            <a:r>
              <a:rPr lang="it-IT" sz="1100" dirty="0" smtClean="0">
                <a:solidFill>
                  <a:srgbClr val="5F5748"/>
                </a:solidFill>
                <a:latin typeface="Arial" panose="020B0604020202020204" pitchFamily="34" charset="0"/>
                <a:ea typeface="Cambria" panose="02040503050406030204" pitchFamily="18" charset="0"/>
              </a:rPr>
              <a:t>. Nel Piano della performance sono stati individuati gli indicatori assegnati a ciascun macro-ambito. Di seguito se ne riporta performance media. </a:t>
            </a:r>
            <a:endParaRPr lang="it-IT" sz="1100" dirty="0">
              <a:solidFill>
                <a:srgbClr val="5F5748"/>
              </a:solidFill>
              <a:latin typeface="Arial" panose="020B0604020202020204" pitchFamily="34" charset="0"/>
              <a:ea typeface="Cambria" panose="02040503050406030204" pitchFamily="18" charset="0"/>
            </a:endParaRPr>
          </a:p>
        </p:txBody>
      </p:sp>
      <p:sp>
        <p:nvSpPr>
          <p:cNvPr id="31" name="Rettangolo 30"/>
          <p:cNvSpPr/>
          <p:nvPr/>
        </p:nvSpPr>
        <p:spPr>
          <a:xfrm>
            <a:off x="253090" y="840009"/>
            <a:ext cx="10418271" cy="338554"/>
          </a:xfrm>
          <a:prstGeom prst="rect">
            <a:avLst/>
          </a:prstGeom>
        </p:spPr>
        <p:txBody>
          <a:bodyPr wrap="square">
            <a:spAutoFit/>
          </a:bodyPr>
          <a:lstStyle/>
          <a:p>
            <a:pPr>
              <a:defRPr/>
            </a:pPr>
            <a:r>
              <a:rPr lang="it-IT" sz="1600" b="1" cap="small" dirty="0" smtClean="0">
                <a:latin typeface="Arial" panose="020B0604020202020204" pitchFamily="34" charset="0"/>
                <a:ea typeface="MS PGothic" panose="020B0600070205080204" pitchFamily="34" charset="-128"/>
                <a:cs typeface="Arial" panose="020B0604020202020204" pitchFamily="34" charset="0"/>
              </a:rPr>
              <a:t>Ambiti di misurazione e valutazione della performance complessiva</a:t>
            </a:r>
            <a:endParaRPr lang="it-IT" sz="1600" cap="small" dirty="0">
              <a:ea typeface="MS PGothic" panose="020B0600070205080204" pitchFamily="34" charset="-128"/>
              <a:cs typeface="Arial" panose="020B0604020202020204" pitchFamily="34" charset="0"/>
            </a:endParaRPr>
          </a:p>
        </p:txBody>
      </p:sp>
      <p:grpSp>
        <p:nvGrpSpPr>
          <p:cNvPr id="3" name="Gruppo 2"/>
          <p:cNvGrpSpPr/>
          <p:nvPr/>
        </p:nvGrpSpPr>
        <p:grpSpPr>
          <a:xfrm>
            <a:off x="653212" y="5255990"/>
            <a:ext cx="2366203" cy="710403"/>
            <a:chOff x="1915605" y="3625315"/>
            <a:chExt cx="4500246" cy="821459"/>
          </a:xfrm>
        </p:grpSpPr>
        <p:sp>
          <p:nvSpPr>
            <p:cNvPr id="41" name="Rettangolo arrotondato 40"/>
            <p:cNvSpPr/>
            <p:nvPr/>
          </p:nvSpPr>
          <p:spPr>
            <a:xfrm>
              <a:off x="1915605" y="4002646"/>
              <a:ext cx="4248018" cy="444128"/>
            </a:xfrm>
            <a:prstGeom prst="roundRect">
              <a:avLst/>
            </a:prstGeom>
            <a:effectLst>
              <a:glow rad="139700">
                <a:schemeClr val="accent6">
                  <a:satMod val="175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r>
                <a:rPr lang="it-IT" sz="1400" dirty="0">
                  <a:solidFill>
                    <a:schemeClr val="tx1"/>
                  </a:solidFill>
                </a:rPr>
                <a:t>PORTAFOGLIO DELLA ATTIVITÀ E DEI SERVIZI</a:t>
              </a:r>
            </a:p>
          </p:txBody>
        </p:sp>
        <p:sp>
          <p:nvSpPr>
            <p:cNvPr id="43" name="Ovale 42"/>
            <p:cNvSpPr/>
            <p:nvPr/>
          </p:nvSpPr>
          <p:spPr>
            <a:xfrm>
              <a:off x="5183496" y="3625315"/>
              <a:ext cx="1232355" cy="670136"/>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it-IT" sz="1200" b="1" dirty="0" smtClean="0">
                  <a:solidFill>
                    <a:schemeClr val="tx1"/>
                  </a:solidFill>
                </a:rPr>
                <a:t>94%</a:t>
              </a:r>
              <a:endParaRPr lang="it-IT" sz="1200" b="1" dirty="0">
                <a:solidFill>
                  <a:schemeClr val="tx1"/>
                </a:solidFill>
              </a:endParaRPr>
            </a:p>
          </p:txBody>
        </p:sp>
      </p:grpSp>
      <p:grpSp>
        <p:nvGrpSpPr>
          <p:cNvPr id="4" name="Gruppo 3"/>
          <p:cNvGrpSpPr/>
          <p:nvPr/>
        </p:nvGrpSpPr>
        <p:grpSpPr>
          <a:xfrm>
            <a:off x="456083" y="3437591"/>
            <a:ext cx="2504237" cy="722811"/>
            <a:chOff x="1843836" y="3532745"/>
            <a:chExt cx="4616743" cy="797006"/>
          </a:xfrm>
        </p:grpSpPr>
        <p:sp>
          <p:nvSpPr>
            <p:cNvPr id="26" name="Rettangolo arrotondato 25"/>
            <p:cNvSpPr/>
            <p:nvPr/>
          </p:nvSpPr>
          <p:spPr>
            <a:xfrm>
              <a:off x="1843836" y="3885623"/>
              <a:ext cx="4248019" cy="444128"/>
            </a:xfrm>
            <a:prstGeom prst="roundRect">
              <a:avLst/>
            </a:prstGeom>
            <a:effectLst>
              <a:glow rad="139700">
                <a:schemeClr val="accent2">
                  <a:satMod val="175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r>
                <a:rPr lang="it-IT" sz="1400" dirty="0">
                  <a:solidFill>
                    <a:schemeClr val="tx1"/>
                  </a:solidFill>
                </a:rPr>
                <a:t>GRADO DI ATTUAZIONE DELLA STRATEGIA</a:t>
              </a:r>
            </a:p>
          </p:txBody>
        </p:sp>
        <p:sp>
          <p:nvSpPr>
            <p:cNvPr id="44" name="Ovale 43"/>
            <p:cNvSpPr/>
            <p:nvPr/>
          </p:nvSpPr>
          <p:spPr>
            <a:xfrm>
              <a:off x="5226735" y="3532745"/>
              <a:ext cx="1233844" cy="62718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t-IT" sz="1200" b="1" dirty="0">
                  <a:solidFill>
                    <a:schemeClr val="tx1"/>
                  </a:solidFill>
                </a:rPr>
                <a:t>89%</a:t>
              </a:r>
            </a:p>
          </p:txBody>
        </p:sp>
      </p:grpSp>
      <p:grpSp>
        <p:nvGrpSpPr>
          <p:cNvPr id="46" name="Gruppo 45"/>
          <p:cNvGrpSpPr/>
          <p:nvPr/>
        </p:nvGrpSpPr>
        <p:grpSpPr>
          <a:xfrm>
            <a:off x="2886795" y="2015784"/>
            <a:ext cx="1965819" cy="769530"/>
            <a:chOff x="-836058" y="3655536"/>
            <a:chExt cx="5015589" cy="746358"/>
          </a:xfrm>
        </p:grpSpPr>
        <p:sp>
          <p:nvSpPr>
            <p:cNvPr id="47" name="Rettangolo arrotondato 46"/>
            <p:cNvSpPr/>
            <p:nvPr/>
          </p:nvSpPr>
          <p:spPr>
            <a:xfrm>
              <a:off x="-836058" y="3957766"/>
              <a:ext cx="4248017" cy="444128"/>
            </a:xfrm>
            <a:prstGeom prst="roundRect">
              <a:avLst/>
            </a:prstGeom>
            <a:effectLst>
              <a:glow rad="139700">
                <a:schemeClr val="accent2">
                  <a:satMod val="175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pPr algn="ctr"/>
              <a:r>
                <a:rPr lang="it-IT" sz="1400" dirty="0" smtClean="0">
                  <a:solidFill>
                    <a:schemeClr val="tx1"/>
                  </a:solidFill>
                </a:rPr>
                <a:t>OUTCOME</a:t>
              </a:r>
              <a:endParaRPr lang="it-IT" sz="1600" dirty="0">
                <a:solidFill>
                  <a:schemeClr val="tx1"/>
                </a:solidFill>
              </a:endParaRPr>
            </a:p>
          </p:txBody>
        </p:sp>
        <p:sp>
          <p:nvSpPr>
            <p:cNvPr id="48" name="Ovale 47"/>
            <p:cNvSpPr/>
            <p:nvPr/>
          </p:nvSpPr>
          <p:spPr>
            <a:xfrm>
              <a:off x="2390148" y="3655536"/>
              <a:ext cx="1789383" cy="576707"/>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t-IT" sz="1200" b="1" dirty="0" smtClean="0">
                  <a:solidFill>
                    <a:schemeClr val="tx1"/>
                  </a:solidFill>
                </a:rPr>
                <a:t>87%</a:t>
              </a:r>
              <a:endParaRPr lang="it-IT" sz="1200" b="1" dirty="0">
                <a:solidFill>
                  <a:schemeClr val="tx1"/>
                </a:solidFill>
              </a:endParaRPr>
            </a:p>
          </p:txBody>
        </p:sp>
      </p:grpSp>
      <p:grpSp>
        <p:nvGrpSpPr>
          <p:cNvPr id="49" name="Gruppo 48"/>
          <p:cNvGrpSpPr/>
          <p:nvPr/>
        </p:nvGrpSpPr>
        <p:grpSpPr>
          <a:xfrm>
            <a:off x="4228558" y="5255990"/>
            <a:ext cx="2832706" cy="710403"/>
            <a:chOff x="1843836" y="3486345"/>
            <a:chExt cx="4979708" cy="843406"/>
          </a:xfrm>
        </p:grpSpPr>
        <p:sp>
          <p:nvSpPr>
            <p:cNvPr id="50" name="Rettangolo arrotondato 49"/>
            <p:cNvSpPr/>
            <p:nvPr/>
          </p:nvSpPr>
          <p:spPr>
            <a:xfrm>
              <a:off x="1843836" y="3885623"/>
              <a:ext cx="4248019" cy="444128"/>
            </a:xfrm>
            <a:prstGeom prst="roundRect">
              <a:avLst/>
            </a:prstGeom>
            <a:effectLst>
              <a:glow rad="139700">
                <a:schemeClr val="accent6">
                  <a:satMod val="175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r>
                <a:rPr lang="it-IT" sz="1400" dirty="0">
                  <a:solidFill>
                    <a:schemeClr val="tx1"/>
                  </a:solidFill>
                </a:rPr>
                <a:t>STATO DI SALUTE DELL’ENTE</a:t>
              </a:r>
            </a:p>
          </p:txBody>
        </p:sp>
        <p:sp>
          <p:nvSpPr>
            <p:cNvPr id="51" name="Ovale 50"/>
            <p:cNvSpPr/>
            <p:nvPr/>
          </p:nvSpPr>
          <p:spPr>
            <a:xfrm>
              <a:off x="5608153" y="3486345"/>
              <a:ext cx="1215391" cy="728616"/>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it-IT" sz="1200" b="1" dirty="0" smtClean="0">
                  <a:solidFill>
                    <a:schemeClr val="tx1"/>
                  </a:solidFill>
                </a:rPr>
                <a:t>99%</a:t>
              </a:r>
              <a:endParaRPr lang="it-IT" sz="1200" b="1" dirty="0">
                <a:solidFill>
                  <a:schemeClr val="tx1"/>
                </a:solidFill>
              </a:endParaRPr>
            </a:p>
          </p:txBody>
        </p:sp>
      </p:grpSp>
      <p:grpSp>
        <p:nvGrpSpPr>
          <p:cNvPr id="52" name="Gruppo 51"/>
          <p:cNvGrpSpPr/>
          <p:nvPr/>
        </p:nvGrpSpPr>
        <p:grpSpPr>
          <a:xfrm>
            <a:off x="5078540" y="3420178"/>
            <a:ext cx="1982724" cy="743852"/>
            <a:chOff x="1843836" y="3540804"/>
            <a:chExt cx="5054383" cy="788947"/>
          </a:xfrm>
        </p:grpSpPr>
        <p:sp>
          <p:nvSpPr>
            <p:cNvPr id="53" name="Rettangolo arrotondato 52"/>
            <p:cNvSpPr/>
            <p:nvPr/>
          </p:nvSpPr>
          <p:spPr>
            <a:xfrm>
              <a:off x="1843836" y="3885623"/>
              <a:ext cx="4248019" cy="444128"/>
            </a:xfrm>
            <a:prstGeom prst="roundRect">
              <a:avLst/>
            </a:prstGeom>
            <a:effectLst>
              <a:glow rad="139700">
                <a:schemeClr val="accent2">
                  <a:satMod val="175000"/>
                  <a:alpha val="40000"/>
                </a:schemeClr>
              </a:glow>
            </a:effectLst>
          </p:spPr>
          <p:style>
            <a:lnRef idx="2">
              <a:schemeClr val="dk1"/>
            </a:lnRef>
            <a:fillRef idx="1">
              <a:schemeClr val="lt1"/>
            </a:fillRef>
            <a:effectRef idx="0">
              <a:schemeClr val="dk1"/>
            </a:effectRef>
            <a:fontRef idx="minor">
              <a:schemeClr val="dk1"/>
            </a:fontRef>
          </p:style>
          <p:txBody>
            <a:bodyPr rtlCol="0" anchor="ctr"/>
            <a:lstStyle/>
            <a:p>
              <a:r>
                <a:rPr lang="it-IT" sz="1400" dirty="0" smtClean="0">
                  <a:solidFill>
                    <a:schemeClr val="tx1"/>
                  </a:solidFill>
                </a:rPr>
                <a:t>BENCHMARKING</a:t>
              </a:r>
              <a:endParaRPr lang="it-IT" sz="1400" dirty="0">
                <a:solidFill>
                  <a:schemeClr val="tx1"/>
                </a:solidFill>
              </a:endParaRPr>
            </a:p>
          </p:txBody>
        </p:sp>
        <p:sp>
          <p:nvSpPr>
            <p:cNvPr id="54" name="Ovale 53"/>
            <p:cNvSpPr/>
            <p:nvPr/>
          </p:nvSpPr>
          <p:spPr>
            <a:xfrm>
              <a:off x="5265847" y="3540804"/>
              <a:ext cx="1632372" cy="629993"/>
            </a:xfrm>
            <a:prstGeom prst="ellipse">
              <a:avLst/>
            </a:prstGeom>
            <a:solidFill>
              <a:schemeClr val="accent2"/>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it-IT" sz="1200" b="1" dirty="0" smtClean="0">
                  <a:solidFill>
                    <a:schemeClr val="tx1"/>
                  </a:solidFill>
                </a:rPr>
                <a:t>87%</a:t>
              </a:r>
              <a:endParaRPr lang="it-IT" sz="1200" b="1" dirty="0">
                <a:solidFill>
                  <a:schemeClr val="tx1"/>
                </a:solidFill>
              </a:endParaRPr>
            </a:p>
          </p:txBody>
        </p:sp>
      </p:grpSp>
      <p:graphicFrame>
        <p:nvGraphicFramePr>
          <p:cNvPr id="11" name="Tabella 10"/>
          <p:cNvGraphicFramePr>
            <a:graphicFrameLocks noGrp="1"/>
          </p:cNvGraphicFramePr>
          <p:nvPr>
            <p:extLst>
              <p:ext uri="{D42A27DB-BD31-4B8C-83A1-F6EECF244321}">
                <p14:modId xmlns:p14="http://schemas.microsoft.com/office/powerpoint/2010/main" val="3294182033"/>
              </p:ext>
            </p:extLst>
          </p:nvPr>
        </p:nvGraphicFramePr>
        <p:xfrm>
          <a:off x="7749095" y="2911724"/>
          <a:ext cx="4023118" cy="2184124"/>
        </p:xfrm>
        <a:graphic>
          <a:graphicData uri="http://schemas.openxmlformats.org/drawingml/2006/table">
            <a:tbl>
              <a:tblPr firstRow="1">
                <a:tableStyleId>{00A15C55-8517-42AA-B614-E9B94910E393}</a:tableStyleId>
              </a:tblPr>
              <a:tblGrid>
                <a:gridCol w="1865263"/>
                <a:gridCol w="1009279"/>
                <a:gridCol w="1148576"/>
              </a:tblGrid>
              <a:tr h="220491">
                <a:tc>
                  <a:txBody>
                    <a:bodyPr/>
                    <a:lstStyle/>
                    <a:p>
                      <a:pPr marL="36000" algn="l" fontAlgn="ctr"/>
                      <a:r>
                        <a:rPr lang="it-IT" sz="800" u="none" strike="noStrike" dirty="0" smtClean="0">
                          <a:effectLst/>
                        </a:rPr>
                        <a:t>Indicatori di</a:t>
                      </a:r>
                      <a:r>
                        <a:rPr lang="it-IT" sz="800" u="none" strike="noStrike" baseline="0" dirty="0" smtClean="0">
                          <a:effectLst/>
                        </a:rPr>
                        <a:t> </a:t>
                      </a:r>
                      <a:r>
                        <a:rPr lang="it-IT" sz="800" u="none" strike="noStrike" baseline="0" dirty="0" err="1" smtClean="0">
                          <a:effectLst/>
                        </a:rPr>
                        <a:t>Benchmarking</a:t>
                      </a:r>
                      <a:endParaRPr lang="it-IT" sz="800" b="1" i="0" u="none" strike="noStrike" dirty="0">
                        <a:effectLst/>
                        <a:latin typeface="Verdana" panose="020B0604030504040204" pitchFamily="34" charset="0"/>
                      </a:endParaRPr>
                    </a:p>
                  </a:txBody>
                  <a:tcPr marL="0" marR="0" marT="0" marB="0" anchor="ctr"/>
                </a:tc>
                <a:tc>
                  <a:txBody>
                    <a:bodyPr/>
                    <a:lstStyle/>
                    <a:p>
                      <a:pPr algn="ctr" fontAlgn="ctr"/>
                      <a:r>
                        <a:rPr lang="it-IT" sz="800" u="none" strike="noStrike">
                          <a:effectLst/>
                        </a:rPr>
                        <a:t>PERFORMANCE MEDIA CCIAA MARCHE</a:t>
                      </a:r>
                      <a:endParaRPr lang="it-IT" sz="800" b="1" i="0" u="none" strike="noStrike">
                        <a:effectLst/>
                        <a:latin typeface="Verdana" panose="020B0604030504040204" pitchFamily="34" charset="0"/>
                      </a:endParaRPr>
                    </a:p>
                  </a:txBody>
                  <a:tcPr marL="0" marR="0" marT="0" marB="0" anchor="ctr"/>
                </a:tc>
                <a:tc>
                  <a:txBody>
                    <a:bodyPr/>
                    <a:lstStyle/>
                    <a:p>
                      <a:pPr algn="ctr" fontAlgn="ctr"/>
                      <a:r>
                        <a:rPr lang="it-IT" sz="800" u="none" strike="noStrike">
                          <a:effectLst/>
                        </a:rPr>
                        <a:t>PERFORMANCE CCIAA ANCONA</a:t>
                      </a:r>
                      <a:endParaRPr lang="it-IT" sz="800" b="1" i="0" u="none" strike="noStrike">
                        <a:effectLst/>
                        <a:latin typeface="Verdana" panose="020B0604030504040204" pitchFamily="34" charset="0"/>
                      </a:endParaRPr>
                    </a:p>
                  </a:txBody>
                  <a:tcPr marL="0" marR="0" marT="0" marB="0" anchor="ctr"/>
                </a:tc>
              </a:tr>
              <a:tr h="230000">
                <a:tc>
                  <a:txBody>
                    <a:bodyPr/>
                    <a:lstStyle/>
                    <a:p>
                      <a:pPr marL="36000" algn="l" fontAlgn="ctr"/>
                      <a:r>
                        <a:rPr lang="it-IT" sz="800" u="none" strike="noStrike" dirty="0" smtClean="0">
                          <a:effectLst/>
                        </a:rPr>
                        <a:t>Incidenza </a:t>
                      </a:r>
                      <a:r>
                        <a:rPr lang="it-IT" sz="800" u="none" strike="noStrike" dirty="0">
                          <a:effectLst/>
                        </a:rPr>
                        <a:t>n° dipendenti per impresa</a:t>
                      </a:r>
                      <a:endParaRPr lang="it-IT" sz="800" b="0" i="0" u="none" strike="noStrike" dirty="0">
                        <a:effectLst/>
                        <a:latin typeface="Verdana" panose="020B0604030504040204" pitchFamily="34" charset="0"/>
                      </a:endParaRPr>
                    </a:p>
                  </a:txBody>
                  <a:tcPr marL="0" marR="0" marT="0" marB="0" anchor="ctr"/>
                </a:tc>
                <a:tc>
                  <a:txBody>
                    <a:bodyPr/>
                    <a:lstStyle/>
                    <a:p>
                      <a:pPr algn="ctr" fontAlgn="ctr"/>
                      <a:r>
                        <a:rPr lang="it-IT" sz="800" b="0" i="0" u="none" strike="noStrike" dirty="0">
                          <a:effectLst/>
                          <a:latin typeface="+mn-lt"/>
                        </a:rPr>
                        <a:t>1,72</a:t>
                      </a:r>
                    </a:p>
                  </a:txBody>
                  <a:tcPr marL="0" marR="0" marT="0" marB="0" anchor="ctr"/>
                </a:tc>
                <a:tc>
                  <a:txBody>
                    <a:bodyPr/>
                    <a:lstStyle/>
                    <a:p>
                      <a:pPr algn="ctr" fontAlgn="ctr"/>
                      <a:r>
                        <a:rPr lang="it-IT" sz="800" u="none" strike="noStrike" dirty="0">
                          <a:effectLst/>
                        </a:rPr>
                        <a:t>2,55</a:t>
                      </a:r>
                      <a:endParaRPr lang="it-IT" sz="800" b="0" i="0" u="none" strike="noStrike" dirty="0">
                        <a:effectLst/>
                        <a:latin typeface="Verdana" panose="020B0604030504040204" pitchFamily="34" charset="0"/>
                      </a:endParaRPr>
                    </a:p>
                  </a:txBody>
                  <a:tcPr marL="0" marR="0" marT="0" marB="0" anchor="ctr"/>
                </a:tc>
              </a:tr>
              <a:tr h="220491">
                <a:tc>
                  <a:txBody>
                    <a:bodyPr/>
                    <a:lstStyle/>
                    <a:p>
                      <a:pPr marL="36000" algn="l" fontAlgn="ctr"/>
                      <a:r>
                        <a:rPr lang="it-IT" sz="800" u="none" strike="noStrike" dirty="0" smtClean="0">
                          <a:effectLst/>
                        </a:rPr>
                        <a:t>Incidenza </a:t>
                      </a:r>
                      <a:r>
                        <a:rPr lang="it-IT" sz="800" u="none" strike="noStrike" dirty="0">
                          <a:effectLst/>
                        </a:rPr>
                        <a:t>costi personale per impresa</a:t>
                      </a:r>
                      <a:endParaRPr lang="it-IT" sz="800" b="0" i="0" u="none" strike="noStrike" dirty="0">
                        <a:effectLst/>
                        <a:latin typeface="Verdana" panose="020B0604030504040204" pitchFamily="34" charset="0"/>
                      </a:endParaRPr>
                    </a:p>
                  </a:txBody>
                  <a:tcPr marL="0" marR="0" marT="0" marB="0" anchor="ctr"/>
                </a:tc>
                <a:tc>
                  <a:txBody>
                    <a:bodyPr/>
                    <a:lstStyle/>
                    <a:p>
                      <a:pPr algn="ctr" fontAlgn="ctr"/>
                      <a:r>
                        <a:rPr lang="it-IT" sz="800" b="0" i="0" u="none" strike="noStrike" dirty="0">
                          <a:effectLst/>
                          <a:latin typeface="+mn-lt"/>
                        </a:rPr>
                        <a:t>82,36</a:t>
                      </a:r>
                    </a:p>
                  </a:txBody>
                  <a:tcPr marL="0" marR="0" marT="0" marB="0" anchor="ctr"/>
                </a:tc>
                <a:tc>
                  <a:txBody>
                    <a:bodyPr/>
                    <a:lstStyle/>
                    <a:p>
                      <a:pPr algn="ctr" fontAlgn="ctr"/>
                      <a:r>
                        <a:rPr lang="it-IT" sz="800" u="none" strike="noStrike">
                          <a:effectLst/>
                        </a:rPr>
                        <a:t>101,80</a:t>
                      </a:r>
                      <a:endParaRPr lang="it-IT" sz="800" b="0" i="0" u="none" strike="noStrike">
                        <a:effectLst/>
                        <a:latin typeface="Verdana" panose="020B0604030504040204" pitchFamily="34" charset="0"/>
                      </a:endParaRPr>
                    </a:p>
                  </a:txBody>
                  <a:tcPr marL="0" marR="0" marT="0" marB="0" anchor="ctr"/>
                </a:tc>
              </a:tr>
              <a:tr h="220491">
                <a:tc>
                  <a:txBody>
                    <a:bodyPr/>
                    <a:lstStyle/>
                    <a:p>
                      <a:pPr marL="36000" algn="l" fontAlgn="ctr"/>
                      <a:r>
                        <a:rPr lang="it-IT" sz="800" u="none" strike="noStrike" dirty="0" smtClean="0">
                          <a:effectLst/>
                        </a:rPr>
                        <a:t>Interventi </a:t>
                      </a:r>
                      <a:r>
                        <a:rPr lang="it-IT" sz="800" u="none" strike="noStrike" dirty="0">
                          <a:effectLst/>
                        </a:rPr>
                        <a:t>economici medi per impresa</a:t>
                      </a:r>
                      <a:endParaRPr lang="it-IT" sz="800" b="0" i="0" u="none" strike="noStrike" dirty="0">
                        <a:effectLst/>
                        <a:latin typeface="Verdana" panose="020B0604030504040204" pitchFamily="34" charset="0"/>
                      </a:endParaRPr>
                    </a:p>
                  </a:txBody>
                  <a:tcPr marL="0" marR="0" marT="0" marB="0" anchor="ctr"/>
                </a:tc>
                <a:tc>
                  <a:txBody>
                    <a:bodyPr/>
                    <a:lstStyle/>
                    <a:p>
                      <a:pPr algn="ctr" fontAlgn="ctr"/>
                      <a:r>
                        <a:rPr lang="it-IT" sz="800" b="0" i="0" u="none" strike="noStrike" dirty="0">
                          <a:effectLst/>
                          <a:latin typeface="+mn-lt"/>
                        </a:rPr>
                        <a:t>93,04</a:t>
                      </a:r>
                    </a:p>
                  </a:txBody>
                  <a:tcPr marL="0" marR="0" marT="0" marB="0" anchor="ctr"/>
                </a:tc>
                <a:tc>
                  <a:txBody>
                    <a:bodyPr/>
                    <a:lstStyle/>
                    <a:p>
                      <a:pPr algn="ctr" fontAlgn="ctr"/>
                      <a:r>
                        <a:rPr lang="it-IT" sz="800" u="none" strike="noStrike">
                          <a:effectLst/>
                        </a:rPr>
                        <a:t>84</a:t>
                      </a:r>
                      <a:endParaRPr lang="it-IT" sz="800" b="0" i="0" u="none" strike="noStrike">
                        <a:effectLst/>
                        <a:latin typeface="Verdana" panose="020B0604030504040204" pitchFamily="34" charset="0"/>
                      </a:endParaRPr>
                    </a:p>
                  </a:txBody>
                  <a:tcPr marL="0" marR="0" marT="0" marB="0" anchor="ctr"/>
                </a:tc>
              </a:tr>
              <a:tr h="220491">
                <a:tc>
                  <a:txBody>
                    <a:bodyPr/>
                    <a:lstStyle/>
                    <a:p>
                      <a:pPr marL="36000" algn="l" fontAlgn="ctr"/>
                      <a:r>
                        <a:rPr lang="it-IT" sz="800" u="none" strike="noStrike">
                          <a:effectLst/>
                        </a:rPr>
                        <a:t>% risorse destinate ad interventi sulle imprese</a:t>
                      </a:r>
                      <a:endParaRPr lang="it-IT" sz="800" b="0" i="0" u="none" strike="noStrike">
                        <a:effectLst/>
                        <a:latin typeface="Verdana" panose="020B0604030504040204" pitchFamily="34" charset="0"/>
                      </a:endParaRPr>
                    </a:p>
                  </a:txBody>
                  <a:tcPr marL="0" marR="0" marT="0" marB="0" anchor="ctr"/>
                </a:tc>
                <a:tc>
                  <a:txBody>
                    <a:bodyPr/>
                    <a:lstStyle/>
                    <a:p>
                      <a:pPr algn="ctr" fontAlgn="ctr"/>
                      <a:r>
                        <a:rPr lang="it-IT" sz="800" b="0" i="0" u="none" strike="noStrike" dirty="0" smtClean="0">
                          <a:effectLst/>
                          <a:latin typeface="+mn-lt"/>
                        </a:rPr>
                        <a:t>32%</a:t>
                      </a:r>
                      <a:endParaRPr lang="it-IT" sz="800" b="0" i="0" u="none" strike="noStrike" dirty="0">
                        <a:effectLst/>
                        <a:latin typeface="+mn-lt"/>
                      </a:endParaRPr>
                    </a:p>
                  </a:txBody>
                  <a:tcPr marL="0" marR="0" marT="0" marB="0" anchor="ctr"/>
                </a:tc>
                <a:tc>
                  <a:txBody>
                    <a:bodyPr/>
                    <a:lstStyle/>
                    <a:p>
                      <a:pPr algn="ctr" fontAlgn="ctr"/>
                      <a:r>
                        <a:rPr lang="it-IT" sz="800" u="none" strike="noStrike" dirty="0">
                          <a:effectLst/>
                        </a:rPr>
                        <a:t>29%</a:t>
                      </a:r>
                      <a:endParaRPr lang="it-IT" sz="800" b="0" i="0" u="none" strike="noStrike" dirty="0">
                        <a:effectLst/>
                        <a:latin typeface="Verdana" panose="020B0604030504040204" pitchFamily="34" charset="0"/>
                      </a:endParaRPr>
                    </a:p>
                  </a:txBody>
                  <a:tcPr marL="0" marR="0" marT="0" marB="0" anchor="ctr"/>
                </a:tc>
              </a:tr>
              <a:tr h="330737">
                <a:tc>
                  <a:txBody>
                    <a:bodyPr/>
                    <a:lstStyle/>
                    <a:p>
                      <a:pPr marL="36000" algn="l" fontAlgn="ctr"/>
                      <a:r>
                        <a:rPr lang="it-IT" sz="800" u="none" strike="noStrike" dirty="0">
                          <a:effectLst/>
                        </a:rPr>
                        <a:t>Tempi medi di lavorazione delle pratiche telematiche del Registro Imprese</a:t>
                      </a:r>
                      <a:endParaRPr lang="it-IT" sz="800" b="0" i="0" u="none" strike="noStrike" dirty="0">
                        <a:effectLst/>
                        <a:latin typeface="Verdana" panose="020B0604030504040204" pitchFamily="34" charset="0"/>
                      </a:endParaRPr>
                    </a:p>
                  </a:txBody>
                  <a:tcPr marL="0" marR="0" marT="0" marB="0" anchor="ctr"/>
                </a:tc>
                <a:tc>
                  <a:txBody>
                    <a:bodyPr/>
                    <a:lstStyle/>
                    <a:p>
                      <a:pPr algn="ctr" fontAlgn="ctr"/>
                      <a:r>
                        <a:rPr lang="it-IT" sz="800" b="0" i="0" u="none" strike="noStrike" dirty="0">
                          <a:effectLst/>
                          <a:latin typeface="+mn-lt"/>
                        </a:rPr>
                        <a:t>10,27</a:t>
                      </a:r>
                    </a:p>
                  </a:txBody>
                  <a:tcPr marL="0" marR="0" marT="0" marB="0" anchor="ctr"/>
                </a:tc>
                <a:tc>
                  <a:txBody>
                    <a:bodyPr/>
                    <a:lstStyle/>
                    <a:p>
                      <a:pPr algn="ctr" fontAlgn="ctr"/>
                      <a:r>
                        <a:rPr lang="it-IT" sz="800" u="none" strike="noStrike" dirty="0">
                          <a:effectLst/>
                        </a:rPr>
                        <a:t>6,5</a:t>
                      </a:r>
                      <a:endParaRPr lang="it-IT" sz="800" b="0" i="0" u="none" strike="noStrike" dirty="0">
                        <a:effectLst/>
                        <a:latin typeface="Verdana" panose="020B0604030504040204" pitchFamily="34" charset="0"/>
                      </a:endParaRPr>
                    </a:p>
                  </a:txBody>
                  <a:tcPr marL="0" marR="0" marT="0" marB="0" anchor="ctr"/>
                </a:tc>
              </a:tr>
              <a:tr h="143497">
                <a:tc>
                  <a:txBody>
                    <a:bodyPr/>
                    <a:lstStyle/>
                    <a:p>
                      <a:pPr marL="36000" algn="l" fontAlgn="ctr"/>
                      <a:r>
                        <a:rPr lang="it-IT" sz="800" u="none" strike="noStrike">
                          <a:effectLst/>
                        </a:rPr>
                        <a:t>Tempo medio di evasione</a:t>
                      </a:r>
                      <a:endParaRPr lang="it-IT" sz="800" b="0" i="0" u="none" strike="noStrike">
                        <a:effectLst/>
                        <a:latin typeface="Verdana" panose="020B0604030504040204" pitchFamily="34" charset="0"/>
                      </a:endParaRPr>
                    </a:p>
                  </a:txBody>
                  <a:tcPr marL="0" marR="0" marT="0" marB="0" anchor="ctr"/>
                </a:tc>
                <a:tc>
                  <a:txBody>
                    <a:bodyPr/>
                    <a:lstStyle/>
                    <a:p>
                      <a:pPr algn="ctr" fontAlgn="ctr"/>
                      <a:r>
                        <a:rPr lang="it-IT" sz="800" b="0" i="0" u="none" strike="noStrike" dirty="0">
                          <a:effectLst/>
                          <a:latin typeface="+mn-lt"/>
                        </a:rPr>
                        <a:t>3,88</a:t>
                      </a:r>
                    </a:p>
                  </a:txBody>
                  <a:tcPr marL="0" marR="0" marT="0" marB="0" anchor="ctr"/>
                </a:tc>
                <a:tc>
                  <a:txBody>
                    <a:bodyPr/>
                    <a:lstStyle/>
                    <a:p>
                      <a:pPr algn="ctr" fontAlgn="ctr"/>
                      <a:r>
                        <a:rPr lang="it-IT" sz="800" u="none" strike="noStrike" dirty="0">
                          <a:effectLst/>
                        </a:rPr>
                        <a:t>2,2</a:t>
                      </a:r>
                      <a:endParaRPr lang="it-IT" sz="800" b="0" i="0" u="none" strike="noStrike" dirty="0">
                        <a:effectLst/>
                        <a:latin typeface="Verdana" panose="020B0604030504040204" pitchFamily="34" charset="0"/>
                      </a:endParaRPr>
                    </a:p>
                  </a:txBody>
                  <a:tcPr marL="0" marR="0" marT="0" marB="0" anchor="ctr"/>
                </a:tc>
              </a:tr>
              <a:tr h="330737">
                <a:tc>
                  <a:txBody>
                    <a:bodyPr/>
                    <a:lstStyle/>
                    <a:p>
                      <a:pPr marL="36000" algn="l" fontAlgn="ctr"/>
                      <a:r>
                        <a:rPr lang="it-IT" sz="800" u="none" strike="noStrike">
                          <a:effectLst/>
                        </a:rPr>
                        <a:t>Capacità di generare proventi diversi da diritto annuale e diritti di segreteria</a:t>
                      </a:r>
                      <a:endParaRPr lang="it-IT" sz="800" b="0" i="0" u="none" strike="noStrike">
                        <a:effectLst/>
                        <a:latin typeface="Verdana" panose="020B0604030504040204" pitchFamily="34" charset="0"/>
                      </a:endParaRPr>
                    </a:p>
                  </a:txBody>
                  <a:tcPr marL="0" marR="0" marT="0" marB="0" anchor="ctr"/>
                </a:tc>
                <a:tc>
                  <a:txBody>
                    <a:bodyPr/>
                    <a:lstStyle/>
                    <a:p>
                      <a:pPr algn="ctr" fontAlgn="ctr"/>
                      <a:r>
                        <a:rPr lang="it-IT" sz="800" b="0" i="0" u="none" strike="noStrike" dirty="0" smtClean="0">
                          <a:effectLst/>
                          <a:latin typeface="+mn-lt"/>
                        </a:rPr>
                        <a:t>9,8%</a:t>
                      </a:r>
                      <a:endParaRPr lang="it-IT" sz="800" b="0" i="0" u="none" strike="noStrike" dirty="0">
                        <a:effectLst/>
                        <a:latin typeface="+mn-lt"/>
                      </a:endParaRPr>
                    </a:p>
                  </a:txBody>
                  <a:tcPr marL="0" marR="0" marT="0" marB="0" anchor="ctr"/>
                </a:tc>
                <a:tc>
                  <a:txBody>
                    <a:bodyPr/>
                    <a:lstStyle/>
                    <a:p>
                      <a:pPr algn="ctr" fontAlgn="ctr"/>
                      <a:r>
                        <a:rPr lang="it-IT" sz="800" u="none" strike="noStrike" dirty="0">
                          <a:effectLst/>
                        </a:rPr>
                        <a:t>8,10%</a:t>
                      </a:r>
                      <a:endParaRPr lang="it-IT" sz="800" b="0" i="0" u="none" strike="noStrike" dirty="0">
                        <a:effectLst/>
                        <a:latin typeface="Verdana" panose="020B0604030504040204" pitchFamily="34" charset="0"/>
                      </a:endParaRPr>
                    </a:p>
                  </a:txBody>
                  <a:tcPr marL="0" marR="0" marT="0" marB="0" anchor="ctr"/>
                </a:tc>
              </a:tr>
              <a:tr h="220491">
                <a:tc>
                  <a:txBody>
                    <a:bodyPr/>
                    <a:lstStyle/>
                    <a:p>
                      <a:pPr marL="36000" algn="l" fontAlgn="ctr"/>
                      <a:r>
                        <a:rPr lang="it-IT" sz="800" u="none" strike="noStrike" dirty="0" smtClean="0">
                          <a:effectLst/>
                        </a:rPr>
                        <a:t>Tasso </a:t>
                      </a:r>
                      <a:r>
                        <a:rPr lang="it-IT" sz="800" u="none" strike="noStrike" dirty="0">
                          <a:effectLst/>
                        </a:rPr>
                        <a:t>di controllo degli strumenti metrici</a:t>
                      </a:r>
                      <a:endParaRPr lang="it-IT" sz="800" b="0" i="0" u="none" strike="noStrike" dirty="0">
                        <a:effectLst/>
                        <a:latin typeface="Verdana" panose="020B0604030504040204" pitchFamily="34" charset="0"/>
                      </a:endParaRPr>
                    </a:p>
                  </a:txBody>
                  <a:tcPr marL="0" marR="0" marT="0" marB="0" anchor="ctr"/>
                </a:tc>
                <a:tc>
                  <a:txBody>
                    <a:bodyPr/>
                    <a:lstStyle/>
                    <a:p>
                      <a:pPr algn="ctr" fontAlgn="ctr"/>
                      <a:r>
                        <a:rPr lang="it-IT" sz="800" b="0" i="0" u="none" strike="noStrike" dirty="0" smtClean="0">
                          <a:effectLst/>
                          <a:latin typeface="+mn-lt"/>
                        </a:rPr>
                        <a:t>26%</a:t>
                      </a:r>
                      <a:endParaRPr lang="it-IT" sz="800" b="0" i="0" u="none" strike="noStrike" dirty="0">
                        <a:effectLst/>
                        <a:latin typeface="+mn-lt"/>
                      </a:endParaRPr>
                    </a:p>
                  </a:txBody>
                  <a:tcPr marL="0" marR="0" marT="0" marB="0" anchor="ctr"/>
                </a:tc>
                <a:tc>
                  <a:txBody>
                    <a:bodyPr/>
                    <a:lstStyle/>
                    <a:p>
                      <a:pPr algn="ctr" fontAlgn="ctr"/>
                      <a:r>
                        <a:rPr lang="it-IT" sz="800" u="none" strike="noStrike" dirty="0">
                          <a:effectLst/>
                        </a:rPr>
                        <a:t>22,3%</a:t>
                      </a:r>
                      <a:endParaRPr lang="it-IT" sz="800" b="0" i="0" u="none" strike="noStrike" dirty="0">
                        <a:effectLst/>
                        <a:latin typeface="Verdana" panose="020B0604030504040204" pitchFamily="34" charset="0"/>
                      </a:endParaRPr>
                    </a:p>
                  </a:txBody>
                  <a:tcPr marL="0" marR="0" marT="0" marB="0" anchor="ctr"/>
                </a:tc>
              </a:tr>
            </a:tbl>
          </a:graphicData>
        </a:graphic>
      </p:graphicFrame>
      <p:sp>
        <p:nvSpPr>
          <p:cNvPr id="12" name="CasellaDiTesto 11"/>
          <p:cNvSpPr txBox="1"/>
          <p:nvPr/>
        </p:nvSpPr>
        <p:spPr>
          <a:xfrm>
            <a:off x="2964734" y="2844087"/>
            <a:ext cx="1540239" cy="430887"/>
          </a:xfrm>
          <a:prstGeom prst="rect">
            <a:avLst/>
          </a:prstGeom>
          <a:noFill/>
        </p:spPr>
        <p:txBody>
          <a:bodyPr wrap="square" rtlCol="0">
            <a:spAutoFit/>
          </a:bodyPr>
          <a:lstStyle/>
          <a:p>
            <a:pPr algn="ctr"/>
            <a:r>
              <a:rPr lang="it-IT" sz="1050" i="1" dirty="0" smtClean="0"/>
              <a:t>KPI di </a:t>
            </a:r>
            <a:r>
              <a:rPr lang="it-IT" sz="1050" i="1" dirty="0" err="1" smtClean="0"/>
              <a:t>outcome</a:t>
            </a:r>
            <a:r>
              <a:rPr lang="it-IT" sz="1050" i="1" dirty="0" smtClean="0"/>
              <a:t> del </a:t>
            </a:r>
          </a:p>
          <a:p>
            <a:pPr algn="ctr"/>
            <a:r>
              <a:rPr lang="it-IT" sz="1050" i="1" dirty="0" smtClean="0"/>
              <a:t>Piano della performance</a:t>
            </a:r>
            <a:endParaRPr lang="it-IT" sz="1050" i="1" dirty="0"/>
          </a:p>
        </p:txBody>
      </p:sp>
      <p:sp>
        <p:nvSpPr>
          <p:cNvPr id="29" name="CasellaDiTesto 28"/>
          <p:cNvSpPr txBox="1"/>
          <p:nvPr/>
        </p:nvSpPr>
        <p:spPr>
          <a:xfrm>
            <a:off x="681440" y="4221778"/>
            <a:ext cx="1540239" cy="430887"/>
          </a:xfrm>
          <a:prstGeom prst="rect">
            <a:avLst/>
          </a:prstGeom>
          <a:noFill/>
        </p:spPr>
        <p:txBody>
          <a:bodyPr wrap="square" rtlCol="0">
            <a:spAutoFit/>
          </a:bodyPr>
          <a:lstStyle/>
          <a:p>
            <a:pPr algn="ctr"/>
            <a:r>
              <a:rPr lang="it-IT" sz="1050" i="1" dirty="0" smtClean="0"/>
              <a:t>KPI strategici del </a:t>
            </a:r>
          </a:p>
          <a:p>
            <a:pPr algn="ctr"/>
            <a:r>
              <a:rPr lang="it-IT" sz="1050" i="1" dirty="0" smtClean="0"/>
              <a:t>Piano della performance</a:t>
            </a:r>
            <a:endParaRPr lang="it-IT" sz="1050" i="1" dirty="0"/>
          </a:p>
        </p:txBody>
      </p:sp>
      <p:sp>
        <p:nvSpPr>
          <p:cNvPr id="30" name="CasellaDiTesto 29"/>
          <p:cNvSpPr txBox="1"/>
          <p:nvPr/>
        </p:nvSpPr>
        <p:spPr>
          <a:xfrm>
            <a:off x="749555" y="6074571"/>
            <a:ext cx="1717288" cy="577081"/>
          </a:xfrm>
          <a:prstGeom prst="rect">
            <a:avLst/>
          </a:prstGeom>
          <a:noFill/>
        </p:spPr>
        <p:txBody>
          <a:bodyPr wrap="square" rtlCol="0">
            <a:spAutoFit/>
          </a:bodyPr>
          <a:lstStyle/>
          <a:p>
            <a:pPr algn="ctr"/>
            <a:r>
              <a:rPr lang="it-IT" sz="1050" i="1" dirty="0" smtClean="0"/>
              <a:t>Selezione di KPI strategici e operativi del Piano della performance</a:t>
            </a:r>
            <a:endParaRPr lang="it-IT" sz="1050" i="1" dirty="0"/>
          </a:p>
        </p:txBody>
      </p:sp>
      <p:sp>
        <p:nvSpPr>
          <p:cNvPr id="32" name="CasellaDiTesto 31"/>
          <p:cNvSpPr txBox="1"/>
          <p:nvPr/>
        </p:nvSpPr>
        <p:spPr>
          <a:xfrm>
            <a:off x="4551770" y="6042950"/>
            <a:ext cx="1915947" cy="577081"/>
          </a:xfrm>
          <a:prstGeom prst="rect">
            <a:avLst/>
          </a:prstGeom>
          <a:noFill/>
        </p:spPr>
        <p:txBody>
          <a:bodyPr wrap="square" rtlCol="0">
            <a:spAutoFit/>
          </a:bodyPr>
          <a:lstStyle/>
          <a:p>
            <a:pPr algn="ctr"/>
            <a:r>
              <a:rPr lang="it-IT" sz="1050" i="1" dirty="0" smtClean="0"/>
              <a:t>KPI di struttura e economico-finanziari Pareto assegnati ai Dirigenti quale obiettivo di ente</a:t>
            </a:r>
            <a:endParaRPr lang="it-IT" sz="1050" i="1" dirty="0"/>
          </a:p>
        </p:txBody>
      </p:sp>
      <p:sp>
        <p:nvSpPr>
          <p:cNvPr id="33" name="CasellaDiTesto 32"/>
          <p:cNvSpPr txBox="1"/>
          <p:nvPr/>
        </p:nvSpPr>
        <p:spPr>
          <a:xfrm>
            <a:off x="5200853" y="4218195"/>
            <a:ext cx="1540239" cy="415498"/>
          </a:xfrm>
          <a:prstGeom prst="rect">
            <a:avLst/>
          </a:prstGeom>
          <a:noFill/>
        </p:spPr>
        <p:txBody>
          <a:bodyPr wrap="square" rtlCol="0">
            <a:spAutoFit/>
          </a:bodyPr>
          <a:lstStyle/>
          <a:p>
            <a:pPr algn="ctr"/>
            <a:r>
              <a:rPr lang="it-IT" sz="1050" i="1" dirty="0" smtClean="0"/>
              <a:t>KPI individuati dalle CCIAA delle Marche </a:t>
            </a:r>
            <a:endParaRPr lang="it-IT" sz="1050" i="1" dirty="0"/>
          </a:p>
        </p:txBody>
      </p:sp>
      <p:sp>
        <p:nvSpPr>
          <p:cNvPr id="13" name="Freccia a destra 12"/>
          <p:cNvSpPr/>
          <p:nvPr/>
        </p:nvSpPr>
        <p:spPr>
          <a:xfrm>
            <a:off x="7061264" y="3847171"/>
            <a:ext cx="566170" cy="313231"/>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t-IT"/>
          </a:p>
        </p:txBody>
      </p:sp>
      <p:sp>
        <p:nvSpPr>
          <p:cNvPr id="14" name="CasellaDiTesto 13"/>
          <p:cNvSpPr txBox="1"/>
          <p:nvPr/>
        </p:nvSpPr>
        <p:spPr>
          <a:xfrm>
            <a:off x="7746875" y="5133326"/>
            <a:ext cx="4114547" cy="1107996"/>
          </a:xfrm>
          <a:prstGeom prst="rect">
            <a:avLst/>
          </a:prstGeom>
          <a:noFill/>
        </p:spPr>
        <p:txBody>
          <a:bodyPr wrap="square" rtlCol="0">
            <a:spAutoFit/>
          </a:bodyPr>
          <a:lstStyle/>
          <a:p>
            <a:pPr algn="just"/>
            <a:r>
              <a:rPr lang="it-IT" sz="1100" dirty="0" smtClean="0"/>
              <a:t>Ai fini di una corretta analisi di </a:t>
            </a:r>
            <a:r>
              <a:rPr lang="it-IT" sz="1100" dirty="0" err="1" smtClean="0"/>
              <a:t>benchmarking</a:t>
            </a:r>
            <a:r>
              <a:rPr lang="it-IT" sz="1100" dirty="0" smtClean="0"/>
              <a:t>, si segnala che la Camera di Commercio di Ancona, oltre alle funzioni ex art 2 D. </a:t>
            </a:r>
            <a:r>
              <a:rPr lang="it-IT" sz="1100" dirty="0" err="1" smtClean="0"/>
              <a:t>Lgs</a:t>
            </a:r>
            <a:r>
              <a:rPr lang="it-IT" sz="1100" dirty="0" smtClean="0"/>
              <a:t>. 23/2010 e obbligatorie per legge in quanto Camera capoluogo,  eroga anche servizi aggiuntivi non offerti dagli altri enti (Progettazione comunitaria, Scuola EMAS, Sportello CSR, Centro </a:t>
            </a:r>
            <a:r>
              <a:rPr lang="it-IT" sz="1100" dirty="0" err="1" smtClean="0"/>
              <a:t>Pat-Lib</a:t>
            </a:r>
            <a:r>
              <a:rPr lang="it-IT" sz="1100" dirty="0" smtClean="0"/>
              <a:t>, Accreditamento per formazione esterna, Segreteria Forum AIC)</a:t>
            </a:r>
            <a:endParaRPr lang="it-IT" sz="1100" dirty="0"/>
          </a:p>
        </p:txBody>
      </p:sp>
      <p:sp>
        <p:nvSpPr>
          <p:cNvPr id="2" name="Segnaposto numero diapositiva 1"/>
          <p:cNvSpPr>
            <a:spLocks noGrp="1"/>
          </p:cNvSpPr>
          <p:nvPr>
            <p:ph type="sldNum" sz="quarter" idx="12"/>
          </p:nvPr>
        </p:nvSpPr>
        <p:spPr/>
        <p:txBody>
          <a:bodyPr/>
          <a:lstStyle/>
          <a:p>
            <a:fld id="{98D9D6CD-C7D4-42E0-A31B-525549CA2A1D}" type="slidenum">
              <a:rPr lang="it-IT" smtClean="0"/>
              <a:t>22</a:t>
            </a:fld>
            <a:endParaRPr lang="it-IT" dirty="0"/>
          </a:p>
        </p:txBody>
      </p:sp>
    </p:spTree>
    <p:extLst>
      <p:ext uri="{BB962C8B-B14F-4D97-AF65-F5344CB8AC3E}">
        <p14:creationId xmlns:p14="http://schemas.microsoft.com/office/powerpoint/2010/main" val="14319139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8964"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6" name="Gruppo 5"/>
          <p:cNvGrpSpPr/>
          <p:nvPr/>
        </p:nvGrpSpPr>
        <p:grpSpPr>
          <a:xfrm>
            <a:off x="2341563" y="107618"/>
            <a:ext cx="9394602" cy="430429"/>
            <a:chOff x="2341563" y="107618"/>
            <a:chExt cx="9394602" cy="430429"/>
          </a:xfrm>
        </p:grpSpPr>
        <p:sp>
          <p:nvSpPr>
            <p:cNvPr id="7"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8" name="Connettore 1 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0" name="Rettangolo 9"/>
          <p:cNvSpPr/>
          <p:nvPr/>
        </p:nvSpPr>
        <p:spPr>
          <a:xfrm>
            <a:off x="83639" y="774251"/>
            <a:ext cx="4811748" cy="584775"/>
          </a:xfrm>
          <a:prstGeom prst="rect">
            <a:avLst/>
          </a:prstGeom>
        </p:spPr>
        <p:txBody>
          <a:bodyPr wrap="square">
            <a:spAutoFit/>
          </a:bodyPr>
          <a:lstStyle/>
          <a:p>
            <a:pPr algn="ctr">
              <a:defRPr/>
            </a:pPr>
            <a:r>
              <a:rPr lang="it-IT" sz="1600" b="1" cap="small" dirty="0" smtClean="0">
                <a:latin typeface="Arial" panose="020B0604020202020204" pitchFamily="34" charset="0"/>
                <a:ea typeface="MS PGothic" panose="020B0600070205080204" pitchFamily="34" charset="-128"/>
                <a:cs typeface="Arial" panose="020B0604020202020204" pitchFamily="34" charset="0"/>
              </a:rPr>
              <a:t>Andamento (%) delle risorse disponibili </a:t>
            </a:r>
          </a:p>
          <a:p>
            <a:pPr algn="ctr">
              <a:defRPr/>
            </a:pPr>
            <a:r>
              <a:rPr lang="it-IT" sz="1600" b="1" cap="small" dirty="0" smtClean="0">
                <a:latin typeface="Arial" panose="020B0604020202020204" pitchFamily="34" charset="0"/>
                <a:ea typeface="MS PGothic" panose="020B0600070205080204" pitchFamily="34" charset="-128"/>
                <a:cs typeface="Arial" panose="020B0604020202020204" pitchFamily="34" charset="0"/>
              </a:rPr>
              <a:t>e delle spese sostenute dalla </a:t>
            </a:r>
            <a:r>
              <a:rPr lang="it-IT" sz="1600" b="1" cap="small" dirty="0" err="1" smtClean="0">
                <a:latin typeface="Arial" panose="020B0604020202020204" pitchFamily="34" charset="0"/>
                <a:ea typeface="MS PGothic" panose="020B0600070205080204" pitchFamily="34" charset="-128"/>
                <a:cs typeface="Arial" panose="020B0604020202020204" pitchFamily="34" charset="0"/>
              </a:rPr>
              <a:t>cciaa</a:t>
            </a:r>
            <a:r>
              <a:rPr lang="it-IT" sz="1600" b="1" cap="small" dirty="0" smtClean="0">
                <a:latin typeface="Arial" panose="020B0604020202020204" pitchFamily="34" charset="0"/>
                <a:ea typeface="MS PGothic" panose="020B0600070205080204" pitchFamily="34" charset="-128"/>
                <a:cs typeface="Arial" panose="020B0604020202020204" pitchFamily="34" charset="0"/>
              </a:rPr>
              <a:t> di ancona</a:t>
            </a:r>
            <a:endParaRPr lang="it-IT" sz="1600" cap="small" dirty="0">
              <a:ea typeface="MS PGothic" panose="020B0600070205080204" pitchFamily="34" charset="-128"/>
              <a:cs typeface="Arial" panose="020B0604020202020204" pitchFamily="34" charset="0"/>
            </a:endParaRPr>
          </a:p>
        </p:txBody>
      </p:sp>
      <p:graphicFrame>
        <p:nvGraphicFramePr>
          <p:cNvPr id="12" name="Tabella 11"/>
          <p:cNvGraphicFramePr>
            <a:graphicFrameLocks noGrp="1"/>
          </p:cNvGraphicFramePr>
          <p:nvPr>
            <p:extLst>
              <p:ext uri="{D42A27DB-BD31-4B8C-83A1-F6EECF244321}">
                <p14:modId xmlns:p14="http://schemas.microsoft.com/office/powerpoint/2010/main" val="2726681320"/>
              </p:ext>
            </p:extLst>
          </p:nvPr>
        </p:nvGraphicFramePr>
        <p:xfrm>
          <a:off x="184002" y="1410130"/>
          <a:ext cx="4655630" cy="4195113"/>
        </p:xfrm>
        <a:graphic>
          <a:graphicData uri="http://schemas.openxmlformats.org/drawingml/2006/table">
            <a:tbl>
              <a:tblPr firstRow="1">
                <a:tableStyleId>{21E4AEA4-8DFA-4A89-87EB-49C32662AFE0}</a:tableStyleId>
              </a:tblPr>
              <a:tblGrid>
                <a:gridCol w="1590953"/>
                <a:gridCol w="1440231"/>
                <a:gridCol w="1624446"/>
              </a:tblGrid>
              <a:tr h="304022">
                <a:tc gridSpan="3">
                  <a:txBody>
                    <a:bodyPr/>
                    <a:lstStyle/>
                    <a:p>
                      <a:pPr algn="ctr" rtl="0" fontAlgn="ctr"/>
                      <a:r>
                        <a:rPr lang="it-IT" sz="1050" u="none" strike="noStrike" dirty="0">
                          <a:effectLst/>
                        </a:rPr>
                        <a:t> PROVENTI CORRENTI </a:t>
                      </a:r>
                      <a:endParaRPr lang="it-IT" sz="10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endParaRPr lang="it-IT"/>
                    </a:p>
                  </a:txBody>
                  <a:tcPr/>
                </a:tc>
                <a:tc hMerge="1">
                  <a:txBody>
                    <a:bodyPr/>
                    <a:lstStyle/>
                    <a:p>
                      <a:endParaRPr lang="it-IT"/>
                    </a:p>
                  </a:txBody>
                  <a:tcPr/>
                </a:tc>
              </a:tr>
              <a:tr h="351767">
                <a:tc>
                  <a:txBody>
                    <a:bodyPr/>
                    <a:lstStyle/>
                    <a:p>
                      <a:pPr algn="ctr" rtl="0" fontAlgn="ctr"/>
                      <a:r>
                        <a:rPr lang="it-IT" sz="1100" u="none" strike="noStrike" dirty="0">
                          <a:effectLst/>
                        </a:rPr>
                        <a:t> Preventivo aggiornato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Consuntivo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Risorse disponibili rispetto </a:t>
                      </a:r>
                      <a:endParaRPr lang="it-IT" sz="1100" u="none" strike="noStrike" dirty="0" smtClean="0">
                        <a:effectLst/>
                      </a:endParaRPr>
                    </a:p>
                    <a:p>
                      <a:pPr algn="ctr" rtl="0" fontAlgn="ctr"/>
                      <a:r>
                        <a:rPr lang="it-IT" sz="1100" u="none" strike="noStrike" dirty="0" smtClean="0">
                          <a:effectLst/>
                        </a:rPr>
                        <a:t>a </a:t>
                      </a:r>
                      <a:r>
                        <a:rPr lang="it-IT" sz="1100" u="none" strike="noStrike" dirty="0">
                          <a:effectLst/>
                        </a:rPr>
                        <a:t>quelle preventivate %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r>
              <a:tr h="290299">
                <a:tc>
                  <a:txBody>
                    <a:bodyPr/>
                    <a:lstStyle/>
                    <a:p>
                      <a:pPr algn="ctr" fontAlgn="ctr"/>
                      <a:r>
                        <a:rPr lang="it-IT" sz="1100" u="none" strike="noStrike" dirty="0">
                          <a:effectLst/>
                        </a:rPr>
                        <a:t> €      12.117.919,00 </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dirty="0">
                          <a:effectLst/>
                        </a:rPr>
                        <a:t> €   12.425.304,00 </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dirty="0">
                          <a:effectLst/>
                        </a:rPr>
                        <a:t>3%</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r>
              <a:tr h="276223">
                <a:tc gridSpan="3">
                  <a:txBody>
                    <a:bodyPr/>
                    <a:lstStyle/>
                    <a:p>
                      <a:pPr algn="ctr" rtl="0" fontAlgn="ctr"/>
                      <a:r>
                        <a:rPr lang="it-IT" sz="1100" b="1" u="none" strike="noStrike" dirty="0">
                          <a:solidFill>
                            <a:schemeClr val="bg1"/>
                          </a:solidFill>
                          <a:effectLst/>
                        </a:rPr>
                        <a:t> ONERI CORRENTI </a:t>
                      </a: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solidFill>
                      <a:schemeClr val="accent2"/>
                    </a:solidFill>
                  </a:tcPr>
                </a:tc>
                <a:tc hMerge="1">
                  <a:txBody>
                    <a:bodyPr/>
                    <a:lstStyle/>
                    <a:p>
                      <a:endParaRPr lang="it-IT"/>
                    </a:p>
                  </a:txBody>
                  <a:tcPr/>
                </a:tc>
                <a:tc hMerge="1">
                  <a:txBody>
                    <a:bodyPr/>
                    <a:lstStyle/>
                    <a:p>
                      <a:endParaRPr lang="it-IT"/>
                    </a:p>
                  </a:txBody>
                  <a:tcPr/>
                </a:tc>
              </a:tr>
              <a:tr h="255830">
                <a:tc gridSpan="3">
                  <a:txBody>
                    <a:bodyPr/>
                    <a:lstStyle/>
                    <a:p>
                      <a:pPr algn="ctr" rtl="0" fontAlgn="ctr"/>
                      <a:r>
                        <a:rPr lang="it-IT" sz="1100" b="1" u="none" strike="noStrike" dirty="0">
                          <a:effectLst/>
                        </a:rPr>
                        <a:t> Interventi economici </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accent6"/>
                    </a:solidFill>
                  </a:tcPr>
                </a:tc>
                <a:tc hMerge="1">
                  <a:txBody>
                    <a:bodyPr/>
                    <a:lstStyle/>
                    <a:p>
                      <a:endParaRPr lang="it-IT"/>
                    </a:p>
                  </a:txBody>
                  <a:tcPr/>
                </a:tc>
                <a:tc hMerge="1">
                  <a:txBody>
                    <a:bodyPr/>
                    <a:lstStyle/>
                    <a:p>
                      <a:endParaRPr lang="it-IT"/>
                    </a:p>
                  </a:txBody>
                  <a:tcPr/>
                </a:tc>
              </a:tr>
              <a:tr h="373087">
                <a:tc>
                  <a:txBody>
                    <a:bodyPr/>
                    <a:lstStyle/>
                    <a:p>
                      <a:pPr algn="ctr" rtl="0" fontAlgn="ctr"/>
                      <a:r>
                        <a:rPr lang="it-IT" sz="1100" u="none" strike="noStrike" dirty="0">
                          <a:effectLst/>
                        </a:rPr>
                        <a:t> Preventivo aggiornato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Consuntivo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Spese sostenute rispetto </a:t>
                      </a:r>
                      <a:endParaRPr lang="it-IT" sz="1100" u="none" strike="noStrike" dirty="0" smtClean="0">
                        <a:effectLst/>
                      </a:endParaRPr>
                    </a:p>
                    <a:p>
                      <a:pPr algn="ctr" rtl="0" fontAlgn="ctr"/>
                      <a:r>
                        <a:rPr lang="it-IT" sz="1100" u="none" strike="noStrike" dirty="0" smtClean="0">
                          <a:effectLst/>
                        </a:rPr>
                        <a:t>a </a:t>
                      </a:r>
                      <a:r>
                        <a:rPr lang="it-IT" sz="1100" u="none" strike="noStrike" dirty="0">
                          <a:effectLst/>
                        </a:rPr>
                        <a:t>quelle preventivate %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r>
              <a:tr h="305104">
                <a:tc>
                  <a:txBody>
                    <a:bodyPr/>
                    <a:lstStyle/>
                    <a:p>
                      <a:pPr algn="ctr" fontAlgn="ctr"/>
                      <a:r>
                        <a:rPr lang="it-IT" sz="1100" u="none" strike="noStrike" dirty="0">
                          <a:effectLst/>
                        </a:rPr>
                        <a:t> €       4.047.919,00 </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dirty="0">
                          <a:effectLst/>
                        </a:rPr>
                        <a:t> €    3.529.918,37 </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a:effectLst/>
                        </a:rPr>
                        <a:t>-13%</a:t>
                      </a:r>
                      <a:endParaRPr lang="it-IT" sz="1100" b="0" i="0" u="none" strike="noStrike">
                        <a:effectLst/>
                        <a:latin typeface="Arial" panose="020B0604020202020204" pitchFamily="34" charset="0"/>
                        <a:cs typeface="Arial" panose="020B0604020202020204" pitchFamily="34" charset="0"/>
                      </a:endParaRPr>
                    </a:p>
                  </a:txBody>
                  <a:tcPr marL="9525" marR="9525" marT="9525" marB="0" anchor="ctr"/>
                </a:tc>
              </a:tr>
              <a:tr h="259108">
                <a:tc gridSpan="3">
                  <a:txBody>
                    <a:bodyPr/>
                    <a:lstStyle/>
                    <a:p>
                      <a:pPr algn="ctr" rtl="0" fontAlgn="ctr"/>
                      <a:r>
                        <a:rPr lang="it-IT" sz="1100" b="1" u="none" strike="noStrike" dirty="0">
                          <a:effectLst/>
                        </a:rPr>
                        <a:t> Spese per il personale </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solidFill>
                  </a:tcPr>
                </a:tc>
                <a:tc hMerge="1">
                  <a:txBody>
                    <a:bodyPr/>
                    <a:lstStyle/>
                    <a:p>
                      <a:endParaRPr lang="it-IT"/>
                    </a:p>
                  </a:txBody>
                  <a:tcPr/>
                </a:tc>
                <a:tc hMerge="1">
                  <a:txBody>
                    <a:bodyPr/>
                    <a:lstStyle/>
                    <a:p>
                      <a:endParaRPr lang="it-IT"/>
                    </a:p>
                  </a:txBody>
                  <a:tcPr/>
                </a:tc>
              </a:tr>
              <a:tr h="410545">
                <a:tc>
                  <a:txBody>
                    <a:bodyPr/>
                    <a:lstStyle/>
                    <a:p>
                      <a:pPr algn="ctr" rtl="0" fontAlgn="ctr"/>
                      <a:r>
                        <a:rPr lang="it-IT" sz="1100" u="none" strike="noStrike" dirty="0">
                          <a:effectLst/>
                        </a:rPr>
                        <a:t> Preventivo aggiornato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Consuntivo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Spese sostenute </a:t>
                      </a:r>
                      <a:r>
                        <a:rPr lang="it-IT" sz="1100" u="none" strike="noStrike" dirty="0" smtClean="0">
                          <a:effectLst/>
                        </a:rPr>
                        <a:t>rispetto</a:t>
                      </a:r>
                    </a:p>
                    <a:p>
                      <a:pPr algn="ctr" rtl="0" fontAlgn="ctr"/>
                      <a:r>
                        <a:rPr lang="it-IT" sz="1100" u="none" strike="noStrike" dirty="0" smtClean="0">
                          <a:effectLst/>
                        </a:rPr>
                        <a:t> </a:t>
                      </a:r>
                      <a:r>
                        <a:rPr lang="it-IT" sz="1100" u="none" strike="noStrike" dirty="0">
                          <a:effectLst/>
                        </a:rPr>
                        <a:t>a quelle preventivate %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r>
              <a:tr h="354978">
                <a:tc>
                  <a:txBody>
                    <a:bodyPr/>
                    <a:lstStyle/>
                    <a:p>
                      <a:pPr algn="ctr" fontAlgn="ctr"/>
                      <a:r>
                        <a:rPr lang="it-IT" sz="1100" u="none" strike="noStrike">
                          <a:effectLst/>
                        </a:rPr>
                        <a:t> €       3.600.000,00 </a:t>
                      </a:r>
                      <a:endParaRPr lang="it-IT" sz="1100" b="0" i="0" u="none" strike="noStrike">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dirty="0">
                          <a:effectLst/>
                        </a:rPr>
                        <a:t> €    3.494.809,06 </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dirty="0">
                          <a:effectLst/>
                        </a:rPr>
                        <a:t>-3%</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r>
              <a:tr h="319184">
                <a:tc gridSpan="3">
                  <a:txBody>
                    <a:bodyPr/>
                    <a:lstStyle/>
                    <a:p>
                      <a:pPr algn="ctr" rtl="0" fontAlgn="ctr"/>
                      <a:r>
                        <a:rPr lang="it-IT" sz="1100" b="1" u="none" strike="noStrike" dirty="0">
                          <a:effectLst/>
                        </a:rPr>
                        <a:t> Spese di funzionamento </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solidFill>
                  </a:tcPr>
                </a:tc>
                <a:tc hMerge="1">
                  <a:txBody>
                    <a:bodyPr/>
                    <a:lstStyle/>
                    <a:p>
                      <a:endParaRPr lang="it-IT"/>
                    </a:p>
                  </a:txBody>
                  <a:tcPr/>
                </a:tc>
                <a:tc hMerge="1">
                  <a:txBody>
                    <a:bodyPr/>
                    <a:lstStyle/>
                    <a:p>
                      <a:endParaRPr lang="it-IT"/>
                    </a:p>
                  </a:txBody>
                  <a:tcPr/>
                </a:tc>
              </a:tr>
              <a:tr h="410431">
                <a:tc>
                  <a:txBody>
                    <a:bodyPr/>
                    <a:lstStyle/>
                    <a:p>
                      <a:pPr algn="ctr" rtl="0" fontAlgn="ctr"/>
                      <a:r>
                        <a:rPr lang="it-IT" sz="1100" u="none" strike="noStrike">
                          <a:effectLst/>
                        </a:rPr>
                        <a:t> Preventivo aggiornato </a:t>
                      </a:r>
                      <a:endParaRPr lang="it-IT" sz="11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Consuntivo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c>
                  <a:txBody>
                    <a:bodyPr/>
                    <a:lstStyle/>
                    <a:p>
                      <a:pPr algn="ctr" rtl="0" fontAlgn="ctr"/>
                      <a:r>
                        <a:rPr lang="it-IT" sz="1100" u="none" strike="noStrike" dirty="0">
                          <a:effectLst/>
                        </a:rPr>
                        <a:t> Spese sostenute rispetto </a:t>
                      </a:r>
                      <a:endParaRPr lang="it-IT" sz="1100" u="none" strike="noStrike" dirty="0" smtClean="0">
                        <a:effectLst/>
                      </a:endParaRPr>
                    </a:p>
                    <a:p>
                      <a:pPr algn="ctr" rtl="0" fontAlgn="ctr"/>
                      <a:r>
                        <a:rPr lang="it-IT" sz="1100" u="none" strike="noStrike" dirty="0" smtClean="0">
                          <a:effectLst/>
                        </a:rPr>
                        <a:t>a </a:t>
                      </a:r>
                      <a:r>
                        <a:rPr lang="it-IT" sz="1100" u="none" strike="noStrike" dirty="0">
                          <a:effectLst/>
                        </a:rPr>
                        <a:t>quelle preventivate %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85000"/>
                      </a:schemeClr>
                    </a:solidFill>
                  </a:tcPr>
                </a:tc>
              </a:tr>
              <a:tr h="284535">
                <a:tc>
                  <a:txBody>
                    <a:bodyPr/>
                    <a:lstStyle/>
                    <a:p>
                      <a:pPr algn="ctr" fontAlgn="ctr"/>
                      <a:r>
                        <a:rPr lang="it-IT" sz="1100" u="none" strike="noStrike" dirty="0">
                          <a:effectLst/>
                        </a:rPr>
                        <a:t> €       2.830.000,00 </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a:effectLst/>
                        </a:rPr>
                        <a:t> €    2.651.651,47 </a:t>
                      </a:r>
                      <a:endParaRPr lang="it-IT" sz="1100" b="0" i="0" u="none" strike="noStrike">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100" u="none" strike="noStrike" dirty="0">
                          <a:effectLst/>
                        </a:rPr>
                        <a:t>-6%</a:t>
                      </a:r>
                      <a:endParaRPr lang="it-IT" sz="1100" b="0" i="0" u="none" strike="noStrike" dirty="0">
                        <a:effectLst/>
                        <a:latin typeface="Arial" panose="020B0604020202020204" pitchFamily="34" charset="0"/>
                        <a:cs typeface="Arial" panose="020B0604020202020204" pitchFamily="34" charset="0"/>
                      </a:endParaRPr>
                    </a:p>
                  </a:txBody>
                  <a:tcPr marL="9525" marR="9525" marT="9525" marB="0" anchor="ctr"/>
                </a:tc>
              </a:tr>
            </a:tbl>
          </a:graphicData>
        </a:graphic>
      </p:graphicFrame>
      <p:graphicFrame>
        <p:nvGraphicFramePr>
          <p:cNvPr id="14" name="Tabella 13"/>
          <p:cNvGraphicFramePr>
            <a:graphicFrameLocks noGrp="1"/>
          </p:cNvGraphicFramePr>
          <p:nvPr>
            <p:extLst>
              <p:ext uri="{D42A27DB-BD31-4B8C-83A1-F6EECF244321}">
                <p14:modId xmlns:p14="http://schemas.microsoft.com/office/powerpoint/2010/main" val="2539372794"/>
              </p:ext>
            </p:extLst>
          </p:nvPr>
        </p:nvGraphicFramePr>
        <p:xfrm>
          <a:off x="5285685" y="2063441"/>
          <a:ext cx="6612670" cy="4683004"/>
        </p:xfrm>
        <a:graphic>
          <a:graphicData uri="http://schemas.openxmlformats.org/drawingml/2006/table">
            <a:tbl>
              <a:tblPr firstRow="1" lastRow="1">
                <a:tableStyleId>{93296810-A885-4BE3-A3E7-6D5BEEA58F35}</a:tableStyleId>
              </a:tblPr>
              <a:tblGrid>
                <a:gridCol w="449386"/>
                <a:gridCol w="2855194"/>
                <a:gridCol w="906282"/>
                <a:gridCol w="906282"/>
                <a:gridCol w="906282"/>
                <a:gridCol w="589244"/>
              </a:tblGrid>
              <a:tr h="400979">
                <a:tc>
                  <a:txBody>
                    <a:bodyPr/>
                    <a:lstStyle/>
                    <a:p>
                      <a:pPr algn="ctr" fontAlgn="ctr"/>
                      <a:r>
                        <a:rPr lang="it-IT" sz="1050" u="none" strike="noStrike" dirty="0">
                          <a:effectLst/>
                        </a:rPr>
                        <a:t>N</a:t>
                      </a:r>
                      <a:endParaRPr lang="it-IT" sz="1050" b="0" i="0" u="none" strike="noStrike" dirty="0">
                        <a:effectLst/>
                        <a:latin typeface="+mn-lt"/>
                      </a:endParaRPr>
                    </a:p>
                  </a:txBody>
                  <a:tcPr marL="0" marR="0" marT="0" marB="0" anchor="ctr"/>
                </a:tc>
                <a:tc>
                  <a:txBody>
                    <a:bodyPr/>
                    <a:lstStyle/>
                    <a:p>
                      <a:pPr marL="36000" algn="l" fontAlgn="ctr"/>
                      <a:r>
                        <a:rPr lang="it-IT" sz="1050" u="none" strike="noStrike" dirty="0">
                          <a:effectLst/>
                        </a:rPr>
                        <a:t>OBIETTIVO STRATEGICO</a:t>
                      </a:r>
                      <a:endParaRPr lang="it-IT" sz="1050" b="1" i="0" u="none" strike="noStrike" dirty="0">
                        <a:solidFill>
                          <a:srgbClr val="FFFFFF"/>
                        </a:solidFill>
                        <a:effectLst/>
                        <a:latin typeface="+mn-lt"/>
                      </a:endParaRPr>
                    </a:p>
                  </a:txBody>
                  <a:tcPr marL="0" marR="0" marT="0" marB="0" anchor="ctr"/>
                </a:tc>
                <a:tc>
                  <a:txBody>
                    <a:bodyPr/>
                    <a:lstStyle/>
                    <a:p>
                      <a:pPr algn="ctr" fontAlgn="ctr"/>
                      <a:r>
                        <a:rPr lang="it-IT" sz="1050" u="none" strike="noStrike" dirty="0" smtClean="0">
                          <a:effectLst/>
                        </a:rPr>
                        <a:t>Budget</a:t>
                      </a:r>
                    </a:p>
                    <a:p>
                      <a:pPr algn="ctr" fontAlgn="ctr"/>
                      <a:r>
                        <a:rPr lang="it-IT" sz="1050" u="none" strike="noStrike" dirty="0" smtClean="0">
                          <a:effectLst/>
                        </a:rPr>
                        <a:t> </a:t>
                      </a:r>
                      <a:r>
                        <a:rPr lang="it-IT" sz="1050" u="none" strike="noStrike" dirty="0">
                          <a:effectLst/>
                        </a:rPr>
                        <a:t>iniziale</a:t>
                      </a:r>
                      <a:endParaRPr lang="it-IT" sz="1050" b="1" i="0" u="none" strike="noStrike" dirty="0">
                        <a:solidFill>
                          <a:srgbClr val="FFFFFF"/>
                        </a:solidFill>
                        <a:effectLst/>
                        <a:latin typeface="+mn-lt"/>
                      </a:endParaRPr>
                    </a:p>
                  </a:txBody>
                  <a:tcPr marL="0" marR="0" marT="0" marB="0" anchor="ctr"/>
                </a:tc>
                <a:tc>
                  <a:txBody>
                    <a:bodyPr/>
                    <a:lstStyle/>
                    <a:p>
                      <a:pPr algn="ctr" fontAlgn="ctr"/>
                      <a:r>
                        <a:rPr lang="it-IT" sz="1050" u="none" strike="noStrike">
                          <a:effectLst/>
                        </a:rPr>
                        <a:t>Budget aggiornato</a:t>
                      </a:r>
                      <a:endParaRPr lang="it-IT" sz="1050" b="1" i="0" u="none" strike="noStrike">
                        <a:solidFill>
                          <a:srgbClr val="FFFFFF"/>
                        </a:solidFill>
                        <a:effectLst/>
                        <a:latin typeface="+mn-lt"/>
                      </a:endParaRPr>
                    </a:p>
                  </a:txBody>
                  <a:tcPr marL="0" marR="0" marT="0" marB="0" anchor="ctr"/>
                </a:tc>
                <a:tc>
                  <a:txBody>
                    <a:bodyPr/>
                    <a:lstStyle/>
                    <a:p>
                      <a:pPr algn="ctr" fontAlgn="ctr"/>
                      <a:r>
                        <a:rPr lang="it-IT" sz="1050" u="none" strike="noStrike">
                          <a:effectLst/>
                        </a:rPr>
                        <a:t>Speso</a:t>
                      </a:r>
                      <a:endParaRPr lang="it-IT" sz="1050" b="1" i="0" u="none" strike="noStrike">
                        <a:solidFill>
                          <a:srgbClr val="FFFFFF"/>
                        </a:solidFill>
                        <a:effectLst/>
                        <a:latin typeface="+mn-lt"/>
                      </a:endParaRPr>
                    </a:p>
                  </a:txBody>
                  <a:tcPr marL="0" marR="0" marT="0" marB="0" anchor="ctr"/>
                </a:tc>
                <a:tc>
                  <a:txBody>
                    <a:bodyPr/>
                    <a:lstStyle/>
                    <a:p>
                      <a:pPr algn="ctr" fontAlgn="ctr"/>
                      <a:r>
                        <a:rPr lang="it-IT" sz="1050" u="none" strike="noStrike">
                          <a:effectLst/>
                        </a:rPr>
                        <a:t>% Speso</a:t>
                      </a:r>
                      <a:endParaRPr lang="it-IT" sz="1050" b="1" i="0" u="none" strike="noStrike">
                        <a:solidFill>
                          <a:srgbClr val="FFFFFF"/>
                        </a:solidFill>
                        <a:effectLst/>
                        <a:latin typeface="+mn-lt"/>
                      </a:endParaRPr>
                    </a:p>
                  </a:txBody>
                  <a:tcPr marL="0" marR="0" marT="0" marB="0" anchor="ctr"/>
                </a:tc>
              </a:tr>
              <a:tr h="169161">
                <a:tc>
                  <a:txBody>
                    <a:bodyPr/>
                    <a:lstStyle/>
                    <a:p>
                      <a:pPr algn="ctr" fontAlgn="ctr"/>
                      <a:r>
                        <a:rPr lang="it-IT" sz="1050" b="0" u="none" strike="noStrike" dirty="0" smtClean="0">
                          <a:effectLst/>
                          <a:latin typeface="+mn-lt"/>
                        </a:rPr>
                        <a:t>1</a:t>
                      </a:r>
                      <a:endParaRPr lang="it-IT" sz="1050" b="0" i="0" u="none" strike="noStrike" dirty="0">
                        <a:effectLst/>
                        <a:latin typeface="+mn-lt"/>
                      </a:endParaRPr>
                    </a:p>
                  </a:txBody>
                  <a:tcPr marL="0" marR="0" marT="0" marB="0" anchor="ctr"/>
                </a:tc>
                <a:tc>
                  <a:txBody>
                    <a:bodyPr/>
                    <a:lstStyle/>
                    <a:p>
                      <a:pPr marL="36000" algn="l" fontAlgn="ctr"/>
                      <a:r>
                        <a:rPr lang="it-IT" sz="1050" b="0" u="none" strike="noStrike" dirty="0">
                          <a:effectLst/>
                          <a:latin typeface="+mn-lt"/>
                        </a:rPr>
                        <a:t>Sviluppo sostenibile, green e blue economy</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€ 280.000</a:t>
                      </a:r>
                    </a:p>
                  </a:txBody>
                  <a:tcPr marL="0" marR="0" marT="0" marB="0" anchor="ctr"/>
                </a:tc>
                <a:tc>
                  <a:txBody>
                    <a:bodyPr/>
                    <a:lstStyle/>
                    <a:p>
                      <a:pPr algn="ctr" fontAlgn="ctr"/>
                      <a:r>
                        <a:rPr lang="it-IT" sz="1000" b="0" i="0" u="none" strike="noStrike">
                          <a:solidFill>
                            <a:schemeClr val="tx1"/>
                          </a:solidFill>
                          <a:effectLst/>
                          <a:latin typeface="+mn-lt"/>
                        </a:rPr>
                        <a:t>€ 280.000</a:t>
                      </a:r>
                    </a:p>
                  </a:txBody>
                  <a:tcPr marL="0" marR="0" marT="0" marB="0" anchor="ctr"/>
                </a:tc>
                <a:tc>
                  <a:txBody>
                    <a:bodyPr/>
                    <a:lstStyle/>
                    <a:p>
                      <a:pPr algn="ctr" fontAlgn="ctr"/>
                      <a:r>
                        <a:rPr lang="it-IT" sz="1000" b="0" i="0" u="none" strike="noStrike">
                          <a:solidFill>
                            <a:schemeClr val="tx1"/>
                          </a:solidFill>
                          <a:effectLst/>
                          <a:latin typeface="+mn-lt"/>
                        </a:rPr>
                        <a:t>€ 184.622</a:t>
                      </a:r>
                    </a:p>
                  </a:txBody>
                  <a:tcPr marL="0" marR="0" marT="0" marB="0" anchor="ctr"/>
                </a:tc>
                <a:tc>
                  <a:txBody>
                    <a:bodyPr/>
                    <a:lstStyle/>
                    <a:p>
                      <a:pPr algn="ctr" fontAlgn="ctr"/>
                      <a:r>
                        <a:rPr lang="it-IT" sz="1050" u="none" strike="noStrike">
                          <a:effectLst/>
                          <a:latin typeface="+mn-lt"/>
                        </a:rPr>
                        <a:t>66%</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dirty="0">
                          <a:effectLst/>
                          <a:latin typeface="+mn-lt"/>
                        </a:rPr>
                        <a:t>2</a:t>
                      </a:r>
                      <a:endParaRPr lang="it-IT" sz="1050" b="0" i="0" u="none" strike="noStrike" dirty="0">
                        <a:effectLst/>
                        <a:latin typeface="+mn-lt"/>
                      </a:endParaRPr>
                    </a:p>
                  </a:txBody>
                  <a:tcPr marL="0" marR="0" marT="0" marB="0" anchor="ctr"/>
                </a:tc>
                <a:tc>
                  <a:txBody>
                    <a:bodyPr/>
                    <a:lstStyle/>
                    <a:p>
                      <a:pPr marL="36000" algn="l" fontAlgn="ctr"/>
                      <a:r>
                        <a:rPr lang="it-IT" sz="1050" b="0" u="none" strike="noStrike" dirty="0">
                          <a:effectLst/>
                          <a:latin typeface="+mn-lt"/>
                        </a:rPr>
                        <a:t>Innovazione e trasferimento tecnologico</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€ 48.000</a:t>
                      </a:r>
                    </a:p>
                  </a:txBody>
                  <a:tcPr marL="0" marR="0" marT="0" marB="0" anchor="ctr"/>
                </a:tc>
                <a:tc>
                  <a:txBody>
                    <a:bodyPr/>
                    <a:lstStyle/>
                    <a:p>
                      <a:pPr algn="ctr" fontAlgn="ctr"/>
                      <a:r>
                        <a:rPr lang="it-IT" sz="1000" b="0" i="0" u="none" strike="noStrike">
                          <a:solidFill>
                            <a:schemeClr val="tx1"/>
                          </a:solidFill>
                          <a:effectLst/>
                          <a:latin typeface="+mn-lt"/>
                        </a:rPr>
                        <a:t>€ 35.500</a:t>
                      </a:r>
                    </a:p>
                  </a:txBody>
                  <a:tcPr marL="0" marR="0" marT="0" marB="0" anchor="ctr"/>
                </a:tc>
                <a:tc>
                  <a:txBody>
                    <a:bodyPr/>
                    <a:lstStyle/>
                    <a:p>
                      <a:pPr algn="ctr" fontAlgn="ctr"/>
                      <a:r>
                        <a:rPr lang="it-IT" sz="1000" b="0" i="0" u="none" strike="noStrike">
                          <a:solidFill>
                            <a:schemeClr val="tx1"/>
                          </a:solidFill>
                          <a:effectLst/>
                          <a:latin typeface="+mn-lt"/>
                        </a:rPr>
                        <a:t>€ 25.041</a:t>
                      </a:r>
                    </a:p>
                  </a:txBody>
                  <a:tcPr marL="0" marR="0" marT="0" marB="0" anchor="ctr"/>
                </a:tc>
                <a:tc>
                  <a:txBody>
                    <a:bodyPr/>
                    <a:lstStyle/>
                    <a:p>
                      <a:pPr algn="ctr" fontAlgn="ctr"/>
                      <a:r>
                        <a:rPr lang="it-IT" sz="1050" u="none" strike="noStrike">
                          <a:effectLst/>
                          <a:latin typeface="+mn-lt"/>
                        </a:rPr>
                        <a:t>71%</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4</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Progettazione europea e cooperazione internazionale</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€ 245.000</a:t>
                      </a:r>
                    </a:p>
                  </a:txBody>
                  <a:tcPr marL="0" marR="0" marT="0" marB="0" anchor="ctr"/>
                </a:tc>
                <a:tc>
                  <a:txBody>
                    <a:bodyPr/>
                    <a:lstStyle/>
                    <a:p>
                      <a:pPr algn="ctr" fontAlgn="ctr"/>
                      <a:r>
                        <a:rPr lang="it-IT" sz="1000" b="0" i="0" u="none" strike="noStrike">
                          <a:solidFill>
                            <a:schemeClr val="tx1"/>
                          </a:solidFill>
                          <a:effectLst/>
                          <a:latin typeface="+mn-lt"/>
                        </a:rPr>
                        <a:t>€ 235.000</a:t>
                      </a:r>
                    </a:p>
                  </a:txBody>
                  <a:tcPr marL="0" marR="0" marT="0" marB="0" anchor="ctr"/>
                </a:tc>
                <a:tc>
                  <a:txBody>
                    <a:bodyPr/>
                    <a:lstStyle/>
                    <a:p>
                      <a:pPr algn="ctr" fontAlgn="ctr"/>
                      <a:r>
                        <a:rPr lang="it-IT" sz="1000" b="0" i="0" u="none" strike="noStrike">
                          <a:solidFill>
                            <a:schemeClr val="tx1"/>
                          </a:solidFill>
                          <a:effectLst/>
                          <a:latin typeface="+mn-lt"/>
                        </a:rPr>
                        <a:t>€ 200.471</a:t>
                      </a:r>
                    </a:p>
                  </a:txBody>
                  <a:tcPr marL="0" marR="0" marT="0" marB="0" anchor="ctr"/>
                </a:tc>
                <a:tc>
                  <a:txBody>
                    <a:bodyPr/>
                    <a:lstStyle/>
                    <a:p>
                      <a:pPr algn="ctr" fontAlgn="ctr"/>
                      <a:r>
                        <a:rPr lang="it-IT" sz="1050" u="none" strike="noStrike">
                          <a:effectLst/>
                          <a:latin typeface="+mn-lt"/>
                        </a:rPr>
                        <a:t>85%</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5</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Territorio e produzioni locali tipiche e di qualità</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€ 405.000</a:t>
                      </a:r>
                    </a:p>
                  </a:txBody>
                  <a:tcPr marL="0" marR="0" marT="0" marB="0" anchor="ctr"/>
                </a:tc>
                <a:tc>
                  <a:txBody>
                    <a:bodyPr/>
                    <a:lstStyle/>
                    <a:p>
                      <a:pPr algn="ctr" fontAlgn="ctr"/>
                      <a:r>
                        <a:rPr lang="it-IT" sz="1000" b="0" i="0" u="none" strike="noStrike">
                          <a:solidFill>
                            <a:schemeClr val="tx1"/>
                          </a:solidFill>
                          <a:effectLst/>
                          <a:latin typeface="+mn-lt"/>
                        </a:rPr>
                        <a:t>€ 397.000</a:t>
                      </a:r>
                    </a:p>
                  </a:txBody>
                  <a:tcPr marL="0" marR="0" marT="0" marB="0" anchor="ctr"/>
                </a:tc>
                <a:tc>
                  <a:txBody>
                    <a:bodyPr/>
                    <a:lstStyle/>
                    <a:p>
                      <a:pPr algn="ctr" fontAlgn="ctr"/>
                      <a:r>
                        <a:rPr lang="it-IT" sz="1000" b="0" i="0" u="none" strike="noStrike">
                          <a:solidFill>
                            <a:schemeClr val="tx1"/>
                          </a:solidFill>
                          <a:effectLst/>
                          <a:latin typeface="+mn-lt"/>
                        </a:rPr>
                        <a:t>€ 297.817</a:t>
                      </a:r>
                    </a:p>
                  </a:txBody>
                  <a:tcPr marL="0" marR="0" marT="0" marB="0" anchor="ctr"/>
                </a:tc>
                <a:tc>
                  <a:txBody>
                    <a:bodyPr/>
                    <a:lstStyle/>
                    <a:p>
                      <a:pPr algn="ctr" fontAlgn="ctr"/>
                      <a:r>
                        <a:rPr lang="it-IT" sz="1050" u="none" strike="noStrike">
                          <a:effectLst/>
                          <a:latin typeface="+mn-lt"/>
                        </a:rPr>
                        <a:t>75%</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8</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Accesso al credito</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€ 420.000</a:t>
                      </a:r>
                    </a:p>
                  </a:txBody>
                  <a:tcPr marL="0" marR="0" marT="0" marB="0" anchor="ctr"/>
                </a:tc>
                <a:tc>
                  <a:txBody>
                    <a:bodyPr/>
                    <a:lstStyle/>
                    <a:p>
                      <a:pPr algn="ctr" fontAlgn="ctr"/>
                      <a:r>
                        <a:rPr lang="it-IT" sz="1000" b="0" i="0" u="none" strike="noStrike">
                          <a:solidFill>
                            <a:schemeClr val="tx1"/>
                          </a:solidFill>
                          <a:effectLst/>
                          <a:latin typeface="+mn-lt"/>
                        </a:rPr>
                        <a:t>€ 489.500</a:t>
                      </a:r>
                    </a:p>
                  </a:txBody>
                  <a:tcPr marL="0" marR="0" marT="0" marB="0" anchor="ctr"/>
                </a:tc>
                <a:tc>
                  <a:txBody>
                    <a:bodyPr/>
                    <a:lstStyle/>
                    <a:p>
                      <a:pPr algn="ctr" fontAlgn="ctr"/>
                      <a:r>
                        <a:rPr lang="it-IT" sz="1000" b="0" i="0" u="none" strike="noStrike">
                          <a:solidFill>
                            <a:schemeClr val="tx1"/>
                          </a:solidFill>
                          <a:effectLst/>
                          <a:latin typeface="+mn-lt"/>
                        </a:rPr>
                        <a:t>€ 495.000</a:t>
                      </a:r>
                    </a:p>
                  </a:txBody>
                  <a:tcPr marL="0" marR="0" marT="0" marB="0" anchor="ctr"/>
                </a:tc>
                <a:tc>
                  <a:txBody>
                    <a:bodyPr/>
                    <a:lstStyle/>
                    <a:p>
                      <a:pPr algn="ctr" fontAlgn="ctr"/>
                      <a:r>
                        <a:rPr lang="it-IT" sz="1050" u="none" strike="noStrike">
                          <a:effectLst/>
                          <a:latin typeface="+mn-lt"/>
                        </a:rPr>
                        <a:t>101%</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9</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Nuova imprenditorialità e creazione di nuove professionalità</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€ 242.000</a:t>
                      </a:r>
                    </a:p>
                  </a:txBody>
                  <a:tcPr marL="0" marR="0" marT="0" marB="0" anchor="ctr"/>
                </a:tc>
                <a:tc>
                  <a:txBody>
                    <a:bodyPr/>
                    <a:lstStyle/>
                    <a:p>
                      <a:pPr algn="ctr" fontAlgn="ctr"/>
                      <a:r>
                        <a:rPr lang="it-IT" sz="1000" b="0" i="0" u="none" strike="noStrike">
                          <a:solidFill>
                            <a:schemeClr val="tx1"/>
                          </a:solidFill>
                          <a:effectLst/>
                          <a:latin typeface="+mn-lt"/>
                        </a:rPr>
                        <a:t>€ 242.000</a:t>
                      </a:r>
                    </a:p>
                  </a:txBody>
                  <a:tcPr marL="0" marR="0" marT="0" marB="0" anchor="ctr"/>
                </a:tc>
                <a:tc>
                  <a:txBody>
                    <a:bodyPr/>
                    <a:lstStyle/>
                    <a:p>
                      <a:pPr algn="ctr" fontAlgn="ctr"/>
                      <a:r>
                        <a:rPr lang="it-IT" sz="1000" b="0" i="0" u="none" strike="noStrike">
                          <a:solidFill>
                            <a:schemeClr val="tx1"/>
                          </a:solidFill>
                          <a:effectLst/>
                          <a:latin typeface="+mn-lt"/>
                        </a:rPr>
                        <a:t>€ 215.178</a:t>
                      </a:r>
                    </a:p>
                  </a:txBody>
                  <a:tcPr marL="0" marR="0" marT="0" marB="0" anchor="ctr"/>
                </a:tc>
                <a:tc>
                  <a:txBody>
                    <a:bodyPr/>
                    <a:lstStyle/>
                    <a:p>
                      <a:pPr algn="ctr" fontAlgn="ctr"/>
                      <a:r>
                        <a:rPr lang="it-IT" sz="1050" u="none" strike="noStrike">
                          <a:effectLst/>
                          <a:latin typeface="+mn-lt"/>
                        </a:rPr>
                        <a:t>89%</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10</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Sostegno a progetti delle associazioni di categoria</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€ 560.000</a:t>
                      </a:r>
                    </a:p>
                  </a:txBody>
                  <a:tcPr marL="0" marR="0" marT="0" marB="0" anchor="ctr"/>
                </a:tc>
                <a:tc>
                  <a:txBody>
                    <a:bodyPr/>
                    <a:lstStyle/>
                    <a:p>
                      <a:pPr algn="ctr" fontAlgn="ctr"/>
                      <a:r>
                        <a:rPr lang="it-IT" sz="1000" b="0" i="0" u="none" strike="noStrike">
                          <a:solidFill>
                            <a:schemeClr val="tx1"/>
                          </a:solidFill>
                          <a:effectLst/>
                          <a:latin typeface="+mn-lt"/>
                        </a:rPr>
                        <a:t>€ 560.000</a:t>
                      </a:r>
                    </a:p>
                  </a:txBody>
                  <a:tcPr marL="0" marR="0" marT="0" marB="0" anchor="ctr"/>
                </a:tc>
                <a:tc>
                  <a:txBody>
                    <a:bodyPr/>
                    <a:lstStyle/>
                    <a:p>
                      <a:pPr algn="ctr" fontAlgn="ctr"/>
                      <a:r>
                        <a:rPr lang="it-IT" sz="1000" b="0" i="0" u="none" strike="noStrike">
                          <a:solidFill>
                            <a:schemeClr val="tx1"/>
                          </a:solidFill>
                          <a:effectLst/>
                          <a:latin typeface="+mn-lt"/>
                        </a:rPr>
                        <a:t>€ 520.407</a:t>
                      </a:r>
                    </a:p>
                  </a:txBody>
                  <a:tcPr marL="0" marR="0" marT="0" marB="0" anchor="ctr"/>
                </a:tc>
                <a:tc>
                  <a:txBody>
                    <a:bodyPr/>
                    <a:lstStyle/>
                    <a:p>
                      <a:pPr algn="ctr" fontAlgn="ctr"/>
                      <a:r>
                        <a:rPr lang="it-IT" sz="1050" u="none" strike="noStrike">
                          <a:effectLst/>
                          <a:latin typeface="+mn-lt"/>
                        </a:rPr>
                        <a:t>93%</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11</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Semplificazione amministrativa nei servizi alle imprese</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€ 95.000</a:t>
                      </a:r>
                    </a:p>
                  </a:txBody>
                  <a:tcPr marL="0" marR="0" marT="0" marB="0" anchor="ctr"/>
                </a:tc>
                <a:tc>
                  <a:txBody>
                    <a:bodyPr/>
                    <a:lstStyle/>
                    <a:p>
                      <a:pPr algn="ctr" fontAlgn="ctr"/>
                      <a:r>
                        <a:rPr lang="it-IT" sz="1000" b="0" i="0" u="none" strike="noStrike">
                          <a:solidFill>
                            <a:schemeClr val="tx1"/>
                          </a:solidFill>
                          <a:effectLst/>
                          <a:latin typeface="+mn-lt"/>
                        </a:rPr>
                        <a:t>€ 95.000</a:t>
                      </a:r>
                    </a:p>
                  </a:txBody>
                  <a:tcPr marL="0" marR="0" marT="0" marB="0" anchor="ctr"/>
                </a:tc>
                <a:tc>
                  <a:txBody>
                    <a:bodyPr/>
                    <a:lstStyle/>
                    <a:p>
                      <a:pPr algn="ctr" fontAlgn="ctr"/>
                      <a:r>
                        <a:rPr lang="it-IT" sz="1000" b="0" i="0" u="none" strike="noStrike">
                          <a:solidFill>
                            <a:schemeClr val="tx1"/>
                          </a:solidFill>
                          <a:effectLst/>
                          <a:latin typeface="+mn-lt"/>
                        </a:rPr>
                        <a:t>€ 77.911</a:t>
                      </a:r>
                    </a:p>
                  </a:txBody>
                  <a:tcPr marL="0" marR="0" marT="0" marB="0" anchor="ctr"/>
                </a:tc>
                <a:tc>
                  <a:txBody>
                    <a:bodyPr/>
                    <a:lstStyle/>
                    <a:p>
                      <a:pPr algn="ctr" fontAlgn="ctr"/>
                      <a:r>
                        <a:rPr lang="it-IT" sz="1050" u="none" strike="noStrike" dirty="0">
                          <a:effectLst/>
                          <a:latin typeface="+mn-lt"/>
                        </a:rPr>
                        <a:t>82%</a:t>
                      </a:r>
                      <a:endParaRPr lang="it-IT" sz="1050" b="0" i="0" u="none" strike="noStrike" dirty="0">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12</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Tutela delle imprese e dei consumatori </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€ 122.000</a:t>
                      </a:r>
                    </a:p>
                  </a:txBody>
                  <a:tcPr marL="0" marR="0" marT="0" marB="0" anchor="ctr"/>
                </a:tc>
                <a:tc>
                  <a:txBody>
                    <a:bodyPr/>
                    <a:lstStyle/>
                    <a:p>
                      <a:pPr algn="ctr" fontAlgn="ctr"/>
                      <a:r>
                        <a:rPr lang="it-IT" sz="1000" b="0" i="0" u="none" strike="noStrike">
                          <a:solidFill>
                            <a:schemeClr val="tx1"/>
                          </a:solidFill>
                          <a:effectLst/>
                          <a:latin typeface="+mn-lt"/>
                        </a:rPr>
                        <a:t>€ 122.000</a:t>
                      </a:r>
                    </a:p>
                  </a:txBody>
                  <a:tcPr marL="0" marR="0" marT="0" marB="0" anchor="ctr"/>
                </a:tc>
                <a:tc>
                  <a:txBody>
                    <a:bodyPr/>
                    <a:lstStyle/>
                    <a:p>
                      <a:pPr algn="ctr" fontAlgn="ctr"/>
                      <a:r>
                        <a:rPr lang="it-IT" sz="1000" b="0" i="0" u="none" strike="noStrike">
                          <a:solidFill>
                            <a:schemeClr val="tx1"/>
                          </a:solidFill>
                          <a:effectLst/>
                          <a:latin typeface="+mn-lt"/>
                        </a:rPr>
                        <a:t>€ 82.192</a:t>
                      </a:r>
                    </a:p>
                  </a:txBody>
                  <a:tcPr marL="0" marR="0" marT="0" marB="0" anchor="ctr"/>
                </a:tc>
                <a:tc>
                  <a:txBody>
                    <a:bodyPr/>
                    <a:lstStyle/>
                    <a:p>
                      <a:pPr algn="ctr" fontAlgn="ctr"/>
                      <a:r>
                        <a:rPr lang="it-IT" sz="1050" u="none" strike="noStrike">
                          <a:effectLst/>
                          <a:latin typeface="+mn-lt"/>
                        </a:rPr>
                        <a:t>67%</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13</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Relazioni con gli stakeholder</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€ 20.000</a:t>
                      </a:r>
                    </a:p>
                  </a:txBody>
                  <a:tcPr marL="0" marR="0" marT="0" marB="0" anchor="ctr"/>
                </a:tc>
                <a:tc>
                  <a:txBody>
                    <a:bodyPr/>
                    <a:lstStyle/>
                    <a:p>
                      <a:pPr algn="ctr" fontAlgn="ctr"/>
                      <a:r>
                        <a:rPr lang="it-IT" sz="1000" b="0" i="0" u="none" strike="noStrike">
                          <a:solidFill>
                            <a:schemeClr val="tx1"/>
                          </a:solidFill>
                          <a:effectLst/>
                          <a:latin typeface="+mn-lt"/>
                        </a:rPr>
                        <a:t>€ 20.000</a:t>
                      </a:r>
                    </a:p>
                  </a:txBody>
                  <a:tcPr marL="0" marR="0" marT="0" marB="0" anchor="ctr"/>
                </a:tc>
                <a:tc>
                  <a:txBody>
                    <a:bodyPr/>
                    <a:lstStyle/>
                    <a:p>
                      <a:pPr algn="ctr" fontAlgn="ctr"/>
                      <a:r>
                        <a:rPr lang="it-IT" sz="1000" b="0" i="0" u="none" strike="noStrike">
                          <a:solidFill>
                            <a:schemeClr val="tx1"/>
                          </a:solidFill>
                          <a:effectLst/>
                          <a:latin typeface="+mn-lt"/>
                        </a:rPr>
                        <a:t>€ 11.335</a:t>
                      </a:r>
                    </a:p>
                  </a:txBody>
                  <a:tcPr marL="0" marR="0" marT="0" marB="0" anchor="ctr"/>
                </a:tc>
                <a:tc>
                  <a:txBody>
                    <a:bodyPr/>
                    <a:lstStyle/>
                    <a:p>
                      <a:pPr algn="ctr" fontAlgn="ctr"/>
                      <a:r>
                        <a:rPr lang="it-IT" sz="1050" u="none" strike="noStrike">
                          <a:effectLst/>
                          <a:latin typeface="+mn-lt"/>
                        </a:rPr>
                        <a:t>57%</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14</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Informazioni statistiche</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€ 43.000</a:t>
                      </a:r>
                    </a:p>
                  </a:txBody>
                  <a:tcPr marL="0" marR="0" marT="0" marB="0" anchor="ctr"/>
                </a:tc>
                <a:tc>
                  <a:txBody>
                    <a:bodyPr/>
                    <a:lstStyle/>
                    <a:p>
                      <a:pPr algn="ctr" fontAlgn="ctr"/>
                      <a:r>
                        <a:rPr lang="it-IT" sz="1000" b="0" i="0" u="none" strike="noStrike">
                          <a:solidFill>
                            <a:schemeClr val="tx1"/>
                          </a:solidFill>
                          <a:effectLst/>
                          <a:latin typeface="+mn-lt"/>
                        </a:rPr>
                        <a:t>€ 43.000</a:t>
                      </a:r>
                    </a:p>
                  </a:txBody>
                  <a:tcPr marL="0" marR="0" marT="0" marB="0" anchor="ctr"/>
                </a:tc>
                <a:tc>
                  <a:txBody>
                    <a:bodyPr/>
                    <a:lstStyle/>
                    <a:p>
                      <a:pPr algn="ctr" fontAlgn="ctr"/>
                      <a:r>
                        <a:rPr lang="it-IT" sz="1000" b="0" i="0" u="none" strike="noStrike">
                          <a:solidFill>
                            <a:schemeClr val="tx1"/>
                          </a:solidFill>
                          <a:effectLst/>
                          <a:latin typeface="+mn-lt"/>
                        </a:rPr>
                        <a:t>€ 19.140</a:t>
                      </a:r>
                    </a:p>
                  </a:txBody>
                  <a:tcPr marL="0" marR="0" marT="0" marB="0" anchor="ctr"/>
                </a:tc>
                <a:tc>
                  <a:txBody>
                    <a:bodyPr/>
                    <a:lstStyle/>
                    <a:p>
                      <a:pPr algn="ctr" fontAlgn="ctr"/>
                      <a:r>
                        <a:rPr lang="it-IT" sz="1050" u="none" strike="noStrike">
                          <a:effectLst/>
                          <a:latin typeface="+mn-lt"/>
                        </a:rPr>
                        <a:t>45%</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15</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Partecipazioni in società</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€ 285.000</a:t>
                      </a:r>
                    </a:p>
                  </a:txBody>
                  <a:tcPr marL="0" marR="0" marT="0" marB="0" anchor="ctr"/>
                </a:tc>
                <a:tc>
                  <a:txBody>
                    <a:bodyPr/>
                    <a:lstStyle/>
                    <a:p>
                      <a:pPr algn="ctr" fontAlgn="ctr"/>
                      <a:r>
                        <a:rPr lang="it-IT" sz="1000" b="0" i="0" u="none" strike="noStrike">
                          <a:solidFill>
                            <a:schemeClr val="tx1"/>
                          </a:solidFill>
                          <a:effectLst/>
                          <a:latin typeface="+mn-lt"/>
                        </a:rPr>
                        <a:t>€ 240.000</a:t>
                      </a:r>
                    </a:p>
                  </a:txBody>
                  <a:tcPr marL="0" marR="0" marT="0" marB="0" anchor="ctr"/>
                </a:tc>
                <a:tc>
                  <a:txBody>
                    <a:bodyPr/>
                    <a:lstStyle/>
                    <a:p>
                      <a:pPr algn="ctr" fontAlgn="ctr"/>
                      <a:r>
                        <a:rPr lang="it-IT" sz="1000" b="0" i="0" u="none" strike="noStrike">
                          <a:solidFill>
                            <a:schemeClr val="tx1"/>
                          </a:solidFill>
                          <a:effectLst/>
                          <a:latin typeface="+mn-lt"/>
                        </a:rPr>
                        <a:t>€ 168.512</a:t>
                      </a:r>
                    </a:p>
                  </a:txBody>
                  <a:tcPr marL="0" marR="0" marT="0" marB="0" anchor="ctr"/>
                </a:tc>
                <a:tc>
                  <a:txBody>
                    <a:bodyPr/>
                    <a:lstStyle/>
                    <a:p>
                      <a:pPr algn="ctr" fontAlgn="ctr"/>
                      <a:r>
                        <a:rPr lang="it-IT" sz="1050" u="none" strike="noStrike">
                          <a:effectLst/>
                          <a:latin typeface="+mn-lt"/>
                        </a:rPr>
                        <a:t>70%</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16</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Sistema camerale nazionale e regionale</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€ 0</a:t>
                      </a:r>
                    </a:p>
                  </a:txBody>
                  <a:tcPr marL="0" marR="0" marT="0" marB="0" anchor="ctr"/>
                </a:tc>
                <a:tc>
                  <a:txBody>
                    <a:bodyPr/>
                    <a:lstStyle/>
                    <a:p>
                      <a:pPr algn="ctr" fontAlgn="ctr"/>
                      <a:r>
                        <a:rPr lang="it-IT" sz="1000" b="0" i="0" u="none" strike="noStrike">
                          <a:solidFill>
                            <a:schemeClr val="tx1"/>
                          </a:solidFill>
                          <a:effectLst/>
                          <a:latin typeface="+mn-lt"/>
                        </a:rPr>
                        <a:t>€ 0</a:t>
                      </a:r>
                    </a:p>
                  </a:txBody>
                  <a:tcPr marL="0" marR="0" marT="0" marB="0" anchor="ctr"/>
                </a:tc>
                <a:tc>
                  <a:txBody>
                    <a:bodyPr/>
                    <a:lstStyle/>
                    <a:p>
                      <a:pPr algn="ctr" fontAlgn="ctr"/>
                      <a:r>
                        <a:rPr lang="it-IT" sz="1000" b="0" i="0" u="none" strike="noStrike">
                          <a:solidFill>
                            <a:schemeClr val="tx1"/>
                          </a:solidFill>
                          <a:effectLst/>
                          <a:latin typeface="+mn-lt"/>
                        </a:rPr>
                        <a:t>€ 0</a:t>
                      </a:r>
                    </a:p>
                  </a:txBody>
                  <a:tcPr marL="0" marR="0" marT="0" marB="0" anchor="ctr"/>
                </a:tc>
                <a:tc>
                  <a:txBody>
                    <a:bodyPr/>
                    <a:lstStyle/>
                    <a:p>
                      <a:pPr algn="ctr" fontAlgn="ct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17</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Sviluppo dell'organizzazione</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€ 10.000</a:t>
                      </a:r>
                    </a:p>
                  </a:txBody>
                  <a:tcPr marL="0" marR="0" marT="0" marB="0" anchor="ctr"/>
                </a:tc>
                <a:tc>
                  <a:txBody>
                    <a:bodyPr/>
                    <a:lstStyle/>
                    <a:p>
                      <a:pPr algn="ctr" fontAlgn="ctr"/>
                      <a:r>
                        <a:rPr lang="it-IT" sz="1000" b="0" i="0" u="none" strike="noStrike">
                          <a:solidFill>
                            <a:schemeClr val="tx1"/>
                          </a:solidFill>
                          <a:effectLst/>
                          <a:latin typeface="+mn-lt"/>
                        </a:rPr>
                        <a:t>€ 10.000</a:t>
                      </a:r>
                    </a:p>
                  </a:txBody>
                  <a:tcPr marL="0" marR="0" marT="0" marB="0" anchor="ctr"/>
                </a:tc>
                <a:tc>
                  <a:txBody>
                    <a:bodyPr/>
                    <a:lstStyle/>
                    <a:p>
                      <a:pPr algn="ctr" fontAlgn="ctr"/>
                      <a:r>
                        <a:rPr lang="it-IT" sz="1000" b="0" i="0" u="none" strike="noStrike">
                          <a:solidFill>
                            <a:schemeClr val="tx1"/>
                          </a:solidFill>
                          <a:effectLst/>
                          <a:latin typeface="+mn-lt"/>
                        </a:rPr>
                        <a:t>€ 7.966</a:t>
                      </a:r>
                    </a:p>
                  </a:txBody>
                  <a:tcPr marL="0" marR="0" marT="0" marB="0" anchor="ctr"/>
                </a:tc>
                <a:tc>
                  <a:txBody>
                    <a:bodyPr/>
                    <a:lstStyle/>
                    <a:p>
                      <a:pPr algn="ctr" fontAlgn="ctr"/>
                      <a:r>
                        <a:rPr lang="it-IT" sz="1050" u="none" strike="noStrike">
                          <a:effectLst/>
                          <a:latin typeface="+mn-lt"/>
                        </a:rPr>
                        <a:t>80%</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18</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Ciclo di gestione della performance</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dirty="0">
                          <a:solidFill>
                            <a:schemeClr val="tx1"/>
                          </a:solidFill>
                          <a:effectLst/>
                          <a:latin typeface="+mn-lt"/>
                        </a:rPr>
                        <a:t>€ 0</a:t>
                      </a:r>
                    </a:p>
                  </a:txBody>
                  <a:tcPr marL="0" marR="0" marT="0" marB="0" anchor="ctr"/>
                </a:tc>
                <a:tc>
                  <a:txBody>
                    <a:bodyPr/>
                    <a:lstStyle/>
                    <a:p>
                      <a:pPr algn="ctr" fontAlgn="ctr"/>
                      <a:r>
                        <a:rPr lang="it-IT" sz="1000" b="0" i="0" u="none" strike="noStrike">
                          <a:solidFill>
                            <a:schemeClr val="tx1"/>
                          </a:solidFill>
                          <a:effectLst/>
                          <a:latin typeface="+mn-lt"/>
                        </a:rPr>
                        <a:t>€ 0</a:t>
                      </a:r>
                    </a:p>
                  </a:txBody>
                  <a:tcPr marL="0" marR="0" marT="0" marB="0" anchor="ctr"/>
                </a:tc>
                <a:tc>
                  <a:txBody>
                    <a:bodyPr/>
                    <a:lstStyle/>
                    <a:p>
                      <a:pPr algn="ctr" fontAlgn="ctr"/>
                      <a:r>
                        <a:rPr lang="it-IT" sz="1000" b="0" i="0" u="none" strike="noStrike">
                          <a:solidFill>
                            <a:schemeClr val="tx1"/>
                          </a:solidFill>
                          <a:effectLst/>
                          <a:latin typeface="+mn-lt"/>
                        </a:rPr>
                        <a:t>€ 6.057</a:t>
                      </a:r>
                    </a:p>
                  </a:txBody>
                  <a:tcPr marL="0" marR="0" marT="0" marB="0" anchor="ctr"/>
                </a:tc>
                <a:tc>
                  <a:txBody>
                    <a:bodyPr/>
                    <a:lstStyle/>
                    <a:p>
                      <a:pPr algn="ctr" fontAlgn="ct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19</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Comunicazione</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dirty="0">
                          <a:solidFill>
                            <a:schemeClr val="tx1"/>
                          </a:solidFill>
                          <a:effectLst/>
                          <a:latin typeface="+mn-lt"/>
                        </a:rPr>
                        <a:t>€ 95.000</a:t>
                      </a:r>
                    </a:p>
                  </a:txBody>
                  <a:tcPr marL="0" marR="0" marT="0" marB="0" anchor="ctr"/>
                </a:tc>
                <a:tc>
                  <a:txBody>
                    <a:bodyPr/>
                    <a:lstStyle/>
                    <a:p>
                      <a:pPr algn="ctr" fontAlgn="ctr"/>
                      <a:r>
                        <a:rPr lang="it-IT" sz="1000" b="0" i="0" u="none" strike="noStrike">
                          <a:solidFill>
                            <a:schemeClr val="tx1"/>
                          </a:solidFill>
                          <a:effectLst/>
                          <a:latin typeface="+mn-lt"/>
                        </a:rPr>
                        <a:t>€ 101.000</a:t>
                      </a:r>
                    </a:p>
                  </a:txBody>
                  <a:tcPr marL="0" marR="0" marT="0" marB="0" anchor="ctr"/>
                </a:tc>
                <a:tc>
                  <a:txBody>
                    <a:bodyPr/>
                    <a:lstStyle/>
                    <a:p>
                      <a:pPr algn="ctr" fontAlgn="ctr"/>
                      <a:r>
                        <a:rPr lang="it-IT" sz="1000" b="0" i="0" u="none" strike="noStrike">
                          <a:solidFill>
                            <a:schemeClr val="tx1"/>
                          </a:solidFill>
                          <a:effectLst/>
                          <a:latin typeface="+mn-lt"/>
                        </a:rPr>
                        <a:t>€ 90.430</a:t>
                      </a:r>
                    </a:p>
                  </a:txBody>
                  <a:tcPr marL="0" marR="0" marT="0" marB="0" anchor="ctr"/>
                </a:tc>
                <a:tc>
                  <a:txBody>
                    <a:bodyPr/>
                    <a:lstStyle/>
                    <a:p>
                      <a:pPr algn="ctr" fontAlgn="ctr"/>
                      <a:r>
                        <a:rPr lang="it-IT" sz="1050" u="none" strike="noStrike">
                          <a:effectLst/>
                          <a:latin typeface="+mn-lt"/>
                        </a:rPr>
                        <a:t>90%</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20</a:t>
                      </a:r>
                      <a:endParaRPr lang="it-IT" sz="1050" b="0" i="0" u="none" strike="noStrike">
                        <a:effectLst/>
                        <a:latin typeface="+mn-lt"/>
                      </a:endParaRPr>
                    </a:p>
                  </a:txBody>
                  <a:tcPr marL="0" marR="0" marT="0" marB="0" anchor="ctr"/>
                </a:tc>
                <a:tc>
                  <a:txBody>
                    <a:bodyPr/>
                    <a:lstStyle/>
                    <a:p>
                      <a:pPr marL="36000" algn="l" fontAlgn="ctr"/>
                      <a:r>
                        <a:rPr lang="it-IT" sz="1050" b="0" u="none" strike="noStrike">
                          <a:effectLst/>
                          <a:latin typeface="+mn-lt"/>
                        </a:rPr>
                        <a:t>Patrimonio immobiliare</a:t>
                      </a:r>
                      <a:endParaRPr lang="it-IT" sz="1050" b="0" i="0" u="none" strike="noStrike">
                        <a:solidFill>
                          <a:srgbClr val="000000"/>
                        </a:solidFill>
                        <a:effectLst/>
                        <a:latin typeface="+mn-lt"/>
                      </a:endParaRPr>
                    </a:p>
                  </a:txBody>
                  <a:tcPr marL="0" marR="0" marT="0" marB="0" anchor="ctr"/>
                </a:tc>
                <a:tc>
                  <a:txBody>
                    <a:bodyPr/>
                    <a:lstStyle/>
                    <a:p>
                      <a:pPr algn="ctr" fontAlgn="ctr"/>
                      <a:r>
                        <a:rPr lang="it-IT" sz="1000" b="0" i="0" u="none" strike="noStrike" dirty="0">
                          <a:solidFill>
                            <a:schemeClr val="tx1"/>
                          </a:solidFill>
                          <a:effectLst/>
                          <a:latin typeface="+mn-lt"/>
                        </a:rPr>
                        <a:t>€ 40.000</a:t>
                      </a:r>
                    </a:p>
                  </a:txBody>
                  <a:tcPr marL="0" marR="0" marT="0" marB="0" anchor="ctr"/>
                </a:tc>
                <a:tc>
                  <a:txBody>
                    <a:bodyPr/>
                    <a:lstStyle/>
                    <a:p>
                      <a:pPr algn="ctr" fontAlgn="ctr"/>
                      <a:r>
                        <a:rPr lang="it-IT" sz="1000" b="0" i="0" u="none" strike="noStrike">
                          <a:solidFill>
                            <a:schemeClr val="tx1"/>
                          </a:solidFill>
                          <a:effectLst/>
                          <a:latin typeface="+mn-lt"/>
                        </a:rPr>
                        <a:t>€ 40.000</a:t>
                      </a:r>
                    </a:p>
                  </a:txBody>
                  <a:tcPr marL="0" marR="0" marT="0" marB="0" anchor="ctr"/>
                </a:tc>
                <a:tc>
                  <a:txBody>
                    <a:bodyPr/>
                    <a:lstStyle/>
                    <a:p>
                      <a:pPr algn="ctr" fontAlgn="ctr"/>
                      <a:r>
                        <a:rPr lang="it-IT" sz="1000" b="0" i="0" u="none" strike="noStrike">
                          <a:solidFill>
                            <a:schemeClr val="tx1"/>
                          </a:solidFill>
                          <a:effectLst/>
                          <a:latin typeface="+mn-lt"/>
                        </a:rPr>
                        <a:t>€ 39.920</a:t>
                      </a:r>
                    </a:p>
                  </a:txBody>
                  <a:tcPr marL="0" marR="0" marT="0" marB="0" anchor="ctr"/>
                </a:tc>
                <a:tc>
                  <a:txBody>
                    <a:bodyPr/>
                    <a:lstStyle/>
                    <a:p>
                      <a:pPr algn="ctr" fontAlgn="ctr"/>
                      <a:r>
                        <a:rPr lang="it-IT" sz="1050" u="none" strike="noStrike">
                          <a:effectLst/>
                          <a:latin typeface="+mn-lt"/>
                        </a:rPr>
                        <a:t>100%</a:t>
                      </a:r>
                      <a:endParaRPr lang="it-IT" sz="1050" b="0" i="0" u="none" strike="noStrike">
                        <a:solidFill>
                          <a:srgbClr val="000000"/>
                        </a:solidFill>
                        <a:effectLst/>
                        <a:latin typeface="+mn-lt"/>
                      </a:endParaRPr>
                    </a:p>
                  </a:txBody>
                  <a:tcPr marL="0" marR="0" marT="0" marB="0" anchor="ctr"/>
                </a:tc>
              </a:tr>
              <a:tr h="169161">
                <a:tc>
                  <a:txBody>
                    <a:bodyPr/>
                    <a:lstStyle/>
                    <a:p>
                      <a:pPr algn="ctr" fontAlgn="ctr"/>
                      <a:r>
                        <a:rPr lang="it-IT" sz="1050" b="0" u="none" strike="noStrike">
                          <a:effectLst/>
                          <a:latin typeface="+mn-lt"/>
                        </a:rPr>
                        <a:t>21</a:t>
                      </a:r>
                      <a:endParaRPr lang="it-IT" sz="1050" b="0" i="0" u="none" strike="noStrike">
                        <a:effectLst/>
                        <a:latin typeface="+mn-lt"/>
                      </a:endParaRPr>
                    </a:p>
                  </a:txBody>
                  <a:tcPr marL="0" marR="0" marT="0" marB="0" anchor="ctr"/>
                </a:tc>
                <a:tc>
                  <a:txBody>
                    <a:bodyPr/>
                    <a:lstStyle/>
                    <a:p>
                      <a:pPr marL="36000" algn="l" fontAlgn="ctr"/>
                      <a:r>
                        <a:rPr lang="it-IT" sz="1050" b="0" u="none" strike="noStrike" dirty="0">
                          <a:effectLst/>
                          <a:latin typeface="+mn-lt"/>
                        </a:rPr>
                        <a:t>Equilibrio economico-finanziario</a:t>
                      </a:r>
                      <a:endParaRPr lang="it-IT" sz="1050" b="0" i="0" u="none" strike="noStrike" dirty="0">
                        <a:solidFill>
                          <a:srgbClr val="000000"/>
                        </a:solidFill>
                        <a:effectLst/>
                        <a:latin typeface="+mn-lt"/>
                      </a:endParaRPr>
                    </a:p>
                  </a:txBody>
                  <a:tcPr marL="0" marR="0" marT="0" marB="0" anchor="ctr"/>
                </a:tc>
                <a:tc>
                  <a:txBody>
                    <a:bodyPr/>
                    <a:lstStyle/>
                    <a:p>
                      <a:pPr algn="ctr" fontAlgn="ctr"/>
                      <a:r>
                        <a:rPr lang="it-IT" sz="1000" b="0" i="0" u="none" strike="noStrike" dirty="0">
                          <a:solidFill>
                            <a:schemeClr val="tx1"/>
                          </a:solidFill>
                          <a:effectLst/>
                          <a:latin typeface="+mn-lt"/>
                        </a:rPr>
                        <a:t>€ 0</a:t>
                      </a:r>
                    </a:p>
                  </a:txBody>
                  <a:tcPr marL="0" marR="0" marT="0" marB="0" anchor="ctr"/>
                </a:tc>
                <a:tc>
                  <a:txBody>
                    <a:bodyPr/>
                    <a:lstStyle/>
                    <a:p>
                      <a:pPr algn="ctr" fontAlgn="ctr"/>
                      <a:r>
                        <a:rPr lang="it-IT" sz="1000" b="0" i="0" u="none" strike="noStrike">
                          <a:solidFill>
                            <a:schemeClr val="tx1"/>
                          </a:solidFill>
                          <a:effectLst/>
                          <a:latin typeface="+mn-lt"/>
                        </a:rPr>
                        <a:t>€ 0</a:t>
                      </a:r>
                    </a:p>
                  </a:txBody>
                  <a:tcPr marL="0" marR="0" marT="0" marB="0" anchor="ctr"/>
                </a:tc>
                <a:tc>
                  <a:txBody>
                    <a:bodyPr/>
                    <a:lstStyle/>
                    <a:p>
                      <a:pPr algn="ctr" fontAlgn="ctr"/>
                      <a:r>
                        <a:rPr lang="it-IT" sz="1000" b="0" i="0" u="none" strike="noStrike">
                          <a:solidFill>
                            <a:schemeClr val="tx1"/>
                          </a:solidFill>
                          <a:effectLst/>
                          <a:latin typeface="+mn-lt"/>
                        </a:rPr>
                        <a:t>€ 0</a:t>
                      </a:r>
                    </a:p>
                  </a:txBody>
                  <a:tcPr marL="0" marR="0" marT="0" marB="0" anchor="ctr"/>
                </a:tc>
                <a:tc>
                  <a:txBody>
                    <a:bodyPr/>
                    <a:lstStyle/>
                    <a:p>
                      <a:pPr algn="ctr" fontAlgn="ctr"/>
                      <a:endParaRPr lang="it-IT" sz="1050" b="0" i="0" u="none" strike="noStrike">
                        <a:solidFill>
                          <a:srgbClr val="000000"/>
                        </a:solidFill>
                        <a:effectLst/>
                        <a:latin typeface="+mn-lt"/>
                      </a:endParaRPr>
                    </a:p>
                  </a:txBody>
                  <a:tcPr marL="0" marR="0" marT="0" marB="0" anchor="ctr"/>
                </a:tc>
              </a:tr>
              <a:tr h="145873">
                <a:tc>
                  <a:txBody>
                    <a:bodyPr/>
                    <a:lstStyle/>
                    <a:p>
                      <a:pPr algn="ctr" fontAlgn="ctr"/>
                      <a:r>
                        <a:rPr lang="it-IT" sz="1050" b="0" u="none" strike="noStrike" dirty="0" smtClean="0">
                          <a:effectLst/>
                          <a:latin typeface="+mn-lt"/>
                        </a:rPr>
                        <a:t>3 e </a:t>
                      </a:r>
                      <a:r>
                        <a:rPr lang="it-IT" sz="1050" b="0" u="none" strike="noStrike" dirty="0">
                          <a:effectLst/>
                          <a:latin typeface="+mn-lt"/>
                        </a:rPr>
                        <a:t>7</a:t>
                      </a:r>
                      <a:endParaRPr lang="it-IT" sz="1050" b="0" i="0" u="none" strike="noStrike" dirty="0">
                        <a:effectLst/>
                        <a:latin typeface="+mn-lt"/>
                      </a:endParaRPr>
                    </a:p>
                  </a:txBody>
                  <a:tcPr marL="0" marR="0" marT="0" marB="0" anchor="ctr"/>
                </a:tc>
                <a:tc>
                  <a:txBody>
                    <a:bodyPr/>
                    <a:lstStyle/>
                    <a:p>
                      <a:pPr marL="36000" algn="l" fontAlgn="ctr"/>
                      <a:r>
                        <a:rPr lang="it-IT" sz="1050" b="0" u="none" strike="noStrike" dirty="0">
                          <a:effectLst/>
                          <a:latin typeface="+mn-lt"/>
                        </a:rPr>
                        <a:t>Internazionalizzazione delle imprese - Agricoltura e </a:t>
                      </a:r>
                      <a:r>
                        <a:rPr lang="it-IT" sz="1050" b="0" u="none" strike="noStrike" dirty="0" smtClean="0">
                          <a:effectLst/>
                          <a:latin typeface="+mn-lt"/>
                        </a:rPr>
                        <a:t>pesca (</a:t>
                      </a:r>
                      <a:r>
                        <a:rPr lang="it-IT" sz="1050" b="0" i="1" u="none" strike="noStrike" dirty="0" smtClean="0">
                          <a:effectLst/>
                          <a:latin typeface="+mn-lt"/>
                        </a:rPr>
                        <a:t>CONTRIBUTO</a:t>
                      </a:r>
                      <a:r>
                        <a:rPr lang="it-IT" sz="1050" b="0" i="1" u="none" strike="noStrike" baseline="0" dirty="0" smtClean="0">
                          <a:effectLst/>
                          <a:latin typeface="+mn-lt"/>
                        </a:rPr>
                        <a:t> A.S. MARCHET</a:t>
                      </a:r>
                      <a:r>
                        <a:rPr lang="it-IT" sz="1050" b="0" u="none" strike="noStrike" baseline="0" dirty="0" smtClean="0">
                          <a:effectLst/>
                          <a:latin typeface="+mn-lt"/>
                        </a:rPr>
                        <a:t>)</a:t>
                      </a:r>
                      <a:endParaRPr lang="it-IT" sz="1050" b="0" i="0" u="none" strike="noStrike" dirty="0">
                        <a:effectLst/>
                        <a:latin typeface="+mn-lt"/>
                      </a:endParaRPr>
                    </a:p>
                  </a:txBody>
                  <a:tcPr marL="0" marR="0" marT="0" marB="0" anchor="ctr"/>
                </a:tc>
                <a:tc>
                  <a:txBody>
                    <a:bodyPr/>
                    <a:lstStyle/>
                    <a:p>
                      <a:pPr algn="ctr" fontAlgn="ctr"/>
                      <a:r>
                        <a:rPr lang="it-IT" sz="1000" b="0" i="0" u="none" strike="noStrike" dirty="0">
                          <a:solidFill>
                            <a:schemeClr val="tx1"/>
                          </a:solidFill>
                          <a:effectLst/>
                          <a:latin typeface="+mn-lt"/>
                        </a:rPr>
                        <a:t>€ 990.000</a:t>
                      </a:r>
                    </a:p>
                  </a:txBody>
                  <a:tcPr marL="0" marR="0" marT="0" marB="0" anchor="ctr"/>
                </a:tc>
                <a:tc>
                  <a:txBody>
                    <a:bodyPr/>
                    <a:lstStyle/>
                    <a:p>
                      <a:pPr algn="ctr" fontAlgn="ctr"/>
                      <a:r>
                        <a:rPr lang="it-IT" sz="1000" b="0" i="0" u="none" strike="noStrike" dirty="0">
                          <a:solidFill>
                            <a:schemeClr val="tx1"/>
                          </a:solidFill>
                          <a:effectLst/>
                          <a:latin typeface="+mn-lt"/>
                        </a:rPr>
                        <a:t>€ 1.067.919</a:t>
                      </a:r>
                    </a:p>
                  </a:txBody>
                  <a:tcPr marL="0" marR="0" marT="0" marB="0" anchor="ctr"/>
                </a:tc>
                <a:tc>
                  <a:txBody>
                    <a:bodyPr/>
                    <a:lstStyle/>
                    <a:p>
                      <a:pPr algn="ctr" fontAlgn="ctr"/>
                      <a:r>
                        <a:rPr lang="it-IT" sz="1000" b="0" i="0" u="none" strike="noStrike">
                          <a:solidFill>
                            <a:schemeClr val="tx1"/>
                          </a:solidFill>
                          <a:effectLst/>
                          <a:latin typeface="+mn-lt"/>
                        </a:rPr>
                        <a:t>€ 1.017.919</a:t>
                      </a:r>
                    </a:p>
                  </a:txBody>
                  <a:tcPr marL="0" marR="0" marT="0" marB="0" anchor="ctr"/>
                </a:tc>
                <a:tc>
                  <a:txBody>
                    <a:bodyPr/>
                    <a:lstStyle/>
                    <a:p>
                      <a:pPr algn="ctr" fontAlgn="ctr"/>
                      <a:r>
                        <a:rPr lang="it-IT" sz="1050" u="none" strike="noStrike">
                          <a:effectLst/>
                          <a:latin typeface="+mn-lt"/>
                        </a:rPr>
                        <a:t>95%</a:t>
                      </a:r>
                      <a:endParaRPr lang="it-IT" sz="1050" b="0" i="0" u="none" strike="noStrike">
                        <a:solidFill>
                          <a:srgbClr val="000000"/>
                        </a:solidFill>
                        <a:effectLst/>
                        <a:latin typeface="+mn-lt"/>
                      </a:endParaRPr>
                    </a:p>
                  </a:txBody>
                  <a:tcPr marL="0" marR="0" marT="0" marB="0" anchor="ctr"/>
                </a:tc>
              </a:tr>
              <a:tr h="219166">
                <a:tc>
                  <a:txBody>
                    <a:bodyPr/>
                    <a:lstStyle/>
                    <a:p>
                      <a:pPr algn="ctr" fontAlgn="ctr"/>
                      <a:r>
                        <a:rPr lang="it-IT" sz="1050" b="0" u="none" strike="noStrike" dirty="0" smtClean="0">
                          <a:effectLst/>
                          <a:latin typeface="+mn-lt"/>
                        </a:rPr>
                        <a:t>6</a:t>
                      </a:r>
                      <a:endParaRPr lang="it-IT" sz="1050" b="0" i="0" u="none" strike="noStrike" dirty="0">
                        <a:effectLst/>
                        <a:latin typeface="+mn-lt"/>
                      </a:endParaRPr>
                    </a:p>
                  </a:txBody>
                  <a:tcPr marL="0" marR="0" marT="0" marB="0" anchor="ctr"/>
                </a:tc>
                <a:tc>
                  <a:txBody>
                    <a:bodyPr/>
                    <a:lstStyle/>
                    <a:p>
                      <a:pPr marL="36000" algn="l" fontAlgn="ctr"/>
                      <a:r>
                        <a:rPr lang="it-IT" sz="1050" b="0" u="none" strike="noStrike" dirty="0">
                          <a:effectLst/>
                          <a:latin typeface="+mn-lt"/>
                        </a:rPr>
                        <a:t>Metalli </a:t>
                      </a:r>
                      <a:r>
                        <a:rPr lang="it-IT" sz="1050" b="0" u="none" strike="noStrike" dirty="0" smtClean="0">
                          <a:effectLst/>
                          <a:latin typeface="+mn-lt"/>
                        </a:rPr>
                        <a:t>preziosi (</a:t>
                      </a:r>
                      <a:r>
                        <a:rPr lang="it-IT" sz="1050" b="0" i="1" u="none" strike="noStrike" smtClean="0">
                          <a:effectLst/>
                          <a:latin typeface="+mn-lt"/>
                        </a:rPr>
                        <a:t>CONTRIBUTO A.S.</a:t>
                      </a:r>
                      <a:r>
                        <a:rPr lang="it-IT" sz="1050" b="0" i="1" u="none" strike="noStrike" baseline="0" smtClean="0">
                          <a:effectLst/>
                          <a:latin typeface="+mn-lt"/>
                        </a:rPr>
                        <a:t> </a:t>
                      </a:r>
                      <a:r>
                        <a:rPr lang="it-IT" sz="1050" b="0" i="1" u="none" strike="noStrike" smtClean="0">
                          <a:effectLst/>
                          <a:latin typeface="+mn-lt"/>
                        </a:rPr>
                        <a:t>RPQ</a:t>
                      </a:r>
                      <a:r>
                        <a:rPr lang="it-IT" sz="1050" b="0" u="none" strike="noStrike" dirty="0" smtClean="0">
                          <a:effectLst/>
                          <a:latin typeface="+mn-lt"/>
                        </a:rPr>
                        <a:t>)</a:t>
                      </a:r>
                      <a:endParaRPr lang="it-IT" sz="1050" b="0" i="0" u="none" strike="noStrike" dirty="0">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€ 70.000</a:t>
                      </a:r>
                    </a:p>
                  </a:txBody>
                  <a:tcPr marL="0" marR="0" marT="0" marB="0" anchor="ctr"/>
                </a:tc>
                <a:tc>
                  <a:txBody>
                    <a:bodyPr/>
                    <a:lstStyle/>
                    <a:p>
                      <a:pPr algn="ctr" fontAlgn="ctr"/>
                      <a:r>
                        <a:rPr lang="it-IT" sz="1000" b="0" i="0" u="none" strike="noStrike" dirty="0">
                          <a:solidFill>
                            <a:schemeClr val="tx1"/>
                          </a:solidFill>
                          <a:effectLst/>
                          <a:latin typeface="+mn-lt"/>
                        </a:rPr>
                        <a:t>€ 70.000</a:t>
                      </a:r>
                    </a:p>
                  </a:txBody>
                  <a:tcPr marL="0" marR="0" marT="0" marB="0" anchor="ctr"/>
                </a:tc>
                <a:tc>
                  <a:txBody>
                    <a:bodyPr/>
                    <a:lstStyle/>
                    <a:p>
                      <a:pPr algn="ctr" fontAlgn="ctr"/>
                      <a:r>
                        <a:rPr lang="it-IT" sz="1000" b="0" i="0" u="none" strike="noStrike" dirty="0">
                          <a:solidFill>
                            <a:schemeClr val="tx1"/>
                          </a:solidFill>
                          <a:effectLst/>
                          <a:latin typeface="+mn-lt"/>
                        </a:rPr>
                        <a:t>€ 70.000</a:t>
                      </a:r>
                    </a:p>
                  </a:txBody>
                  <a:tcPr marL="0" marR="0" marT="0" marB="0" anchor="ctr"/>
                </a:tc>
                <a:tc>
                  <a:txBody>
                    <a:bodyPr/>
                    <a:lstStyle/>
                    <a:p>
                      <a:pPr algn="ctr" fontAlgn="ctr"/>
                      <a:r>
                        <a:rPr lang="it-IT" sz="1050" u="none" strike="noStrike">
                          <a:effectLst/>
                          <a:latin typeface="+mn-lt"/>
                        </a:rPr>
                        <a:t>100%</a:t>
                      </a:r>
                      <a:endParaRPr lang="it-IT" sz="1050" b="0" i="0" u="none" strike="noStrike">
                        <a:solidFill>
                          <a:srgbClr val="000000"/>
                        </a:solidFill>
                        <a:effectLst/>
                        <a:latin typeface="+mn-lt"/>
                      </a:endParaRPr>
                    </a:p>
                  </a:txBody>
                  <a:tcPr marL="0" marR="0" marT="0" marB="0" anchor="ctr"/>
                </a:tc>
              </a:tr>
              <a:tr h="245284">
                <a:tc>
                  <a:txBody>
                    <a:bodyPr/>
                    <a:lstStyle/>
                    <a:p>
                      <a:pPr algn="l" fontAlgn="b"/>
                      <a:endParaRPr lang="it-IT" sz="1050" b="0" i="0" u="none" strike="noStrike">
                        <a:effectLst/>
                        <a:latin typeface="+mn-lt"/>
                      </a:endParaRPr>
                    </a:p>
                  </a:txBody>
                  <a:tcPr marL="0" marR="0" marT="0" marB="0" anchor="ctr"/>
                </a:tc>
                <a:tc>
                  <a:txBody>
                    <a:bodyPr/>
                    <a:lstStyle/>
                    <a:p>
                      <a:pPr marL="36000" algn="l" fontAlgn="ctr"/>
                      <a:r>
                        <a:rPr lang="it-IT" sz="1050" u="none" strike="noStrike" dirty="0">
                          <a:effectLst/>
                          <a:latin typeface="+mn-lt"/>
                        </a:rPr>
                        <a:t>TOTALE</a:t>
                      </a:r>
                      <a:endParaRPr lang="it-IT" sz="1050" b="0" i="0" u="none" strike="noStrike" dirty="0">
                        <a:solidFill>
                          <a:srgbClr val="FFFFFF"/>
                        </a:solidFill>
                        <a:effectLst/>
                        <a:latin typeface="+mn-lt"/>
                      </a:endParaRPr>
                    </a:p>
                  </a:txBody>
                  <a:tcPr marL="0" marR="0" marT="0" marB="0" anchor="ctr"/>
                </a:tc>
                <a:tc>
                  <a:txBody>
                    <a:bodyPr/>
                    <a:lstStyle/>
                    <a:p>
                      <a:pPr algn="ctr" fontAlgn="ctr"/>
                      <a:r>
                        <a:rPr lang="it-IT" sz="1000" b="0" i="0" u="none" strike="noStrike">
                          <a:solidFill>
                            <a:schemeClr val="tx1"/>
                          </a:solidFill>
                          <a:effectLst/>
                          <a:latin typeface="+mn-lt"/>
                        </a:rPr>
                        <a:t>€ 3.970.000</a:t>
                      </a:r>
                    </a:p>
                  </a:txBody>
                  <a:tcPr marL="0" marR="0" marT="0" marB="0" anchor="ctr"/>
                </a:tc>
                <a:tc>
                  <a:txBody>
                    <a:bodyPr/>
                    <a:lstStyle/>
                    <a:p>
                      <a:pPr algn="ctr" fontAlgn="ctr"/>
                      <a:r>
                        <a:rPr lang="it-IT" sz="1000" b="0" i="0" u="none" strike="noStrike">
                          <a:solidFill>
                            <a:schemeClr val="tx1"/>
                          </a:solidFill>
                          <a:effectLst/>
                          <a:latin typeface="+mn-lt"/>
                        </a:rPr>
                        <a:t>€ 4.047.919</a:t>
                      </a:r>
                    </a:p>
                  </a:txBody>
                  <a:tcPr marL="0" marR="0" marT="0" marB="0" anchor="ctr"/>
                </a:tc>
                <a:tc>
                  <a:txBody>
                    <a:bodyPr/>
                    <a:lstStyle/>
                    <a:p>
                      <a:pPr algn="ctr" fontAlgn="ctr"/>
                      <a:r>
                        <a:rPr lang="it-IT" sz="1000" b="0" i="0" u="none" strike="noStrike" dirty="0">
                          <a:solidFill>
                            <a:schemeClr val="tx1"/>
                          </a:solidFill>
                          <a:effectLst/>
                          <a:latin typeface="+mn-lt"/>
                        </a:rPr>
                        <a:t>€ 3.529.918</a:t>
                      </a:r>
                    </a:p>
                  </a:txBody>
                  <a:tcPr marL="0" marR="0" marT="0" marB="0" anchor="ctr"/>
                </a:tc>
                <a:tc>
                  <a:txBody>
                    <a:bodyPr/>
                    <a:lstStyle/>
                    <a:p>
                      <a:pPr algn="ctr" fontAlgn="ctr"/>
                      <a:r>
                        <a:rPr lang="it-IT" sz="1050" b="0" u="none" strike="noStrike" dirty="0">
                          <a:solidFill>
                            <a:schemeClr val="tx1"/>
                          </a:solidFill>
                          <a:effectLst/>
                          <a:latin typeface="+mn-lt"/>
                        </a:rPr>
                        <a:t>87%</a:t>
                      </a:r>
                      <a:endParaRPr lang="it-IT" sz="1050" b="0" i="0" u="none" strike="noStrike" dirty="0">
                        <a:solidFill>
                          <a:schemeClr val="tx1"/>
                        </a:solidFill>
                        <a:effectLst/>
                        <a:latin typeface="+mn-lt"/>
                      </a:endParaRPr>
                    </a:p>
                  </a:txBody>
                  <a:tcPr marL="0" marR="0" marT="0" marB="0" anchor="ctr"/>
                </a:tc>
              </a:tr>
            </a:tbl>
          </a:graphicData>
        </a:graphic>
      </p:graphicFrame>
      <p:sp>
        <p:nvSpPr>
          <p:cNvPr id="16" name="Rettangolo 15"/>
          <p:cNvSpPr/>
          <p:nvPr/>
        </p:nvSpPr>
        <p:spPr>
          <a:xfrm>
            <a:off x="6391515" y="1713736"/>
            <a:ext cx="4655631" cy="338554"/>
          </a:xfrm>
          <a:prstGeom prst="rect">
            <a:avLst/>
          </a:prstGeom>
        </p:spPr>
        <p:txBody>
          <a:bodyPr wrap="square">
            <a:spAutoFit/>
          </a:bodyPr>
          <a:lstStyle/>
          <a:p>
            <a:pPr algn="ctr">
              <a:defRPr/>
            </a:pPr>
            <a:r>
              <a:rPr lang="it-IT" sz="1600" b="1" cap="small" dirty="0" smtClean="0">
                <a:latin typeface="Arial" panose="020B0604020202020204" pitchFamily="34" charset="0"/>
                <a:ea typeface="MS PGothic" panose="020B0600070205080204" pitchFamily="34" charset="-128"/>
                <a:cs typeface="Arial" panose="020B0604020202020204" pitchFamily="34" charset="0"/>
              </a:rPr>
              <a:t>Interventi economici </a:t>
            </a:r>
            <a:r>
              <a:rPr lang="it-IT" sz="1600" b="1" cap="small" dirty="0" err="1">
                <a:latin typeface="Arial" panose="020B0604020202020204" pitchFamily="34" charset="0"/>
                <a:ea typeface="MS PGothic" panose="020B0600070205080204" pitchFamily="34" charset="-128"/>
                <a:cs typeface="Arial" panose="020B0604020202020204" pitchFamily="34" charset="0"/>
              </a:rPr>
              <a:t>C</a:t>
            </a:r>
            <a:r>
              <a:rPr lang="it-IT" sz="1600" b="1" cap="small" dirty="0" err="1" smtClean="0">
                <a:latin typeface="Arial" panose="020B0604020202020204" pitchFamily="34" charset="0"/>
                <a:ea typeface="MS PGothic" panose="020B0600070205080204" pitchFamily="34" charset="-128"/>
                <a:cs typeface="Arial" panose="020B0604020202020204" pitchFamily="34" charset="0"/>
              </a:rPr>
              <a:t>ciaa</a:t>
            </a:r>
            <a:r>
              <a:rPr lang="it-IT" sz="1600" b="1" cap="small" dirty="0" smtClean="0">
                <a:latin typeface="Arial" panose="020B0604020202020204" pitchFamily="34" charset="0"/>
                <a:ea typeface="MS PGothic" panose="020B0600070205080204" pitchFamily="34" charset="-128"/>
                <a:cs typeface="Arial" panose="020B0604020202020204" pitchFamily="34" charset="0"/>
              </a:rPr>
              <a:t> di Ancona </a:t>
            </a:r>
            <a:endParaRPr lang="it-IT" sz="1600" cap="small" dirty="0">
              <a:ea typeface="MS PGothic" panose="020B0600070205080204" pitchFamily="34" charset="-128"/>
              <a:cs typeface="Arial" panose="020B0604020202020204" pitchFamily="34" charset="0"/>
            </a:endParaRPr>
          </a:p>
        </p:txBody>
      </p:sp>
      <p:sp>
        <p:nvSpPr>
          <p:cNvPr id="20" name="Freccia a destra 19"/>
          <p:cNvSpPr/>
          <p:nvPr/>
        </p:nvSpPr>
        <p:spPr>
          <a:xfrm>
            <a:off x="4895387" y="2587083"/>
            <a:ext cx="367988" cy="345688"/>
          </a:xfrm>
          <a:prstGeom prst="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t-IT"/>
          </a:p>
        </p:txBody>
      </p:sp>
      <p:sp>
        <p:nvSpPr>
          <p:cNvPr id="21" name="Segnaposto numero diapositiva 1"/>
          <p:cNvSpPr>
            <a:spLocks noGrp="1"/>
          </p:cNvSpPr>
          <p:nvPr>
            <p:ph type="sldNum" sz="quarter" idx="12"/>
          </p:nvPr>
        </p:nvSpPr>
        <p:spPr>
          <a:xfrm>
            <a:off x="9493404" y="6453188"/>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23</a:t>
            </a:fld>
            <a:endParaRPr lang="it-IT" sz="1400" dirty="0"/>
          </a:p>
        </p:txBody>
      </p:sp>
    </p:spTree>
    <p:extLst>
      <p:ext uri="{BB962C8B-B14F-4D97-AF65-F5344CB8AC3E}">
        <p14:creationId xmlns:p14="http://schemas.microsoft.com/office/powerpoint/2010/main" val="32032378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magine 17"/>
          <p:cNvPicPr>
            <a:picLocks noChangeAspect="1"/>
          </p:cNvPicPr>
          <p:nvPr/>
        </p:nvPicPr>
        <p:blipFill>
          <a:blip r:embed="rId2"/>
          <a:stretch>
            <a:fillRect/>
          </a:stretch>
        </p:blipFill>
        <p:spPr>
          <a:xfrm>
            <a:off x="284163" y="1352792"/>
            <a:ext cx="11517114" cy="5505208"/>
          </a:xfrm>
          <a:prstGeom prst="rect">
            <a:avLst/>
          </a:prstGeom>
        </p:spPr>
      </p:pic>
      <p:sp>
        <p:nvSpPr>
          <p:cNvPr id="5" name="Segnaposto numero diapositiva 1"/>
          <p:cNvSpPr>
            <a:spLocks noGrp="1"/>
          </p:cNvSpPr>
          <p:nvPr>
            <p:ph type="sldNum" sz="quarter" idx="12"/>
          </p:nvPr>
        </p:nvSpPr>
        <p:spPr>
          <a:xfrm>
            <a:off x="9448800" y="6389961"/>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24</a:t>
            </a:fld>
            <a:endParaRPr lang="it-IT" sz="1400" dirty="0"/>
          </a:p>
        </p:txBody>
      </p:sp>
      <p:pic>
        <p:nvPicPr>
          <p:cNvPr id="6"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4163" y="2788"/>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8" name="Gruppo 7"/>
          <p:cNvGrpSpPr/>
          <p:nvPr/>
        </p:nvGrpSpPr>
        <p:grpSpPr>
          <a:xfrm>
            <a:off x="2341563" y="107618"/>
            <a:ext cx="9394602" cy="430429"/>
            <a:chOff x="2341563" y="107618"/>
            <a:chExt cx="9394602" cy="430429"/>
          </a:xfrm>
        </p:grpSpPr>
        <p:sp>
          <p:nvSpPr>
            <p:cNvPr id="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0" name="Connettore 1 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4" name="CasellaDiTesto 13"/>
          <p:cNvSpPr txBox="1"/>
          <p:nvPr/>
        </p:nvSpPr>
        <p:spPr>
          <a:xfrm>
            <a:off x="10763424" y="1535579"/>
            <a:ext cx="1198263" cy="461665"/>
          </a:xfrm>
          <a:prstGeom prst="rect">
            <a:avLst/>
          </a:prstGeom>
          <a:noFill/>
        </p:spPr>
        <p:txBody>
          <a:bodyPr wrap="square" rtlCol="0">
            <a:spAutoFit/>
          </a:bodyPr>
          <a:lstStyle/>
          <a:p>
            <a:r>
              <a:rPr lang="it-IT" sz="1200" b="1" cap="small" dirty="0" smtClean="0"/>
              <a:t>Contributo ad aziende speciali</a:t>
            </a:r>
            <a:endParaRPr lang="it-IT" sz="1200" b="1" cap="small" dirty="0"/>
          </a:p>
        </p:txBody>
      </p:sp>
      <p:sp>
        <p:nvSpPr>
          <p:cNvPr id="15" name="Parentesi graffa chiusa 14"/>
          <p:cNvSpPr/>
          <p:nvPr/>
        </p:nvSpPr>
        <p:spPr>
          <a:xfrm>
            <a:off x="10625892" y="1394928"/>
            <a:ext cx="89210" cy="749236"/>
          </a:xfrm>
          <a:prstGeom prst="rightBrace">
            <a:avLst/>
          </a:prstGeom>
          <a:ln>
            <a:solidFill>
              <a:schemeClr val="tx1"/>
            </a:solidFill>
          </a:ln>
          <a:effectLst>
            <a:glow rad="228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6" name="Rettangolo 15"/>
          <p:cNvSpPr/>
          <p:nvPr/>
        </p:nvSpPr>
        <p:spPr>
          <a:xfrm>
            <a:off x="328964" y="884572"/>
            <a:ext cx="4655631" cy="338554"/>
          </a:xfrm>
          <a:prstGeom prst="rect">
            <a:avLst/>
          </a:prstGeom>
        </p:spPr>
        <p:txBody>
          <a:bodyPr wrap="square">
            <a:spAutoFit/>
          </a:bodyPr>
          <a:lstStyle/>
          <a:p>
            <a:pPr algn="ctr">
              <a:defRPr/>
            </a:pPr>
            <a:r>
              <a:rPr lang="it-IT" sz="1600" b="1" cap="small" dirty="0" smtClean="0">
                <a:latin typeface="Arial" panose="020B0604020202020204" pitchFamily="34" charset="0"/>
                <a:ea typeface="MS PGothic" panose="020B0600070205080204" pitchFamily="34" charset="-128"/>
                <a:cs typeface="Arial" panose="020B0604020202020204" pitchFamily="34" charset="0"/>
              </a:rPr>
              <a:t>Interventi economici per obiettivo strategico </a:t>
            </a:r>
            <a:endParaRPr lang="it-IT" sz="1600" cap="small"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038694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163" y="2788"/>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7" name="Gruppo 6"/>
          <p:cNvGrpSpPr/>
          <p:nvPr/>
        </p:nvGrpSpPr>
        <p:grpSpPr>
          <a:xfrm>
            <a:off x="2341563" y="107618"/>
            <a:ext cx="9394602" cy="430429"/>
            <a:chOff x="2341563" y="107618"/>
            <a:chExt cx="9394602" cy="430429"/>
          </a:xfrm>
        </p:grpSpPr>
        <p:sp>
          <p:nvSpPr>
            <p:cNvPr id="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5" name="Rettangolo 8"/>
          <p:cNvSpPr>
            <a:spLocks noChangeArrowheads="1"/>
          </p:cNvSpPr>
          <p:nvPr/>
        </p:nvSpPr>
        <p:spPr bwMode="auto">
          <a:xfrm>
            <a:off x="332736" y="780278"/>
            <a:ext cx="38827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2.4 Le criticità e le opportunità</a:t>
            </a:r>
            <a:endParaRPr lang="it-IT" sz="2000" dirty="0">
              <a:solidFill>
                <a:srgbClr val="A50021"/>
              </a:solidFill>
              <a:ea typeface="MS PGothic" panose="020B0600070205080204" pitchFamily="34" charset="-128"/>
              <a:cs typeface="Arial" panose="020B0604020202020204" pitchFamily="34" charset="0"/>
            </a:endParaRPr>
          </a:p>
        </p:txBody>
      </p:sp>
      <p:graphicFrame>
        <p:nvGraphicFramePr>
          <p:cNvPr id="2" name="Tabella 1"/>
          <p:cNvGraphicFramePr>
            <a:graphicFrameLocks noGrp="1"/>
          </p:cNvGraphicFramePr>
          <p:nvPr>
            <p:extLst>
              <p:ext uri="{D42A27DB-BD31-4B8C-83A1-F6EECF244321}">
                <p14:modId xmlns:p14="http://schemas.microsoft.com/office/powerpoint/2010/main" val="3315626140"/>
              </p:ext>
            </p:extLst>
          </p:nvPr>
        </p:nvGraphicFramePr>
        <p:xfrm>
          <a:off x="332736" y="1202690"/>
          <a:ext cx="5778132" cy="2738458"/>
        </p:xfrm>
        <a:graphic>
          <a:graphicData uri="http://schemas.openxmlformats.org/drawingml/2006/table">
            <a:tbl>
              <a:tblPr>
                <a:tableStyleId>{0E3FDE45-AF77-4B5C-9715-49D594BDF05E}</a:tableStyleId>
              </a:tblPr>
              <a:tblGrid>
                <a:gridCol w="1562971"/>
                <a:gridCol w="4215161"/>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4: P</a:t>
                      </a:r>
                      <a:r>
                        <a:rPr lang="it-IT" sz="1050" b="1" dirty="0" smtClean="0"/>
                        <a:t>rogettazione europea e cooperazione internazionale</a:t>
                      </a:r>
                      <a:endParaRPr lang="it-IT" sz="1050" b="1" dirty="0" smtClean="0">
                        <a:solidFill>
                          <a:schemeClr val="tx1"/>
                        </a:solidFill>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dirty="0" smtClean="0"/>
                        <a:t>Grado di raggiungimento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200" b="1" dirty="0" smtClean="0">
                          <a:solidFill>
                            <a:srgbClr val="FF0000"/>
                          </a:solidFill>
                          <a:effectLst>
                            <a:outerShdw blurRad="38100" dist="38100" dir="2700000" algn="tl">
                              <a:srgbClr val="000000">
                                <a:alpha val="43137"/>
                              </a:srgbClr>
                            </a:outerShdw>
                          </a:effectLst>
                        </a:rPr>
                        <a:t>32%</a:t>
                      </a:r>
                      <a:endParaRPr lang="it-IT" sz="1200" b="1" dirty="0">
                        <a:solidFill>
                          <a:srgbClr val="FF0000"/>
                        </a:solidFill>
                        <a:effectLst>
                          <a:outerShdw blurRad="38100" dist="38100" dir="2700000" algn="tl">
                            <a:srgbClr val="000000">
                              <a:alpha val="43137"/>
                            </a:srgbClr>
                          </a:outerShdw>
                        </a:effectLst>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809666">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dirty="0" smtClean="0"/>
                        <a:t>Sulla</a:t>
                      </a:r>
                      <a:r>
                        <a:rPr lang="it-IT" sz="1050" baseline="0" dirty="0" smtClean="0"/>
                        <a:t> performance dell’obiettivo strategico hanno inciso la mancata acquisizione di risorse finanziarie esterne per il Forum AIC e le minori risorse finanziarie acquisite dalla Camera rispetto a quanto programmato. </a:t>
                      </a:r>
                    </a:p>
                    <a:p>
                      <a:pPr marL="0" marR="0" indent="0" algn="just" defTabSz="914400" rtl="0" eaLnBrk="1" fontAlgn="auto" latinLnBrk="0" hangingPunct="1">
                        <a:lnSpc>
                          <a:spcPct val="100000"/>
                        </a:lnSpc>
                        <a:spcBef>
                          <a:spcPts val="0"/>
                        </a:spcBef>
                        <a:spcAft>
                          <a:spcPts val="0"/>
                        </a:spcAft>
                        <a:buClrTx/>
                        <a:buSzTx/>
                        <a:buFontTx/>
                        <a:buNone/>
                        <a:tabLst/>
                        <a:defRPr/>
                      </a:pPr>
                      <a:r>
                        <a:rPr lang="it-IT" sz="1050" baseline="0" dirty="0" smtClean="0"/>
                        <a:t>Nel 2013, anno di chiusura della programmazione settennale europea partita nel 2007, l’ufficio dedicato ha predisposto meno progetti anche in conseguenza del minor numero di bandi in essere rispetto agli anni precedenti  Alcuni dei progetti presentati non sono stati approvati. </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460121">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t>Maggiore attenzione alla nuova progettazione 2014-2020 con inserimento</a:t>
                      </a:r>
                      <a:r>
                        <a:rPr lang="it-IT" sz="1050" baseline="0" dirty="0" smtClean="0"/>
                        <a:t> di obiettivi operativi ad hoc al fine di responsabilizzare maggiormente l’ufficio competente. </a:t>
                      </a:r>
                      <a:endParaRPr lang="it-IT" sz="1050" b="0"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4" name="Tabella 13"/>
          <p:cNvGraphicFramePr>
            <a:graphicFrameLocks noGrp="1"/>
          </p:cNvGraphicFramePr>
          <p:nvPr>
            <p:extLst>
              <p:ext uri="{D42A27DB-BD31-4B8C-83A1-F6EECF244321}">
                <p14:modId xmlns:p14="http://schemas.microsoft.com/office/powerpoint/2010/main" val="2983801042"/>
              </p:ext>
            </p:extLst>
          </p:nvPr>
        </p:nvGraphicFramePr>
        <p:xfrm>
          <a:off x="306465" y="4050595"/>
          <a:ext cx="5800435" cy="2712897"/>
        </p:xfrm>
        <a:graphic>
          <a:graphicData uri="http://schemas.openxmlformats.org/drawingml/2006/table">
            <a:tbl>
              <a:tblPr>
                <a:tableStyleId>{0E3FDE45-AF77-4B5C-9715-49D594BDF05E}</a:tableStyleId>
              </a:tblPr>
              <a:tblGrid>
                <a:gridCol w="1578091"/>
                <a:gridCol w="4222344"/>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50" b="1" dirty="0" smtClean="0"/>
                        <a:t>OS 6: Produzioni locali tipiche e di qualità nel</a:t>
                      </a:r>
                      <a:r>
                        <a:rPr lang="it-IT" sz="1050" b="1" baseline="0" dirty="0" smtClean="0"/>
                        <a:t> </a:t>
                      </a:r>
                      <a:r>
                        <a:rPr lang="it-IT" sz="1050" b="1" dirty="0" smtClean="0"/>
                        <a:t>settore dei metalli preziosi</a:t>
                      </a: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dirty="0" smtClean="0"/>
                        <a:t>Grado di raggiungimento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200" b="1" dirty="0" smtClean="0">
                          <a:solidFill>
                            <a:schemeClr val="accent2"/>
                          </a:solidFill>
                          <a:effectLst>
                            <a:outerShdw blurRad="38100" dist="38100" dir="2700000" algn="tl">
                              <a:srgbClr val="000000">
                                <a:alpha val="43137"/>
                              </a:srgbClr>
                            </a:outerShdw>
                          </a:effectLst>
                        </a:rPr>
                        <a:t>81%</a:t>
                      </a:r>
                      <a:endParaRPr lang="it-IT" sz="1200" b="1" dirty="0">
                        <a:solidFill>
                          <a:schemeClr val="accent2"/>
                        </a:solidFill>
                        <a:effectLst>
                          <a:outerShdw blurRad="38100" dist="38100" dir="2700000" algn="tl">
                            <a:srgbClr val="000000">
                              <a:alpha val="43137"/>
                            </a:srgbClr>
                          </a:outerShdw>
                        </a:effectLst>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635498">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t>Sulla</a:t>
                      </a:r>
                      <a:r>
                        <a:rPr lang="it-IT" sz="1050" baseline="0" dirty="0" smtClean="0"/>
                        <a:t> performance dell’obiettivo strategico ha inciso l</a:t>
                      </a:r>
                      <a:r>
                        <a:rPr lang="it-IT" sz="1050" dirty="0" smtClean="0"/>
                        <a:t>a consistente</a:t>
                      </a:r>
                      <a:r>
                        <a:rPr lang="it-IT" sz="1050" baseline="0" dirty="0" smtClean="0"/>
                        <a:t> riduzione del numero delle imprese certificate. Tale calo è stato determinato dalla crisi economica che ha fortemente colpito il settore orafo-argentiero. </a:t>
                      </a:r>
                      <a:endParaRPr lang="it-IT" sz="1050"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814039">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t>L’azienda speciale RPQ, costituita con la Camera di Commercio di Macerata, considerate la grave crisi economica del settore orafo-argentiero</a:t>
                      </a:r>
                      <a:r>
                        <a:rPr lang="it-IT" sz="1050" baseline="0" dirty="0" smtClean="0"/>
                        <a:t> e la decisione della Camera di Commercio di Macerata di liquidare l’azienda o, in subordine, di recedere nel caso di prosecuzione dell’attività, è stata messa in liquidazione con decorrenza 01/01/2014.</a:t>
                      </a:r>
                    </a:p>
                    <a:p>
                      <a:pPr algn="just"/>
                      <a:r>
                        <a:rPr lang="it-IT" sz="1050" baseline="0" dirty="0" smtClean="0"/>
                        <a:t>Si è, quindi, ritenuto opportuno non prevedere, tra gli obiettivi strategici 2014-2016, la valorizzazione del settore orafo-argentiero.</a:t>
                      </a:r>
                      <a:endParaRPr lang="it-IT" sz="1050"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6" name="Tabella 15"/>
          <p:cNvGraphicFramePr>
            <a:graphicFrameLocks noGrp="1"/>
          </p:cNvGraphicFramePr>
          <p:nvPr>
            <p:extLst>
              <p:ext uri="{D42A27DB-BD31-4B8C-83A1-F6EECF244321}">
                <p14:modId xmlns:p14="http://schemas.microsoft.com/office/powerpoint/2010/main" val="1082208566"/>
              </p:ext>
            </p:extLst>
          </p:nvPr>
        </p:nvGraphicFramePr>
        <p:xfrm>
          <a:off x="6320941" y="2172847"/>
          <a:ext cx="5778132" cy="3512997"/>
        </p:xfrm>
        <a:graphic>
          <a:graphicData uri="http://schemas.openxmlformats.org/drawingml/2006/table">
            <a:tbl>
              <a:tblPr>
                <a:tableStyleId>{0E3FDE45-AF77-4B5C-9715-49D594BDF05E}</a:tableStyleId>
              </a:tblPr>
              <a:tblGrid>
                <a:gridCol w="1585274"/>
                <a:gridCol w="4192858"/>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9: Nuova imprenditorialità e creazione di nuove professionalità</a:t>
                      </a:r>
                      <a:endParaRPr lang="it-IT" sz="1050" b="1" dirty="0" smtClean="0">
                        <a:solidFill>
                          <a:schemeClr val="tx1"/>
                        </a:solidFill>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dirty="0" smtClean="0"/>
                        <a:t>Grado di raggiungimento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defTabSz="914400" rtl="0" eaLnBrk="1" latinLnBrk="0" hangingPunct="1"/>
                      <a:r>
                        <a:rPr lang="it-IT" sz="1200" b="1" kern="1200" dirty="0" smtClean="0">
                          <a:solidFill>
                            <a:schemeClr val="accent2"/>
                          </a:solidFill>
                          <a:effectLst>
                            <a:outerShdw blurRad="38100" dist="38100" dir="2700000" algn="tl">
                              <a:srgbClr val="000000">
                                <a:alpha val="43137"/>
                              </a:srgbClr>
                            </a:outerShdw>
                          </a:effectLst>
                          <a:latin typeface="+mn-lt"/>
                          <a:ea typeface="+mn-ea"/>
                          <a:cs typeface="+mn-cs"/>
                        </a:rPr>
                        <a:t>77%</a:t>
                      </a:r>
                      <a:endParaRPr lang="it-IT" sz="1200" b="1" kern="1200" dirty="0">
                        <a:solidFill>
                          <a:schemeClr val="accent2"/>
                        </a:solidFill>
                        <a:effectLst>
                          <a:outerShdw blurRad="38100" dist="38100" dir="2700000" algn="tl">
                            <a:srgbClr val="000000">
                              <a:alpha val="43137"/>
                            </a:srgbClr>
                          </a:outerShdw>
                        </a:effectLst>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981098">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t>Sulla</a:t>
                      </a:r>
                      <a:r>
                        <a:rPr lang="it-IT" sz="1050" baseline="0" dirty="0" smtClean="0"/>
                        <a:t> performance dell’obiettivo strategico hanno inciso la riduzione dei partecipanti alle iniziative di diffusione della cultura d’impresa tra i giovani e la riduzione delle imprese femminili coinvolte nelle iniziative del Comitato Imprenditoria Femminile (CIF).</a:t>
                      </a:r>
                    </a:p>
                    <a:p>
                      <a:pPr algn="just"/>
                      <a:r>
                        <a:rPr lang="it-IT" sz="1050" dirty="0" smtClean="0"/>
                        <a:t>In merito ai </a:t>
                      </a:r>
                      <a:r>
                        <a:rPr lang="it-IT" sz="1050" baseline="0" dirty="0" smtClean="0"/>
                        <a:t>giovani partecipanti alle iniziative di diffusione della cultura d’impresa si segnala che l’Ente nel 2013 ha </a:t>
                      </a:r>
                      <a:r>
                        <a:rPr lang="it-IT" sz="1050" dirty="0" smtClean="0"/>
                        <a:t>aderito ad</a:t>
                      </a:r>
                      <a:r>
                        <a:rPr lang="it-IT" sz="1050" baseline="0" dirty="0" smtClean="0"/>
                        <a:t> un’</a:t>
                      </a:r>
                      <a:r>
                        <a:rPr lang="it-IT" sz="1050" dirty="0" smtClean="0"/>
                        <a:t>iniziativa di sistema che prevedeva</a:t>
                      </a:r>
                      <a:r>
                        <a:rPr lang="it-IT" sz="1050" baseline="0" dirty="0" smtClean="0"/>
                        <a:t> il coinvolgimento di due sole scuole, un numero inferiore rispetto agli anni precedenti.</a:t>
                      </a:r>
                    </a:p>
                    <a:p>
                      <a:pPr algn="just"/>
                      <a:r>
                        <a:rPr lang="it-IT" sz="1050" baseline="0" dirty="0" smtClean="0"/>
                        <a:t>Inoltre, il coinvolgimento delle imprese femminili, molto piccole e spesso unipersonali, è risultato difficile in questo momento di crisi economica.</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479503">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t>Al fine di incrementare il numero dei giovani</a:t>
                      </a:r>
                      <a:r>
                        <a:rPr lang="it-IT" sz="1050" baseline="0" dirty="0" smtClean="0"/>
                        <a:t> coinvolti nelle iniziative di diffusione della cultura d’impresa, l’ente ha programmato di potenziare l’Alternanza Scuola-Lavoro coinvolgendo più istituti superiori. </a:t>
                      </a:r>
                    </a:p>
                    <a:p>
                      <a:pPr algn="just"/>
                      <a:r>
                        <a:rPr lang="it-IT" sz="1050" kern="1200" dirty="0" smtClean="0">
                          <a:solidFill>
                            <a:schemeClr val="tx1"/>
                          </a:solidFill>
                          <a:latin typeface="+mn-lt"/>
                          <a:ea typeface="+mn-ea"/>
                          <a:cs typeface="+mn-cs"/>
                        </a:rPr>
                        <a:t>PER LE imprese femminili</a:t>
                      </a:r>
                      <a:r>
                        <a:rPr lang="it-IT" sz="1050" kern="1200" baseline="0" dirty="0" smtClean="0">
                          <a:solidFill>
                            <a:schemeClr val="tx1"/>
                          </a:solidFill>
                          <a:latin typeface="+mn-lt"/>
                          <a:ea typeface="+mn-ea"/>
                          <a:cs typeface="+mn-cs"/>
                        </a:rPr>
                        <a:t> è stato impostato il nuovo bando 2014  «Impronta di impresa» con nuovi ambiti di intervento più aderenti alle caratteristiche delle imprese femminili da coinvolgere</a:t>
                      </a:r>
                      <a:endParaRPr lang="it-IT" sz="1050" kern="1200" dirty="0">
                        <a:solidFill>
                          <a:schemeClr val="tx1"/>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7" name="Documento multiplo 16"/>
          <p:cNvSpPr/>
          <p:nvPr/>
        </p:nvSpPr>
        <p:spPr>
          <a:xfrm>
            <a:off x="11017405" y="728610"/>
            <a:ext cx="858644" cy="503446"/>
          </a:xfrm>
          <a:prstGeom prst="flowChartMultidocumen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smtClean="0">
                <a:solidFill>
                  <a:schemeClr val="tx1"/>
                </a:solidFill>
              </a:rPr>
              <a:t>Criticità</a:t>
            </a:r>
            <a:endParaRPr lang="it-IT" sz="1200" b="1" dirty="0">
              <a:solidFill>
                <a:schemeClr val="tx1"/>
              </a:solidFill>
            </a:endParaRPr>
          </a:p>
        </p:txBody>
      </p:sp>
      <p:sp>
        <p:nvSpPr>
          <p:cNvPr id="3" name="Segnaposto numero diapositiva 2"/>
          <p:cNvSpPr>
            <a:spLocks noGrp="1"/>
          </p:cNvSpPr>
          <p:nvPr>
            <p:ph type="sldNum" sz="quarter" idx="12"/>
          </p:nvPr>
        </p:nvSpPr>
        <p:spPr>
          <a:xfrm>
            <a:off x="9437649" y="6489700"/>
            <a:ext cx="2743200" cy="365125"/>
          </a:xfrm>
        </p:spPr>
        <p:txBody>
          <a:bodyPr/>
          <a:lstStyle/>
          <a:p>
            <a:fld id="{98D9D6CD-C7D4-42E0-A31B-525549CA2A1D}" type="slidenum">
              <a:rPr lang="it-IT" smtClean="0"/>
              <a:t>25</a:t>
            </a:fld>
            <a:endParaRPr lang="it-IT" dirty="0"/>
          </a:p>
        </p:txBody>
      </p:sp>
    </p:spTree>
    <p:extLst>
      <p:ext uri="{BB962C8B-B14F-4D97-AF65-F5344CB8AC3E}">
        <p14:creationId xmlns:p14="http://schemas.microsoft.com/office/powerpoint/2010/main" val="1513910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163" y="2788"/>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7" name="Gruppo 6"/>
          <p:cNvGrpSpPr/>
          <p:nvPr/>
        </p:nvGrpSpPr>
        <p:grpSpPr>
          <a:xfrm>
            <a:off x="2341563" y="107618"/>
            <a:ext cx="9394602" cy="430429"/>
            <a:chOff x="2341563" y="107618"/>
            <a:chExt cx="9394602" cy="430429"/>
          </a:xfrm>
        </p:grpSpPr>
        <p:sp>
          <p:nvSpPr>
            <p:cNvPr id="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6" name="Tabella 15"/>
          <p:cNvGraphicFramePr>
            <a:graphicFrameLocks noGrp="1"/>
          </p:cNvGraphicFramePr>
          <p:nvPr>
            <p:extLst>
              <p:ext uri="{D42A27DB-BD31-4B8C-83A1-F6EECF244321}">
                <p14:modId xmlns:p14="http://schemas.microsoft.com/office/powerpoint/2010/main" val="3721941935"/>
              </p:ext>
            </p:extLst>
          </p:nvPr>
        </p:nvGraphicFramePr>
        <p:xfrm>
          <a:off x="284163" y="956499"/>
          <a:ext cx="5804402" cy="2507976"/>
        </p:xfrm>
        <a:graphic>
          <a:graphicData uri="http://schemas.openxmlformats.org/drawingml/2006/table">
            <a:tbl>
              <a:tblPr>
                <a:tableStyleId>{0E3FDE45-AF77-4B5C-9715-49D594BDF05E}</a:tableStyleId>
              </a:tblPr>
              <a:tblGrid>
                <a:gridCol w="1544636"/>
                <a:gridCol w="4259766"/>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10: Sostegno ai progetti delle associazioni di categoria</a:t>
                      </a:r>
                      <a:endParaRPr lang="it-IT" sz="1050" b="1" dirty="0" smtClean="0">
                        <a:solidFill>
                          <a:schemeClr val="tx1"/>
                        </a:solidFill>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dirty="0" smtClean="0"/>
                        <a:t>Grado di raggiungimento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defTabSz="914400" rtl="0" eaLnBrk="1" latinLnBrk="0" hangingPunct="1"/>
                      <a:r>
                        <a:rPr lang="it-IT" sz="1200" b="1" kern="1200" dirty="0" smtClean="0">
                          <a:solidFill>
                            <a:schemeClr val="accent2"/>
                          </a:solidFill>
                          <a:effectLst>
                            <a:outerShdw blurRad="38100" dist="38100" dir="2700000" algn="tl">
                              <a:srgbClr val="000000">
                                <a:alpha val="43137"/>
                              </a:srgbClr>
                            </a:outerShdw>
                          </a:effectLst>
                          <a:latin typeface="+mn-lt"/>
                          <a:ea typeface="+mn-ea"/>
                          <a:cs typeface="+mn-cs"/>
                        </a:rPr>
                        <a:t>78%</a:t>
                      </a:r>
                      <a:endParaRPr lang="it-IT" sz="1200" b="1" kern="1200" dirty="0">
                        <a:solidFill>
                          <a:schemeClr val="accent2"/>
                        </a:solidFill>
                        <a:effectLst>
                          <a:outerShdw blurRad="38100" dist="38100" dir="2700000" algn="tl">
                            <a:srgbClr val="000000">
                              <a:alpha val="43137"/>
                            </a:srgbClr>
                          </a:outerShdw>
                        </a:effectLst>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981098">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dirty="0" smtClean="0">
                          <a:solidFill>
                            <a:schemeClr val="tx1"/>
                          </a:solidFill>
                        </a:rPr>
                        <a:t>Sulla</a:t>
                      </a:r>
                      <a:r>
                        <a:rPr lang="it-IT" sz="1050" baseline="0" dirty="0" smtClean="0">
                          <a:solidFill>
                            <a:schemeClr val="tx1"/>
                          </a:solidFill>
                        </a:rPr>
                        <a:t> performance dell’obiettivo strategico ha inciso la riduzione del numero delle </a:t>
                      </a:r>
                      <a:r>
                        <a:rPr lang="it-IT" sz="1050" kern="1200" baseline="0" dirty="0" smtClean="0">
                          <a:solidFill>
                            <a:schemeClr val="tx1"/>
                          </a:solidFill>
                        </a:rPr>
                        <a:t>imprese coinvolte, direttamente o indirettamente, nelle iniziative e progetti realizzati dalle Associazioni di categoria con il contributo dell’ente camerale. Trattandosi di interventi indiretti, l’Ente non può incidere direttamente sul numero delle imprese coinvolte.  </a:t>
                      </a:r>
                      <a:endParaRPr lang="it-IT" sz="1050" kern="1200" baseline="0" dirty="0" smtClean="0">
                        <a:solidFill>
                          <a:schemeClr val="tx1"/>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686915">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baseline="0" dirty="0" smtClean="0">
                          <a:solidFill>
                            <a:schemeClr val="tx1"/>
                          </a:solidFill>
                        </a:rPr>
                        <a:t>L’ente continuerà a monitorare i progetti presentati dalle Associazioni di categoria chiedendo loro di presentare progetti maggiormente coinvolgenti le imprese del territorio.</a:t>
                      </a:r>
                      <a:endParaRPr lang="it-IT" sz="1050" dirty="0">
                        <a:solidFill>
                          <a:schemeClr val="tx1"/>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9" name="Tabella 18"/>
          <p:cNvGraphicFramePr>
            <a:graphicFrameLocks noGrp="1"/>
          </p:cNvGraphicFramePr>
          <p:nvPr>
            <p:extLst>
              <p:ext uri="{D42A27DB-BD31-4B8C-83A1-F6EECF244321}">
                <p14:modId xmlns:p14="http://schemas.microsoft.com/office/powerpoint/2010/main" val="3439588473"/>
              </p:ext>
            </p:extLst>
          </p:nvPr>
        </p:nvGraphicFramePr>
        <p:xfrm>
          <a:off x="6240463" y="2222657"/>
          <a:ext cx="5804402" cy="2550065"/>
        </p:xfrm>
        <a:graphic>
          <a:graphicData uri="http://schemas.openxmlformats.org/drawingml/2006/table">
            <a:tbl>
              <a:tblPr>
                <a:tableStyleId>{0E3FDE45-AF77-4B5C-9715-49D594BDF05E}</a:tableStyleId>
              </a:tblPr>
              <a:tblGrid>
                <a:gridCol w="1544636"/>
                <a:gridCol w="4259766"/>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100" b="1" dirty="0" smtClean="0"/>
                        <a:t>OS</a:t>
                      </a:r>
                      <a:r>
                        <a:rPr lang="it-IT" sz="1100" b="1" baseline="0" dirty="0" smtClean="0"/>
                        <a:t> 13:  R</a:t>
                      </a:r>
                      <a:r>
                        <a:rPr lang="it-IT" sz="1100" b="1" kern="1200" baseline="0" dirty="0" smtClean="0"/>
                        <a:t>apporti con gli stakeholder</a:t>
                      </a:r>
                      <a:endParaRPr lang="it-IT" sz="1100" b="1" kern="1200" baseline="0" dirty="0" smtClean="0">
                        <a:solidFill>
                          <a:schemeClr val="tx1"/>
                        </a:solidFill>
                        <a:latin typeface="+mn-lt"/>
                        <a:ea typeface="+mn-ea"/>
                        <a:cs typeface="+mn-cs"/>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dirty="0" smtClean="0">
                          <a:solidFill>
                            <a:schemeClr val="tx1"/>
                          </a:solidFill>
                        </a:rPr>
                        <a:t>Grado di raggiungimento</a:t>
                      </a:r>
                      <a:endParaRPr lang="it-IT" sz="1050" b="1" dirty="0">
                        <a:solidFill>
                          <a:schemeClr val="tx1"/>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defTabSz="914400" rtl="0" eaLnBrk="1" latinLnBrk="0" hangingPunct="1"/>
                      <a:r>
                        <a:rPr lang="it-IT" sz="1200" b="1" kern="1200" dirty="0" smtClean="0">
                          <a:solidFill>
                            <a:schemeClr val="accent2"/>
                          </a:solidFill>
                          <a:effectLst>
                            <a:outerShdw blurRad="38100" dist="38100" dir="2700000" algn="tl">
                              <a:srgbClr val="000000">
                                <a:alpha val="43137"/>
                              </a:srgbClr>
                            </a:outerShdw>
                          </a:effectLst>
                          <a:latin typeface="+mn-lt"/>
                          <a:ea typeface="+mn-ea"/>
                          <a:cs typeface="+mn-cs"/>
                        </a:rPr>
                        <a:t>83%</a:t>
                      </a:r>
                      <a:endParaRPr lang="it-IT" sz="1200" b="1" kern="1200" dirty="0">
                        <a:solidFill>
                          <a:schemeClr val="accent2"/>
                        </a:solidFill>
                        <a:effectLst>
                          <a:outerShdw blurRad="38100" dist="38100" dir="2700000" algn="tl">
                            <a:srgbClr val="000000">
                              <a:alpha val="43137"/>
                            </a:srgbClr>
                          </a:outerShdw>
                        </a:effectLst>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981098">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100" dirty="0" smtClean="0"/>
                        <a:t>Sulla</a:t>
                      </a:r>
                      <a:r>
                        <a:rPr lang="it-IT" sz="1100" baseline="0" dirty="0" smtClean="0"/>
                        <a:t> performance dell’obiettivo strategico hanno inciso la lieve riduzione delle partnership istituzionali in essere e, quella più rilevante, delle attività/progetti realizzati a seguito delle partnership in considerazione della soppressione della Provincia di Ancona, da sempre partner privilegiato in numerose iniziative di promozione del territorio.</a:t>
                      </a:r>
                      <a:endParaRPr lang="it-IT" sz="1100" baseline="0" dirty="0" smtClean="0">
                        <a:solidFill>
                          <a:srgbClr val="FF0000"/>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773609">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100" dirty="0" smtClean="0">
                          <a:solidFill>
                            <a:schemeClr val="tx1"/>
                          </a:solidFill>
                        </a:rPr>
                        <a:t>L’ente provvederà a consolidare le partnership</a:t>
                      </a:r>
                      <a:r>
                        <a:rPr lang="it-IT" sz="1100" baseline="0" dirty="0" smtClean="0">
                          <a:solidFill>
                            <a:schemeClr val="tx1"/>
                          </a:solidFill>
                        </a:rPr>
                        <a:t> più rilevanti, tenendo conto del riassetto in corso della  PA. </a:t>
                      </a:r>
                    </a:p>
                    <a:p>
                      <a:pPr algn="just"/>
                      <a:r>
                        <a:rPr lang="it-IT" sz="1100" baseline="0" dirty="0" smtClean="0">
                          <a:solidFill>
                            <a:schemeClr val="tx1"/>
                          </a:solidFill>
                        </a:rPr>
                        <a:t>L’ente, inoltre, continuerà a monitorare i rapporti con gli stakeholder e le azioni con essi avviate.</a:t>
                      </a:r>
                      <a:endParaRPr lang="it-IT" sz="1100" dirty="0">
                        <a:solidFill>
                          <a:schemeClr val="tx1"/>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21" name="Tabella 20"/>
          <p:cNvGraphicFramePr>
            <a:graphicFrameLocks noGrp="1"/>
          </p:cNvGraphicFramePr>
          <p:nvPr>
            <p:extLst>
              <p:ext uri="{D42A27DB-BD31-4B8C-83A1-F6EECF244321}">
                <p14:modId xmlns:p14="http://schemas.microsoft.com/office/powerpoint/2010/main" val="1064560886"/>
              </p:ext>
            </p:extLst>
          </p:nvPr>
        </p:nvGraphicFramePr>
        <p:xfrm>
          <a:off x="284163" y="3945212"/>
          <a:ext cx="5804402" cy="2828016"/>
        </p:xfrm>
        <a:graphic>
          <a:graphicData uri="http://schemas.openxmlformats.org/drawingml/2006/table">
            <a:tbl>
              <a:tblPr>
                <a:tableStyleId>{0E3FDE45-AF77-4B5C-9715-49D594BDF05E}</a:tableStyleId>
              </a:tblPr>
              <a:tblGrid>
                <a:gridCol w="1544636"/>
                <a:gridCol w="4259766"/>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15: Partecipazioni societarie</a:t>
                      </a:r>
                      <a:endParaRPr lang="it-IT" sz="1050" b="1" baseline="0" dirty="0" smtClean="0">
                        <a:solidFill>
                          <a:schemeClr val="tx1"/>
                        </a:solidFill>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dirty="0" smtClean="0"/>
                        <a:t>Grado di raggiungimento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defTabSz="914400" rtl="0" eaLnBrk="1" latinLnBrk="0" hangingPunct="1"/>
                      <a:r>
                        <a:rPr lang="it-IT" sz="1200" b="1" kern="1200" dirty="0" smtClean="0">
                          <a:solidFill>
                            <a:schemeClr val="accent2"/>
                          </a:solidFill>
                          <a:effectLst>
                            <a:outerShdw blurRad="38100" dist="38100" dir="2700000" algn="tl">
                              <a:srgbClr val="000000">
                                <a:alpha val="43137"/>
                              </a:srgbClr>
                            </a:outerShdw>
                          </a:effectLst>
                          <a:latin typeface="+mn-lt"/>
                          <a:ea typeface="+mn-ea"/>
                          <a:cs typeface="+mn-cs"/>
                        </a:rPr>
                        <a:t>72%</a:t>
                      </a:r>
                      <a:endParaRPr lang="it-IT" sz="1200" b="1" kern="1200" dirty="0">
                        <a:solidFill>
                          <a:schemeClr val="accent2"/>
                        </a:solidFill>
                        <a:effectLst>
                          <a:outerShdw blurRad="38100" dist="38100" dir="2700000" algn="tl">
                            <a:srgbClr val="000000">
                              <a:alpha val="43137"/>
                            </a:srgbClr>
                          </a:outerShdw>
                        </a:effectLst>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981098">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dirty="0" smtClean="0"/>
                        <a:t>Sulla</a:t>
                      </a:r>
                      <a:r>
                        <a:rPr lang="it-IT" sz="1050" baseline="0" dirty="0" smtClean="0"/>
                        <a:t> performance dell’obiettivo strategico hanno inciso la mancata dismissione di due partecipazioni societarie prevista nel Piano della Performance e, soprattutto, la mancata sottoscrizione, per ragioni di carattere politico, dell’Accordo di programma per l’Osservatorio sulla piattaforma logistica delle Marche. </a:t>
                      </a:r>
                      <a:endParaRPr lang="it-IT" sz="1050" kern="1200" baseline="0" dirty="0" smtClean="0">
                        <a:solidFill>
                          <a:srgbClr val="FF0000"/>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479503">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kern="1200" baseline="0" dirty="0" smtClean="0"/>
                        <a:t>Nel Piano della Performance 2014-2016 non sono stati inseriti obiettivi inerenti </a:t>
                      </a:r>
                      <a:r>
                        <a:rPr lang="it-IT" sz="1050" baseline="0" dirty="0" smtClean="0"/>
                        <a:t>l’Osservatorio sulla piattaforma logistica delle Marche in considerazione delle </a:t>
                      </a:r>
                      <a:r>
                        <a:rPr lang="it-IT" sz="1050" kern="1200" baseline="0" dirty="0" smtClean="0"/>
                        <a:t>mutate condizioni nelle relazioni tra i soggetti chiamati a supportare l'iniziativa. Le partecipazioni societarie saranno monitorate attentamente in modo da consentire alla Giunta di valutare un  piano di dismissione di quelle non strategiche.</a:t>
                      </a:r>
                      <a:endParaRPr lang="it-IT" sz="1050" kern="1200" baseline="0" dirty="0">
                        <a:solidFill>
                          <a:schemeClr val="dk1"/>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2" name="Documento multiplo 21"/>
          <p:cNvSpPr/>
          <p:nvPr/>
        </p:nvSpPr>
        <p:spPr>
          <a:xfrm>
            <a:off x="11017405" y="728610"/>
            <a:ext cx="858644" cy="503446"/>
          </a:xfrm>
          <a:prstGeom prst="flowChartMultidocumen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smtClean="0">
                <a:solidFill>
                  <a:schemeClr val="tx1"/>
                </a:solidFill>
              </a:rPr>
              <a:t>Criticità</a:t>
            </a:r>
            <a:endParaRPr lang="it-IT" sz="1200" b="1" dirty="0">
              <a:solidFill>
                <a:schemeClr val="tx1"/>
              </a:solidFill>
            </a:endParaRPr>
          </a:p>
        </p:txBody>
      </p:sp>
      <p:sp>
        <p:nvSpPr>
          <p:cNvPr id="2" name="Segnaposto numero diapositiva 1"/>
          <p:cNvSpPr>
            <a:spLocks noGrp="1"/>
          </p:cNvSpPr>
          <p:nvPr>
            <p:ph type="sldNum" sz="quarter" idx="12"/>
          </p:nvPr>
        </p:nvSpPr>
        <p:spPr>
          <a:xfrm>
            <a:off x="9448800" y="6489700"/>
            <a:ext cx="2743200" cy="365125"/>
          </a:xfrm>
        </p:spPr>
        <p:txBody>
          <a:bodyPr/>
          <a:lstStyle/>
          <a:p>
            <a:fld id="{98D9D6CD-C7D4-42E0-A31B-525549CA2A1D}" type="slidenum">
              <a:rPr lang="it-IT" smtClean="0"/>
              <a:t>26</a:t>
            </a:fld>
            <a:endParaRPr lang="it-IT"/>
          </a:p>
        </p:txBody>
      </p:sp>
    </p:spTree>
    <p:extLst>
      <p:ext uri="{BB962C8B-B14F-4D97-AF65-F5344CB8AC3E}">
        <p14:creationId xmlns:p14="http://schemas.microsoft.com/office/powerpoint/2010/main" val="24547133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163" y="2788"/>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7" name="Gruppo 6"/>
          <p:cNvGrpSpPr/>
          <p:nvPr/>
        </p:nvGrpSpPr>
        <p:grpSpPr>
          <a:xfrm>
            <a:off x="2341563" y="107618"/>
            <a:ext cx="9394602" cy="430429"/>
            <a:chOff x="2341563" y="107618"/>
            <a:chExt cx="9394602" cy="430429"/>
          </a:xfrm>
        </p:grpSpPr>
        <p:sp>
          <p:nvSpPr>
            <p:cNvPr id="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8" name="Tabella 17"/>
          <p:cNvGraphicFramePr>
            <a:graphicFrameLocks noGrp="1"/>
          </p:cNvGraphicFramePr>
          <p:nvPr>
            <p:extLst>
              <p:ext uri="{D42A27DB-BD31-4B8C-83A1-F6EECF244321}">
                <p14:modId xmlns:p14="http://schemas.microsoft.com/office/powerpoint/2010/main" val="1892306238"/>
              </p:ext>
            </p:extLst>
          </p:nvPr>
        </p:nvGraphicFramePr>
        <p:xfrm>
          <a:off x="346853" y="1023591"/>
          <a:ext cx="5804402" cy="2507976"/>
        </p:xfrm>
        <a:graphic>
          <a:graphicData uri="http://schemas.openxmlformats.org/drawingml/2006/table">
            <a:tbl>
              <a:tblPr>
                <a:tableStyleId>{0E3FDE45-AF77-4B5C-9715-49D594BDF05E}</a:tableStyleId>
              </a:tblPr>
              <a:tblGrid>
                <a:gridCol w="1544636"/>
                <a:gridCol w="4259766"/>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20:  Patrimonio immobiliare</a:t>
                      </a:r>
                      <a:endParaRPr lang="it-IT" sz="1050" b="1" kern="1200" baseline="0" dirty="0" smtClean="0">
                        <a:solidFill>
                          <a:schemeClr val="tx1"/>
                        </a:solidFill>
                        <a:latin typeface="+mn-lt"/>
                        <a:ea typeface="+mn-ea"/>
                        <a:cs typeface="+mn-cs"/>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dirty="0" smtClean="0"/>
                        <a:t>Grado di raggiungimento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200" b="1" kern="1200" dirty="0" smtClean="0">
                          <a:solidFill>
                            <a:schemeClr val="accent2"/>
                          </a:solidFill>
                          <a:effectLst>
                            <a:outerShdw blurRad="38100" dist="38100" dir="2700000" algn="tl">
                              <a:srgbClr val="000000">
                                <a:alpha val="43137"/>
                              </a:srgbClr>
                            </a:outerShdw>
                          </a:effectLst>
                          <a:latin typeface="+mn-lt"/>
                          <a:ea typeface="+mn-ea"/>
                          <a:cs typeface="+mn-cs"/>
                        </a:rPr>
                        <a:t>75%</a:t>
                      </a:r>
                      <a:endParaRPr lang="it-IT" sz="1200" b="1" kern="1200" dirty="0">
                        <a:solidFill>
                          <a:schemeClr val="accent2"/>
                        </a:solidFill>
                        <a:effectLst>
                          <a:outerShdw blurRad="38100" dist="38100" dir="2700000" algn="tl">
                            <a:srgbClr val="000000">
                              <a:alpha val="43137"/>
                            </a:srgbClr>
                          </a:outerShdw>
                        </a:effectLst>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981098">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t>Sulla</a:t>
                      </a:r>
                      <a:r>
                        <a:rPr lang="it-IT" sz="1050" baseline="0" dirty="0" smtClean="0"/>
                        <a:t> performance dell’obiettivo strategico ha inciso la riduzione della redditività della Loggia dei Mercanti. Rispetto al 2012, maggiori sono stati i costi (per consumo di acqua e di  energia, per lavori pulizia della facciata esterna) e minori i  proventi anche a seguito dell’applicazione in alcuni casi di tariffe ridotte che non coprono i costi minimi unitari.</a:t>
                      </a:r>
                      <a:endParaRPr lang="it-IT" sz="1050" baseline="0" dirty="0" smtClean="0">
                        <a:solidFill>
                          <a:srgbClr val="FF0000"/>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479503">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solidFill>
                            <a:schemeClr val="tx1"/>
                          </a:solidFill>
                        </a:rPr>
                        <a:t>L’ente revisionerà il Regolamento</a:t>
                      </a:r>
                      <a:r>
                        <a:rPr lang="it-IT" sz="1050" baseline="0" dirty="0" smtClean="0">
                          <a:solidFill>
                            <a:schemeClr val="tx1"/>
                          </a:solidFill>
                        </a:rPr>
                        <a:t> e il tariffario.</a:t>
                      </a:r>
                      <a:endParaRPr lang="it-IT" sz="1050" dirty="0">
                        <a:solidFill>
                          <a:schemeClr val="tx1"/>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9" name="Tabella 18"/>
          <p:cNvGraphicFramePr>
            <a:graphicFrameLocks noGrp="1"/>
          </p:cNvGraphicFramePr>
          <p:nvPr>
            <p:extLst>
              <p:ext uri="{D42A27DB-BD31-4B8C-83A1-F6EECF244321}">
                <p14:modId xmlns:p14="http://schemas.microsoft.com/office/powerpoint/2010/main" val="2648339922"/>
              </p:ext>
            </p:extLst>
          </p:nvPr>
        </p:nvGraphicFramePr>
        <p:xfrm>
          <a:off x="358004" y="3785192"/>
          <a:ext cx="5804402" cy="2667996"/>
        </p:xfrm>
        <a:graphic>
          <a:graphicData uri="http://schemas.openxmlformats.org/drawingml/2006/table">
            <a:tbl>
              <a:tblPr>
                <a:tableStyleId>{0E3FDE45-AF77-4B5C-9715-49D594BDF05E}</a:tableStyleId>
              </a:tblPr>
              <a:tblGrid>
                <a:gridCol w="1544636"/>
                <a:gridCol w="4259766"/>
              </a:tblGrid>
              <a:tr h="383878">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21: Equilibrio economico </a:t>
                      </a:r>
                      <a:endParaRPr lang="it-IT" sz="1050" b="1" baseline="0" dirty="0" smtClean="0">
                        <a:solidFill>
                          <a:schemeClr val="tx1"/>
                        </a:solidFill>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85919">
                <a:tc>
                  <a:txBody>
                    <a:bodyPr/>
                    <a:lstStyle/>
                    <a:p>
                      <a:pPr algn="l"/>
                      <a:r>
                        <a:rPr lang="it-IT" sz="1050" b="1" kern="1200" dirty="0" smtClean="0">
                          <a:solidFill>
                            <a:schemeClr val="tx1"/>
                          </a:solidFill>
                          <a:latin typeface="+mn-lt"/>
                          <a:ea typeface="+mn-ea"/>
                          <a:cs typeface="+mn-cs"/>
                        </a:rPr>
                        <a:t>Grado di raggiungimento</a:t>
                      </a:r>
                      <a:endParaRPr lang="it-IT" sz="1050" b="1" kern="1200" dirty="0">
                        <a:solidFill>
                          <a:schemeClr val="tx1"/>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defTabSz="914400" rtl="0" eaLnBrk="1" latinLnBrk="0" hangingPunct="1"/>
                      <a:r>
                        <a:rPr lang="it-IT" sz="1200" b="1" kern="1200" dirty="0" smtClean="0">
                          <a:solidFill>
                            <a:schemeClr val="accent2"/>
                          </a:solidFill>
                          <a:effectLst>
                            <a:outerShdw blurRad="38100" dist="38100" dir="2700000" algn="tl">
                              <a:srgbClr val="000000">
                                <a:alpha val="43137"/>
                              </a:srgbClr>
                            </a:outerShdw>
                          </a:effectLst>
                          <a:latin typeface="+mn-lt"/>
                          <a:ea typeface="+mn-ea"/>
                          <a:cs typeface="+mn-cs"/>
                        </a:rPr>
                        <a:t>80%</a:t>
                      </a:r>
                      <a:endParaRPr lang="it-IT" sz="1200" b="1" kern="1200" dirty="0">
                        <a:solidFill>
                          <a:schemeClr val="accent2"/>
                        </a:solidFill>
                        <a:effectLst>
                          <a:outerShdw blurRad="38100" dist="38100" dir="2700000" algn="tl">
                            <a:srgbClr val="000000">
                              <a:alpha val="43137"/>
                            </a:srgbClr>
                          </a:outerShdw>
                        </a:effectLst>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981098">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dirty="0" smtClean="0"/>
                        <a:t>Sulla</a:t>
                      </a:r>
                      <a:r>
                        <a:rPr lang="it-IT" sz="1050" baseline="0" dirty="0" smtClean="0"/>
                        <a:t> performance dell’obiettivo strategico hanno inciso il tasso di riscossione del diritto annuale di competenza, inferiore alle previsioni, e  soprattutto l’andamento degli indicatori di equilibrio economico delle aziende speciali, in particolare di RPQ.</a:t>
                      </a:r>
                      <a:endParaRPr lang="it-IT" sz="1050" kern="1200" baseline="0" dirty="0" smtClean="0">
                        <a:solidFill>
                          <a:srgbClr val="FF0000"/>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r h="479503">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kern="1200" baseline="0" dirty="0" smtClean="0">
                          <a:solidFill>
                            <a:schemeClr val="dk1"/>
                          </a:solidFill>
                          <a:latin typeface="+mn-lt"/>
                          <a:ea typeface="+mn-ea"/>
                          <a:cs typeface="+mn-cs"/>
                        </a:rPr>
                        <a:t>La stima del tasso di riscossione del diritto annuale di competenza è stata rivista al ribasso per tener conto del momento di crisi economica che le aziende del territorio stanno attraversando.</a:t>
                      </a:r>
                    </a:p>
                    <a:p>
                      <a:pPr marL="0" marR="0" indent="0" algn="just" defTabSz="914400" rtl="0" eaLnBrk="1" fontAlgn="auto" latinLnBrk="0" hangingPunct="1">
                        <a:lnSpc>
                          <a:spcPct val="100000"/>
                        </a:lnSpc>
                        <a:spcBef>
                          <a:spcPts val="0"/>
                        </a:spcBef>
                        <a:spcAft>
                          <a:spcPts val="0"/>
                        </a:spcAft>
                        <a:buClrTx/>
                        <a:buSzTx/>
                        <a:buFontTx/>
                        <a:buNone/>
                        <a:tabLst/>
                        <a:defRPr/>
                      </a:pPr>
                      <a:r>
                        <a:rPr lang="it-IT" sz="1050" kern="1200" baseline="0" dirty="0" smtClean="0">
                          <a:solidFill>
                            <a:schemeClr val="dk1"/>
                          </a:solidFill>
                          <a:latin typeface="+mn-lt"/>
                          <a:ea typeface="+mn-ea"/>
                          <a:cs typeface="+mn-cs"/>
                        </a:rPr>
                        <a:t>L’azienda speciale RPQ è stata m</a:t>
                      </a:r>
                      <a:r>
                        <a:rPr lang="it-IT" sz="1050" baseline="0" dirty="0" smtClean="0"/>
                        <a:t>essa in liquidazione con decorrenza 01/01/2014.</a:t>
                      </a:r>
                      <a:endParaRPr lang="it-IT" sz="1050" kern="1200" baseline="0" dirty="0">
                        <a:solidFill>
                          <a:schemeClr val="dk1"/>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20" name="Tabella 19"/>
          <p:cNvGraphicFramePr>
            <a:graphicFrameLocks noGrp="1"/>
          </p:cNvGraphicFramePr>
          <p:nvPr>
            <p:extLst>
              <p:ext uri="{D42A27DB-BD31-4B8C-83A1-F6EECF244321}">
                <p14:modId xmlns:p14="http://schemas.microsoft.com/office/powerpoint/2010/main" val="1435224505"/>
              </p:ext>
            </p:extLst>
          </p:nvPr>
        </p:nvGraphicFramePr>
        <p:xfrm>
          <a:off x="6240463" y="2826371"/>
          <a:ext cx="5804402" cy="1780660"/>
        </p:xfrm>
        <a:graphic>
          <a:graphicData uri="http://schemas.openxmlformats.org/drawingml/2006/table">
            <a:tbl>
              <a:tblPr>
                <a:tableStyleId>{0E3FDE45-AF77-4B5C-9715-49D594BDF05E}</a:tableStyleId>
              </a:tblPr>
              <a:tblGrid>
                <a:gridCol w="1544636"/>
                <a:gridCol w="4259766"/>
              </a:tblGrid>
              <a:tr h="440936">
                <a:tc>
                  <a:txBody>
                    <a:bodyPr/>
                    <a:lstStyle/>
                    <a:p>
                      <a:pPr algn="l"/>
                      <a:r>
                        <a:rPr lang="it-IT" sz="1050" b="1" dirty="0" smtClean="0"/>
                        <a:t>In generale… </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just"/>
                      <a:endParaRPr lang="it-IT" sz="1050" kern="1200" baseline="0" dirty="0" smtClean="0">
                        <a:solidFill>
                          <a:schemeClr val="tx1"/>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608204">
                <a:tc>
                  <a:txBody>
                    <a:bodyPr/>
                    <a:lstStyle/>
                    <a:p>
                      <a:pPr algn="l"/>
                      <a:r>
                        <a:rPr lang="it-IT" sz="1050" b="1" dirty="0" smtClean="0"/>
                        <a:t>Criticità riscontrate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it-IT" sz="1050" kern="1200" baseline="0" dirty="0" smtClean="0">
                          <a:solidFill>
                            <a:schemeClr val="tx1"/>
                          </a:solidFill>
                          <a:latin typeface="+mn-lt"/>
                          <a:ea typeface="+mn-ea"/>
                          <a:cs typeface="+mn-cs"/>
                        </a:rPr>
                        <a:t>Non completo utilizzo delle risorse stanziate per gli interventi economici</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r>
              <a:tr h="479503">
                <a:tc>
                  <a:txBody>
                    <a:bodyPr/>
                    <a:lstStyle/>
                    <a:p>
                      <a:pPr algn="l"/>
                      <a:r>
                        <a:rPr lang="it-IT" sz="1050" b="1" dirty="0" smtClean="0"/>
                        <a:t>Obiettivi/azioni previste </a:t>
                      </a:r>
                    </a:p>
                    <a:p>
                      <a:pPr algn="l"/>
                      <a:r>
                        <a:rPr lang="it-IT" sz="1050" b="1" dirty="0" smtClean="0"/>
                        <a:t>nel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kern="1200" baseline="0" dirty="0" smtClean="0">
                          <a:solidFill>
                            <a:schemeClr val="tx1"/>
                          </a:solidFill>
                          <a:latin typeface="+mn-lt"/>
                          <a:ea typeface="+mn-ea"/>
                          <a:cs typeface="+mn-cs"/>
                        </a:rPr>
                        <a:t>Rafforzamento del monitoraggio in corso d’anno con incremento della frequenza della reportistica e potenziamento dell’analisi dell’andamento delle iniziative programmate, sia dirette sia indirette.</a:t>
                      </a:r>
                      <a:endParaRPr lang="it-IT" sz="1050" kern="1200" baseline="0" dirty="0">
                        <a:solidFill>
                          <a:schemeClr val="tx1"/>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1" name="Documento multiplo 20"/>
          <p:cNvSpPr/>
          <p:nvPr/>
        </p:nvSpPr>
        <p:spPr>
          <a:xfrm>
            <a:off x="11017405" y="728610"/>
            <a:ext cx="858644" cy="503446"/>
          </a:xfrm>
          <a:prstGeom prst="flowChartMultidocumen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smtClean="0">
                <a:solidFill>
                  <a:schemeClr val="tx1"/>
                </a:solidFill>
              </a:rPr>
              <a:t>Criticità</a:t>
            </a:r>
            <a:endParaRPr lang="it-IT" sz="1200" b="1" dirty="0">
              <a:solidFill>
                <a:schemeClr val="tx1"/>
              </a:solidFill>
            </a:endParaRPr>
          </a:p>
        </p:txBody>
      </p:sp>
      <p:sp>
        <p:nvSpPr>
          <p:cNvPr id="2" name="Segnaposto numero diapositiva 1"/>
          <p:cNvSpPr>
            <a:spLocks noGrp="1"/>
          </p:cNvSpPr>
          <p:nvPr>
            <p:ph type="sldNum" sz="quarter" idx="12"/>
          </p:nvPr>
        </p:nvSpPr>
        <p:spPr>
          <a:xfrm>
            <a:off x="9448800" y="6489700"/>
            <a:ext cx="2743200" cy="365125"/>
          </a:xfrm>
        </p:spPr>
        <p:txBody>
          <a:bodyPr/>
          <a:lstStyle/>
          <a:p>
            <a:fld id="{98D9D6CD-C7D4-42E0-A31B-525549CA2A1D}" type="slidenum">
              <a:rPr lang="it-IT" smtClean="0"/>
              <a:t>27</a:t>
            </a:fld>
            <a:endParaRPr lang="it-IT" dirty="0"/>
          </a:p>
        </p:txBody>
      </p:sp>
    </p:spTree>
    <p:extLst>
      <p:ext uri="{BB962C8B-B14F-4D97-AF65-F5344CB8AC3E}">
        <p14:creationId xmlns:p14="http://schemas.microsoft.com/office/powerpoint/2010/main" val="5780166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163" y="2788"/>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7" name="Gruppo 6"/>
          <p:cNvGrpSpPr/>
          <p:nvPr/>
        </p:nvGrpSpPr>
        <p:grpSpPr>
          <a:xfrm>
            <a:off x="2341563" y="107618"/>
            <a:ext cx="9394602" cy="430429"/>
            <a:chOff x="2341563" y="107618"/>
            <a:chExt cx="9394602" cy="430429"/>
          </a:xfrm>
        </p:grpSpPr>
        <p:sp>
          <p:nvSpPr>
            <p:cNvPr id="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2" name="Tabella 11"/>
          <p:cNvGraphicFramePr>
            <a:graphicFrameLocks noGrp="1"/>
          </p:cNvGraphicFramePr>
          <p:nvPr>
            <p:extLst>
              <p:ext uri="{D42A27DB-BD31-4B8C-83A1-F6EECF244321}">
                <p14:modId xmlns:p14="http://schemas.microsoft.com/office/powerpoint/2010/main" val="1057558464"/>
              </p:ext>
            </p:extLst>
          </p:nvPr>
        </p:nvGraphicFramePr>
        <p:xfrm>
          <a:off x="2536700" y="970002"/>
          <a:ext cx="5804402" cy="2397666"/>
        </p:xfrm>
        <a:graphic>
          <a:graphicData uri="http://schemas.openxmlformats.org/drawingml/2006/table">
            <a:tbl>
              <a:tblPr>
                <a:tableStyleId>{0E3FDE45-AF77-4B5C-9715-49D594BDF05E}</a:tableStyleId>
              </a:tblPr>
              <a:tblGrid>
                <a:gridCol w="1756510"/>
                <a:gridCol w="4047892"/>
              </a:tblGrid>
              <a:tr h="524261">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7: Produzioni locali tipiche e di qualità nei settori agricoltura e pesca</a:t>
                      </a: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r>
              <a:tr h="385919">
                <a:tc>
                  <a:txBody>
                    <a:bodyPr/>
                    <a:lstStyle/>
                    <a:p>
                      <a:pPr algn="l"/>
                      <a:r>
                        <a:rPr lang="it-IT" sz="1050" b="1" dirty="0" smtClean="0"/>
                        <a:t>Grado di raggiungimento non normalizzato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200" b="1" dirty="0" smtClean="0">
                          <a:solidFill>
                            <a:schemeClr val="tx1"/>
                          </a:solidFill>
                          <a:effectLst>
                            <a:outerShdw blurRad="38100" dist="38100" dir="2700000" algn="tl">
                              <a:srgbClr val="000000">
                                <a:alpha val="43137"/>
                              </a:srgbClr>
                            </a:outerShdw>
                          </a:effectLst>
                        </a:rPr>
                        <a:t>138%</a:t>
                      </a:r>
                      <a:endParaRPr lang="it-IT" sz="1200" b="1" dirty="0">
                        <a:solidFill>
                          <a:schemeClr val="tx1"/>
                        </a:solidFill>
                        <a:effectLst>
                          <a:outerShdw blurRad="38100" dist="38100" dir="2700000" algn="tl">
                            <a:srgbClr val="000000">
                              <a:alpha val="43137"/>
                            </a:srgbClr>
                          </a:outerShdw>
                        </a:effectLst>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r>
              <a:tr h="821723">
                <a:tc>
                  <a:txBody>
                    <a:bodyPr/>
                    <a:lstStyle/>
                    <a:p>
                      <a:pPr algn="l"/>
                      <a:r>
                        <a:rPr lang="it-IT" sz="1050" b="1" dirty="0" smtClean="0"/>
                        <a:t>Opportunità</a:t>
                      </a:r>
                      <a:r>
                        <a:rPr lang="it-IT" sz="1050" b="1" baseline="0" dirty="0" smtClean="0"/>
                        <a:t> sfruttate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baseline="0" dirty="0" smtClean="0"/>
                        <a:t>I progetti e i corsi di formazione realizzati  sono stati maggiori rispetto al programmato in quanto si è riusciti a sfruttare pienamente le sinergie derivanti dalla fusione per incorporazione dell’azienda speciale </a:t>
                      </a:r>
                      <a:r>
                        <a:rPr lang="it-IT" sz="1050" baseline="0" dirty="0" err="1" smtClean="0"/>
                        <a:t>Aspea</a:t>
                      </a:r>
                      <a:r>
                        <a:rPr lang="it-IT" sz="1050" baseline="0" dirty="0" smtClean="0"/>
                        <a:t>, che fino al 2012 gestiva tali servizi, in </a:t>
                      </a:r>
                      <a:r>
                        <a:rPr lang="it-IT" sz="1050" baseline="0" dirty="0" err="1" smtClean="0"/>
                        <a:t>Marchet</a:t>
                      </a:r>
                      <a:r>
                        <a:rPr lang="it-IT" sz="1050" baseline="0" dirty="0" smtClean="0"/>
                        <a:t>.</a:t>
                      </a:r>
                      <a:endParaRPr lang="it-IT" sz="1050" baseline="0" dirty="0" smtClean="0">
                        <a:solidFill>
                          <a:srgbClr val="FF0000"/>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r>
              <a:tr h="640202">
                <a:tc>
                  <a:txBody>
                    <a:bodyPr/>
                    <a:lstStyle/>
                    <a:p>
                      <a:pPr algn="l"/>
                      <a:r>
                        <a:rPr lang="it-IT" sz="1050" b="1" dirty="0" smtClean="0"/>
                        <a:t>Ricadute sul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050" dirty="0" smtClean="0">
                          <a:solidFill>
                            <a:schemeClr val="tx1"/>
                          </a:solidFill>
                        </a:rPr>
                        <a:t>I </a:t>
                      </a:r>
                      <a:r>
                        <a:rPr lang="it-IT" sz="1050" baseline="0" dirty="0" smtClean="0">
                          <a:solidFill>
                            <a:schemeClr val="tx1"/>
                          </a:solidFill>
                        </a:rPr>
                        <a:t>target 2014 sono stati ricalibrati considerando che tali sinergie sono ormai a regime.</a:t>
                      </a:r>
                      <a:endParaRPr lang="it-IT" sz="1050" dirty="0">
                        <a:solidFill>
                          <a:schemeClr val="tx1"/>
                        </a:solidFill>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3" name="Tabella 12"/>
          <p:cNvGraphicFramePr>
            <a:graphicFrameLocks noGrp="1"/>
          </p:cNvGraphicFramePr>
          <p:nvPr>
            <p:extLst>
              <p:ext uri="{D42A27DB-BD31-4B8C-83A1-F6EECF244321}">
                <p14:modId xmlns:p14="http://schemas.microsoft.com/office/powerpoint/2010/main" val="2263365871"/>
              </p:ext>
            </p:extLst>
          </p:nvPr>
        </p:nvGraphicFramePr>
        <p:xfrm>
          <a:off x="2536701" y="3564519"/>
          <a:ext cx="5804402" cy="3038861"/>
        </p:xfrm>
        <a:graphic>
          <a:graphicData uri="http://schemas.openxmlformats.org/drawingml/2006/table">
            <a:tbl>
              <a:tblPr>
                <a:tableStyleId>{0E3FDE45-AF77-4B5C-9715-49D594BDF05E}</a:tableStyleId>
              </a:tblPr>
              <a:tblGrid>
                <a:gridCol w="1756510"/>
                <a:gridCol w="4047892"/>
              </a:tblGrid>
              <a:tr h="524261">
                <a:tc>
                  <a:txBody>
                    <a:bodyPr/>
                    <a:lstStyle/>
                    <a:p>
                      <a:pPr algn="l"/>
                      <a:r>
                        <a:rPr lang="it-IT" sz="1050" b="1" dirty="0" smtClean="0"/>
                        <a:t>Obiettivo strategico</a:t>
                      </a:r>
                      <a:endParaRPr lang="it-IT" sz="1050" b="1" dirty="0"/>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b="1" dirty="0" smtClean="0"/>
                        <a:t>OS</a:t>
                      </a:r>
                      <a:r>
                        <a:rPr lang="it-IT" sz="1050" b="1" baseline="0" dirty="0" smtClean="0"/>
                        <a:t> 12: </a:t>
                      </a:r>
                      <a:r>
                        <a:rPr lang="it-IT" sz="1050" b="1" dirty="0" smtClean="0"/>
                        <a:t>Tutela delle imprese e dei consumatori</a:t>
                      </a:r>
                      <a:endParaRPr lang="it-IT" sz="1050" b="1" dirty="0" smtClean="0">
                        <a:latin typeface="Arial" panose="020B0604020202020204" pitchFamily="34" charset="0"/>
                      </a:endParaRPr>
                    </a:p>
                  </a:txBody>
                  <a:tcPr anchor="ctr">
                    <a:lnL w="3175" cap="flat" cmpd="sng" algn="ctr">
                      <a:solidFill>
                        <a:schemeClr val="accent2">
                          <a:lumMod val="60000"/>
                          <a:lumOff val="40000"/>
                        </a:schemeClr>
                      </a:solidFill>
                      <a:prstDash val="solid"/>
                      <a:round/>
                      <a:headEnd type="none" w="med" len="med"/>
                      <a:tailEnd type="none" w="med" len="med"/>
                    </a:lnL>
                    <a:lnR w="3175" cap="flat" cmpd="sng" algn="ctr">
                      <a:solidFill>
                        <a:schemeClr val="accent2">
                          <a:lumMod val="60000"/>
                          <a:lumOff val="40000"/>
                        </a:schemeClr>
                      </a:solidFill>
                      <a:prstDash val="solid"/>
                      <a:round/>
                      <a:headEnd type="none" w="med" len="med"/>
                      <a:tailEnd type="none" w="med" len="med"/>
                    </a:lnR>
                    <a:lnT w="3175" cap="flat" cmpd="sng" algn="ctr">
                      <a:solidFill>
                        <a:schemeClr val="accent2">
                          <a:lumMod val="60000"/>
                          <a:lumOff val="40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r>
              <a:tr h="385919">
                <a:tc>
                  <a:txBody>
                    <a:bodyPr/>
                    <a:lstStyle/>
                    <a:p>
                      <a:pPr algn="l"/>
                      <a:r>
                        <a:rPr lang="it-IT" sz="1050" b="1" dirty="0" smtClean="0"/>
                        <a:t>Grado di raggiungimento non normalizzato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it-IT" sz="1200" b="1" dirty="0" smtClean="0">
                          <a:solidFill>
                            <a:schemeClr val="tx1"/>
                          </a:solidFill>
                          <a:effectLst>
                            <a:outerShdw blurRad="38100" dist="38100" dir="2700000" algn="tl">
                              <a:srgbClr val="000000">
                                <a:alpha val="43137"/>
                              </a:srgbClr>
                            </a:outerShdw>
                          </a:effectLst>
                        </a:rPr>
                        <a:t>140%</a:t>
                      </a:r>
                      <a:endParaRPr lang="it-IT" sz="1200" b="1" dirty="0">
                        <a:solidFill>
                          <a:schemeClr val="tx1"/>
                        </a:solidFill>
                        <a:effectLst>
                          <a:outerShdw blurRad="38100" dist="38100" dir="2700000" algn="tl">
                            <a:srgbClr val="000000">
                              <a:alpha val="43137"/>
                            </a:srgbClr>
                          </a:outerShdw>
                        </a:effectLst>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r>
              <a:tr h="821723">
                <a:tc>
                  <a:txBody>
                    <a:bodyPr/>
                    <a:lstStyle/>
                    <a:p>
                      <a:pPr algn="l"/>
                      <a:r>
                        <a:rPr lang="it-IT" sz="1050" b="1" dirty="0" smtClean="0"/>
                        <a:t>Opportunità</a:t>
                      </a:r>
                      <a:r>
                        <a:rPr lang="it-IT" sz="1050" b="1" baseline="0" dirty="0" smtClean="0"/>
                        <a:t> sfruttate</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dirty="0" smtClean="0"/>
                        <a:t>Nel 2013 non si è</a:t>
                      </a:r>
                      <a:r>
                        <a:rPr lang="it-IT" sz="1050" baseline="0" dirty="0" smtClean="0"/>
                        <a:t> registrato il calo previsto negli strumenti metrici verificati in conseguenza del mancato riconoscimento di alcuni laboratori privati autorizzati alla verifica di tali strumenti.</a:t>
                      </a:r>
                    </a:p>
                    <a:p>
                      <a:pPr marL="0" marR="0" indent="0" algn="just" defTabSz="914400" rtl="0" eaLnBrk="1" fontAlgn="auto" latinLnBrk="0" hangingPunct="1">
                        <a:lnSpc>
                          <a:spcPct val="100000"/>
                        </a:lnSpc>
                        <a:spcBef>
                          <a:spcPts val="0"/>
                        </a:spcBef>
                        <a:spcAft>
                          <a:spcPts val="0"/>
                        </a:spcAft>
                        <a:buClrTx/>
                        <a:buSzTx/>
                        <a:buFontTx/>
                        <a:buNone/>
                        <a:tabLst/>
                        <a:defRPr/>
                      </a:pPr>
                      <a:r>
                        <a:rPr lang="it-IT" sz="1050" baseline="0" dirty="0" smtClean="0"/>
                        <a:t>L’aumento, molto più consistente di quello programmato, delle visite di sorveglianza è essenzialmente dovuto all’intensa attività di supporto fornita alla Guardia di finanza.</a:t>
                      </a:r>
                      <a:endParaRPr lang="it-IT" sz="1050" kern="1200" baseline="0" dirty="0" smtClean="0">
                        <a:solidFill>
                          <a:srgbClr val="FF0000"/>
                        </a:solidFill>
                        <a:latin typeface="+mn-lt"/>
                        <a:ea typeface="+mn-ea"/>
                        <a:cs typeface="+mn-cs"/>
                      </a:endParaRP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r>
              <a:tr h="640202">
                <a:tc>
                  <a:txBody>
                    <a:bodyPr/>
                    <a:lstStyle/>
                    <a:p>
                      <a:pPr algn="l"/>
                      <a:r>
                        <a:rPr lang="it-IT" sz="1050" b="1" dirty="0" smtClean="0"/>
                        <a:t>Ricadute sul ciclo di programmazione successivo</a:t>
                      </a:r>
                      <a:endParaRPr lang="it-IT" sz="1050" b="1" dirty="0"/>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50" kern="1200" baseline="0" dirty="0" smtClean="0">
                          <a:solidFill>
                            <a:schemeClr val="tx1"/>
                          </a:solidFill>
                        </a:rPr>
                        <a:t>Nel Piano della Performance 2014-2016 è stata confermata la riduzione degli strumenti metrici verificati anche in considerazione del fatto che alcuni laboratori hanno ottenuto l’autorizzazione richiesta. </a:t>
                      </a:r>
                    </a:p>
                    <a:p>
                      <a:pPr marL="0" marR="0" indent="0" algn="just" defTabSz="914400" rtl="0" eaLnBrk="1" fontAlgn="auto" latinLnBrk="0" hangingPunct="1">
                        <a:lnSpc>
                          <a:spcPct val="100000"/>
                        </a:lnSpc>
                        <a:spcBef>
                          <a:spcPts val="0"/>
                        </a:spcBef>
                        <a:spcAft>
                          <a:spcPts val="0"/>
                        </a:spcAft>
                        <a:buClrTx/>
                        <a:buSzTx/>
                        <a:buFontTx/>
                        <a:buNone/>
                        <a:tabLst/>
                        <a:defRPr/>
                      </a:pPr>
                      <a:r>
                        <a:rPr lang="it-IT" sz="1050" kern="1200" baseline="0" dirty="0" smtClean="0">
                          <a:solidFill>
                            <a:schemeClr val="tx1"/>
                          </a:solidFill>
                        </a:rPr>
                        <a:t>Particolarmente sfidanti sono i target sulle visite di sorveglianza su cui l’ente focalizzerà la propria attenzione nel triennio oggetto di programmazione. </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accent6"/>
                      </a:solidFill>
                      <a:prstDash val="solid"/>
                      <a:round/>
                      <a:headEnd type="none" w="med" len="med"/>
                      <a:tailEnd type="none" w="med" len="med"/>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4" name="Documento multiplo 13"/>
          <p:cNvSpPr/>
          <p:nvPr/>
        </p:nvSpPr>
        <p:spPr>
          <a:xfrm>
            <a:off x="10671718" y="728609"/>
            <a:ext cx="1204332" cy="553781"/>
          </a:xfrm>
          <a:prstGeom prst="flowChartMultidocumen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smtClean="0">
                <a:solidFill>
                  <a:schemeClr val="tx1"/>
                </a:solidFill>
              </a:rPr>
              <a:t>Opportunità</a:t>
            </a:r>
            <a:endParaRPr lang="it-IT" sz="1200" b="1" dirty="0">
              <a:solidFill>
                <a:schemeClr val="tx1"/>
              </a:solidFill>
            </a:endParaRPr>
          </a:p>
        </p:txBody>
      </p:sp>
      <p:sp>
        <p:nvSpPr>
          <p:cNvPr id="2" name="Segnaposto numero diapositiva 1"/>
          <p:cNvSpPr>
            <a:spLocks noGrp="1"/>
          </p:cNvSpPr>
          <p:nvPr>
            <p:ph type="sldNum" sz="quarter" idx="12"/>
          </p:nvPr>
        </p:nvSpPr>
        <p:spPr>
          <a:xfrm>
            <a:off x="9448800" y="6492875"/>
            <a:ext cx="2743200" cy="365125"/>
          </a:xfrm>
        </p:spPr>
        <p:txBody>
          <a:bodyPr/>
          <a:lstStyle/>
          <a:p>
            <a:fld id="{98D9D6CD-C7D4-42E0-A31B-525549CA2A1D}" type="slidenum">
              <a:rPr lang="it-IT" smtClean="0"/>
              <a:t>28</a:t>
            </a:fld>
            <a:endParaRPr lang="it-IT" dirty="0"/>
          </a:p>
        </p:txBody>
      </p:sp>
    </p:spTree>
    <p:extLst>
      <p:ext uri="{BB962C8B-B14F-4D97-AF65-F5344CB8AC3E}">
        <p14:creationId xmlns:p14="http://schemas.microsoft.com/office/powerpoint/2010/main" val="3664299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9499" y="1736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8"/>
          <p:cNvSpPr>
            <a:spLocks noChangeArrowheads="1"/>
          </p:cNvSpPr>
          <p:nvPr/>
        </p:nvSpPr>
        <p:spPr bwMode="auto">
          <a:xfrm>
            <a:off x="266011" y="964901"/>
            <a:ext cx="39380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3.1 Albero della performance</a:t>
            </a:r>
            <a:endParaRPr lang="it-IT" sz="2000" dirty="0">
              <a:solidFill>
                <a:srgbClr val="A50021"/>
              </a:solidFill>
              <a:ea typeface="MS PGothic" panose="020B0600070205080204" pitchFamily="34" charset="-128"/>
              <a:cs typeface="Arial" panose="020B0604020202020204" pitchFamily="34" charset="0"/>
            </a:endParaRPr>
          </a:p>
        </p:txBody>
      </p:sp>
      <p:sp>
        <p:nvSpPr>
          <p:cNvPr id="2" name="CasellaDiTesto 1"/>
          <p:cNvSpPr txBox="1"/>
          <p:nvPr/>
        </p:nvSpPr>
        <p:spPr>
          <a:xfrm>
            <a:off x="302132" y="1523342"/>
            <a:ext cx="11587735" cy="1015663"/>
          </a:xfrm>
          <a:prstGeom prst="rect">
            <a:avLst/>
          </a:prstGeom>
          <a:noFill/>
        </p:spPr>
        <p:txBody>
          <a:bodyPr wrap="square" rtlCol="0">
            <a:spAutoFit/>
          </a:bodyPr>
          <a:lstStyle/>
          <a:p>
            <a:pPr algn="just"/>
            <a:r>
              <a:rPr lang="it-IT" sz="1200" dirty="0">
                <a:solidFill>
                  <a:srgbClr val="5F5748"/>
                </a:solidFill>
                <a:latin typeface="Arial" panose="020B0604020202020204" pitchFamily="34" charset="0"/>
              </a:rPr>
              <a:t>L’albero della performance, speculare a quello presentato nel Piano, fornisce una rappresentazione sintetica e complessiva della performance realizzata dalla Camera di commercio di Ancona rispetto agli obiettivi del Piano. L’albero della performance, per esigenze grafiche, rappresenta i soli legami esistenti tra mandato istituzionale, </a:t>
            </a:r>
            <a:r>
              <a:rPr lang="it-IT" sz="1200" dirty="0" err="1">
                <a:solidFill>
                  <a:srgbClr val="5F5748"/>
                </a:solidFill>
                <a:latin typeface="Arial" panose="020B0604020202020204" pitchFamily="34" charset="0"/>
              </a:rPr>
              <a:t>mission</a:t>
            </a:r>
            <a:r>
              <a:rPr lang="it-IT" sz="1200" dirty="0">
                <a:solidFill>
                  <a:srgbClr val="5F5748"/>
                </a:solidFill>
                <a:latin typeface="Arial" panose="020B0604020202020204" pitchFamily="34" charset="0"/>
              </a:rPr>
              <a:t>, aree strategiche e obiettivi strategici</a:t>
            </a:r>
            <a:r>
              <a:rPr lang="it-IT" sz="1200" dirty="0" smtClean="0">
                <a:solidFill>
                  <a:srgbClr val="5F5748"/>
                </a:solidFill>
                <a:latin typeface="Arial" panose="020B0604020202020204" pitchFamily="34" charset="0"/>
              </a:rPr>
              <a:t>.</a:t>
            </a:r>
          </a:p>
          <a:p>
            <a:endParaRPr lang="it-IT" sz="1200" dirty="0">
              <a:solidFill>
                <a:srgbClr val="5F5748"/>
              </a:solidFill>
              <a:latin typeface="Arial" panose="020B0604020202020204" pitchFamily="34" charset="0"/>
            </a:endParaRPr>
          </a:p>
          <a:p>
            <a:r>
              <a:rPr lang="it-IT" sz="1200" dirty="0">
                <a:solidFill>
                  <a:srgbClr val="5F5748"/>
                </a:solidFill>
                <a:latin typeface="Arial" panose="020B0604020202020204" pitchFamily="34" charset="0"/>
              </a:rPr>
              <a:t>A ciascun obiettivo strategico è associato, tramite simboli grafici, il grado di raggiungimento. La modalità di lettura dei simboli è la seguente: </a:t>
            </a:r>
          </a:p>
        </p:txBody>
      </p:sp>
      <p:sp>
        <p:nvSpPr>
          <p:cNvPr id="6" name="CasellaDiTesto 5"/>
          <p:cNvSpPr txBox="1"/>
          <p:nvPr/>
        </p:nvSpPr>
        <p:spPr>
          <a:xfrm>
            <a:off x="302132" y="4588921"/>
            <a:ext cx="10861288" cy="276999"/>
          </a:xfrm>
          <a:prstGeom prst="rect">
            <a:avLst/>
          </a:prstGeom>
          <a:noFill/>
        </p:spPr>
        <p:txBody>
          <a:bodyPr wrap="square" rtlCol="0">
            <a:spAutoFit/>
          </a:bodyPr>
          <a:lstStyle/>
          <a:p>
            <a:r>
              <a:rPr lang="it-IT" sz="1200" dirty="0">
                <a:solidFill>
                  <a:srgbClr val="5F5748"/>
                </a:solidFill>
                <a:latin typeface="Arial" panose="020B0604020202020204" pitchFamily="34" charset="0"/>
              </a:rPr>
              <a:t>Si segnala che gradi di raggiungimento superiori al 100% sono stati normalizzati, sia per gli obietti strategici sia per gli obiettivi operativi, al 100</a:t>
            </a:r>
            <a:r>
              <a:rPr lang="it-IT" sz="1200" dirty="0" smtClean="0">
                <a:solidFill>
                  <a:srgbClr val="5F5748"/>
                </a:solidFill>
                <a:latin typeface="Arial" panose="020B0604020202020204" pitchFamily="34" charset="0"/>
              </a:rPr>
              <a:t>%.</a:t>
            </a:r>
            <a:endParaRPr lang="it-IT" sz="1200" dirty="0">
              <a:solidFill>
                <a:srgbClr val="5F5748"/>
              </a:solidFill>
              <a:latin typeface="Arial" panose="020B0604020202020204" pitchFamily="34" charset="0"/>
            </a:endParaRPr>
          </a:p>
        </p:txBody>
      </p:sp>
      <p:graphicFrame>
        <p:nvGraphicFramePr>
          <p:cNvPr id="19" name="Tabella 18"/>
          <p:cNvGraphicFramePr>
            <a:graphicFrameLocks noGrp="1"/>
          </p:cNvGraphicFramePr>
          <p:nvPr>
            <p:extLst>
              <p:ext uri="{D42A27DB-BD31-4B8C-83A1-F6EECF244321}">
                <p14:modId xmlns:p14="http://schemas.microsoft.com/office/powerpoint/2010/main" val="2587684616"/>
              </p:ext>
            </p:extLst>
          </p:nvPr>
        </p:nvGraphicFramePr>
        <p:xfrm>
          <a:off x="2627467" y="2652590"/>
          <a:ext cx="7225991" cy="1797858"/>
        </p:xfrm>
        <a:graphic>
          <a:graphicData uri="http://schemas.openxmlformats.org/drawingml/2006/table">
            <a:tbl>
              <a:tblPr firstCol="1">
                <a:tableStyleId>{5C22544A-7EE6-4342-B048-85BDC9FD1C3A}</a:tableStyleId>
              </a:tblPr>
              <a:tblGrid>
                <a:gridCol w="494289"/>
                <a:gridCol w="2572690"/>
                <a:gridCol w="4159012"/>
              </a:tblGrid>
              <a:tr h="599286">
                <a:tc>
                  <a:txBody>
                    <a:bodyPr/>
                    <a:lstStyle/>
                    <a:p>
                      <a:pPr algn="l">
                        <a:spcBef>
                          <a:spcPts val="300"/>
                        </a:spcBef>
                        <a:spcAft>
                          <a:spcPts val="0"/>
                        </a:spcAft>
                      </a:pPr>
                      <a:endParaRPr lang="it-IT" sz="1200" b="1" dirty="0">
                        <a:solidFill>
                          <a:srgbClr val="5F5748"/>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b"/>
                </a:tc>
                <a:tc>
                  <a:txBody>
                    <a:bodyPr/>
                    <a:lstStyle/>
                    <a:p>
                      <a:pPr algn="l">
                        <a:spcBef>
                          <a:spcPts val="300"/>
                        </a:spcBef>
                        <a:spcAft>
                          <a:spcPts val="0"/>
                        </a:spcAft>
                      </a:pPr>
                      <a:r>
                        <a:rPr lang="it-IT" sz="1200" b="1" kern="1200" dirty="0">
                          <a:solidFill>
                            <a:srgbClr val="5F5748"/>
                          </a:solidFill>
                          <a:latin typeface="Arial" panose="020B0604020202020204" pitchFamily="34" charset="0"/>
                          <a:ea typeface="+mn-ea"/>
                          <a:cs typeface="+mn-cs"/>
                        </a:rPr>
                        <a:t>Obiettivo raggiunto</a:t>
                      </a:r>
                    </a:p>
                  </a:txBody>
                  <a:tcPr marL="44450" marR="44450" marT="0" marB="0" anchor="ctr"/>
                </a:tc>
                <a:tc>
                  <a:txBody>
                    <a:bodyPr/>
                    <a:lstStyle/>
                    <a:p>
                      <a:pPr algn="l">
                        <a:spcBef>
                          <a:spcPts val="300"/>
                        </a:spcBef>
                        <a:spcAft>
                          <a:spcPts val="0"/>
                        </a:spcAft>
                      </a:pPr>
                      <a:r>
                        <a:rPr lang="it-IT" sz="1200" b="1" kern="1200" dirty="0">
                          <a:solidFill>
                            <a:srgbClr val="5F5748"/>
                          </a:solidFill>
                          <a:latin typeface="Arial" panose="020B0604020202020204" pitchFamily="34" charset="0"/>
                          <a:ea typeface="+mn-ea"/>
                          <a:cs typeface="+mn-cs"/>
                        </a:rPr>
                        <a:t>Grado di raggiungimento </a:t>
                      </a:r>
                      <a:r>
                        <a:rPr lang="it-IT" sz="1200" b="1" kern="1200" dirty="0" smtClean="0">
                          <a:solidFill>
                            <a:srgbClr val="5F5748"/>
                          </a:solidFill>
                          <a:latin typeface="Arial" panose="020B0604020202020204" pitchFamily="34" charset="0"/>
                          <a:ea typeface="+mn-ea"/>
                          <a:cs typeface="+mn-cs"/>
                        </a:rPr>
                        <a:t>≥ 90% </a:t>
                      </a:r>
                      <a:endParaRPr lang="it-IT" sz="1200" b="1" kern="1200" dirty="0">
                        <a:solidFill>
                          <a:srgbClr val="5F5748"/>
                        </a:solidFill>
                        <a:latin typeface="Arial" panose="020B0604020202020204" pitchFamily="34" charset="0"/>
                        <a:ea typeface="+mn-ea"/>
                        <a:cs typeface="+mn-cs"/>
                      </a:endParaRPr>
                    </a:p>
                  </a:txBody>
                  <a:tcPr marL="44450" marR="44450" marT="0" marB="0" anchor="ctr"/>
                </a:tc>
              </a:tr>
              <a:tr h="599286">
                <a:tc>
                  <a:txBody>
                    <a:bodyPr/>
                    <a:lstStyle/>
                    <a:p>
                      <a:pPr algn="l">
                        <a:spcBef>
                          <a:spcPts val="300"/>
                        </a:spcBef>
                        <a:spcAft>
                          <a:spcPts val="0"/>
                        </a:spcAft>
                      </a:pPr>
                      <a:endParaRPr lang="it-IT" sz="1200" b="1">
                        <a:solidFill>
                          <a:srgbClr val="5F5748"/>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b"/>
                </a:tc>
                <a:tc>
                  <a:txBody>
                    <a:bodyPr/>
                    <a:lstStyle/>
                    <a:p>
                      <a:pPr algn="l">
                        <a:spcBef>
                          <a:spcPts val="300"/>
                        </a:spcBef>
                        <a:spcAft>
                          <a:spcPts val="0"/>
                        </a:spcAft>
                      </a:pPr>
                      <a:r>
                        <a:rPr lang="it-IT" sz="1200" b="1" kern="1200" dirty="0">
                          <a:solidFill>
                            <a:srgbClr val="5F5748"/>
                          </a:solidFill>
                          <a:latin typeface="Arial" panose="020B0604020202020204" pitchFamily="34" charset="0"/>
                          <a:ea typeface="+mn-ea"/>
                          <a:cs typeface="+mn-cs"/>
                        </a:rPr>
                        <a:t>Obiettivo parzialmente raggiunto</a:t>
                      </a:r>
                    </a:p>
                  </a:txBody>
                  <a:tcPr marL="44450" marR="44450" marT="0" marB="0" anchor="ctr"/>
                </a:tc>
                <a:tc>
                  <a:txBody>
                    <a:bodyPr/>
                    <a:lstStyle/>
                    <a:p>
                      <a:pPr algn="l">
                        <a:spcBef>
                          <a:spcPts val="300"/>
                        </a:spcBef>
                        <a:spcAft>
                          <a:spcPts val="0"/>
                        </a:spcAft>
                      </a:pPr>
                      <a:r>
                        <a:rPr lang="it-IT" sz="1200" b="1" kern="1200" dirty="0">
                          <a:solidFill>
                            <a:srgbClr val="5F5748"/>
                          </a:solidFill>
                          <a:latin typeface="Arial" panose="020B0604020202020204" pitchFamily="34" charset="0"/>
                          <a:ea typeface="+mn-ea"/>
                          <a:cs typeface="+mn-cs"/>
                        </a:rPr>
                        <a:t>Grado di </a:t>
                      </a:r>
                      <a:r>
                        <a:rPr lang="it-IT" sz="1200" b="1" kern="1200" dirty="0" smtClean="0">
                          <a:solidFill>
                            <a:srgbClr val="5F5748"/>
                          </a:solidFill>
                          <a:latin typeface="Arial" panose="020B0604020202020204" pitchFamily="34" charset="0"/>
                          <a:ea typeface="+mn-ea"/>
                          <a:cs typeface="+mn-cs"/>
                        </a:rPr>
                        <a:t>raggiungimento  ≥ 70</a:t>
                      </a:r>
                      <a:r>
                        <a:rPr lang="it-IT" sz="1200" b="1" kern="1200" dirty="0">
                          <a:solidFill>
                            <a:srgbClr val="5F5748"/>
                          </a:solidFill>
                          <a:latin typeface="Arial" panose="020B0604020202020204" pitchFamily="34" charset="0"/>
                          <a:ea typeface="+mn-ea"/>
                          <a:cs typeface="+mn-cs"/>
                        </a:rPr>
                        <a:t>% e </a:t>
                      </a:r>
                      <a:r>
                        <a:rPr lang="it-IT" sz="1200" b="1" kern="1200" dirty="0" smtClean="0">
                          <a:solidFill>
                            <a:srgbClr val="5F5748"/>
                          </a:solidFill>
                          <a:latin typeface="Arial" panose="020B0604020202020204" pitchFamily="34" charset="0"/>
                          <a:ea typeface="+mn-ea"/>
                          <a:cs typeface="+mn-cs"/>
                        </a:rPr>
                        <a:t>&lt; 90% </a:t>
                      </a:r>
                      <a:endParaRPr lang="it-IT" sz="1200" b="1" kern="1200" dirty="0">
                        <a:solidFill>
                          <a:srgbClr val="5F5748"/>
                        </a:solidFill>
                        <a:latin typeface="Arial" panose="020B0604020202020204" pitchFamily="34" charset="0"/>
                        <a:ea typeface="+mn-ea"/>
                        <a:cs typeface="+mn-cs"/>
                      </a:endParaRPr>
                    </a:p>
                  </a:txBody>
                  <a:tcPr marL="44450" marR="44450" marT="0" marB="0" anchor="ctr"/>
                </a:tc>
              </a:tr>
              <a:tr h="599286">
                <a:tc>
                  <a:txBody>
                    <a:bodyPr/>
                    <a:lstStyle/>
                    <a:p>
                      <a:pPr algn="l">
                        <a:spcBef>
                          <a:spcPts val="300"/>
                        </a:spcBef>
                        <a:spcAft>
                          <a:spcPts val="0"/>
                        </a:spcAft>
                      </a:pPr>
                      <a:endParaRPr lang="it-IT" sz="1200" b="1" dirty="0">
                        <a:solidFill>
                          <a:srgbClr val="5F5748"/>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b"/>
                </a:tc>
                <a:tc>
                  <a:txBody>
                    <a:bodyPr/>
                    <a:lstStyle/>
                    <a:p>
                      <a:pPr algn="l">
                        <a:spcBef>
                          <a:spcPts val="300"/>
                        </a:spcBef>
                        <a:spcAft>
                          <a:spcPts val="0"/>
                        </a:spcAft>
                      </a:pPr>
                      <a:r>
                        <a:rPr lang="it-IT" sz="1200" b="1" kern="1200" dirty="0">
                          <a:solidFill>
                            <a:srgbClr val="5F5748"/>
                          </a:solidFill>
                          <a:latin typeface="Arial" panose="020B0604020202020204" pitchFamily="34" charset="0"/>
                          <a:ea typeface="+mn-ea"/>
                          <a:cs typeface="+mn-cs"/>
                        </a:rPr>
                        <a:t>Obiettivo non raggiunto</a:t>
                      </a:r>
                    </a:p>
                  </a:txBody>
                  <a:tcPr marL="44450" marR="44450" marT="0" marB="0" anchor="ctr"/>
                </a:tc>
                <a:tc>
                  <a:txBody>
                    <a:bodyPr/>
                    <a:lstStyle/>
                    <a:p>
                      <a:pPr algn="l">
                        <a:spcBef>
                          <a:spcPts val="300"/>
                        </a:spcBef>
                        <a:spcAft>
                          <a:spcPts val="0"/>
                        </a:spcAft>
                      </a:pPr>
                      <a:r>
                        <a:rPr lang="it-IT" sz="1200" b="1" kern="1200" dirty="0">
                          <a:solidFill>
                            <a:srgbClr val="5F5748"/>
                          </a:solidFill>
                          <a:latin typeface="Arial" panose="020B0604020202020204" pitchFamily="34" charset="0"/>
                          <a:ea typeface="+mn-ea"/>
                          <a:cs typeface="+mn-cs"/>
                        </a:rPr>
                        <a:t>Grado di raggiungimento </a:t>
                      </a:r>
                      <a:r>
                        <a:rPr lang="it-IT" sz="1200" b="1" kern="1200" dirty="0" smtClean="0">
                          <a:solidFill>
                            <a:srgbClr val="5F5748"/>
                          </a:solidFill>
                          <a:latin typeface="Arial" panose="020B0604020202020204" pitchFamily="34" charset="0"/>
                          <a:ea typeface="+mn-ea"/>
                          <a:cs typeface="+mn-cs"/>
                        </a:rPr>
                        <a:t>&lt; 70%</a:t>
                      </a:r>
                      <a:endParaRPr lang="it-IT" sz="1200" b="1" kern="1200" dirty="0">
                        <a:solidFill>
                          <a:srgbClr val="5F5748"/>
                        </a:solidFill>
                        <a:latin typeface="Arial" panose="020B0604020202020204" pitchFamily="34" charset="0"/>
                        <a:ea typeface="+mn-ea"/>
                        <a:cs typeface="+mn-cs"/>
                      </a:endParaRPr>
                    </a:p>
                  </a:txBody>
                  <a:tcPr marL="44450" marR="44450" marT="0" marB="0" anchor="ctr"/>
                </a:tc>
              </a:tr>
            </a:tbl>
          </a:graphicData>
        </a:graphic>
      </p:graphicFrame>
      <p:sp>
        <p:nvSpPr>
          <p:cNvPr id="20" name="Oval 3"/>
          <p:cNvSpPr>
            <a:spLocks noChangeArrowheads="1"/>
          </p:cNvSpPr>
          <p:nvPr/>
        </p:nvSpPr>
        <p:spPr bwMode="auto">
          <a:xfrm>
            <a:off x="2747734" y="2840140"/>
            <a:ext cx="227012" cy="227013"/>
          </a:xfrm>
          <a:prstGeom prst="ellipse">
            <a:avLst/>
          </a:prstGeom>
          <a:solidFill>
            <a:srgbClr val="00FF00"/>
          </a:solidFill>
          <a:ln w="9360" cap="sq">
            <a:solidFill>
              <a:srgbClr val="C0C0C0"/>
            </a:solidFill>
            <a:miter lim="800000"/>
            <a:headEnd/>
            <a:tailEnd/>
          </a:ln>
        </p:spPr>
        <p:txBody>
          <a:bodyPr vert="horz" wrap="square" lIns="91440" tIns="45720" rIns="91440" bIns="45720" numCol="1" anchor="ctr" anchorCtr="0" compatLnSpc="1">
            <a:prstTxWarp prst="textNoShape">
              <a:avLst/>
            </a:prstTxWarp>
          </a:bodyPr>
          <a:lstStyle/>
          <a:p>
            <a:endParaRPr lang="it-IT"/>
          </a:p>
        </p:txBody>
      </p:sp>
      <p:sp>
        <p:nvSpPr>
          <p:cNvPr id="21" name="Oval 2"/>
          <p:cNvSpPr>
            <a:spLocks noChangeArrowheads="1"/>
          </p:cNvSpPr>
          <p:nvPr/>
        </p:nvSpPr>
        <p:spPr bwMode="auto">
          <a:xfrm>
            <a:off x="2733318" y="3426593"/>
            <a:ext cx="227013" cy="227012"/>
          </a:xfrm>
          <a:prstGeom prst="ellipse">
            <a:avLst/>
          </a:prstGeom>
          <a:solidFill>
            <a:schemeClr val="accent4"/>
          </a:solidFill>
          <a:ln w="9360" cap="sq">
            <a:solidFill>
              <a:srgbClr val="969696"/>
            </a:solidFill>
            <a:miter lim="800000"/>
            <a:headEnd/>
            <a:tailEnd/>
          </a:ln>
        </p:spPr>
        <p:txBody>
          <a:bodyPr vert="horz" wrap="square" lIns="91440" tIns="45720" rIns="91440" bIns="45720" numCol="1" anchor="ctr" anchorCtr="0" compatLnSpc="1">
            <a:prstTxWarp prst="textNoShape">
              <a:avLst/>
            </a:prstTxWarp>
          </a:bodyPr>
          <a:lstStyle/>
          <a:p>
            <a:endParaRPr lang="it-IT"/>
          </a:p>
        </p:txBody>
      </p:sp>
      <p:sp>
        <p:nvSpPr>
          <p:cNvPr id="22" name="Oval 1"/>
          <p:cNvSpPr>
            <a:spLocks noChangeArrowheads="1"/>
          </p:cNvSpPr>
          <p:nvPr/>
        </p:nvSpPr>
        <p:spPr bwMode="auto">
          <a:xfrm>
            <a:off x="2744469" y="3987931"/>
            <a:ext cx="227013" cy="227012"/>
          </a:xfrm>
          <a:prstGeom prst="ellipse">
            <a:avLst/>
          </a:prstGeom>
          <a:solidFill>
            <a:srgbClr val="FF0000"/>
          </a:solidFill>
          <a:ln w="9360" cap="sq">
            <a:solidFill>
              <a:srgbClr val="C0C0C0"/>
            </a:solidFill>
            <a:miter lim="800000"/>
            <a:headEnd/>
            <a:tailEnd/>
          </a:ln>
        </p:spPr>
        <p:txBody>
          <a:bodyPr vert="horz" wrap="square" lIns="91440" tIns="45720" rIns="91440" bIns="45720" numCol="1" anchor="ctr" anchorCtr="0" compatLnSpc="1">
            <a:prstTxWarp prst="textNoShape">
              <a:avLst/>
            </a:prstTxWarp>
          </a:bodyPr>
          <a:lstStyle/>
          <a:p>
            <a:endParaRPr lang="it-IT"/>
          </a:p>
        </p:txBody>
      </p:sp>
      <p:grpSp>
        <p:nvGrpSpPr>
          <p:cNvPr id="11" name="Gruppo 10"/>
          <p:cNvGrpSpPr/>
          <p:nvPr/>
        </p:nvGrpSpPr>
        <p:grpSpPr>
          <a:xfrm>
            <a:off x="2341563" y="107618"/>
            <a:ext cx="9394602" cy="430429"/>
            <a:chOff x="2341563" y="107618"/>
            <a:chExt cx="9394602" cy="430429"/>
          </a:xfrm>
        </p:grpSpPr>
        <p:sp>
          <p:nvSpPr>
            <p:cNvPr id="12"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3" name="Connettore 1 12"/>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p:txBody>
          <a:bodyPr/>
          <a:lstStyle/>
          <a:p>
            <a:fld id="{98D9D6CD-C7D4-42E0-A31B-525549CA2A1D}" type="slidenum">
              <a:rPr lang="it-IT" smtClean="0"/>
              <a:t>29</a:t>
            </a:fld>
            <a:endParaRPr lang="it-IT"/>
          </a:p>
        </p:txBody>
      </p:sp>
      <p:sp>
        <p:nvSpPr>
          <p:cNvPr id="7" name="Rettangolo 6"/>
          <p:cNvSpPr/>
          <p:nvPr/>
        </p:nvSpPr>
        <p:spPr>
          <a:xfrm>
            <a:off x="330815" y="5161925"/>
            <a:ext cx="11530368" cy="461665"/>
          </a:xfrm>
          <a:prstGeom prst="rect">
            <a:avLst/>
          </a:prstGeom>
        </p:spPr>
        <p:txBody>
          <a:bodyPr wrap="square">
            <a:spAutoFit/>
          </a:bodyPr>
          <a:lstStyle/>
          <a:p>
            <a:r>
              <a:rPr lang="it-IT" sz="1200" dirty="0" smtClean="0">
                <a:solidFill>
                  <a:srgbClr val="5F5748"/>
                </a:solidFill>
                <a:latin typeface="Arial" panose="020B0604020202020204" pitchFamily="34" charset="0"/>
              </a:rPr>
              <a:t>Per ciascun </a:t>
            </a:r>
            <a:r>
              <a:rPr lang="it-IT" sz="1200" dirty="0">
                <a:solidFill>
                  <a:srgbClr val="5F5748"/>
                </a:solidFill>
                <a:latin typeface="Arial" panose="020B0604020202020204" pitchFamily="34" charset="0"/>
              </a:rPr>
              <a:t>obiettivo strategico è </a:t>
            </a:r>
            <a:r>
              <a:rPr lang="it-IT" sz="1200" dirty="0" smtClean="0">
                <a:solidFill>
                  <a:srgbClr val="5F5748"/>
                </a:solidFill>
                <a:latin typeface="Arial" panose="020B0604020202020204" pitchFamily="34" charset="0"/>
              </a:rPr>
              <a:t>indicata la percentuale di utilizzo delle risorse finanziarie (oneri per interventi economici) rispetto al budget aggiornato. </a:t>
            </a:r>
            <a:r>
              <a:rPr lang="it-IT" sz="1200" dirty="0">
                <a:solidFill>
                  <a:srgbClr val="5F5748"/>
                </a:solidFill>
                <a:latin typeface="Arial" panose="020B0604020202020204" pitchFamily="34" charset="0"/>
              </a:rPr>
              <a:t>La modalità di lettura </a:t>
            </a:r>
            <a:r>
              <a:rPr lang="it-IT" sz="1200" dirty="0" smtClean="0">
                <a:solidFill>
                  <a:srgbClr val="5F5748"/>
                </a:solidFill>
                <a:latin typeface="Arial" panose="020B0604020202020204" pitchFamily="34" charset="0"/>
              </a:rPr>
              <a:t>è </a:t>
            </a:r>
            <a:r>
              <a:rPr lang="it-IT" sz="1200" dirty="0">
                <a:solidFill>
                  <a:srgbClr val="5F5748"/>
                </a:solidFill>
                <a:latin typeface="Arial" panose="020B0604020202020204" pitchFamily="34" charset="0"/>
              </a:rPr>
              <a:t>la seguente: </a:t>
            </a:r>
          </a:p>
        </p:txBody>
      </p:sp>
      <p:graphicFrame>
        <p:nvGraphicFramePr>
          <p:cNvPr id="15" name="Tabella 14"/>
          <p:cNvGraphicFramePr>
            <a:graphicFrameLocks noGrp="1"/>
          </p:cNvGraphicFramePr>
          <p:nvPr>
            <p:extLst>
              <p:ext uri="{D42A27DB-BD31-4B8C-83A1-F6EECF244321}">
                <p14:modId xmlns:p14="http://schemas.microsoft.com/office/powerpoint/2010/main" val="1405559604"/>
              </p:ext>
            </p:extLst>
          </p:nvPr>
        </p:nvGraphicFramePr>
        <p:xfrm>
          <a:off x="4997102" y="5615814"/>
          <a:ext cx="2486722" cy="970193"/>
        </p:xfrm>
        <a:graphic>
          <a:graphicData uri="http://schemas.openxmlformats.org/drawingml/2006/table">
            <a:tbl>
              <a:tblPr firstCol="1">
                <a:tableStyleId>{5C22544A-7EE6-4342-B048-85BDC9FD1C3A}</a:tableStyleId>
              </a:tblPr>
              <a:tblGrid>
                <a:gridCol w="448603"/>
                <a:gridCol w="2038119"/>
              </a:tblGrid>
              <a:tr h="315453">
                <a:tc>
                  <a:txBody>
                    <a:bodyPr/>
                    <a:lstStyle/>
                    <a:p>
                      <a:pPr algn="l">
                        <a:spcBef>
                          <a:spcPts val="300"/>
                        </a:spcBef>
                        <a:spcAft>
                          <a:spcPts val="0"/>
                        </a:spcAft>
                      </a:pPr>
                      <a:endParaRPr lang="it-IT" sz="1050" b="1" dirty="0">
                        <a:solidFill>
                          <a:srgbClr val="5F5748"/>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b">
                    <a:solidFill>
                      <a:srgbClr val="00FF00"/>
                    </a:solidFill>
                  </a:tcPr>
                </a:tc>
                <a:tc>
                  <a:txBody>
                    <a:bodyPr/>
                    <a:lstStyle/>
                    <a:p>
                      <a:pPr algn="l">
                        <a:spcBef>
                          <a:spcPts val="300"/>
                        </a:spcBef>
                        <a:spcAft>
                          <a:spcPts val="0"/>
                        </a:spcAft>
                      </a:pPr>
                      <a:r>
                        <a:rPr lang="it-IT" sz="1050" b="1" kern="1200" dirty="0" smtClean="0">
                          <a:solidFill>
                            <a:srgbClr val="5F5748"/>
                          </a:solidFill>
                          <a:latin typeface="Arial" panose="020B0604020202020204" pitchFamily="34" charset="0"/>
                          <a:ea typeface="+mn-ea"/>
                          <a:cs typeface="+mn-cs"/>
                        </a:rPr>
                        <a:t>%</a:t>
                      </a:r>
                      <a:r>
                        <a:rPr lang="it-IT" sz="1050" b="1" kern="1200" baseline="0" dirty="0" smtClean="0">
                          <a:solidFill>
                            <a:srgbClr val="5F5748"/>
                          </a:solidFill>
                          <a:latin typeface="Arial" panose="020B0604020202020204" pitchFamily="34" charset="0"/>
                          <a:ea typeface="+mn-ea"/>
                          <a:cs typeface="+mn-cs"/>
                        </a:rPr>
                        <a:t> utilizzo  </a:t>
                      </a:r>
                      <a:r>
                        <a:rPr lang="it-IT" sz="1050" b="1" kern="1200" dirty="0" smtClean="0">
                          <a:solidFill>
                            <a:srgbClr val="5F5748"/>
                          </a:solidFill>
                          <a:latin typeface="Arial" panose="020B0604020202020204" pitchFamily="34" charset="0"/>
                          <a:ea typeface="+mn-ea"/>
                          <a:cs typeface="+mn-cs"/>
                        </a:rPr>
                        <a:t>≥ 90% </a:t>
                      </a:r>
                      <a:endParaRPr lang="it-IT" sz="1050" b="1" kern="1200" dirty="0">
                        <a:solidFill>
                          <a:srgbClr val="5F5748"/>
                        </a:solidFill>
                        <a:latin typeface="Arial" panose="020B0604020202020204" pitchFamily="34" charset="0"/>
                        <a:ea typeface="+mn-ea"/>
                        <a:cs typeface="+mn-cs"/>
                      </a:endParaRPr>
                    </a:p>
                  </a:txBody>
                  <a:tcPr marL="44450" marR="44450" marT="0" marB="0" anchor="ctr">
                    <a:solidFill>
                      <a:schemeClr val="bg2"/>
                    </a:solidFill>
                  </a:tcPr>
                </a:tc>
              </a:tr>
              <a:tr h="327213">
                <a:tc>
                  <a:txBody>
                    <a:bodyPr/>
                    <a:lstStyle/>
                    <a:p>
                      <a:pPr algn="l">
                        <a:spcBef>
                          <a:spcPts val="300"/>
                        </a:spcBef>
                        <a:spcAft>
                          <a:spcPts val="0"/>
                        </a:spcAft>
                      </a:pPr>
                      <a:endParaRPr lang="it-IT" sz="1050" b="1" dirty="0">
                        <a:solidFill>
                          <a:srgbClr val="5F5748"/>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b">
                    <a:solidFill>
                      <a:schemeClr val="accent4"/>
                    </a:solidFill>
                  </a:tcPr>
                </a:tc>
                <a:tc>
                  <a:txBody>
                    <a:bodyPr/>
                    <a:lstStyle/>
                    <a:p>
                      <a:pPr algn="l">
                        <a:spcBef>
                          <a:spcPts val="300"/>
                        </a:spcBef>
                        <a:spcAft>
                          <a:spcPts val="0"/>
                        </a:spcAft>
                      </a:pPr>
                      <a:r>
                        <a:rPr lang="it-IT" sz="1050" b="1" kern="1200" dirty="0" smtClean="0">
                          <a:solidFill>
                            <a:srgbClr val="5F5748"/>
                          </a:solidFill>
                          <a:latin typeface="Arial" panose="020B0604020202020204" pitchFamily="34" charset="0"/>
                          <a:ea typeface="+mn-ea"/>
                          <a:cs typeface="+mn-cs"/>
                        </a:rPr>
                        <a:t>%</a:t>
                      </a:r>
                      <a:r>
                        <a:rPr lang="it-IT" sz="1050" b="1" kern="1200" baseline="0" dirty="0" smtClean="0">
                          <a:solidFill>
                            <a:srgbClr val="5F5748"/>
                          </a:solidFill>
                          <a:latin typeface="Arial" panose="020B0604020202020204" pitchFamily="34" charset="0"/>
                          <a:ea typeface="+mn-ea"/>
                          <a:cs typeface="+mn-cs"/>
                        </a:rPr>
                        <a:t> utilizzo  </a:t>
                      </a:r>
                      <a:r>
                        <a:rPr lang="it-IT" sz="1050" b="1" kern="1200" dirty="0" smtClean="0">
                          <a:solidFill>
                            <a:srgbClr val="5F5748"/>
                          </a:solidFill>
                          <a:latin typeface="Arial" panose="020B0604020202020204" pitchFamily="34" charset="0"/>
                          <a:ea typeface="+mn-ea"/>
                          <a:cs typeface="+mn-cs"/>
                        </a:rPr>
                        <a:t>≥ 70</a:t>
                      </a:r>
                      <a:r>
                        <a:rPr lang="it-IT" sz="1050" b="1" kern="1200" dirty="0">
                          <a:solidFill>
                            <a:srgbClr val="5F5748"/>
                          </a:solidFill>
                          <a:latin typeface="Arial" panose="020B0604020202020204" pitchFamily="34" charset="0"/>
                          <a:ea typeface="+mn-ea"/>
                          <a:cs typeface="+mn-cs"/>
                        </a:rPr>
                        <a:t>% e </a:t>
                      </a:r>
                      <a:r>
                        <a:rPr lang="it-IT" sz="1050" b="1" kern="1200" dirty="0" smtClean="0">
                          <a:solidFill>
                            <a:srgbClr val="5F5748"/>
                          </a:solidFill>
                          <a:latin typeface="Arial" panose="020B0604020202020204" pitchFamily="34" charset="0"/>
                          <a:ea typeface="+mn-ea"/>
                          <a:cs typeface="+mn-cs"/>
                        </a:rPr>
                        <a:t>&lt; 90% </a:t>
                      </a:r>
                      <a:endParaRPr lang="it-IT" sz="1050" b="1" kern="1200" dirty="0">
                        <a:solidFill>
                          <a:srgbClr val="5F5748"/>
                        </a:solidFill>
                        <a:latin typeface="Arial" panose="020B0604020202020204" pitchFamily="34" charset="0"/>
                        <a:ea typeface="+mn-ea"/>
                        <a:cs typeface="+mn-cs"/>
                      </a:endParaRPr>
                    </a:p>
                  </a:txBody>
                  <a:tcPr marL="44450" marR="44450" marT="0" marB="0" anchor="ctr">
                    <a:solidFill>
                      <a:schemeClr val="bg2"/>
                    </a:solidFill>
                  </a:tcPr>
                </a:tc>
              </a:tr>
              <a:tr h="327527">
                <a:tc>
                  <a:txBody>
                    <a:bodyPr/>
                    <a:lstStyle/>
                    <a:p>
                      <a:pPr algn="l">
                        <a:spcBef>
                          <a:spcPts val="300"/>
                        </a:spcBef>
                        <a:spcAft>
                          <a:spcPts val="0"/>
                        </a:spcAft>
                      </a:pPr>
                      <a:endParaRPr lang="it-IT" sz="1050" b="1" dirty="0">
                        <a:solidFill>
                          <a:srgbClr val="5F5748"/>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b">
                    <a:solidFill>
                      <a:srgbClr val="FF0000"/>
                    </a:solidFill>
                  </a:tcPr>
                </a:tc>
                <a:tc>
                  <a:txBody>
                    <a:bodyPr/>
                    <a:lstStyle/>
                    <a:p>
                      <a:pPr algn="l">
                        <a:spcBef>
                          <a:spcPts val="300"/>
                        </a:spcBef>
                        <a:spcAft>
                          <a:spcPts val="0"/>
                        </a:spcAft>
                      </a:pPr>
                      <a:r>
                        <a:rPr lang="it-IT" sz="1050" b="1" kern="1200" dirty="0" smtClean="0">
                          <a:solidFill>
                            <a:srgbClr val="5F5748"/>
                          </a:solidFill>
                          <a:latin typeface="Arial" panose="020B0604020202020204" pitchFamily="34" charset="0"/>
                          <a:ea typeface="+mn-ea"/>
                          <a:cs typeface="+mn-cs"/>
                        </a:rPr>
                        <a:t>%</a:t>
                      </a:r>
                      <a:r>
                        <a:rPr lang="it-IT" sz="1050" b="1" kern="1200" baseline="0" dirty="0" smtClean="0">
                          <a:solidFill>
                            <a:srgbClr val="5F5748"/>
                          </a:solidFill>
                          <a:latin typeface="Arial" panose="020B0604020202020204" pitchFamily="34" charset="0"/>
                          <a:ea typeface="+mn-ea"/>
                          <a:cs typeface="+mn-cs"/>
                        </a:rPr>
                        <a:t> utilizzo  </a:t>
                      </a:r>
                      <a:r>
                        <a:rPr lang="it-IT" sz="1050" b="1" kern="1200" dirty="0" smtClean="0">
                          <a:solidFill>
                            <a:srgbClr val="5F5748"/>
                          </a:solidFill>
                          <a:latin typeface="Arial" panose="020B0604020202020204" pitchFamily="34" charset="0"/>
                          <a:ea typeface="+mn-ea"/>
                          <a:cs typeface="+mn-cs"/>
                        </a:rPr>
                        <a:t>&lt; 70%</a:t>
                      </a:r>
                      <a:endParaRPr lang="it-IT" sz="1050" b="1" kern="1200" dirty="0">
                        <a:solidFill>
                          <a:srgbClr val="5F5748"/>
                        </a:solidFill>
                        <a:latin typeface="Arial" panose="020B0604020202020204" pitchFamily="34" charset="0"/>
                        <a:ea typeface="+mn-ea"/>
                        <a:cs typeface="+mn-cs"/>
                      </a:endParaRPr>
                    </a:p>
                  </a:txBody>
                  <a:tcPr marL="44450" marR="44450" marT="0" marB="0" anchor="ctr">
                    <a:solidFill>
                      <a:schemeClr val="bg2"/>
                    </a:solidFill>
                  </a:tcPr>
                </a:tc>
              </a:tr>
            </a:tbl>
          </a:graphicData>
        </a:graphic>
      </p:graphicFrame>
    </p:spTree>
    <p:extLst>
      <p:ext uri="{BB962C8B-B14F-4D97-AF65-F5344CB8AC3E}">
        <p14:creationId xmlns:p14="http://schemas.microsoft.com/office/powerpoint/2010/main" val="11432109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4831" y="17392"/>
            <a:ext cx="20574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CasellaDiTesto 2"/>
          <p:cNvSpPr txBox="1">
            <a:spLocks noChangeArrowheads="1"/>
          </p:cNvSpPr>
          <p:nvPr/>
        </p:nvSpPr>
        <p:spPr bwMode="auto">
          <a:xfrm>
            <a:off x="8867776" y="5153956"/>
            <a:ext cx="223202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a:spcBef>
                <a:spcPct val="0"/>
              </a:spcBef>
              <a:buFontTx/>
              <a:buNone/>
            </a:pPr>
            <a:r>
              <a:rPr lang="it-IT" sz="1100" dirty="0">
                <a:solidFill>
                  <a:srgbClr val="5F5748"/>
                </a:solidFill>
                <a:latin typeface="Arial" panose="020B0604020202020204" pitchFamily="34" charset="0"/>
              </a:rPr>
              <a:t>Il presidente</a:t>
            </a:r>
          </a:p>
          <a:p>
            <a:pPr algn="ctr">
              <a:spcBef>
                <a:spcPct val="0"/>
              </a:spcBef>
              <a:buFontTx/>
              <a:buNone/>
            </a:pPr>
            <a:r>
              <a:rPr lang="it-IT" sz="1100" b="1" dirty="0">
                <a:solidFill>
                  <a:srgbClr val="5F5748"/>
                </a:solidFill>
                <a:latin typeface="Arial" panose="020B0604020202020204" pitchFamily="34" charset="0"/>
              </a:rPr>
              <a:t>Rodolfo </a:t>
            </a:r>
            <a:r>
              <a:rPr lang="it-IT" sz="1100" b="1" dirty="0" err="1">
                <a:solidFill>
                  <a:srgbClr val="5F5748"/>
                </a:solidFill>
                <a:latin typeface="Arial" panose="020B0604020202020204" pitchFamily="34" charset="0"/>
              </a:rPr>
              <a:t>Giampieri</a:t>
            </a:r>
            <a:endParaRPr lang="it-IT" sz="1100" b="1" dirty="0">
              <a:solidFill>
                <a:srgbClr val="5F5748"/>
              </a:solidFill>
              <a:latin typeface="Arial" panose="020B0604020202020204" pitchFamily="34" charset="0"/>
            </a:endParaRPr>
          </a:p>
        </p:txBody>
      </p:sp>
      <p:sp>
        <p:nvSpPr>
          <p:cNvPr id="2" name="CasellaDiTesto 1"/>
          <p:cNvSpPr txBox="1"/>
          <p:nvPr/>
        </p:nvSpPr>
        <p:spPr>
          <a:xfrm>
            <a:off x="820680" y="1917329"/>
            <a:ext cx="10623665" cy="3139321"/>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rPr>
              <a:t>La Relazione sulla performance costituisce lo strumento mediante il quale l’amministrazione illustra agli stakeholder, interni ed esterni, i risultati ottenuti nel corso dell’anno precedente, concludendo in tal modo il ciclo di gestione della performance avviato con la redazione del Piano </a:t>
            </a:r>
            <a:r>
              <a:rPr lang="it-IT" sz="1100" dirty="0" smtClean="0">
                <a:solidFill>
                  <a:srgbClr val="5F5748"/>
                </a:solidFill>
                <a:latin typeface="Arial" panose="020B0604020202020204" pitchFamily="34" charset="0"/>
              </a:rPr>
              <a:t>2013-2015.</a:t>
            </a:r>
            <a:endParaRPr lang="it-IT" sz="1100" dirty="0">
              <a:solidFill>
                <a:srgbClr val="5F5748"/>
              </a:solidFill>
              <a:latin typeface="Arial" panose="020B0604020202020204" pitchFamily="34" charset="0"/>
            </a:endParaRPr>
          </a:p>
          <a:p>
            <a:pPr algn="just"/>
            <a:r>
              <a:rPr lang="it-IT" sz="1100" dirty="0">
                <a:solidFill>
                  <a:srgbClr val="5F5748"/>
                </a:solidFill>
                <a:latin typeface="Arial" panose="020B0604020202020204" pitchFamily="34" charset="0"/>
              </a:rPr>
              <a:t> </a:t>
            </a:r>
          </a:p>
          <a:p>
            <a:pPr algn="just"/>
            <a:r>
              <a:rPr lang="it-IT" sz="1100" dirty="0">
                <a:solidFill>
                  <a:srgbClr val="5F5748"/>
                </a:solidFill>
                <a:latin typeface="Arial" panose="020B0604020202020204" pitchFamily="34" charset="0"/>
              </a:rPr>
              <a:t>Con il Piano della performance, adottato nel gennaio </a:t>
            </a:r>
            <a:r>
              <a:rPr lang="it-IT" sz="1100" dirty="0" smtClean="0">
                <a:solidFill>
                  <a:srgbClr val="5F5748"/>
                </a:solidFill>
                <a:latin typeface="Arial" panose="020B0604020202020204" pitchFamily="34" charset="0"/>
              </a:rPr>
              <a:t>2013, </a:t>
            </a:r>
            <a:r>
              <a:rPr lang="it-IT" sz="1100" dirty="0">
                <a:solidFill>
                  <a:srgbClr val="5F5748"/>
                </a:solidFill>
                <a:latin typeface="Arial" panose="020B0604020202020204" pitchFamily="34" charset="0"/>
              </a:rPr>
              <a:t>l’ente ha portato a conoscenza degli stakeholder gli impegni assunti nei loro confronti, in termini di attese da soddisfare e modalità operative da adottare. Con la Relazione sulla performance, l’ente evidenzia a consuntivo i risultati organizzativi e individuali raggiunti rispetto ai singoli obiettivi programmati e alle risorse, rilevando gli eventuali scostamenti e indicandone le cause e le misure correttive da attuare.</a:t>
            </a:r>
          </a:p>
          <a:p>
            <a:pPr algn="just"/>
            <a:r>
              <a:rPr lang="it-IT" sz="1100" dirty="0">
                <a:solidFill>
                  <a:srgbClr val="5F5748"/>
                </a:solidFill>
                <a:latin typeface="Arial" panose="020B0604020202020204" pitchFamily="34" charset="0"/>
              </a:rPr>
              <a:t> </a:t>
            </a:r>
          </a:p>
          <a:p>
            <a:pPr algn="just"/>
            <a:r>
              <a:rPr lang="it-IT" sz="1100" dirty="0">
                <a:solidFill>
                  <a:srgbClr val="5F5748"/>
                </a:solidFill>
                <a:latin typeface="Arial" panose="020B0604020202020204" pitchFamily="34" charset="0"/>
              </a:rPr>
              <a:t>La Relazione sulla performance rappresenta lo strumento attraverso il quale la Camera di Commercio di Ancona rende conto del proprio operato alle imprese, alla comunità, ai partner istituzionali, alle risorse umane, nella ferma convinzione che ciò rappresenti non solo un dovere istituzionale, ma anche un mezzo attraverso il quale rafforzare le relazioni con essi istaurate, condizione indispensabile per consentire la realizzazione della strategia definita nel programma di mandato.</a:t>
            </a:r>
          </a:p>
          <a:p>
            <a:pPr algn="just"/>
            <a:r>
              <a:rPr lang="it-IT" sz="1100" dirty="0">
                <a:solidFill>
                  <a:srgbClr val="5F5748"/>
                </a:solidFill>
                <a:latin typeface="Arial" panose="020B0604020202020204" pitchFamily="34" charset="0"/>
              </a:rPr>
              <a:t> </a:t>
            </a:r>
          </a:p>
          <a:p>
            <a:pPr algn="just"/>
            <a:r>
              <a:rPr lang="it-IT" sz="1100" dirty="0">
                <a:solidFill>
                  <a:srgbClr val="5F5748"/>
                </a:solidFill>
                <a:latin typeface="Arial" panose="020B0604020202020204" pitchFamily="34" charset="0"/>
              </a:rPr>
              <a:t>Nell’elaborazione della presente Relazione, l’ente si è rigidamente attenuto ai principi di trasparenza, immediata intelligibilità, veridicità e verificabilità dei contenuti previsti dalla normativa e dalle linee guida CIVIT e </a:t>
            </a:r>
            <a:r>
              <a:rPr lang="it-IT" sz="1100" dirty="0" smtClean="0">
                <a:solidFill>
                  <a:srgbClr val="5F5748"/>
                </a:solidFill>
                <a:latin typeface="Arial" panose="020B0604020202020204" pitchFamily="34" charset="0"/>
              </a:rPr>
              <a:t>Unioncamere.</a:t>
            </a:r>
            <a:endParaRPr lang="it-IT" sz="1100" dirty="0">
              <a:solidFill>
                <a:srgbClr val="5F5748"/>
              </a:solidFill>
              <a:latin typeface="Arial" panose="020B0604020202020204" pitchFamily="34" charset="0"/>
            </a:endParaRPr>
          </a:p>
          <a:p>
            <a:pPr algn="just"/>
            <a:r>
              <a:rPr lang="it-IT" sz="1100" dirty="0">
                <a:solidFill>
                  <a:srgbClr val="5F5748"/>
                </a:solidFill>
                <a:latin typeface="Arial" panose="020B0604020202020204" pitchFamily="34" charset="0"/>
              </a:rPr>
              <a:t> </a:t>
            </a:r>
          </a:p>
          <a:p>
            <a:pPr algn="just"/>
            <a:r>
              <a:rPr lang="it-IT" sz="1100" dirty="0">
                <a:solidFill>
                  <a:srgbClr val="5F5748"/>
                </a:solidFill>
                <a:latin typeface="Arial" panose="020B0604020202020204" pitchFamily="34" charset="0"/>
              </a:rPr>
              <a:t>Nella Relazione di seguito esposta, dopo un’attenta analisi del contesto esterno ed interno in cui l’ente camerale ha operato nel </a:t>
            </a:r>
            <a:r>
              <a:rPr lang="it-IT" sz="1100" dirty="0" smtClean="0">
                <a:solidFill>
                  <a:srgbClr val="5F5748"/>
                </a:solidFill>
                <a:latin typeface="Arial" panose="020B0604020202020204" pitchFamily="34" charset="0"/>
              </a:rPr>
              <a:t>2013, </a:t>
            </a:r>
            <a:r>
              <a:rPr lang="it-IT" sz="1100" dirty="0">
                <a:solidFill>
                  <a:srgbClr val="5F5748"/>
                </a:solidFill>
                <a:latin typeface="Arial" panose="020B0604020202020204" pitchFamily="34" charset="0"/>
              </a:rPr>
              <a:t>sono esplicitati i risultati raggiunti con riferimento a ciascun obiettivo strategico definito nel Piano e una sintesi dei risultati conseguiti a livello operativo (per i quali si rinvia all’allegato </a:t>
            </a:r>
            <a:r>
              <a:rPr lang="it-IT" sz="1100" dirty="0" smtClean="0">
                <a:solidFill>
                  <a:srgbClr val="5F5748"/>
                </a:solidFill>
                <a:latin typeface="Arial" panose="020B0604020202020204" pitchFamily="34" charset="0"/>
              </a:rPr>
              <a:t>A) </a:t>
            </a:r>
            <a:r>
              <a:rPr lang="it-IT" sz="1100" dirty="0">
                <a:solidFill>
                  <a:srgbClr val="5F5748"/>
                </a:solidFill>
                <a:latin typeface="Arial" panose="020B0604020202020204" pitchFamily="34" charset="0"/>
              </a:rPr>
              <a:t>e a livello individuale. Sono riportate, altresì, informazioni di natura economico-finanziaria e il Bilancio di genere dell’ente.</a:t>
            </a:r>
          </a:p>
          <a:p>
            <a:pPr algn="just"/>
            <a:endParaRPr lang="it-IT" sz="1100" dirty="0">
              <a:solidFill>
                <a:srgbClr val="5F5748"/>
              </a:solidFill>
              <a:latin typeface="Arial" panose="020B0604020202020204" pitchFamily="34" charset="0"/>
            </a:endParaRPr>
          </a:p>
        </p:txBody>
      </p:sp>
      <p:grpSp>
        <p:nvGrpSpPr>
          <p:cNvPr id="8" name="Gruppo 7"/>
          <p:cNvGrpSpPr/>
          <p:nvPr/>
        </p:nvGrpSpPr>
        <p:grpSpPr>
          <a:xfrm>
            <a:off x="2341563" y="107618"/>
            <a:ext cx="9394602" cy="430429"/>
            <a:chOff x="2341563" y="107618"/>
            <a:chExt cx="9394602" cy="430429"/>
          </a:xfrm>
        </p:grpSpPr>
        <p:sp>
          <p:nvSpPr>
            <p:cNvPr id="11266" name="CasellaDiTesto 12"/>
            <p:cNvSpPr txBox="1">
              <a:spLocks noChangeArrowheads="1"/>
            </p:cNvSpPr>
            <p:nvPr/>
          </p:nvSpPr>
          <p:spPr bwMode="auto">
            <a:xfrm>
              <a:off x="2341563" y="107618"/>
              <a:ext cx="65262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1. PRESENTAZIONE</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4" name="Connettore 1 3"/>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p:txBody>
          <a:bodyPr/>
          <a:lstStyle/>
          <a:p>
            <a:fld id="{98D9D6CD-C7D4-42E0-A31B-525549CA2A1D}" type="slidenum">
              <a:rPr lang="it-IT" smtClean="0"/>
              <a:t>3</a:t>
            </a:fld>
            <a:endParaRPr lang="it-IT"/>
          </a:p>
        </p:txBody>
      </p:sp>
    </p:spTree>
    <p:extLst>
      <p:ext uri="{BB962C8B-B14F-4D97-AF65-F5344CB8AC3E}">
        <p14:creationId xmlns:p14="http://schemas.microsoft.com/office/powerpoint/2010/main" val="25612059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12"/>
          <p:cNvSpPr txBox="1">
            <a:spLocks noChangeArrowheads="1"/>
          </p:cNvSpPr>
          <p:nvPr/>
        </p:nvSpPr>
        <p:spPr bwMode="auto">
          <a:xfrm>
            <a:off x="2449062" y="141048"/>
            <a:ext cx="96460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OBIETTIVI: RISULTATI RAGGIUNTI E 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pic>
        <p:nvPicPr>
          <p:cNvPr id="4"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499" y="78417"/>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 name="Gruppo 81"/>
          <p:cNvGrpSpPr/>
          <p:nvPr/>
        </p:nvGrpSpPr>
        <p:grpSpPr>
          <a:xfrm>
            <a:off x="1533163" y="670925"/>
            <a:ext cx="9156700" cy="6187075"/>
            <a:chOff x="2112099" y="617297"/>
            <a:chExt cx="9156700" cy="6187075"/>
          </a:xfrm>
        </p:grpSpPr>
        <p:sp>
          <p:nvSpPr>
            <p:cNvPr id="7" name="Rectangle 2"/>
            <p:cNvSpPr>
              <a:spLocks noChangeArrowheads="1"/>
            </p:cNvSpPr>
            <p:nvPr/>
          </p:nvSpPr>
          <p:spPr bwMode="auto">
            <a:xfrm>
              <a:off x="2169249" y="3022946"/>
              <a:ext cx="9067800" cy="304800"/>
            </a:xfrm>
            <a:prstGeom prst="rect">
              <a:avLst/>
            </a:prstGeom>
            <a:solidFill>
              <a:srgbClr val="FFC9A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8" name="Text Box 3"/>
            <p:cNvSpPr txBox="1">
              <a:spLocks noChangeArrowheads="1"/>
            </p:cNvSpPr>
            <p:nvPr/>
          </p:nvSpPr>
          <p:spPr bwMode="auto">
            <a:xfrm>
              <a:off x="4626699" y="1303097"/>
              <a:ext cx="4114800" cy="304800"/>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it-IT" sz="1400" b="1">
                  <a:solidFill>
                    <a:schemeClr val="bg1"/>
                  </a:solidFill>
                  <a:latin typeface="Arial" panose="020B0604020202020204" pitchFamily="34" charset="0"/>
                </a:rPr>
                <a:t>Mission</a:t>
              </a:r>
            </a:p>
          </p:txBody>
        </p:sp>
        <p:sp>
          <p:nvSpPr>
            <p:cNvPr id="9" name="Text Box 4"/>
            <p:cNvSpPr txBox="1">
              <a:spLocks noChangeArrowheads="1"/>
            </p:cNvSpPr>
            <p:nvPr/>
          </p:nvSpPr>
          <p:spPr bwMode="auto">
            <a:xfrm>
              <a:off x="4398099" y="1650644"/>
              <a:ext cx="4572000" cy="311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spcBef>
                  <a:spcPct val="20000"/>
                </a:spcBef>
              </a:pPr>
              <a:r>
                <a:rPr lang="it-IT" sz="900" dirty="0">
                  <a:solidFill>
                    <a:srgbClr val="5F5748"/>
                  </a:solidFill>
                  <a:latin typeface="Arial" panose="020B0604020202020204" pitchFamily="34" charset="0"/>
                  <a:ea typeface="Cambria" panose="02040503050406030204" pitchFamily="18" charset="0"/>
                  <a:cs typeface="Cambria" panose="02040503050406030204" pitchFamily="18" charset="0"/>
                </a:rPr>
                <a:t>Svolgere un ruolo propulsivo dello sviluppo locale anche attraverso </a:t>
              </a:r>
              <a:r>
                <a:rPr lang="it-IT" sz="900" dirty="0" smtClean="0">
                  <a:solidFill>
                    <a:srgbClr val="5F5748"/>
                  </a:solidFill>
                  <a:latin typeface="Arial" panose="020B0604020202020204" pitchFamily="34" charset="0"/>
                  <a:ea typeface="Cambria" panose="02040503050406030204" pitchFamily="18" charset="0"/>
                  <a:cs typeface="Cambria" panose="02040503050406030204" pitchFamily="18" charset="0"/>
                </a:rPr>
                <a:t>attenti </a:t>
              </a:r>
              <a:r>
                <a:rPr lang="it-IT" sz="900" dirty="0">
                  <a:solidFill>
                    <a:srgbClr val="5F5748"/>
                  </a:solidFill>
                  <a:latin typeface="Arial" panose="020B0604020202020204" pitchFamily="34" charset="0"/>
                  <a:ea typeface="Cambria" panose="02040503050406030204" pitchFamily="18" charset="0"/>
                  <a:cs typeface="Cambria" panose="02040503050406030204" pitchFamily="18" charset="0"/>
                </a:rPr>
                <a:t>processi di regolazione del mercato </a:t>
              </a:r>
            </a:p>
          </p:txBody>
        </p:sp>
        <p:sp>
          <p:nvSpPr>
            <p:cNvPr id="10" name="Text Box 5"/>
            <p:cNvSpPr txBox="1">
              <a:spLocks noChangeArrowheads="1"/>
            </p:cNvSpPr>
            <p:nvPr/>
          </p:nvSpPr>
          <p:spPr bwMode="auto">
            <a:xfrm>
              <a:off x="2449062" y="2200371"/>
              <a:ext cx="2015712" cy="769441"/>
            </a:xfrm>
            <a:prstGeom prst="rect">
              <a:avLst/>
            </a:prstGeom>
            <a:solidFill>
              <a:srgbClr val="5F5F5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it-IT" sz="1100" b="1" dirty="0">
                  <a:solidFill>
                    <a:schemeClr val="bg1"/>
                  </a:solidFill>
                  <a:latin typeface="Arial" panose="020B0604020202020204" pitchFamily="34" charset="0"/>
                </a:rPr>
                <a:t>AREA STRATEGICA </a:t>
              </a:r>
              <a:r>
                <a:rPr lang="it-IT" sz="1100" b="1" dirty="0" smtClean="0">
                  <a:solidFill>
                    <a:schemeClr val="bg1"/>
                  </a:solidFill>
                  <a:latin typeface="Arial" panose="020B0604020202020204" pitchFamily="34" charset="0"/>
                </a:rPr>
                <a:t>1</a:t>
              </a:r>
              <a:endParaRPr lang="it-IT" sz="1100" b="1" dirty="0">
                <a:solidFill>
                  <a:schemeClr val="bg1"/>
                </a:solidFill>
                <a:latin typeface="Arial" panose="020B0604020202020204" pitchFamily="34" charset="0"/>
              </a:endParaRPr>
            </a:p>
            <a:p>
              <a:pPr algn="ctr"/>
              <a:endParaRPr lang="it-IT" sz="1100" dirty="0" smtClean="0">
                <a:solidFill>
                  <a:schemeClr val="bg1"/>
                </a:solidFill>
                <a:latin typeface="Arial" panose="020B0604020202020204" pitchFamily="34" charset="0"/>
              </a:endParaRPr>
            </a:p>
            <a:p>
              <a:pPr algn="ctr"/>
              <a:r>
                <a:rPr lang="it-IT" sz="1100" dirty="0" smtClean="0">
                  <a:solidFill>
                    <a:schemeClr val="bg1"/>
                  </a:solidFill>
                  <a:latin typeface="Arial" panose="020B0604020202020204" pitchFamily="34" charset="0"/>
                </a:rPr>
                <a:t>Sviluppo </a:t>
              </a:r>
              <a:r>
                <a:rPr lang="it-IT" sz="1100" dirty="0">
                  <a:solidFill>
                    <a:schemeClr val="bg1"/>
                  </a:solidFill>
                  <a:latin typeface="Arial" panose="020B0604020202020204" pitchFamily="34" charset="0"/>
                </a:rPr>
                <a:t>delle imprese </a:t>
              </a:r>
            </a:p>
            <a:p>
              <a:pPr algn="ctr"/>
              <a:r>
                <a:rPr lang="it-IT" sz="1100" dirty="0">
                  <a:solidFill>
                    <a:schemeClr val="bg1"/>
                  </a:solidFill>
                  <a:latin typeface="Arial" panose="020B0604020202020204" pitchFamily="34" charset="0"/>
                </a:rPr>
                <a:t>e del </a:t>
              </a:r>
              <a:r>
                <a:rPr lang="it-IT" sz="1100" dirty="0" smtClean="0">
                  <a:solidFill>
                    <a:schemeClr val="bg1"/>
                  </a:solidFill>
                  <a:latin typeface="Arial" panose="020B0604020202020204" pitchFamily="34" charset="0"/>
                </a:rPr>
                <a:t>territorio</a:t>
              </a:r>
            </a:p>
          </p:txBody>
        </p:sp>
        <p:sp>
          <p:nvSpPr>
            <p:cNvPr id="11" name="Text Box 6"/>
            <p:cNvSpPr txBox="1">
              <a:spLocks noChangeArrowheads="1"/>
            </p:cNvSpPr>
            <p:nvPr/>
          </p:nvSpPr>
          <p:spPr bwMode="auto">
            <a:xfrm>
              <a:off x="4723806" y="2202517"/>
              <a:ext cx="1979343" cy="769441"/>
            </a:xfrm>
            <a:prstGeom prst="rect">
              <a:avLst/>
            </a:prstGeom>
            <a:solidFill>
              <a:srgbClr val="5F5F5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it-IT" sz="1100" b="1" dirty="0">
                  <a:solidFill>
                    <a:schemeClr val="bg1"/>
                  </a:solidFill>
                  <a:latin typeface="Arial" panose="020B0604020202020204" pitchFamily="34" charset="0"/>
                </a:rPr>
                <a:t>AREA STRATEGICA </a:t>
              </a:r>
              <a:r>
                <a:rPr lang="it-IT" sz="1100" b="1" dirty="0" smtClean="0">
                  <a:solidFill>
                    <a:schemeClr val="bg1"/>
                  </a:solidFill>
                  <a:latin typeface="Arial" panose="020B0604020202020204" pitchFamily="34" charset="0"/>
                </a:rPr>
                <a:t>2</a:t>
              </a:r>
              <a:endParaRPr lang="it-IT" sz="1100" b="1" dirty="0">
                <a:solidFill>
                  <a:schemeClr val="bg1"/>
                </a:solidFill>
                <a:latin typeface="Arial" panose="020B0604020202020204" pitchFamily="34" charset="0"/>
              </a:endParaRPr>
            </a:p>
            <a:p>
              <a:pPr algn="ctr"/>
              <a:r>
                <a:rPr lang="it-IT" sz="1100" dirty="0">
                  <a:solidFill>
                    <a:schemeClr val="bg1"/>
                  </a:solidFill>
                  <a:latin typeface="Arial" panose="020B0604020202020204" pitchFamily="34" charset="0"/>
                </a:rPr>
                <a:t>Semplificazione amministrativa e regolazione del mercato</a:t>
              </a:r>
            </a:p>
          </p:txBody>
        </p:sp>
        <p:sp>
          <p:nvSpPr>
            <p:cNvPr id="12" name="Text Box 7"/>
            <p:cNvSpPr txBox="1">
              <a:spLocks noChangeArrowheads="1"/>
            </p:cNvSpPr>
            <p:nvPr/>
          </p:nvSpPr>
          <p:spPr bwMode="auto">
            <a:xfrm>
              <a:off x="6974881" y="2202517"/>
              <a:ext cx="2096818" cy="769441"/>
            </a:xfrm>
            <a:prstGeom prst="rect">
              <a:avLst/>
            </a:prstGeom>
            <a:solidFill>
              <a:srgbClr val="5F5F5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it-IT" sz="1100" b="1" dirty="0">
                  <a:solidFill>
                    <a:schemeClr val="bg1"/>
                  </a:solidFill>
                  <a:latin typeface="Arial" panose="020B0604020202020204" pitchFamily="34" charset="0"/>
                </a:rPr>
                <a:t>AREA STRATEGICA </a:t>
              </a:r>
              <a:r>
                <a:rPr lang="it-IT" sz="1100" b="1" dirty="0" smtClean="0">
                  <a:solidFill>
                    <a:schemeClr val="bg1"/>
                  </a:solidFill>
                  <a:latin typeface="Arial" panose="020B0604020202020204" pitchFamily="34" charset="0"/>
                </a:rPr>
                <a:t>3</a:t>
              </a:r>
              <a:endParaRPr lang="it-IT" sz="1100" dirty="0">
                <a:solidFill>
                  <a:schemeClr val="bg1"/>
                </a:solidFill>
                <a:latin typeface="Arial" panose="020B0604020202020204" pitchFamily="34" charset="0"/>
              </a:endParaRPr>
            </a:p>
            <a:p>
              <a:pPr algn="ctr"/>
              <a:r>
                <a:rPr lang="it-IT" sz="1100" dirty="0">
                  <a:solidFill>
                    <a:schemeClr val="bg1"/>
                  </a:solidFill>
                  <a:latin typeface="Arial" panose="020B0604020202020204" pitchFamily="34" charset="0"/>
                </a:rPr>
                <a:t>Sviluppo del ruolo della Camera nella governance del territorio</a:t>
              </a:r>
            </a:p>
          </p:txBody>
        </p:sp>
        <p:sp>
          <p:nvSpPr>
            <p:cNvPr id="13" name="Text Box 8"/>
            <p:cNvSpPr txBox="1">
              <a:spLocks noChangeArrowheads="1"/>
            </p:cNvSpPr>
            <p:nvPr/>
          </p:nvSpPr>
          <p:spPr bwMode="auto">
            <a:xfrm>
              <a:off x="9255849" y="2202517"/>
              <a:ext cx="1981200" cy="765175"/>
            </a:xfrm>
            <a:prstGeom prst="rect">
              <a:avLst/>
            </a:prstGeom>
            <a:solidFill>
              <a:srgbClr val="5F5F5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it-IT" sz="1100" b="1">
                  <a:solidFill>
                    <a:schemeClr val="bg1"/>
                  </a:solidFill>
                  <a:latin typeface="Arial" panose="020B0604020202020204" pitchFamily="34" charset="0"/>
                </a:rPr>
                <a:t>AREA STRATEGICA 4</a:t>
              </a:r>
            </a:p>
            <a:p>
              <a:pPr algn="ctr"/>
              <a:r>
                <a:rPr lang="it-IT" sz="1100">
                  <a:solidFill>
                    <a:schemeClr val="bg1"/>
                  </a:solidFill>
                  <a:latin typeface="Arial" panose="020B0604020202020204" pitchFamily="34" charset="0"/>
                </a:rPr>
                <a:t>Efficienza organizzativa, valorizzazione delle risorse </a:t>
              </a:r>
            </a:p>
            <a:p>
              <a:pPr algn="ctr"/>
              <a:r>
                <a:rPr lang="it-IT" sz="1100">
                  <a:solidFill>
                    <a:schemeClr val="bg1"/>
                  </a:solidFill>
                  <a:latin typeface="Arial" panose="020B0604020202020204" pitchFamily="34" charset="0"/>
                </a:rPr>
                <a:t>e trasparenza</a:t>
              </a:r>
            </a:p>
          </p:txBody>
        </p:sp>
        <p:sp>
          <p:nvSpPr>
            <p:cNvPr id="14" name="Text Box 9"/>
            <p:cNvSpPr txBox="1">
              <a:spLocks noChangeArrowheads="1"/>
            </p:cNvSpPr>
            <p:nvPr/>
          </p:nvSpPr>
          <p:spPr bwMode="auto">
            <a:xfrm>
              <a:off x="2112099" y="3054696"/>
              <a:ext cx="2438400" cy="3749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3663" indent="-93663">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fontAlgn="base">
                <a:spcBef>
                  <a:spcPct val="0"/>
                </a:spcBef>
                <a:spcAft>
                  <a:spcPct val="0"/>
                </a:spcAft>
                <a:defRPr sz="2400">
                  <a:solidFill>
                    <a:schemeClr val="tx1"/>
                  </a:solidFill>
                  <a:latin typeface="Times New Roman" panose="02020603050405020304" pitchFamily="18" charset="0"/>
                </a:defRPr>
              </a:lvl6pPr>
              <a:lvl7pPr fontAlgn="base">
                <a:spcBef>
                  <a:spcPct val="0"/>
                </a:spcBef>
                <a:spcAft>
                  <a:spcPct val="0"/>
                </a:spcAft>
                <a:defRPr sz="2400">
                  <a:solidFill>
                    <a:schemeClr val="tx1"/>
                  </a:solidFill>
                  <a:latin typeface="Times New Roman" panose="02020603050405020304" pitchFamily="18" charset="0"/>
                </a:defRPr>
              </a:lvl7pPr>
              <a:lvl8pPr fontAlgn="base">
                <a:spcBef>
                  <a:spcPct val="0"/>
                </a:spcBef>
                <a:spcAft>
                  <a:spcPct val="0"/>
                </a:spcAft>
                <a:defRPr sz="2400">
                  <a:solidFill>
                    <a:schemeClr val="tx1"/>
                  </a:solidFill>
                  <a:latin typeface="Times New Roman" panose="02020603050405020304" pitchFamily="18" charset="0"/>
                </a:defRPr>
              </a:lvl8pPr>
              <a:lvl9pPr fontAlgn="base">
                <a:spcBef>
                  <a:spcPct val="0"/>
                </a:spcBef>
                <a:spcAft>
                  <a:spcPct val="0"/>
                </a:spcAft>
                <a:defRPr sz="2400">
                  <a:solidFill>
                    <a:schemeClr val="tx1"/>
                  </a:solidFill>
                  <a:latin typeface="Times New Roman" panose="02020603050405020304" pitchFamily="18" charset="0"/>
                </a:defRPr>
              </a:lvl9pPr>
            </a:lstStyle>
            <a:p>
              <a:pPr algn="ctr">
                <a:spcBef>
                  <a:spcPct val="50000"/>
                </a:spcBef>
                <a:buFont typeface="Wingdings" panose="05000000000000000000" pitchFamily="2" charset="2"/>
                <a:buNone/>
              </a:pPr>
              <a:r>
                <a:rPr lang="it-IT" sz="1000" u="sng" dirty="0">
                  <a:effectLst>
                    <a:outerShdw blurRad="38100" dist="38100" dir="2700000" algn="tl">
                      <a:srgbClr val="C0C0C0"/>
                    </a:outerShdw>
                  </a:effectLst>
                  <a:latin typeface="Arial" panose="020B0604020202020204" pitchFamily="34" charset="0"/>
                </a:rPr>
                <a:t>OBIETTIVI STRATEGICI</a:t>
              </a:r>
            </a:p>
            <a:p>
              <a:pPr>
                <a:spcBef>
                  <a:spcPct val="50000"/>
                </a:spcBef>
                <a:buFont typeface="Wingdings" panose="05000000000000000000" pitchFamily="2" charset="2"/>
                <a:buChar char="§"/>
              </a:pPr>
              <a:r>
                <a:rPr lang="it-IT" sz="1000" dirty="0" smtClean="0">
                  <a:latin typeface="Arial" panose="020B0604020202020204" pitchFamily="34" charset="0"/>
                </a:rPr>
                <a:t>Sviluppo </a:t>
              </a:r>
              <a:r>
                <a:rPr lang="it-IT" sz="1000" dirty="0">
                  <a:latin typeface="Arial" panose="020B0604020202020204" pitchFamily="34" charset="0"/>
                </a:rPr>
                <a:t>sostenibile, green e blue economy</a:t>
              </a:r>
            </a:p>
            <a:p>
              <a:pPr>
                <a:spcBef>
                  <a:spcPct val="50000"/>
                </a:spcBef>
                <a:buFont typeface="Wingdings" panose="05000000000000000000" pitchFamily="2" charset="2"/>
                <a:buChar char="§"/>
              </a:pPr>
              <a:r>
                <a:rPr lang="it-IT" sz="1000" dirty="0">
                  <a:latin typeface="Arial" panose="020B0604020202020204" pitchFamily="34" charset="0"/>
                </a:rPr>
                <a:t>Innovazione e trasferimento tecnologico</a:t>
              </a:r>
            </a:p>
            <a:p>
              <a:pPr>
                <a:spcBef>
                  <a:spcPct val="50000"/>
                </a:spcBef>
                <a:buFont typeface="Wingdings" panose="05000000000000000000" pitchFamily="2" charset="2"/>
                <a:buChar char="§"/>
              </a:pPr>
              <a:r>
                <a:rPr lang="it-IT" sz="1000" dirty="0">
                  <a:latin typeface="Arial" panose="020B0604020202020204" pitchFamily="34" charset="0"/>
                </a:rPr>
                <a:t>Internazionalizzazione delle imprese</a:t>
              </a:r>
            </a:p>
            <a:p>
              <a:pPr>
                <a:spcBef>
                  <a:spcPct val="50000"/>
                </a:spcBef>
                <a:buFont typeface="Wingdings" panose="05000000000000000000" pitchFamily="2" charset="2"/>
                <a:buChar char="§"/>
              </a:pPr>
              <a:r>
                <a:rPr lang="it-IT" sz="1000" dirty="0">
                  <a:latin typeface="Arial" panose="020B0604020202020204" pitchFamily="34" charset="0"/>
                </a:rPr>
                <a:t>Progettazione europea e cooperazione internazionale</a:t>
              </a:r>
            </a:p>
            <a:p>
              <a:pPr>
                <a:spcBef>
                  <a:spcPct val="50000"/>
                </a:spcBef>
                <a:buFont typeface="Wingdings" panose="05000000000000000000" pitchFamily="2" charset="2"/>
                <a:buChar char="§"/>
              </a:pPr>
              <a:r>
                <a:rPr lang="it-IT" sz="1000" dirty="0">
                  <a:latin typeface="Arial" panose="020B0604020202020204" pitchFamily="34" charset="0"/>
                </a:rPr>
                <a:t>Territorio e produzioni locali tipiche      e di qualità </a:t>
              </a:r>
            </a:p>
            <a:p>
              <a:pPr>
                <a:spcBef>
                  <a:spcPct val="50000"/>
                </a:spcBef>
                <a:buFont typeface="Wingdings" panose="05000000000000000000" pitchFamily="2" charset="2"/>
                <a:buChar char="§"/>
              </a:pPr>
              <a:r>
                <a:rPr lang="it-IT" sz="1000" dirty="0">
                  <a:latin typeface="Arial" panose="020B0604020202020204" pitchFamily="34" charset="0"/>
                </a:rPr>
                <a:t>Produzioni locali tipiche e di qualità nel settore dei metalli preziosi</a:t>
              </a:r>
            </a:p>
            <a:p>
              <a:pPr>
                <a:spcBef>
                  <a:spcPct val="50000"/>
                </a:spcBef>
                <a:buFont typeface="Wingdings" panose="05000000000000000000" pitchFamily="2" charset="2"/>
                <a:buChar char="§"/>
              </a:pPr>
              <a:r>
                <a:rPr lang="it-IT" sz="1000" dirty="0">
                  <a:latin typeface="Arial" panose="020B0604020202020204" pitchFamily="34" charset="0"/>
                </a:rPr>
                <a:t>Produzioni locali tipiche e di qualità nei settori agricoltura e pesca</a:t>
              </a:r>
            </a:p>
            <a:p>
              <a:pPr>
                <a:spcBef>
                  <a:spcPct val="50000"/>
                </a:spcBef>
                <a:buFont typeface="Wingdings" panose="05000000000000000000" pitchFamily="2" charset="2"/>
                <a:buChar char="§"/>
              </a:pPr>
              <a:r>
                <a:rPr lang="it-IT" sz="1000" dirty="0">
                  <a:latin typeface="Arial" panose="020B0604020202020204" pitchFamily="34" charset="0"/>
                </a:rPr>
                <a:t>Accesso al credito</a:t>
              </a:r>
            </a:p>
            <a:p>
              <a:pPr>
                <a:spcBef>
                  <a:spcPct val="50000"/>
                </a:spcBef>
                <a:buFont typeface="Wingdings" panose="05000000000000000000" pitchFamily="2" charset="2"/>
                <a:buChar char="§"/>
              </a:pPr>
              <a:r>
                <a:rPr lang="it-IT" sz="1000" dirty="0">
                  <a:latin typeface="Arial" panose="020B0604020202020204" pitchFamily="34" charset="0"/>
                </a:rPr>
                <a:t>Nuova imprenditorialità e creazione    di nuove professionalità</a:t>
              </a:r>
            </a:p>
            <a:p>
              <a:pPr>
                <a:spcBef>
                  <a:spcPct val="50000"/>
                </a:spcBef>
                <a:buFont typeface="Wingdings" panose="05000000000000000000" pitchFamily="2" charset="2"/>
                <a:buChar char="§"/>
              </a:pPr>
              <a:r>
                <a:rPr lang="it-IT" sz="1000" dirty="0">
                  <a:latin typeface="Arial" panose="020B0604020202020204" pitchFamily="34" charset="0"/>
                </a:rPr>
                <a:t>Sostegno a progetti delle associazioni di categoria</a:t>
              </a:r>
            </a:p>
          </p:txBody>
        </p:sp>
        <p:sp>
          <p:nvSpPr>
            <p:cNvPr id="15" name="Text Box 10"/>
            <p:cNvSpPr txBox="1">
              <a:spLocks noChangeArrowheads="1"/>
            </p:cNvSpPr>
            <p:nvPr/>
          </p:nvSpPr>
          <p:spPr bwMode="auto">
            <a:xfrm>
              <a:off x="4579074" y="3054696"/>
              <a:ext cx="20574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3663" indent="-93663">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fontAlgn="base">
                <a:spcBef>
                  <a:spcPct val="0"/>
                </a:spcBef>
                <a:spcAft>
                  <a:spcPct val="0"/>
                </a:spcAft>
                <a:defRPr sz="2400">
                  <a:solidFill>
                    <a:schemeClr val="tx1"/>
                  </a:solidFill>
                  <a:latin typeface="Times New Roman" panose="02020603050405020304" pitchFamily="18" charset="0"/>
                </a:defRPr>
              </a:lvl6pPr>
              <a:lvl7pPr fontAlgn="base">
                <a:spcBef>
                  <a:spcPct val="0"/>
                </a:spcBef>
                <a:spcAft>
                  <a:spcPct val="0"/>
                </a:spcAft>
                <a:defRPr sz="2400">
                  <a:solidFill>
                    <a:schemeClr val="tx1"/>
                  </a:solidFill>
                  <a:latin typeface="Times New Roman" panose="02020603050405020304" pitchFamily="18" charset="0"/>
                </a:defRPr>
              </a:lvl7pPr>
              <a:lvl8pPr fontAlgn="base">
                <a:spcBef>
                  <a:spcPct val="0"/>
                </a:spcBef>
                <a:spcAft>
                  <a:spcPct val="0"/>
                </a:spcAft>
                <a:defRPr sz="2400">
                  <a:solidFill>
                    <a:schemeClr val="tx1"/>
                  </a:solidFill>
                  <a:latin typeface="Times New Roman" panose="02020603050405020304" pitchFamily="18" charset="0"/>
                </a:defRPr>
              </a:lvl8pPr>
              <a:lvl9pPr fontAlgn="base">
                <a:spcBef>
                  <a:spcPct val="0"/>
                </a:spcBef>
                <a:spcAft>
                  <a:spcPct val="0"/>
                </a:spcAft>
                <a:defRPr sz="2400">
                  <a:solidFill>
                    <a:schemeClr val="tx1"/>
                  </a:solidFill>
                  <a:latin typeface="Times New Roman" panose="02020603050405020304" pitchFamily="18" charset="0"/>
                </a:defRPr>
              </a:lvl9pPr>
            </a:lstStyle>
            <a:p>
              <a:pPr algn="ctr">
                <a:spcBef>
                  <a:spcPct val="50000"/>
                </a:spcBef>
                <a:buFont typeface="Wingdings" panose="05000000000000000000" pitchFamily="2" charset="2"/>
                <a:buNone/>
              </a:pPr>
              <a:r>
                <a:rPr lang="it-IT" sz="1000" u="sng" dirty="0">
                  <a:effectLst>
                    <a:outerShdw blurRad="38100" dist="38100" dir="2700000" algn="tl">
                      <a:srgbClr val="C0C0C0"/>
                    </a:outerShdw>
                  </a:effectLst>
                  <a:latin typeface="Arial" panose="020B0604020202020204" pitchFamily="34" charset="0"/>
                </a:rPr>
                <a:t>OBIETTIVI STRATEGICI</a:t>
              </a:r>
            </a:p>
            <a:p>
              <a:pPr>
                <a:spcBef>
                  <a:spcPct val="50000"/>
                </a:spcBef>
                <a:buFont typeface="Wingdings" panose="05000000000000000000" pitchFamily="2" charset="2"/>
                <a:buChar char="§"/>
              </a:pPr>
              <a:r>
                <a:rPr lang="it-IT" sz="1000" dirty="0">
                  <a:latin typeface="Arial" panose="020B0604020202020204" pitchFamily="34" charset="0"/>
                </a:rPr>
                <a:t>Semplificazione amministrativa nei servizi alle imprese</a:t>
              </a:r>
            </a:p>
            <a:p>
              <a:pPr>
                <a:spcBef>
                  <a:spcPct val="50000"/>
                </a:spcBef>
                <a:buFont typeface="Wingdings" panose="05000000000000000000" pitchFamily="2" charset="2"/>
                <a:buChar char="§"/>
              </a:pPr>
              <a:r>
                <a:rPr lang="it-IT" sz="1000" dirty="0">
                  <a:latin typeface="Arial" panose="020B0604020202020204" pitchFamily="34" charset="0"/>
                </a:rPr>
                <a:t>Tutela delle imprese e dei consumatori</a:t>
              </a:r>
            </a:p>
          </p:txBody>
        </p:sp>
        <p:sp>
          <p:nvSpPr>
            <p:cNvPr id="16" name="Text Box 11"/>
            <p:cNvSpPr txBox="1">
              <a:spLocks noChangeArrowheads="1"/>
            </p:cNvSpPr>
            <p:nvPr/>
          </p:nvSpPr>
          <p:spPr bwMode="auto">
            <a:xfrm>
              <a:off x="6884124" y="3054696"/>
              <a:ext cx="2209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3663" indent="-93663">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fontAlgn="base">
                <a:spcBef>
                  <a:spcPct val="0"/>
                </a:spcBef>
                <a:spcAft>
                  <a:spcPct val="0"/>
                </a:spcAft>
                <a:defRPr sz="2400">
                  <a:solidFill>
                    <a:schemeClr val="tx1"/>
                  </a:solidFill>
                  <a:latin typeface="Times New Roman" panose="02020603050405020304" pitchFamily="18" charset="0"/>
                </a:defRPr>
              </a:lvl6pPr>
              <a:lvl7pPr fontAlgn="base">
                <a:spcBef>
                  <a:spcPct val="0"/>
                </a:spcBef>
                <a:spcAft>
                  <a:spcPct val="0"/>
                </a:spcAft>
                <a:defRPr sz="2400">
                  <a:solidFill>
                    <a:schemeClr val="tx1"/>
                  </a:solidFill>
                  <a:latin typeface="Times New Roman" panose="02020603050405020304" pitchFamily="18" charset="0"/>
                </a:defRPr>
              </a:lvl7pPr>
              <a:lvl8pPr fontAlgn="base">
                <a:spcBef>
                  <a:spcPct val="0"/>
                </a:spcBef>
                <a:spcAft>
                  <a:spcPct val="0"/>
                </a:spcAft>
                <a:defRPr sz="2400">
                  <a:solidFill>
                    <a:schemeClr val="tx1"/>
                  </a:solidFill>
                  <a:latin typeface="Times New Roman" panose="02020603050405020304" pitchFamily="18" charset="0"/>
                </a:defRPr>
              </a:lvl8pPr>
              <a:lvl9pPr fontAlgn="base">
                <a:spcBef>
                  <a:spcPct val="0"/>
                </a:spcBef>
                <a:spcAft>
                  <a:spcPct val="0"/>
                </a:spcAft>
                <a:defRPr sz="2400">
                  <a:solidFill>
                    <a:schemeClr val="tx1"/>
                  </a:solidFill>
                  <a:latin typeface="Times New Roman" panose="02020603050405020304" pitchFamily="18" charset="0"/>
                </a:defRPr>
              </a:lvl9pPr>
            </a:lstStyle>
            <a:p>
              <a:pPr algn="ctr">
                <a:spcBef>
                  <a:spcPct val="50000"/>
                </a:spcBef>
                <a:buFont typeface="Wingdings" panose="05000000000000000000" pitchFamily="2" charset="2"/>
                <a:buNone/>
              </a:pPr>
              <a:r>
                <a:rPr lang="it-IT" sz="1000" u="sng" dirty="0">
                  <a:effectLst>
                    <a:outerShdw blurRad="38100" dist="38100" dir="2700000" algn="tl">
                      <a:srgbClr val="C0C0C0"/>
                    </a:outerShdw>
                  </a:effectLst>
                  <a:latin typeface="Arial" panose="020B0604020202020204" pitchFamily="34" charset="0"/>
                </a:rPr>
                <a:t>OBIETTIVI STRATEGICI</a:t>
              </a:r>
            </a:p>
            <a:p>
              <a:pPr>
                <a:spcBef>
                  <a:spcPct val="50000"/>
                </a:spcBef>
                <a:buFont typeface="Wingdings" panose="05000000000000000000" pitchFamily="2" charset="2"/>
                <a:buChar char="§"/>
              </a:pPr>
              <a:r>
                <a:rPr lang="it-IT" sz="1000" dirty="0">
                  <a:latin typeface="Arial" panose="020B0604020202020204" pitchFamily="34" charset="0"/>
                </a:rPr>
                <a:t>Relazioni con gli </a:t>
              </a:r>
              <a:r>
                <a:rPr lang="it-IT" sz="1000" dirty="0" smtClean="0">
                  <a:latin typeface="Arial" panose="020B0604020202020204" pitchFamily="34" charset="0"/>
                </a:rPr>
                <a:t>stakeholder</a:t>
              </a:r>
              <a:endParaRPr lang="it-IT" sz="1000" dirty="0">
                <a:latin typeface="Arial" panose="020B0604020202020204" pitchFamily="34" charset="0"/>
              </a:endParaRPr>
            </a:p>
            <a:p>
              <a:pPr>
                <a:spcBef>
                  <a:spcPct val="50000"/>
                </a:spcBef>
                <a:buFont typeface="Wingdings" panose="05000000000000000000" pitchFamily="2" charset="2"/>
                <a:buChar char="§"/>
              </a:pPr>
              <a:r>
                <a:rPr lang="it-IT" sz="1000" dirty="0">
                  <a:latin typeface="Arial" panose="020B0604020202020204" pitchFamily="34" charset="0"/>
                </a:rPr>
                <a:t>Informazioni statistiche</a:t>
              </a:r>
            </a:p>
            <a:p>
              <a:pPr>
                <a:spcBef>
                  <a:spcPct val="50000"/>
                </a:spcBef>
                <a:buFont typeface="Wingdings" panose="05000000000000000000" pitchFamily="2" charset="2"/>
                <a:buChar char="§"/>
              </a:pPr>
              <a:r>
                <a:rPr lang="it-IT" sz="1000" dirty="0">
                  <a:latin typeface="Arial" panose="020B0604020202020204" pitchFamily="34" charset="0"/>
                </a:rPr>
                <a:t>Partecipazioni in società</a:t>
              </a:r>
            </a:p>
            <a:p>
              <a:pPr>
                <a:spcBef>
                  <a:spcPct val="50000"/>
                </a:spcBef>
                <a:buFont typeface="Wingdings" panose="05000000000000000000" pitchFamily="2" charset="2"/>
                <a:buChar char="§"/>
              </a:pPr>
              <a:r>
                <a:rPr lang="it-IT" sz="1000" dirty="0">
                  <a:latin typeface="Arial" panose="020B0604020202020204" pitchFamily="34" charset="0"/>
                </a:rPr>
                <a:t>Sistema camerale nazionale e regionale</a:t>
              </a:r>
            </a:p>
          </p:txBody>
        </p:sp>
        <p:sp>
          <p:nvSpPr>
            <p:cNvPr id="17" name="Text Box 12"/>
            <p:cNvSpPr txBox="1">
              <a:spLocks noChangeArrowheads="1"/>
            </p:cNvSpPr>
            <p:nvPr/>
          </p:nvSpPr>
          <p:spPr bwMode="auto">
            <a:xfrm>
              <a:off x="9312999" y="3051521"/>
              <a:ext cx="1819275"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66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3663" indent="-93663">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fontAlgn="base">
                <a:spcBef>
                  <a:spcPct val="0"/>
                </a:spcBef>
                <a:spcAft>
                  <a:spcPct val="0"/>
                </a:spcAft>
                <a:defRPr sz="2400">
                  <a:solidFill>
                    <a:schemeClr val="tx1"/>
                  </a:solidFill>
                  <a:latin typeface="Times New Roman" panose="02020603050405020304" pitchFamily="18" charset="0"/>
                </a:defRPr>
              </a:lvl6pPr>
              <a:lvl7pPr fontAlgn="base">
                <a:spcBef>
                  <a:spcPct val="0"/>
                </a:spcBef>
                <a:spcAft>
                  <a:spcPct val="0"/>
                </a:spcAft>
                <a:defRPr sz="2400">
                  <a:solidFill>
                    <a:schemeClr val="tx1"/>
                  </a:solidFill>
                  <a:latin typeface="Times New Roman" panose="02020603050405020304" pitchFamily="18" charset="0"/>
                </a:defRPr>
              </a:lvl7pPr>
              <a:lvl8pPr fontAlgn="base">
                <a:spcBef>
                  <a:spcPct val="0"/>
                </a:spcBef>
                <a:spcAft>
                  <a:spcPct val="0"/>
                </a:spcAft>
                <a:defRPr sz="2400">
                  <a:solidFill>
                    <a:schemeClr val="tx1"/>
                  </a:solidFill>
                  <a:latin typeface="Times New Roman" panose="02020603050405020304" pitchFamily="18" charset="0"/>
                </a:defRPr>
              </a:lvl8pPr>
              <a:lvl9pPr fontAlgn="base">
                <a:spcBef>
                  <a:spcPct val="0"/>
                </a:spcBef>
                <a:spcAft>
                  <a:spcPct val="0"/>
                </a:spcAft>
                <a:defRPr sz="2400">
                  <a:solidFill>
                    <a:schemeClr val="tx1"/>
                  </a:solidFill>
                  <a:latin typeface="Times New Roman" panose="02020603050405020304" pitchFamily="18" charset="0"/>
                </a:defRPr>
              </a:lvl9pPr>
            </a:lstStyle>
            <a:p>
              <a:pPr algn="ctr">
                <a:spcBef>
                  <a:spcPct val="50000"/>
                </a:spcBef>
                <a:buFont typeface="Wingdings" panose="05000000000000000000" pitchFamily="2" charset="2"/>
                <a:buNone/>
              </a:pPr>
              <a:r>
                <a:rPr lang="it-IT" sz="1000" u="sng">
                  <a:effectLst>
                    <a:outerShdw blurRad="38100" dist="38100" dir="2700000" algn="tl">
                      <a:srgbClr val="C0C0C0"/>
                    </a:outerShdw>
                  </a:effectLst>
                  <a:latin typeface="Arial" panose="020B0604020202020204" pitchFamily="34" charset="0"/>
                </a:rPr>
                <a:t>OBIETTIVI STRATEGICI</a:t>
              </a:r>
              <a:endParaRPr lang="it-IT" sz="1000">
                <a:latin typeface="Arial" panose="020B0604020202020204" pitchFamily="34" charset="0"/>
              </a:endParaRPr>
            </a:p>
            <a:p>
              <a:pPr>
                <a:spcBef>
                  <a:spcPct val="50000"/>
                </a:spcBef>
                <a:buFont typeface="Wingdings" panose="05000000000000000000" pitchFamily="2" charset="2"/>
                <a:buChar char="§"/>
              </a:pPr>
              <a:r>
                <a:rPr lang="it-IT" sz="1000">
                  <a:latin typeface="Arial" panose="020B0604020202020204" pitchFamily="34" charset="0"/>
                </a:rPr>
                <a:t>Sviluppo dell’organizzazione</a:t>
              </a:r>
            </a:p>
            <a:p>
              <a:pPr>
                <a:spcBef>
                  <a:spcPct val="50000"/>
                </a:spcBef>
                <a:buFont typeface="Wingdings" panose="05000000000000000000" pitchFamily="2" charset="2"/>
                <a:buChar char="§"/>
              </a:pPr>
              <a:r>
                <a:rPr lang="it-IT" sz="1000">
                  <a:latin typeface="Arial" panose="020B0604020202020204" pitchFamily="34" charset="0"/>
                </a:rPr>
                <a:t>Ciclo di gestione della performance</a:t>
              </a:r>
            </a:p>
            <a:p>
              <a:pPr>
                <a:spcBef>
                  <a:spcPct val="50000"/>
                </a:spcBef>
                <a:buFont typeface="Wingdings" panose="05000000000000000000" pitchFamily="2" charset="2"/>
                <a:buChar char="§"/>
              </a:pPr>
              <a:r>
                <a:rPr lang="it-IT" sz="1000">
                  <a:latin typeface="Arial" panose="020B0604020202020204" pitchFamily="34" charset="0"/>
                </a:rPr>
                <a:t>Comunicazione</a:t>
              </a:r>
            </a:p>
            <a:p>
              <a:pPr>
                <a:spcBef>
                  <a:spcPct val="50000"/>
                </a:spcBef>
                <a:buFont typeface="Wingdings" panose="05000000000000000000" pitchFamily="2" charset="2"/>
                <a:buChar char="§"/>
              </a:pPr>
              <a:r>
                <a:rPr lang="it-IT" sz="1000">
                  <a:latin typeface="Arial" panose="020B0604020202020204" pitchFamily="34" charset="0"/>
                </a:rPr>
                <a:t>Patrimonio immobiliare</a:t>
              </a:r>
            </a:p>
            <a:p>
              <a:pPr>
                <a:spcBef>
                  <a:spcPct val="50000"/>
                </a:spcBef>
                <a:buFont typeface="Wingdings" panose="05000000000000000000" pitchFamily="2" charset="2"/>
                <a:buChar char="§"/>
              </a:pPr>
              <a:r>
                <a:rPr lang="it-IT" sz="1000">
                  <a:latin typeface="Arial" panose="020B0604020202020204" pitchFamily="34" charset="0"/>
                </a:rPr>
                <a:t>Equilibrio economico-finanziario</a:t>
              </a:r>
            </a:p>
          </p:txBody>
        </p:sp>
        <p:sp>
          <p:nvSpPr>
            <p:cNvPr id="18" name="Rectangle 13"/>
            <p:cNvSpPr>
              <a:spLocks noChangeArrowheads="1"/>
            </p:cNvSpPr>
            <p:nvPr/>
          </p:nvSpPr>
          <p:spPr bwMode="auto">
            <a:xfrm>
              <a:off x="3636099" y="617297"/>
              <a:ext cx="6096000" cy="336550"/>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it-IT" sz="1600" b="1">
                  <a:solidFill>
                    <a:schemeClr val="bg1"/>
                  </a:solidFill>
                  <a:latin typeface="Arial" panose="020B0604020202020204" pitchFamily="34" charset="0"/>
                </a:rPr>
                <a:t>Mandato </a:t>
              </a:r>
              <a:r>
                <a:rPr lang="it-IT" sz="1400" b="1">
                  <a:solidFill>
                    <a:schemeClr val="bg1"/>
                  </a:solidFill>
                  <a:latin typeface="Arial" panose="020B0604020202020204" pitchFamily="34" charset="0"/>
                </a:rPr>
                <a:t>istituzionale</a:t>
              </a:r>
            </a:p>
          </p:txBody>
        </p:sp>
        <p:sp>
          <p:nvSpPr>
            <p:cNvPr id="23" name="Text Box 18"/>
            <p:cNvSpPr txBox="1">
              <a:spLocks noChangeArrowheads="1"/>
            </p:cNvSpPr>
            <p:nvPr/>
          </p:nvSpPr>
          <p:spPr bwMode="auto">
            <a:xfrm>
              <a:off x="3255099" y="952260"/>
              <a:ext cx="7010400" cy="3381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spcBef>
                  <a:spcPct val="20000"/>
                </a:spcBef>
              </a:pPr>
              <a:r>
                <a:rPr lang="it-IT" sz="900" dirty="0">
                  <a:solidFill>
                    <a:srgbClr val="5F5748"/>
                  </a:solidFill>
                  <a:latin typeface="Arial" panose="020B0604020202020204" pitchFamily="34" charset="0"/>
                  <a:ea typeface="Cambria" panose="02040503050406030204" pitchFamily="18" charset="0"/>
                  <a:cs typeface="Cambria" panose="02040503050406030204" pitchFamily="18" charset="0"/>
                </a:rPr>
                <a:t>Supporto e promozione degli interessi generali delle imprese e delle economie locali</a:t>
              </a:r>
            </a:p>
            <a:p>
              <a:pPr algn="ctr">
                <a:lnSpc>
                  <a:spcPct val="80000"/>
                </a:lnSpc>
                <a:spcBef>
                  <a:spcPct val="20000"/>
                </a:spcBef>
              </a:pPr>
              <a:r>
                <a:rPr lang="it-IT" sz="900" dirty="0">
                  <a:solidFill>
                    <a:srgbClr val="5F5748"/>
                  </a:solidFill>
                  <a:latin typeface="Arial" panose="020B0604020202020204" pitchFamily="34" charset="0"/>
                  <a:ea typeface="Cambria" panose="02040503050406030204" pitchFamily="18" charset="0"/>
                  <a:cs typeface="Cambria" panose="02040503050406030204" pitchFamily="18" charset="0"/>
                </a:rPr>
                <a:t>Funzioni nelle materie amministrative ed economiche relative al sistema delle imprese</a:t>
              </a:r>
              <a:r>
                <a:rPr lang="it-IT" sz="900" dirty="0">
                  <a:latin typeface="Arial" panose="020B0604020202020204" pitchFamily="34" charset="0"/>
                </a:rPr>
                <a:t> </a:t>
              </a:r>
            </a:p>
          </p:txBody>
        </p:sp>
        <p:sp>
          <p:nvSpPr>
            <p:cNvPr id="24" name="Oval 19"/>
            <p:cNvSpPr>
              <a:spLocks noChangeArrowheads="1"/>
            </p:cNvSpPr>
            <p:nvPr/>
          </p:nvSpPr>
          <p:spPr bwMode="auto">
            <a:xfrm>
              <a:off x="4402900" y="3788122"/>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25" name="Oval 20"/>
            <p:cNvSpPr>
              <a:spLocks noChangeArrowheads="1"/>
            </p:cNvSpPr>
            <p:nvPr/>
          </p:nvSpPr>
          <p:spPr bwMode="auto">
            <a:xfrm>
              <a:off x="4409250" y="3451571"/>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26" name="Oval 21"/>
            <p:cNvSpPr>
              <a:spLocks noChangeArrowheads="1"/>
            </p:cNvSpPr>
            <p:nvPr/>
          </p:nvSpPr>
          <p:spPr bwMode="auto">
            <a:xfrm>
              <a:off x="4410876" y="4089747"/>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27" name="Oval 22"/>
            <p:cNvSpPr>
              <a:spLocks noChangeArrowheads="1"/>
            </p:cNvSpPr>
            <p:nvPr/>
          </p:nvSpPr>
          <p:spPr bwMode="auto">
            <a:xfrm>
              <a:off x="4414051" y="4397722"/>
              <a:ext cx="152400" cy="15240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28" name="Line 23"/>
            <p:cNvSpPr>
              <a:spLocks noChangeShapeType="1"/>
            </p:cNvSpPr>
            <p:nvPr/>
          </p:nvSpPr>
          <p:spPr bwMode="auto">
            <a:xfrm>
              <a:off x="2169249" y="3670647"/>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9" name="Line 24"/>
            <p:cNvSpPr>
              <a:spLocks noChangeShapeType="1"/>
            </p:cNvSpPr>
            <p:nvPr/>
          </p:nvSpPr>
          <p:spPr bwMode="auto">
            <a:xfrm>
              <a:off x="2169249" y="4051647"/>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0" name="Line 25"/>
            <p:cNvSpPr>
              <a:spLocks noChangeShapeType="1"/>
            </p:cNvSpPr>
            <p:nvPr/>
          </p:nvSpPr>
          <p:spPr bwMode="auto">
            <a:xfrm>
              <a:off x="2159724" y="4299297"/>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1" name="Line 26"/>
            <p:cNvSpPr>
              <a:spLocks noChangeShapeType="1"/>
            </p:cNvSpPr>
            <p:nvPr/>
          </p:nvSpPr>
          <p:spPr bwMode="auto">
            <a:xfrm>
              <a:off x="2150199" y="4661247"/>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2" name="Line 27"/>
            <p:cNvSpPr>
              <a:spLocks noChangeShapeType="1"/>
            </p:cNvSpPr>
            <p:nvPr/>
          </p:nvSpPr>
          <p:spPr bwMode="auto">
            <a:xfrm>
              <a:off x="2150199" y="5042247"/>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3" name="Line 28"/>
            <p:cNvSpPr>
              <a:spLocks noChangeShapeType="1"/>
            </p:cNvSpPr>
            <p:nvPr/>
          </p:nvSpPr>
          <p:spPr bwMode="auto">
            <a:xfrm>
              <a:off x="2140674" y="5413722"/>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4" name="Line 29"/>
            <p:cNvSpPr>
              <a:spLocks noChangeShapeType="1"/>
            </p:cNvSpPr>
            <p:nvPr/>
          </p:nvSpPr>
          <p:spPr bwMode="auto">
            <a:xfrm>
              <a:off x="2131149" y="5794722"/>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5" name="Line 30"/>
            <p:cNvSpPr>
              <a:spLocks noChangeShapeType="1"/>
            </p:cNvSpPr>
            <p:nvPr/>
          </p:nvSpPr>
          <p:spPr bwMode="auto">
            <a:xfrm>
              <a:off x="2131149" y="6042372"/>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6" name="Line 31"/>
            <p:cNvSpPr>
              <a:spLocks noChangeShapeType="1"/>
            </p:cNvSpPr>
            <p:nvPr/>
          </p:nvSpPr>
          <p:spPr bwMode="auto">
            <a:xfrm>
              <a:off x="2150199" y="6423372"/>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7" name="Oval 32"/>
            <p:cNvSpPr>
              <a:spLocks noChangeArrowheads="1"/>
            </p:cNvSpPr>
            <p:nvPr/>
          </p:nvSpPr>
          <p:spPr bwMode="auto">
            <a:xfrm>
              <a:off x="4420401" y="4756497"/>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38" name="Oval 33"/>
            <p:cNvSpPr>
              <a:spLocks noChangeArrowheads="1"/>
            </p:cNvSpPr>
            <p:nvPr/>
          </p:nvSpPr>
          <p:spPr bwMode="auto">
            <a:xfrm>
              <a:off x="4420401" y="5540722"/>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39" name="Oval 34"/>
            <p:cNvSpPr>
              <a:spLocks noChangeArrowheads="1"/>
            </p:cNvSpPr>
            <p:nvPr/>
          </p:nvSpPr>
          <p:spPr bwMode="auto">
            <a:xfrm>
              <a:off x="4422027" y="5832822"/>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40" name="Oval 35"/>
            <p:cNvSpPr>
              <a:spLocks noChangeArrowheads="1"/>
            </p:cNvSpPr>
            <p:nvPr/>
          </p:nvSpPr>
          <p:spPr bwMode="auto">
            <a:xfrm>
              <a:off x="4433178" y="6175722"/>
              <a:ext cx="152400" cy="152400"/>
            </a:xfrm>
            <a:prstGeom prst="ellipse">
              <a:avLst/>
            </a:prstGeom>
            <a:solidFill>
              <a:schemeClr val="accent4"/>
            </a:solidFill>
            <a:ln w="9525">
              <a:solidFill>
                <a:schemeClr val="accent4"/>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41" name="Line 36"/>
            <p:cNvSpPr>
              <a:spLocks noChangeShapeType="1"/>
            </p:cNvSpPr>
            <p:nvPr/>
          </p:nvSpPr>
          <p:spPr bwMode="auto">
            <a:xfrm>
              <a:off x="4652099" y="3673822"/>
              <a:ext cx="20574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 name="Line 37"/>
            <p:cNvSpPr>
              <a:spLocks noChangeShapeType="1"/>
            </p:cNvSpPr>
            <p:nvPr/>
          </p:nvSpPr>
          <p:spPr bwMode="auto">
            <a:xfrm>
              <a:off x="4677499" y="4048472"/>
              <a:ext cx="20574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3" name="Oval 38"/>
            <p:cNvSpPr>
              <a:spLocks noChangeArrowheads="1"/>
            </p:cNvSpPr>
            <p:nvPr/>
          </p:nvSpPr>
          <p:spPr bwMode="auto">
            <a:xfrm>
              <a:off x="6563449" y="3413471"/>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44" name="Oval 39"/>
            <p:cNvSpPr>
              <a:spLocks noChangeArrowheads="1"/>
            </p:cNvSpPr>
            <p:nvPr/>
          </p:nvSpPr>
          <p:spPr bwMode="auto">
            <a:xfrm>
              <a:off x="6563449" y="3769072"/>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45" name="Line 40"/>
            <p:cNvSpPr>
              <a:spLocks noChangeShapeType="1"/>
            </p:cNvSpPr>
            <p:nvPr/>
          </p:nvSpPr>
          <p:spPr bwMode="auto">
            <a:xfrm>
              <a:off x="6988899" y="3527771"/>
              <a:ext cx="20574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6" name="Line 41"/>
            <p:cNvSpPr>
              <a:spLocks noChangeShapeType="1"/>
            </p:cNvSpPr>
            <p:nvPr/>
          </p:nvSpPr>
          <p:spPr bwMode="auto">
            <a:xfrm>
              <a:off x="7001599" y="3756372"/>
              <a:ext cx="20574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7" name="Line 42"/>
            <p:cNvSpPr>
              <a:spLocks noChangeShapeType="1"/>
            </p:cNvSpPr>
            <p:nvPr/>
          </p:nvSpPr>
          <p:spPr bwMode="auto">
            <a:xfrm>
              <a:off x="6988899" y="3984972"/>
              <a:ext cx="20574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8" name="Line 43"/>
            <p:cNvSpPr>
              <a:spLocks noChangeShapeType="1"/>
            </p:cNvSpPr>
            <p:nvPr/>
          </p:nvSpPr>
          <p:spPr bwMode="auto">
            <a:xfrm>
              <a:off x="6988899" y="4365972"/>
              <a:ext cx="20574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9" name="Oval 44"/>
            <p:cNvSpPr>
              <a:spLocks noChangeArrowheads="1"/>
            </p:cNvSpPr>
            <p:nvPr/>
          </p:nvSpPr>
          <p:spPr bwMode="auto">
            <a:xfrm>
              <a:off x="8855799" y="3337271"/>
              <a:ext cx="152400" cy="152400"/>
            </a:xfrm>
            <a:prstGeom prst="ellipse">
              <a:avLst/>
            </a:prstGeom>
            <a:solidFill>
              <a:schemeClr val="accent4"/>
            </a:solidFill>
            <a:ln w="9525">
              <a:solidFill>
                <a:schemeClr val="accent4"/>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50" name="Oval 45"/>
            <p:cNvSpPr>
              <a:spLocks noChangeArrowheads="1"/>
            </p:cNvSpPr>
            <p:nvPr/>
          </p:nvSpPr>
          <p:spPr bwMode="auto">
            <a:xfrm>
              <a:off x="8852624" y="3575397"/>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51" name="Oval 46"/>
            <p:cNvSpPr>
              <a:spLocks noChangeArrowheads="1"/>
            </p:cNvSpPr>
            <p:nvPr/>
          </p:nvSpPr>
          <p:spPr bwMode="auto">
            <a:xfrm>
              <a:off x="8849449" y="4105622"/>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52" name="Line 47"/>
            <p:cNvSpPr>
              <a:spLocks noChangeShapeType="1"/>
            </p:cNvSpPr>
            <p:nvPr/>
          </p:nvSpPr>
          <p:spPr bwMode="auto">
            <a:xfrm>
              <a:off x="9427299" y="3661122"/>
              <a:ext cx="18288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3" name="Line 48"/>
            <p:cNvSpPr>
              <a:spLocks noChangeShapeType="1"/>
            </p:cNvSpPr>
            <p:nvPr/>
          </p:nvSpPr>
          <p:spPr bwMode="auto">
            <a:xfrm>
              <a:off x="9439999" y="4042122"/>
              <a:ext cx="18288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4" name="Line 49"/>
            <p:cNvSpPr>
              <a:spLocks noChangeShapeType="1"/>
            </p:cNvSpPr>
            <p:nvPr/>
          </p:nvSpPr>
          <p:spPr bwMode="auto">
            <a:xfrm>
              <a:off x="9427299" y="4289772"/>
              <a:ext cx="18288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5" name="Line 50"/>
            <p:cNvSpPr>
              <a:spLocks noChangeShapeType="1"/>
            </p:cNvSpPr>
            <p:nvPr/>
          </p:nvSpPr>
          <p:spPr bwMode="auto">
            <a:xfrm>
              <a:off x="9427299" y="4518372"/>
              <a:ext cx="18288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6" name="Line 51"/>
            <p:cNvSpPr>
              <a:spLocks noChangeShapeType="1"/>
            </p:cNvSpPr>
            <p:nvPr/>
          </p:nvSpPr>
          <p:spPr bwMode="auto">
            <a:xfrm>
              <a:off x="9427299" y="4899372"/>
              <a:ext cx="182880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7" name="Oval 52"/>
            <p:cNvSpPr>
              <a:spLocks noChangeArrowheads="1"/>
            </p:cNvSpPr>
            <p:nvPr/>
          </p:nvSpPr>
          <p:spPr bwMode="auto">
            <a:xfrm>
              <a:off x="10976699" y="4080222"/>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58" name="Oval 53"/>
            <p:cNvSpPr>
              <a:spLocks noChangeArrowheads="1"/>
            </p:cNvSpPr>
            <p:nvPr/>
          </p:nvSpPr>
          <p:spPr bwMode="auto">
            <a:xfrm>
              <a:off x="10976699" y="4327872"/>
              <a:ext cx="152400" cy="152400"/>
            </a:xfrm>
            <a:prstGeom prst="ellipse">
              <a:avLst/>
            </a:prstGeom>
            <a:solidFill>
              <a:schemeClr val="accent4"/>
            </a:solidFill>
            <a:ln w="9525">
              <a:solidFill>
                <a:schemeClr val="accent4"/>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59" name="Line 54"/>
            <p:cNvSpPr>
              <a:spLocks noChangeShapeType="1"/>
            </p:cNvSpPr>
            <p:nvPr/>
          </p:nvSpPr>
          <p:spPr bwMode="auto">
            <a:xfrm>
              <a:off x="2131149" y="6804372"/>
              <a:ext cx="2419350" cy="0"/>
            </a:xfrm>
            <a:prstGeom prst="line">
              <a:avLst/>
            </a:prstGeom>
            <a:noFill/>
            <a:ln w="9525">
              <a:solidFill>
                <a:srgbClr val="B2B2B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0" name="Oval 55"/>
            <p:cNvSpPr>
              <a:spLocks noChangeArrowheads="1"/>
            </p:cNvSpPr>
            <p:nvPr/>
          </p:nvSpPr>
          <p:spPr bwMode="auto">
            <a:xfrm>
              <a:off x="4420401" y="5147022"/>
              <a:ext cx="152400" cy="152400"/>
            </a:xfrm>
            <a:prstGeom prst="ellipse">
              <a:avLst/>
            </a:prstGeom>
            <a:solidFill>
              <a:schemeClr val="accent4"/>
            </a:solidFill>
            <a:ln w="9525">
              <a:solidFill>
                <a:schemeClr val="accent4"/>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61" name="Oval 56"/>
            <p:cNvSpPr>
              <a:spLocks noChangeArrowheads="1"/>
            </p:cNvSpPr>
            <p:nvPr/>
          </p:nvSpPr>
          <p:spPr bwMode="auto">
            <a:xfrm>
              <a:off x="10973601" y="4632672"/>
              <a:ext cx="152400" cy="152400"/>
            </a:xfrm>
            <a:prstGeom prst="ellipse">
              <a:avLst/>
            </a:prstGeom>
            <a:solidFill>
              <a:schemeClr val="accent4"/>
            </a:solidFill>
            <a:ln w="9525">
              <a:solidFill>
                <a:schemeClr val="accent4"/>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62" name="Oval 57"/>
            <p:cNvSpPr>
              <a:spLocks noChangeArrowheads="1"/>
            </p:cNvSpPr>
            <p:nvPr/>
          </p:nvSpPr>
          <p:spPr bwMode="auto">
            <a:xfrm>
              <a:off x="8854173" y="3794472"/>
              <a:ext cx="152400" cy="152400"/>
            </a:xfrm>
            <a:prstGeom prst="ellipse">
              <a:avLst/>
            </a:prstGeom>
            <a:solidFill>
              <a:schemeClr val="accent4"/>
            </a:solidFill>
            <a:ln w="9525">
              <a:solidFill>
                <a:schemeClr val="accent4"/>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63" name="Oval 58"/>
            <p:cNvSpPr>
              <a:spLocks noChangeArrowheads="1"/>
            </p:cNvSpPr>
            <p:nvPr/>
          </p:nvSpPr>
          <p:spPr bwMode="auto">
            <a:xfrm>
              <a:off x="4442703" y="6528147"/>
              <a:ext cx="152400" cy="152400"/>
            </a:xfrm>
            <a:prstGeom prst="ellipse">
              <a:avLst/>
            </a:prstGeom>
            <a:solidFill>
              <a:schemeClr val="accent4"/>
            </a:solidFill>
            <a:ln w="9525">
              <a:solidFill>
                <a:schemeClr val="accent4"/>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64" name="Oval 59"/>
            <p:cNvSpPr>
              <a:spLocks noChangeArrowheads="1"/>
            </p:cNvSpPr>
            <p:nvPr/>
          </p:nvSpPr>
          <p:spPr bwMode="auto">
            <a:xfrm>
              <a:off x="10978248" y="3432521"/>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sp>
          <p:nvSpPr>
            <p:cNvPr id="65" name="Oval 60"/>
            <p:cNvSpPr>
              <a:spLocks noChangeArrowheads="1"/>
            </p:cNvSpPr>
            <p:nvPr/>
          </p:nvSpPr>
          <p:spPr bwMode="auto">
            <a:xfrm>
              <a:off x="10979874" y="3756372"/>
              <a:ext cx="152400" cy="1524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107763" dir="13500000" algn="ctr" rotWithShape="0">
                      <a:schemeClr val="bg2"/>
                    </a:outerShdw>
                  </a:effectLst>
                </a14:hiddenEffects>
              </a:ext>
            </a:extLst>
          </p:spPr>
          <p:txBody>
            <a:bodyPr wrap="none" anchor="ctr"/>
            <a:lstStyle/>
            <a:p>
              <a:endParaRPr lang="it-IT"/>
            </a:p>
          </p:txBody>
        </p:sp>
        <p:cxnSp>
          <p:nvCxnSpPr>
            <p:cNvPr id="74" name="Connettore 4 73"/>
            <p:cNvCxnSpPr>
              <a:stCxn id="9" idx="2"/>
              <a:endCxn id="10" idx="0"/>
            </p:cNvCxnSpPr>
            <p:nvPr/>
          </p:nvCxnSpPr>
          <p:spPr>
            <a:xfrm rot="5400000">
              <a:off x="4951221" y="467492"/>
              <a:ext cx="238577" cy="322718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ttore 4 75"/>
            <p:cNvCxnSpPr>
              <a:stCxn id="9" idx="2"/>
              <a:endCxn id="11" idx="0"/>
            </p:cNvCxnSpPr>
            <p:nvPr/>
          </p:nvCxnSpPr>
          <p:spPr>
            <a:xfrm rot="5400000">
              <a:off x="6078428" y="1596845"/>
              <a:ext cx="240723" cy="97062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ttore 4 77"/>
            <p:cNvCxnSpPr>
              <a:stCxn id="9" idx="2"/>
              <a:endCxn id="12" idx="0"/>
            </p:cNvCxnSpPr>
            <p:nvPr/>
          </p:nvCxnSpPr>
          <p:spPr>
            <a:xfrm rot="16200000" flipH="1">
              <a:off x="7233333" y="1412559"/>
              <a:ext cx="240723" cy="133919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ttore 4 79"/>
            <p:cNvCxnSpPr>
              <a:stCxn id="9" idx="2"/>
              <a:endCxn id="13" idx="0"/>
            </p:cNvCxnSpPr>
            <p:nvPr/>
          </p:nvCxnSpPr>
          <p:spPr>
            <a:xfrm rot="16200000" flipH="1">
              <a:off x="8344913" y="300980"/>
              <a:ext cx="240723" cy="356235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p:txBody>
          <a:bodyPr/>
          <a:lstStyle/>
          <a:p>
            <a:fld id="{98D9D6CD-C7D4-42E0-A31B-525549CA2A1D}" type="slidenum">
              <a:rPr lang="it-IT" smtClean="0"/>
              <a:t>30</a:t>
            </a:fld>
            <a:endParaRPr lang="it-IT"/>
          </a:p>
        </p:txBody>
      </p:sp>
    </p:spTree>
    <p:extLst>
      <p:ext uri="{BB962C8B-B14F-4D97-AF65-F5344CB8AC3E}">
        <p14:creationId xmlns:p14="http://schemas.microsoft.com/office/powerpoint/2010/main" val="24160085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3055" y="1144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8"/>
          <p:cNvSpPr>
            <a:spLocks noChangeArrowheads="1"/>
          </p:cNvSpPr>
          <p:nvPr/>
        </p:nvSpPr>
        <p:spPr bwMode="auto">
          <a:xfrm>
            <a:off x="386557" y="926341"/>
            <a:ext cx="5088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3.2 Aree strategiche e obiettivi strategici</a:t>
            </a:r>
            <a:endParaRPr lang="it-IT" sz="2000" dirty="0">
              <a:solidFill>
                <a:srgbClr val="A50021"/>
              </a:solidFill>
              <a:ea typeface="MS PGothic" panose="020B0600070205080204" pitchFamily="34" charset="-128"/>
              <a:cs typeface="Arial" panose="020B0604020202020204" pitchFamily="34" charset="0"/>
            </a:endParaRPr>
          </a:p>
        </p:txBody>
      </p:sp>
      <p:graphicFrame>
        <p:nvGraphicFramePr>
          <p:cNvPr id="6" name="Diagramma 5"/>
          <p:cNvGraphicFramePr/>
          <p:nvPr>
            <p:extLst>
              <p:ext uri="{D42A27DB-BD31-4B8C-83A1-F6EECF244321}">
                <p14:modId xmlns:p14="http://schemas.microsoft.com/office/powerpoint/2010/main" val="21035431"/>
              </p:ext>
            </p:extLst>
          </p:nvPr>
        </p:nvGraphicFramePr>
        <p:xfrm>
          <a:off x="2009699" y="1326451"/>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uppo 6"/>
          <p:cNvGrpSpPr/>
          <p:nvPr/>
        </p:nvGrpSpPr>
        <p:grpSpPr>
          <a:xfrm>
            <a:off x="2341563" y="107618"/>
            <a:ext cx="9394602" cy="430429"/>
            <a:chOff x="2341563" y="107618"/>
            <a:chExt cx="9394602" cy="430429"/>
          </a:xfrm>
        </p:grpSpPr>
        <p:sp>
          <p:nvSpPr>
            <p:cNvPr id="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p:txBody>
          <a:bodyPr/>
          <a:lstStyle/>
          <a:p>
            <a:fld id="{98D9D6CD-C7D4-42E0-A31B-525549CA2A1D}" type="slidenum">
              <a:rPr lang="it-IT" smtClean="0"/>
              <a:t>31</a:t>
            </a:fld>
            <a:endParaRPr lang="it-IT"/>
          </a:p>
        </p:txBody>
      </p:sp>
    </p:spTree>
    <p:extLst>
      <p:ext uri="{BB962C8B-B14F-4D97-AF65-F5344CB8AC3E}">
        <p14:creationId xmlns:p14="http://schemas.microsoft.com/office/powerpoint/2010/main" val="19863275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508" y="29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Diagramma 5"/>
          <p:cNvGraphicFramePr/>
          <p:nvPr>
            <p:extLst>
              <p:ext uri="{D42A27DB-BD31-4B8C-83A1-F6EECF244321}">
                <p14:modId xmlns:p14="http://schemas.microsoft.com/office/powerpoint/2010/main" val="1718394901"/>
              </p:ext>
            </p:extLst>
          </p:nvPr>
        </p:nvGraphicFramePr>
        <p:xfrm>
          <a:off x="-376663" y="1761894"/>
          <a:ext cx="4625277" cy="3131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Tabella 6"/>
          <p:cNvGraphicFramePr>
            <a:graphicFrameLocks noGrp="1"/>
          </p:cNvGraphicFramePr>
          <p:nvPr>
            <p:extLst>
              <p:ext uri="{D42A27DB-BD31-4B8C-83A1-F6EECF244321}">
                <p14:modId xmlns:p14="http://schemas.microsoft.com/office/powerpoint/2010/main" val="3233456010"/>
              </p:ext>
            </p:extLst>
          </p:nvPr>
        </p:nvGraphicFramePr>
        <p:xfrm>
          <a:off x="3523787" y="1921513"/>
          <a:ext cx="7939665" cy="2995701"/>
        </p:xfrm>
        <a:graphic>
          <a:graphicData uri="http://schemas.openxmlformats.org/drawingml/2006/table">
            <a:tbl>
              <a:tblPr firstRow="1">
                <a:tableStyleId>{21E4AEA4-8DFA-4A89-87EB-49C32662AFE0}</a:tableStyleId>
              </a:tblPr>
              <a:tblGrid>
                <a:gridCol w="2624265"/>
                <a:gridCol w="1300963"/>
                <a:gridCol w="1304692"/>
                <a:gridCol w="1030215"/>
                <a:gridCol w="792097"/>
                <a:gridCol w="887433"/>
              </a:tblGrid>
              <a:tr h="675878">
                <a:tc>
                  <a:txBody>
                    <a:bodyPr/>
                    <a:lstStyle/>
                    <a:p>
                      <a:pPr algn="ctr" fontAlgn="ctr"/>
                      <a:r>
                        <a:rPr lang="it-IT" sz="1100" u="none" strike="noStrike" dirty="0">
                          <a:effectLst/>
                          <a:latin typeface="Arial" panose="020B0604020202020204" pitchFamily="34" charset="0"/>
                          <a:cs typeface="Arial" panose="020B0604020202020204" pitchFamily="34" charset="0"/>
                        </a:rPr>
                        <a:t>Indicatori </a:t>
                      </a:r>
                      <a:r>
                        <a:rPr lang="it-IT" sz="1100" u="none" strike="noStrike" dirty="0" smtClean="0">
                          <a:effectLst/>
                          <a:latin typeface="Arial" panose="020B0604020202020204" pitchFamily="34" charset="0"/>
                          <a:cs typeface="Arial" panose="020B0604020202020204" pitchFamily="34" charset="0"/>
                        </a:rPr>
                        <a:t>di </a:t>
                      </a:r>
                      <a:r>
                        <a:rPr lang="it-IT" sz="1100" u="none" strike="noStrike" dirty="0" err="1" smtClean="0">
                          <a:effectLst/>
                          <a:latin typeface="Arial" panose="020B0604020202020204" pitchFamily="34" charset="0"/>
                          <a:cs typeface="Arial" panose="020B0604020202020204" pitchFamily="34" charset="0"/>
                        </a:rPr>
                        <a:t>outcome</a:t>
                      </a: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Storico</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1" i="0" u="none" strike="noStrike" dirty="0" smtClean="0">
                          <a:solidFill>
                            <a:srgbClr val="FFFFFF"/>
                          </a:solidFill>
                          <a:effectLst/>
                          <a:latin typeface="Arial" panose="020B0604020202020204" pitchFamily="34" charset="0"/>
                          <a:cs typeface="Arial" panose="020B0604020202020204" pitchFamily="34" charset="0"/>
                        </a:rPr>
                        <a:t>Dato 2013</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a:effectLst/>
                          <a:latin typeface="Arial" panose="020B0604020202020204" pitchFamily="34" charset="0"/>
                          <a:cs typeface="Arial" panose="020B0604020202020204" pitchFamily="34" charset="0"/>
                        </a:rPr>
                        <a:t>Target</a:t>
                      </a:r>
                      <a:br>
                        <a:rPr lang="it-IT" sz="1100" u="none" strike="noStrike" dirty="0">
                          <a:effectLst/>
                          <a:latin typeface="Arial" panose="020B0604020202020204" pitchFamily="34" charset="0"/>
                          <a:cs typeface="Arial" panose="020B0604020202020204" pitchFamily="34" charset="0"/>
                        </a:rPr>
                      </a:br>
                      <a:r>
                        <a:rPr lang="it-IT" sz="1100" u="none" strike="noStrike" dirty="0">
                          <a:effectLst/>
                          <a:latin typeface="Arial" panose="020B0604020202020204" pitchFamily="34" charset="0"/>
                          <a:cs typeface="Arial" panose="020B0604020202020204" pitchFamily="34" charset="0"/>
                        </a:rPr>
                        <a:t> 2013</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a:effectLst/>
                          <a:latin typeface="Arial" panose="020B0604020202020204" pitchFamily="34" charset="0"/>
                          <a:cs typeface="Arial" panose="020B0604020202020204" pitchFamily="34" charset="0"/>
                        </a:rPr>
                        <a:t>Consuntivo 2013</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a:effectLst/>
                          <a:latin typeface="Arial" panose="020B0604020202020204" pitchFamily="34" charset="0"/>
                          <a:cs typeface="Arial" panose="020B0604020202020204" pitchFamily="34" charset="0"/>
                        </a:rPr>
                        <a:t>Scostamento rispetto al target</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614773">
                <a:tc>
                  <a:txBody>
                    <a:bodyPr/>
                    <a:lstStyle/>
                    <a:p>
                      <a:pPr marL="36000" algn="l" fontAlgn="ctr"/>
                      <a:r>
                        <a:rPr lang="it-IT" sz="1100" u="none" strike="noStrike" dirty="0" smtClean="0">
                          <a:effectLst/>
                          <a:latin typeface="Arial" panose="020B0604020202020204" pitchFamily="34" charset="0"/>
                          <a:cs typeface="Arial" panose="020B0604020202020204" pitchFamily="34" charset="0"/>
                        </a:rPr>
                        <a:t>Tasso di crescita delle imprese</a:t>
                      </a:r>
                      <a:r>
                        <a:rPr lang="it-IT" sz="1100" u="none" strike="noStrike" baseline="0" dirty="0" smtClean="0">
                          <a:effectLst/>
                          <a:latin typeface="Arial" panose="020B0604020202020204" pitchFamily="34" charset="0"/>
                          <a:cs typeface="Arial" panose="020B0604020202020204" pitchFamily="34" charset="0"/>
                        </a:rPr>
                        <a:t> 2013 /    </a:t>
                      </a:r>
                    </a:p>
                    <a:p>
                      <a:pPr marL="36000" algn="l" fontAlgn="ctr"/>
                      <a:r>
                        <a:rPr lang="it-IT" sz="1100" u="none" strike="noStrike" baseline="0" dirty="0" smtClean="0">
                          <a:effectLst/>
                          <a:latin typeface="Arial" panose="020B0604020202020204" pitchFamily="34" charset="0"/>
                          <a:cs typeface="Arial" panose="020B0604020202020204" pitchFamily="34" charset="0"/>
                        </a:rPr>
                        <a:t>Tasso di crescita delle imprese 2012</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solidFill>
                            <a:schemeClr val="tx1"/>
                          </a:solidFill>
                          <a:effectLst/>
                          <a:latin typeface="Arial" panose="020B0604020202020204" pitchFamily="34" charset="0"/>
                          <a:cs typeface="Arial" panose="020B0604020202020204" pitchFamily="34" charset="0"/>
                        </a:rPr>
                        <a:t>-0,40%</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+0,01%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a:solidFill>
                            <a:srgbClr val="000000"/>
                          </a:solidFill>
                          <a:effectLst/>
                          <a:latin typeface="Arial" panose="020B0604020202020204" pitchFamily="34" charset="0"/>
                        </a:rPr>
                        <a:t>-0,03</a:t>
                      </a:r>
                    </a:p>
                  </a:txBody>
                  <a:tcPr marL="9525" marR="9525" marT="9525" marB="0" anchor="ctr"/>
                </a:tc>
                <a:tc>
                  <a:txBody>
                    <a:bodyPr/>
                    <a:lstStyle/>
                    <a:p>
                      <a:pPr algn="ctr" fontAlgn="ctr"/>
                      <a:r>
                        <a:rPr lang="it-IT" sz="1100" b="0" i="0" u="none" strike="noStrike" dirty="0" smtClean="0">
                          <a:solidFill>
                            <a:srgbClr val="000000"/>
                          </a:solidFill>
                          <a:effectLst/>
                          <a:latin typeface="Arial" panose="020B0604020202020204" pitchFamily="34" charset="0"/>
                        </a:rPr>
                        <a:t>+ 103</a:t>
                      </a:r>
                      <a:r>
                        <a:rPr lang="it-IT" sz="1100" b="0" i="0" u="none" strike="noStrike" dirty="0">
                          <a:solidFill>
                            <a:srgbClr val="000000"/>
                          </a:solidFill>
                          <a:effectLst/>
                          <a:latin typeface="Arial" panose="020B0604020202020204" pitchFamily="34" charset="0"/>
                        </a:rPr>
                        <a:t>%</a:t>
                      </a:r>
                    </a:p>
                  </a:txBody>
                  <a:tcPr marL="9525" marR="9525" marT="9525" marB="0" anchor="ctr"/>
                </a:tc>
              </a:tr>
              <a:tr h="568350">
                <a:tc>
                  <a:txBody>
                    <a:bodyPr/>
                    <a:lstStyle/>
                    <a:p>
                      <a:pPr marL="36000" algn="l" fontAlgn="ctr"/>
                      <a:r>
                        <a:rPr lang="it-IT" sz="1100" u="none" strike="noStrike" dirty="0" smtClean="0">
                          <a:effectLst/>
                          <a:latin typeface="Arial" panose="020B0604020202020204" pitchFamily="34" charset="0"/>
                          <a:cs typeface="Arial" panose="020B0604020202020204" pitchFamily="34" charset="0"/>
                        </a:rPr>
                        <a:t>Export provinciale</a:t>
                      </a:r>
                    </a:p>
                    <a:p>
                      <a:pPr marL="36000" algn="l" fontAlgn="ctr"/>
                      <a:r>
                        <a:rPr lang="it-IT" sz="1100" u="none" strike="noStrike" dirty="0" smtClean="0">
                          <a:effectLst/>
                          <a:latin typeface="Arial" panose="020B0604020202020204" pitchFamily="34" charset="0"/>
                          <a:cs typeface="Arial" panose="020B0604020202020204" pitchFamily="34" charset="0"/>
                        </a:rPr>
                        <a:t>(dato 2013 / dato 2011)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baseline="0" dirty="0" smtClean="0">
                          <a:solidFill>
                            <a:schemeClr val="tx1"/>
                          </a:solidFill>
                          <a:effectLst/>
                          <a:latin typeface="Arial" panose="020B0604020202020204" pitchFamily="34" charset="0"/>
                          <a:cs typeface="Arial" panose="020B0604020202020204" pitchFamily="34" charset="0"/>
                        </a:rPr>
                        <a:t>3.431 milioni di € (rettificato)</a:t>
                      </a: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3.716 milioni di euro (provvisorio)</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&gt; 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a:solidFill>
                            <a:srgbClr val="000000"/>
                          </a:solidFill>
                          <a:effectLst/>
                          <a:latin typeface="Arial" panose="020B0604020202020204" pitchFamily="34" charset="0"/>
                        </a:rPr>
                        <a:t>1,08</a:t>
                      </a:r>
                    </a:p>
                  </a:txBody>
                  <a:tcPr marL="9525" marR="9525" marT="9525" marB="0" anchor="ctr"/>
                </a:tc>
                <a:tc>
                  <a:txBody>
                    <a:bodyPr/>
                    <a:lstStyle/>
                    <a:p>
                      <a:pPr algn="ctr" fontAlgn="ctr"/>
                      <a:r>
                        <a:rPr lang="it-IT" sz="1100" b="0" i="0" u="none" strike="noStrike" dirty="0" smtClean="0">
                          <a:solidFill>
                            <a:srgbClr val="000000"/>
                          </a:solidFill>
                          <a:effectLst/>
                          <a:latin typeface="Arial" panose="020B0604020202020204" pitchFamily="34" charset="0"/>
                        </a:rPr>
                        <a:t>+</a:t>
                      </a:r>
                      <a:r>
                        <a:rPr lang="it-IT" sz="1100" b="0" i="0" u="none" strike="noStrike" baseline="0" dirty="0" smtClean="0">
                          <a:solidFill>
                            <a:srgbClr val="000000"/>
                          </a:solidFill>
                          <a:effectLst/>
                          <a:latin typeface="Arial" panose="020B0604020202020204" pitchFamily="34" charset="0"/>
                        </a:rPr>
                        <a:t> </a:t>
                      </a:r>
                      <a:r>
                        <a:rPr lang="it-IT" sz="1100" b="0" i="0" u="none" strike="noStrike" dirty="0" smtClean="0">
                          <a:solidFill>
                            <a:srgbClr val="000000"/>
                          </a:solidFill>
                          <a:effectLst/>
                          <a:latin typeface="Arial" panose="020B0604020202020204" pitchFamily="34" charset="0"/>
                        </a:rPr>
                        <a:t>8</a:t>
                      </a:r>
                      <a:r>
                        <a:rPr lang="it-IT" sz="1100" b="0" i="0" u="none" strike="noStrike" dirty="0">
                          <a:solidFill>
                            <a:srgbClr val="000000"/>
                          </a:solidFill>
                          <a:effectLst/>
                          <a:latin typeface="Arial" panose="020B0604020202020204" pitchFamily="34" charset="0"/>
                        </a:rPr>
                        <a:t>%</a:t>
                      </a:r>
                    </a:p>
                  </a:txBody>
                  <a:tcPr marL="9525" marR="9525" marT="9525" marB="0" anchor="ctr"/>
                </a:tc>
              </a:tr>
              <a:tr h="568350">
                <a:tc>
                  <a:txBody>
                    <a:bodyPr/>
                    <a:lstStyle/>
                    <a:p>
                      <a:pPr marL="36000" algn="l" fontAlgn="ctr"/>
                      <a:r>
                        <a:rPr lang="it-IT" sz="1100" u="none" strike="noStrike" dirty="0" smtClean="0">
                          <a:effectLst/>
                          <a:latin typeface="Arial" panose="020B0604020202020204" pitchFamily="34" charset="0"/>
                          <a:cs typeface="Arial" panose="020B0604020202020204" pitchFamily="34" charset="0"/>
                        </a:rPr>
                        <a:t>Presenze turistiche nel territorio provinciale</a:t>
                      </a:r>
                    </a:p>
                    <a:p>
                      <a:pPr marL="36000" algn="l" fontAlgn="ctr"/>
                      <a:r>
                        <a:rPr lang="it-IT" sz="1100" u="none" strike="noStrike" dirty="0" smtClean="0">
                          <a:effectLst/>
                          <a:latin typeface="Arial" panose="020B0604020202020204" pitchFamily="34" charset="0"/>
                          <a:cs typeface="Arial" panose="020B0604020202020204" pitchFamily="34" charset="0"/>
                        </a:rPr>
                        <a:t>(dato 2013 / dato 2011)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solidFill>
                            <a:schemeClr val="tx1"/>
                          </a:solidFill>
                          <a:effectLst/>
                          <a:latin typeface="Arial" panose="020B0604020202020204" pitchFamily="34" charset="0"/>
                          <a:cs typeface="Arial" panose="020B0604020202020204" pitchFamily="34" charset="0"/>
                        </a:rPr>
                        <a:t>2.861.616</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2.812.058 (provvisorio)</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&gt;1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a:solidFill>
                            <a:srgbClr val="000000"/>
                          </a:solidFill>
                          <a:effectLst/>
                          <a:latin typeface="Arial" panose="020B0604020202020204" pitchFamily="34" charset="0"/>
                        </a:rPr>
                        <a:t>0,98</a:t>
                      </a:r>
                    </a:p>
                  </a:txBody>
                  <a:tcPr marL="9525" marR="9525" marT="9525" marB="0" anchor="ctr"/>
                </a:tc>
                <a:tc>
                  <a:txBody>
                    <a:bodyPr/>
                    <a:lstStyle/>
                    <a:p>
                      <a:pPr algn="ctr" fontAlgn="ctr"/>
                      <a:r>
                        <a:rPr lang="it-IT" sz="1100" b="0" i="0" u="none" strike="noStrike" dirty="0">
                          <a:solidFill>
                            <a:srgbClr val="FF0000"/>
                          </a:solidFill>
                          <a:effectLst/>
                          <a:latin typeface="Arial" panose="020B0604020202020204" pitchFamily="34" charset="0"/>
                        </a:rPr>
                        <a:t>-2%</a:t>
                      </a:r>
                    </a:p>
                  </a:txBody>
                  <a:tcPr marL="9525" marR="9525" marT="9525" marB="0" anchor="ctr"/>
                </a:tc>
              </a:tr>
              <a:tr h="568350">
                <a:tc>
                  <a:txBody>
                    <a:bodyPr/>
                    <a:lstStyle/>
                    <a:p>
                      <a:pPr marL="36000" algn="l" fontAlgn="ctr"/>
                      <a:r>
                        <a:rPr lang="it-IT" sz="1100" u="none" strike="noStrike" dirty="0" smtClean="0">
                          <a:effectLst/>
                          <a:latin typeface="Arial" panose="020B0604020202020204" pitchFamily="34" charset="0"/>
                          <a:cs typeface="Arial" panose="020B0604020202020204" pitchFamily="34" charset="0"/>
                        </a:rPr>
                        <a:t>Indice di disoccupazione  </a:t>
                      </a:r>
                    </a:p>
                    <a:p>
                      <a:pPr marL="36000" algn="l" fontAlgn="ctr"/>
                      <a:r>
                        <a:rPr lang="it-IT" sz="1100" u="none" strike="noStrike" dirty="0" smtClean="0">
                          <a:effectLst/>
                          <a:latin typeface="Arial" panose="020B0604020202020204" pitchFamily="34" charset="0"/>
                          <a:cs typeface="Arial" panose="020B0604020202020204" pitchFamily="34" charset="0"/>
                        </a:rPr>
                        <a:t>(dato</a:t>
                      </a:r>
                      <a:r>
                        <a:rPr lang="it-IT" sz="1100" u="none" strike="noStrike" baseline="0" dirty="0" smtClean="0">
                          <a:effectLst/>
                          <a:latin typeface="Arial" panose="020B0604020202020204" pitchFamily="34" charset="0"/>
                          <a:cs typeface="Arial" panose="020B0604020202020204" pitchFamily="34" charset="0"/>
                        </a:rPr>
                        <a:t> 2013 / dato 2011)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solidFill>
                            <a:schemeClr val="tx1"/>
                          </a:solidFill>
                          <a:effectLst/>
                          <a:latin typeface="Arial" panose="020B0604020202020204" pitchFamily="34" charset="0"/>
                          <a:cs typeface="Arial" panose="020B0604020202020204" pitchFamily="34" charset="0"/>
                        </a:rPr>
                        <a:t>6,9%</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11,5%</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a:solidFill>
                            <a:srgbClr val="000000"/>
                          </a:solidFill>
                          <a:effectLst/>
                          <a:latin typeface="Arial" panose="020B0604020202020204" pitchFamily="34" charset="0"/>
                        </a:rPr>
                        <a:t>1,67</a:t>
                      </a:r>
                    </a:p>
                  </a:txBody>
                  <a:tcPr marL="9525" marR="9525" marT="9525" marB="0" anchor="ctr"/>
                </a:tc>
                <a:tc>
                  <a:txBody>
                    <a:bodyPr/>
                    <a:lstStyle/>
                    <a:p>
                      <a:pPr algn="ctr" fontAlgn="ctr"/>
                      <a:r>
                        <a:rPr lang="it-IT" sz="1100" b="0" i="0" u="none" strike="noStrike" dirty="0">
                          <a:solidFill>
                            <a:srgbClr val="FF0000"/>
                          </a:solidFill>
                          <a:effectLst/>
                          <a:latin typeface="Arial" panose="020B0604020202020204" pitchFamily="34" charset="0"/>
                        </a:rPr>
                        <a:t>-67%</a:t>
                      </a:r>
                    </a:p>
                  </a:txBody>
                  <a:tcPr marL="9525" marR="9525" marT="9525" marB="0" anchor="ctr"/>
                </a:tc>
              </a:tr>
            </a:tbl>
          </a:graphicData>
        </a:graphic>
      </p:graphicFrame>
      <p:grpSp>
        <p:nvGrpSpPr>
          <p:cNvPr id="9" name="Gruppo 8"/>
          <p:cNvGrpSpPr/>
          <p:nvPr/>
        </p:nvGrpSpPr>
        <p:grpSpPr>
          <a:xfrm>
            <a:off x="147947" y="1762779"/>
            <a:ext cx="3131248" cy="3131248"/>
            <a:chOff x="769308" y="0"/>
            <a:chExt cx="3131248" cy="3131248"/>
          </a:xfrm>
        </p:grpSpPr>
        <p:sp>
          <p:nvSpPr>
            <p:cNvPr id="10" name="Ovale 9"/>
            <p:cNvSpPr/>
            <p:nvPr/>
          </p:nvSpPr>
          <p:spPr>
            <a:xfrm>
              <a:off x="769308" y="0"/>
              <a:ext cx="3131248" cy="3131248"/>
            </a:xfrm>
            <a:prstGeom prst="ellipse">
              <a:avLst/>
            </a:prstGeom>
            <a:ln>
              <a:solidFill>
                <a:schemeClr val="accent2"/>
              </a:solidFill>
            </a:ln>
          </p:spPr>
          <p:style>
            <a:lnRef idx="2">
              <a:scrgbClr r="0" g="0" b="0"/>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11" name="Ovale 4"/>
            <p:cNvSpPr/>
            <p:nvPr/>
          </p:nvSpPr>
          <p:spPr>
            <a:xfrm>
              <a:off x="1227869" y="458561"/>
              <a:ext cx="2214126" cy="221412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latin typeface="Arial" panose="020B0604020202020204" pitchFamily="34" charset="0"/>
                  <a:cs typeface="Arial" panose="020B0604020202020204" pitchFamily="34" charset="0"/>
                </a:rPr>
                <a:t>AS 1: Sviluppo delle imprese e del territorio</a:t>
              </a:r>
              <a:endParaRPr lang="it-IT" sz="2300" kern="1200" dirty="0">
                <a:latin typeface="Arial" panose="020B0604020202020204" pitchFamily="34" charset="0"/>
                <a:cs typeface="Arial" panose="020B0604020202020204" pitchFamily="34" charset="0"/>
              </a:endParaRPr>
            </a:p>
          </p:txBody>
        </p:sp>
      </p:grpSp>
      <p:grpSp>
        <p:nvGrpSpPr>
          <p:cNvPr id="12" name="Gruppo 11"/>
          <p:cNvGrpSpPr/>
          <p:nvPr/>
        </p:nvGrpSpPr>
        <p:grpSpPr>
          <a:xfrm>
            <a:off x="2341563" y="107618"/>
            <a:ext cx="9394602" cy="430429"/>
            <a:chOff x="2341563" y="107618"/>
            <a:chExt cx="9394602" cy="430429"/>
          </a:xfrm>
        </p:grpSpPr>
        <p:sp>
          <p:nvSpPr>
            <p:cNvPr id="13"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4" name="Connettore 1 13"/>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p:txBody>
          <a:bodyPr/>
          <a:lstStyle/>
          <a:p>
            <a:fld id="{98D9D6CD-C7D4-42E0-A31B-525549CA2A1D}" type="slidenum">
              <a:rPr lang="it-IT" smtClean="0"/>
              <a:t>32</a:t>
            </a:fld>
            <a:endParaRPr lang="it-IT"/>
          </a:p>
        </p:txBody>
      </p:sp>
    </p:spTree>
    <p:extLst>
      <p:ext uri="{BB962C8B-B14F-4D97-AF65-F5344CB8AC3E}">
        <p14:creationId xmlns:p14="http://schemas.microsoft.com/office/powerpoint/2010/main" val="2263737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55716" y="991336"/>
            <a:ext cx="11477223" cy="584775"/>
          </a:xfrm>
          <a:prstGeom prst="rect">
            <a:avLst/>
          </a:prstGeom>
          <a:solidFill>
            <a:schemeClr val="accent2"/>
          </a:solidFill>
        </p:spPr>
        <p:txBody>
          <a:bodyPr wrap="square" rtlCol="0">
            <a:spAutoFit/>
          </a:bodyPr>
          <a:lstStyle>
            <a:defPPr>
              <a:defRPr lang="it-IT"/>
            </a:defPPr>
            <a:lvl1pPr>
              <a:defRPr sz="1600" b="1" u="sng">
                <a:solidFill>
                  <a:schemeClr val="bg1"/>
                </a:solidFill>
              </a:defRPr>
            </a:lvl1pPr>
          </a:lstStyle>
          <a:p>
            <a:r>
              <a:rPr lang="it-IT" u="none" dirty="0"/>
              <a:t>OBIETTIVO STRATEGICO 1: </a:t>
            </a:r>
            <a:r>
              <a:rPr lang="it-IT" b="0" u="none" dirty="0"/>
              <a:t>Fare dello sviluppo sostenibile, della Green e Blue Economy un modello di competitività e crescita del sistema economico locale, fungendo anche da stimolo ed esempio con la registrazione EMAS e con il Bilancio di Sostenibilità</a:t>
            </a:r>
          </a:p>
        </p:txBody>
      </p:sp>
      <p:graphicFrame>
        <p:nvGraphicFramePr>
          <p:cNvPr id="5" name="Tabella 4"/>
          <p:cNvGraphicFramePr>
            <a:graphicFrameLocks noGrp="1"/>
          </p:cNvGraphicFramePr>
          <p:nvPr>
            <p:extLst>
              <p:ext uri="{D42A27DB-BD31-4B8C-83A1-F6EECF244321}">
                <p14:modId xmlns:p14="http://schemas.microsoft.com/office/powerpoint/2010/main" val="2834068676"/>
              </p:ext>
            </p:extLst>
          </p:nvPr>
        </p:nvGraphicFramePr>
        <p:xfrm>
          <a:off x="367702" y="2173031"/>
          <a:ext cx="7639319" cy="2242852"/>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fontAlgn="ctr"/>
                      <a:r>
                        <a:rPr lang="it-IT" sz="1050" u="none" strike="noStrike" dirty="0">
                          <a:effectLst/>
                          <a:latin typeface="Arial" panose="020B0604020202020204" pitchFamily="34" charset="0"/>
                          <a:cs typeface="Arial" panose="020B0604020202020204" pitchFamily="34" charset="0"/>
                        </a:rPr>
                        <a:t>Imprese certificate con un sistema di gestione ambientale/sociale/sicurezza</a:t>
                      </a:r>
                      <a:endParaRPr lang="it-IT" sz="1050" b="0" i="0" u="none" strike="noStrike" dirty="0">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50" u="none" strike="noStrike" dirty="0">
                          <a:effectLst/>
                          <a:latin typeface="Arial" panose="020B0604020202020204" pitchFamily="34" charset="0"/>
                          <a:cs typeface="Arial" panose="020B0604020202020204" pitchFamily="34" charset="0"/>
                        </a:rPr>
                        <a:t>Imprese certificate nel 2013 / Imprese certificate nel 2012</a:t>
                      </a:r>
                      <a:endParaRPr lang="it-IT" sz="1050" b="0" i="0" u="none" strike="noStrike" dirty="0">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50" u="none" strike="noStrike" dirty="0">
                          <a:effectLst/>
                          <a:latin typeface="Arial" panose="020B0604020202020204" pitchFamily="34" charset="0"/>
                          <a:cs typeface="Arial" panose="020B0604020202020204" pitchFamily="34" charset="0"/>
                        </a:rPr>
                        <a:t>≥1</a:t>
                      </a:r>
                      <a:endParaRPr lang="it-IT" sz="1050" b="0" i="0" u="none" strike="noStrike" dirty="0">
                        <a:effectLst/>
                        <a:latin typeface="Arial" panose="020B0604020202020204" pitchFamily="34" charset="0"/>
                        <a:cs typeface="Arial" panose="020B0604020202020204" pitchFamily="34" charset="0"/>
                      </a:endParaRPr>
                    </a:p>
                  </a:txBody>
                  <a:tcPr marL="0" marR="0" marT="0" marB="0" anchor="ctr"/>
                </a:tc>
                <a:tc>
                  <a:txBody>
                    <a:bodyPr/>
                    <a:lstStyle/>
                    <a:p>
                      <a:pPr marL="0" algn="ctr" defTabSz="914400" rtl="0" eaLnBrk="1" fontAlgn="ctr" latinLnBrk="0" hangingPunct="1"/>
                      <a:r>
                        <a:rPr lang="it-IT" sz="1050" u="none" strike="noStrike" kern="1200" dirty="0">
                          <a:solidFill>
                            <a:schemeClr val="dk1"/>
                          </a:solidFill>
                          <a:effectLst/>
                          <a:latin typeface="Arial" panose="020B0604020202020204" pitchFamily="34" charset="0"/>
                          <a:ea typeface="+mn-ea"/>
                          <a:cs typeface="Arial" panose="020B0604020202020204" pitchFamily="34" charset="0"/>
                        </a:rPr>
                        <a:t>1,15</a:t>
                      </a:r>
                    </a:p>
                  </a:txBody>
                  <a:tcPr marL="0" marR="0" marT="0" marB="0" anchor="ctr"/>
                </a:tc>
                <a:tc>
                  <a:txBody>
                    <a:bodyPr/>
                    <a:lstStyle/>
                    <a:p>
                      <a:pPr marL="0" algn="ctr" defTabSz="914400" rtl="0" eaLnBrk="1" fontAlgn="ctr" latinLnBrk="0" hangingPunct="1"/>
                      <a:r>
                        <a:rPr lang="it-IT" sz="1050" u="none" strike="noStrike" kern="1200" dirty="0" smtClean="0">
                          <a:solidFill>
                            <a:schemeClr val="dk1"/>
                          </a:solidFill>
                          <a:effectLst/>
                          <a:latin typeface="Arial" panose="020B0604020202020204" pitchFamily="34" charset="0"/>
                          <a:ea typeface="+mn-ea"/>
                          <a:cs typeface="Arial" panose="020B0604020202020204" pitchFamily="34" charset="0"/>
                        </a:rPr>
                        <a:t>+15</a:t>
                      </a:r>
                      <a:r>
                        <a:rPr lang="it-IT" sz="1050" u="none" strike="noStrike" kern="1200" dirty="0">
                          <a:solidFill>
                            <a:schemeClr val="dk1"/>
                          </a:solidFill>
                          <a:effectLst/>
                          <a:latin typeface="Arial" panose="020B0604020202020204" pitchFamily="34" charset="0"/>
                          <a:ea typeface="+mn-ea"/>
                          <a:cs typeface="Arial" panose="020B0604020202020204" pitchFamily="34" charset="0"/>
                        </a:rPr>
                        <a:t>%</a:t>
                      </a:r>
                    </a:p>
                  </a:txBody>
                  <a:tcPr marL="0" marR="0" marT="0" marB="0" anchor="ctr"/>
                </a:tc>
                <a:tc rowSpan="2">
                  <a:txBody>
                    <a:bodyPr/>
                    <a:lstStyle/>
                    <a:p>
                      <a:pPr algn="ctr" fontAlgn="ctr"/>
                      <a:r>
                        <a:rPr lang="it-IT" sz="1050" b="1" u="none" strike="noStrike" dirty="0">
                          <a:effectLst/>
                          <a:latin typeface="Arial" panose="020B0604020202020204" pitchFamily="34" charset="0"/>
                          <a:cs typeface="Arial" panose="020B0604020202020204" pitchFamily="34" charset="0"/>
                        </a:rPr>
                        <a:t> </a:t>
                      </a:r>
                      <a:r>
                        <a:rPr lang="it-IT" sz="1050" b="1" u="none" strike="noStrike" dirty="0" smtClean="0">
                          <a:effectLst/>
                          <a:latin typeface="Arial" panose="020B0604020202020204" pitchFamily="34" charset="0"/>
                          <a:cs typeface="Arial" panose="020B0604020202020204" pitchFamily="34" charset="0"/>
                        </a:rPr>
                        <a:t>100%</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00FF00"/>
                    </a:solidFill>
                  </a:tcPr>
                </a:tc>
              </a:tr>
              <a:tr h="1020062">
                <a:tc>
                  <a:txBody>
                    <a:bodyPr/>
                    <a:lstStyle/>
                    <a:p>
                      <a:pPr marL="36000" algn="l" fontAlgn="ctr"/>
                      <a:r>
                        <a:rPr lang="it-IT" sz="1050" u="none" strike="noStrike" dirty="0">
                          <a:effectLst/>
                          <a:latin typeface="Arial" panose="020B0604020202020204" pitchFamily="34" charset="0"/>
                          <a:cs typeface="Arial" panose="020B0604020202020204" pitchFamily="34" charset="0"/>
                        </a:rPr>
                        <a:t>Iniziative a cui la Camera di Commercio partecipa in qualità di ente impegnato nella diffusione della sostenibilità </a:t>
                      </a:r>
                      <a:endParaRPr lang="it-IT" sz="1050" b="0" i="0" u="none" strike="noStrike" dirty="0">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50" u="none" strike="noStrike" dirty="0">
                          <a:effectLst/>
                          <a:latin typeface="Arial" panose="020B0604020202020204" pitchFamily="34" charset="0"/>
                          <a:cs typeface="Arial" panose="020B0604020202020204" pitchFamily="34" charset="0"/>
                        </a:rPr>
                        <a:t>Iniziative a cui la Camera di Commercio ha partecipato nel 2013 / Iniziative a cui la Camera di Commercio ha partecipato in media nel triennio 2010-2012</a:t>
                      </a:r>
                      <a:endParaRPr lang="it-IT" sz="1050" b="0" i="0" u="none" strike="noStrike" dirty="0">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50" u="none" strike="noStrike" dirty="0">
                          <a:effectLst/>
                          <a:latin typeface="Arial" panose="020B0604020202020204" pitchFamily="34" charset="0"/>
                          <a:cs typeface="Arial" panose="020B0604020202020204" pitchFamily="34" charset="0"/>
                        </a:rPr>
                        <a:t>&gt;1</a:t>
                      </a:r>
                      <a:endParaRPr lang="it-IT" sz="1050" b="0" i="0" u="none" strike="noStrike" dirty="0">
                        <a:effectLst/>
                        <a:latin typeface="Arial" panose="020B0604020202020204" pitchFamily="34" charset="0"/>
                        <a:cs typeface="Arial" panose="020B0604020202020204" pitchFamily="34" charset="0"/>
                      </a:endParaRPr>
                    </a:p>
                  </a:txBody>
                  <a:tcPr marL="0" marR="0" marT="0" marB="0" anchor="ctr"/>
                </a:tc>
                <a:tc>
                  <a:txBody>
                    <a:bodyPr/>
                    <a:lstStyle/>
                    <a:p>
                      <a:pPr marL="0" algn="ctr" defTabSz="914400" rtl="0" eaLnBrk="1" fontAlgn="ctr" latinLnBrk="0" hangingPunct="1"/>
                      <a:r>
                        <a:rPr lang="it-IT" sz="1050" u="none" strike="noStrike" kern="1200" dirty="0">
                          <a:solidFill>
                            <a:schemeClr val="dk1"/>
                          </a:solidFill>
                          <a:effectLst/>
                          <a:latin typeface="Arial" panose="020B0604020202020204" pitchFamily="34" charset="0"/>
                          <a:ea typeface="+mn-ea"/>
                          <a:cs typeface="Arial" panose="020B0604020202020204" pitchFamily="34" charset="0"/>
                        </a:rPr>
                        <a:t>1,22</a:t>
                      </a:r>
                    </a:p>
                  </a:txBody>
                  <a:tcPr marL="0" marR="0" marT="0" marB="0" anchor="ctr"/>
                </a:tc>
                <a:tc>
                  <a:txBody>
                    <a:bodyPr/>
                    <a:lstStyle/>
                    <a:p>
                      <a:pPr marL="0" algn="ctr" defTabSz="914400" rtl="0" eaLnBrk="1" fontAlgn="ctr" latinLnBrk="0" hangingPunct="1"/>
                      <a:r>
                        <a:rPr lang="it-IT" sz="1050" u="none" strike="noStrike" kern="1200" dirty="0" smtClean="0">
                          <a:solidFill>
                            <a:schemeClr val="dk1"/>
                          </a:solidFill>
                          <a:effectLst/>
                          <a:latin typeface="Arial" panose="020B0604020202020204" pitchFamily="34" charset="0"/>
                          <a:ea typeface="+mn-ea"/>
                          <a:cs typeface="Arial" panose="020B0604020202020204" pitchFamily="34" charset="0"/>
                        </a:rPr>
                        <a:t>+22</a:t>
                      </a:r>
                      <a:r>
                        <a:rPr lang="it-IT" sz="1050" u="none" strike="noStrike" kern="1200" dirty="0">
                          <a:solidFill>
                            <a:schemeClr val="dk1"/>
                          </a:solidFill>
                          <a:effectLst/>
                          <a:latin typeface="Arial" panose="020B0604020202020204" pitchFamily="34" charset="0"/>
                          <a:ea typeface="+mn-ea"/>
                          <a:cs typeface="Arial" panose="020B0604020202020204" pitchFamily="34" charset="0"/>
                        </a:rPr>
                        <a:t>%</a:t>
                      </a:r>
                    </a:p>
                  </a:txBody>
                  <a:tcPr marL="0" marR="0" marT="0" marB="0" anchor="ctr"/>
                </a:tc>
                <a:tc vMerge="1">
                  <a:txBody>
                    <a:bodyPr/>
                    <a:lstStyle/>
                    <a:p>
                      <a:pPr algn="ctr" fontAlgn="ctr"/>
                      <a:endParaRPr lang="it-IT" sz="1200" b="0" i="0" u="none" strike="noStrike" dirty="0">
                        <a:effectLst/>
                        <a:latin typeface="Arial" panose="020B0604020202020204" pitchFamily="34" charset="0"/>
                      </a:endParaRPr>
                    </a:p>
                  </a:txBody>
                  <a:tcPr marL="0" marR="0" marT="0" marB="0" anchor="ctr"/>
                </a:tc>
              </a:tr>
            </a:tbl>
          </a:graphicData>
        </a:graphic>
      </p:graphicFrame>
      <p:sp>
        <p:nvSpPr>
          <p:cNvPr id="12" name="CasellaDiTesto 11"/>
          <p:cNvSpPr txBox="1"/>
          <p:nvPr/>
        </p:nvSpPr>
        <p:spPr>
          <a:xfrm>
            <a:off x="371340" y="5570471"/>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790587"/>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789104"/>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14533"/>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magine 6"/>
          <p:cNvPicPr>
            <a:picLocks noChangeAspect="1"/>
          </p:cNvPicPr>
          <p:nvPr/>
        </p:nvPicPr>
        <p:blipFill>
          <a:blip r:embed="rId3"/>
          <a:stretch>
            <a:fillRect/>
          </a:stretch>
        </p:blipFill>
        <p:spPr>
          <a:xfrm>
            <a:off x="8650551" y="2344585"/>
            <a:ext cx="3182388" cy="1889924"/>
          </a:xfrm>
          <a:prstGeom prst="rect">
            <a:avLst/>
          </a:prstGeom>
        </p:spPr>
      </p:pic>
      <p:graphicFrame>
        <p:nvGraphicFramePr>
          <p:cNvPr id="19" name="Tabella 18"/>
          <p:cNvGraphicFramePr>
            <a:graphicFrameLocks noGrp="1"/>
          </p:cNvGraphicFramePr>
          <p:nvPr>
            <p:extLst>
              <p:ext uri="{D42A27DB-BD31-4B8C-83A1-F6EECF244321}">
                <p14:modId xmlns:p14="http://schemas.microsoft.com/office/powerpoint/2010/main" val="2838192443"/>
              </p:ext>
            </p:extLst>
          </p:nvPr>
        </p:nvGraphicFramePr>
        <p:xfrm>
          <a:off x="9898698" y="4323719"/>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bg1"/>
                          </a:solidFill>
                          <a:effectLst/>
                          <a:latin typeface="Arial" panose="020B0604020202020204" pitchFamily="34" charset="0"/>
                          <a:cs typeface="Arial" panose="020B0604020202020204" pitchFamily="34" charset="0"/>
                        </a:rPr>
                        <a:t>66%</a:t>
                      </a:r>
                      <a:endParaRPr lang="it-IT" sz="1100" b="1"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solidFill>
                      <a:srgbClr val="FF0000"/>
                    </a:solidFill>
                  </a:tcPr>
                </a:tc>
              </a:tr>
            </a:tbl>
          </a:graphicData>
        </a:graphic>
      </p:graphicFrame>
      <p:pic>
        <p:nvPicPr>
          <p:cNvPr id="24" name="Immagine 23"/>
          <p:cNvPicPr>
            <a:picLocks noChangeAspect="1"/>
          </p:cNvPicPr>
          <p:nvPr/>
        </p:nvPicPr>
        <p:blipFill>
          <a:blip r:embed="rId4"/>
          <a:stretch>
            <a:fillRect/>
          </a:stretch>
        </p:blipFill>
        <p:spPr>
          <a:xfrm>
            <a:off x="2315481" y="5182886"/>
            <a:ext cx="5959620" cy="1208222"/>
          </a:xfrm>
          <a:prstGeom prst="rect">
            <a:avLst/>
          </a:prstGeom>
        </p:spPr>
      </p:pic>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a:xfrm>
            <a:off x="9448800" y="6526085"/>
            <a:ext cx="2743200" cy="365125"/>
          </a:xfrm>
        </p:spPr>
        <p:txBody>
          <a:bodyPr/>
          <a:lstStyle/>
          <a:p>
            <a:fld id="{98D9D6CD-C7D4-42E0-A31B-525549CA2A1D}" type="slidenum">
              <a:rPr lang="it-IT" smtClean="0"/>
              <a:t>33</a:t>
            </a:fld>
            <a:endParaRPr lang="it-IT" dirty="0"/>
          </a:p>
        </p:txBody>
      </p:sp>
    </p:spTree>
    <p:extLst>
      <p:ext uri="{BB962C8B-B14F-4D97-AF65-F5344CB8AC3E}">
        <p14:creationId xmlns:p14="http://schemas.microsoft.com/office/powerpoint/2010/main" val="27393626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8686911" y="2359154"/>
            <a:ext cx="3182388" cy="1896020"/>
          </a:xfrm>
          <a:prstGeom prst="rect">
            <a:avLst/>
          </a:prstGeom>
        </p:spPr>
      </p:pic>
      <p:sp>
        <p:nvSpPr>
          <p:cNvPr id="4" name="CasellaDiTesto 3"/>
          <p:cNvSpPr txBox="1"/>
          <p:nvPr/>
        </p:nvSpPr>
        <p:spPr>
          <a:xfrm>
            <a:off x="371340" y="1197260"/>
            <a:ext cx="11477223" cy="338554"/>
          </a:xfrm>
          <a:prstGeom prst="rect">
            <a:avLst/>
          </a:prstGeom>
          <a:solidFill>
            <a:schemeClr val="accent2"/>
          </a:solidFill>
        </p:spPr>
        <p:txBody>
          <a:bodyPr wrap="square" rtlCol="0">
            <a:spAutoFit/>
          </a:bodyPr>
          <a:lstStyle/>
          <a:p>
            <a:r>
              <a:rPr lang="it-IT" sz="1600" b="1" u="sng" dirty="0" smtClean="0">
                <a:solidFill>
                  <a:schemeClr val="bg1"/>
                </a:solidFill>
              </a:rPr>
              <a:t>OBIETTIVO STRATEGICO 2</a:t>
            </a:r>
            <a:r>
              <a:rPr lang="it-IT" sz="1600" b="1" dirty="0" smtClean="0">
                <a:solidFill>
                  <a:schemeClr val="bg1"/>
                </a:solidFill>
              </a:rPr>
              <a:t>: </a:t>
            </a:r>
            <a:r>
              <a:rPr lang="it-IT" sz="1600" dirty="0">
                <a:solidFill>
                  <a:schemeClr val="bg1"/>
                </a:solidFill>
              </a:rPr>
              <a:t>Sostenere il trasferimento tecnologico, le attività di ricerca e brevettuali, la qualità, la tutela del Made in </a:t>
            </a:r>
            <a:r>
              <a:rPr lang="it-IT" sz="1600" dirty="0" err="1">
                <a:solidFill>
                  <a:schemeClr val="bg1"/>
                </a:solidFill>
              </a:rPr>
              <a:t>Italy</a:t>
            </a:r>
            <a:endParaRPr lang="it-IT" sz="1600" dirty="0">
              <a:solidFill>
                <a:schemeClr val="bg1"/>
              </a:solidFill>
            </a:endParaRPr>
          </a:p>
        </p:txBody>
      </p:sp>
      <p:graphicFrame>
        <p:nvGraphicFramePr>
          <p:cNvPr id="5" name="Tabella 4"/>
          <p:cNvGraphicFramePr>
            <a:graphicFrameLocks noGrp="1"/>
          </p:cNvGraphicFramePr>
          <p:nvPr>
            <p:extLst>
              <p:ext uri="{D42A27DB-BD31-4B8C-83A1-F6EECF244321}">
                <p14:modId xmlns:p14="http://schemas.microsoft.com/office/powerpoint/2010/main" val="2655380505"/>
              </p:ext>
            </p:extLst>
          </p:nvPr>
        </p:nvGraphicFramePr>
        <p:xfrm>
          <a:off x="405137" y="2511710"/>
          <a:ext cx="7639319" cy="1222790"/>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fontAlgn="ctr"/>
                      <a:r>
                        <a:rPr lang="it-IT" sz="1050" b="0" i="0" u="none" strike="noStrike" dirty="0">
                          <a:solidFill>
                            <a:schemeClr val="tx1"/>
                          </a:solidFill>
                          <a:effectLst/>
                          <a:latin typeface="Arial" panose="020B0604020202020204" pitchFamily="34" charset="0"/>
                        </a:rPr>
                        <a:t>Brevetti e marchi depositati</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Brevetti e marchi depositati nel 2013 / Brevetti e marchi depositati nel 2012</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&gt;1</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1,16</a:t>
                      </a:r>
                    </a:p>
                  </a:txBody>
                  <a:tcPr marL="0" marR="0" marT="0" marB="0" anchor="ctr"/>
                </a:tc>
                <a:tc>
                  <a:txBody>
                    <a:bodyPr/>
                    <a:lstStyle/>
                    <a:p>
                      <a:pPr algn="ctr" fontAlgn="ctr"/>
                      <a:r>
                        <a:rPr lang="it-IT" sz="1050" b="0" i="0" u="none" strike="noStrike" dirty="0" smtClean="0">
                          <a:solidFill>
                            <a:schemeClr val="tx1"/>
                          </a:solidFill>
                          <a:effectLst/>
                          <a:latin typeface="Arial" panose="020B0604020202020204" pitchFamily="34" charset="0"/>
                        </a:rPr>
                        <a:t>+16</a:t>
                      </a:r>
                      <a:r>
                        <a:rPr lang="it-IT" sz="1050" b="0" i="0" u="none" strike="noStrike" dirty="0">
                          <a:solidFill>
                            <a:schemeClr val="tx1"/>
                          </a:solidFill>
                          <a:effectLst/>
                          <a:latin typeface="Arial" panose="020B0604020202020204" pitchFamily="34" charset="0"/>
                        </a:rPr>
                        <a:t>%</a:t>
                      </a:r>
                    </a:p>
                  </a:txBody>
                  <a:tcPr marL="0" marR="0" marT="0" marB="0" anchor="ctr"/>
                </a:tc>
                <a:tc>
                  <a:txBody>
                    <a:bodyPr/>
                    <a:lstStyle/>
                    <a:p>
                      <a:pPr algn="ctr" fontAlgn="ctr"/>
                      <a:r>
                        <a:rPr lang="it-IT" sz="1050" b="1" i="0" u="none" strike="noStrike" dirty="0" smtClean="0">
                          <a:solidFill>
                            <a:schemeClr val="tx1"/>
                          </a:solidFill>
                          <a:effectLst/>
                          <a:latin typeface="Arial" panose="020B0604020202020204" pitchFamily="34" charset="0"/>
                          <a:cs typeface="Arial" panose="020B0604020202020204" pitchFamily="34" charset="0"/>
                        </a:rPr>
                        <a:t>100%</a:t>
                      </a:r>
                      <a:endParaRPr lang="it-IT" sz="105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00FF00"/>
                    </a:solidFill>
                  </a:tcPr>
                </a:tc>
              </a:tr>
            </a:tbl>
          </a:graphicData>
        </a:graphic>
      </p:graphicFrame>
      <p:sp>
        <p:nvSpPr>
          <p:cNvPr id="12" name="CasellaDiTesto 11"/>
          <p:cNvSpPr txBox="1"/>
          <p:nvPr/>
        </p:nvSpPr>
        <p:spPr>
          <a:xfrm>
            <a:off x="362703" y="5106395"/>
            <a:ext cx="2150772" cy="646331"/>
          </a:xfrm>
          <a:prstGeom prst="rect">
            <a:avLst/>
          </a:prstGeom>
          <a:noFill/>
          <a:ln>
            <a:noFill/>
          </a:ln>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934067"/>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71340" y="1934067"/>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Tabella 13"/>
          <p:cNvGraphicFramePr>
            <a:graphicFrameLocks noGrp="1"/>
          </p:cNvGraphicFramePr>
          <p:nvPr>
            <p:extLst>
              <p:ext uri="{D42A27DB-BD31-4B8C-83A1-F6EECF244321}">
                <p14:modId xmlns:p14="http://schemas.microsoft.com/office/powerpoint/2010/main" val="4206399383"/>
              </p:ext>
            </p:extLst>
          </p:nvPr>
        </p:nvGraphicFramePr>
        <p:xfrm>
          <a:off x="9833133" y="4333231"/>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71%</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chemeClr val="accent4"/>
                    </a:solidFill>
                  </a:tcPr>
                </a:tc>
              </a:tr>
            </a:tbl>
          </a:graphicData>
        </a:graphic>
      </p:graphicFrame>
      <p:pic>
        <p:nvPicPr>
          <p:cNvPr id="11" name="Immagine 10"/>
          <p:cNvPicPr>
            <a:picLocks noChangeAspect="1"/>
          </p:cNvPicPr>
          <p:nvPr/>
        </p:nvPicPr>
        <p:blipFill>
          <a:blip r:embed="rId4"/>
          <a:stretch>
            <a:fillRect/>
          </a:stretch>
        </p:blipFill>
        <p:spPr>
          <a:xfrm>
            <a:off x="2513475" y="5106395"/>
            <a:ext cx="5959620" cy="720872"/>
          </a:xfrm>
          <a:prstGeom prst="rect">
            <a:avLst/>
          </a:prstGeom>
        </p:spPr>
      </p:pic>
      <p:grpSp>
        <p:nvGrpSpPr>
          <p:cNvPr id="15" name="Gruppo 14"/>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a:xfrm>
            <a:off x="9448800" y="6492875"/>
            <a:ext cx="2743200" cy="365125"/>
          </a:xfrm>
        </p:spPr>
        <p:txBody>
          <a:bodyPr/>
          <a:lstStyle/>
          <a:p>
            <a:fld id="{98D9D6CD-C7D4-42E0-A31B-525549CA2A1D}" type="slidenum">
              <a:rPr lang="it-IT" smtClean="0"/>
              <a:t>34</a:t>
            </a:fld>
            <a:endParaRPr lang="it-IT" dirty="0"/>
          </a:p>
        </p:txBody>
      </p:sp>
    </p:spTree>
    <p:extLst>
      <p:ext uri="{BB962C8B-B14F-4D97-AF65-F5344CB8AC3E}">
        <p14:creationId xmlns:p14="http://schemas.microsoft.com/office/powerpoint/2010/main" val="11051010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915915"/>
            <a:ext cx="11477223" cy="830997"/>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3</a:t>
            </a:r>
            <a:r>
              <a:rPr lang="it-IT" sz="1600" b="1" dirty="0" smtClean="0">
                <a:solidFill>
                  <a:schemeClr val="bg1"/>
                </a:solidFill>
              </a:rPr>
              <a:t>: </a:t>
            </a:r>
            <a:r>
              <a:rPr lang="it-IT" sz="1600" dirty="0" smtClean="0">
                <a:solidFill>
                  <a:schemeClr val="bg1"/>
                </a:solidFill>
              </a:rPr>
              <a:t> </a:t>
            </a:r>
            <a:r>
              <a:rPr lang="it-IT" sz="1600" dirty="0">
                <a:solidFill>
                  <a:schemeClr val="bg1"/>
                </a:solidFill>
              </a:rPr>
              <a:t>Favorire </a:t>
            </a:r>
            <a:r>
              <a:rPr lang="it-IT" sz="1600" dirty="0" smtClean="0">
                <a:solidFill>
                  <a:schemeClr val="bg1"/>
                </a:solidFill>
              </a:rPr>
              <a:t>i </a:t>
            </a:r>
            <a:r>
              <a:rPr lang="it-IT" sz="1600" dirty="0">
                <a:solidFill>
                  <a:schemeClr val="bg1"/>
                </a:solidFill>
              </a:rPr>
              <a:t>processi di internazionalizzazione delle imprese attraverso la gestione e l’organizzazione di tutti gli strumenti più adeguati per la penetrazione nei mercati, creando sinergie con le altre Istituzioni al fine di attuare una programmazione delle attività condivisa ed integrata e di ottimizzare le risorse disponibili</a:t>
            </a:r>
          </a:p>
        </p:txBody>
      </p:sp>
      <p:graphicFrame>
        <p:nvGraphicFramePr>
          <p:cNvPr id="5" name="Tabella 4"/>
          <p:cNvGraphicFramePr>
            <a:graphicFrameLocks noGrp="1"/>
          </p:cNvGraphicFramePr>
          <p:nvPr>
            <p:extLst>
              <p:ext uri="{D42A27DB-BD31-4B8C-83A1-F6EECF244321}">
                <p14:modId xmlns:p14="http://schemas.microsoft.com/office/powerpoint/2010/main" val="3316182236"/>
              </p:ext>
            </p:extLst>
          </p:nvPr>
        </p:nvGraphicFramePr>
        <p:xfrm>
          <a:off x="378853" y="2317994"/>
          <a:ext cx="7639319" cy="2454728"/>
        </p:xfrm>
        <a:graphic>
          <a:graphicData uri="http://schemas.openxmlformats.org/drawingml/2006/table">
            <a:tbl>
              <a:tblPr firstRow="1">
                <a:tableStyleId>{5C22544A-7EE6-4342-B048-85BDC9FD1C3A}</a:tableStyleId>
              </a:tblPr>
              <a:tblGrid>
                <a:gridCol w="1829088"/>
                <a:gridCol w="2152631"/>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fontAlgn="ctr"/>
                      <a:r>
                        <a:rPr lang="it-IT" sz="1050" b="0" i="0" u="none" strike="noStrike" kern="1200" dirty="0">
                          <a:solidFill>
                            <a:schemeClr val="tx1"/>
                          </a:solidFill>
                          <a:effectLst/>
                          <a:latin typeface="Arial" panose="020B0604020202020204" pitchFamily="34" charset="0"/>
                          <a:ea typeface="+mn-ea"/>
                          <a:cs typeface="+mn-cs"/>
                        </a:rPr>
                        <a:t>Progetti realizzati in collaborazione con altre Istituzioni del territorio </a:t>
                      </a:r>
                    </a:p>
                  </a:txBody>
                  <a:tcPr marL="0" marR="0" marT="0" marB="0" anchor="ctr"/>
                </a:tc>
                <a:tc>
                  <a:txBody>
                    <a:bodyPr/>
                    <a:lstStyle/>
                    <a:p>
                      <a:pPr marL="36000" algn="l" fontAlgn="ctr"/>
                      <a:r>
                        <a:rPr lang="it-IT" sz="1050" b="0" i="0" u="none" strike="noStrike" kern="1200" dirty="0">
                          <a:solidFill>
                            <a:schemeClr val="tx1"/>
                          </a:solidFill>
                          <a:effectLst/>
                          <a:latin typeface="Arial" panose="020B0604020202020204" pitchFamily="34" charset="0"/>
                          <a:ea typeface="+mn-ea"/>
                          <a:cs typeface="+mn-cs"/>
                        </a:rPr>
                        <a:t>Progetti realizzati in collaborazione con altre Istituzioni del territorio / Progetti realizzati</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&gt;55%</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55,3%</a:t>
                      </a:r>
                    </a:p>
                  </a:txBody>
                  <a:tcPr marL="0" marR="0" marT="0" marB="0" anchor="ctr"/>
                </a:tc>
                <a:tc>
                  <a:txBody>
                    <a:bodyPr/>
                    <a:lstStyle/>
                    <a:p>
                      <a:pPr algn="ctr" fontAlgn="ctr"/>
                      <a:r>
                        <a:rPr lang="it-IT" sz="1050" b="0" i="0" u="none" strike="noStrike" dirty="0" smtClean="0">
                          <a:solidFill>
                            <a:schemeClr val="tx1"/>
                          </a:solidFill>
                          <a:effectLst/>
                          <a:latin typeface="Arial" panose="020B0604020202020204" pitchFamily="34" charset="0"/>
                        </a:rPr>
                        <a:t>+0,5%</a:t>
                      </a:r>
                      <a:endParaRPr lang="it-IT" sz="1050" b="0" i="0" u="none" strike="noStrike" dirty="0">
                        <a:solidFill>
                          <a:schemeClr val="tx1"/>
                        </a:solidFill>
                        <a:effectLst/>
                        <a:latin typeface="Arial" panose="020B0604020202020204" pitchFamily="34" charset="0"/>
                      </a:endParaRPr>
                    </a:p>
                  </a:txBody>
                  <a:tcPr marL="0" marR="0" marT="0" marB="0" anchor="ctr"/>
                </a:tc>
                <a:tc rowSpan="3">
                  <a:txBody>
                    <a:bodyPr/>
                    <a:lstStyle/>
                    <a:p>
                      <a:pPr algn="ctr" fontAlgn="ctr"/>
                      <a:r>
                        <a:rPr lang="it-IT" sz="1050" b="1" i="0" u="none" strike="noStrike" dirty="0" smtClean="0">
                          <a:solidFill>
                            <a:schemeClr val="tx1"/>
                          </a:solidFill>
                          <a:effectLst/>
                          <a:latin typeface="Arial" panose="020B0604020202020204" pitchFamily="34" charset="0"/>
                          <a:cs typeface="Arial" panose="020B0604020202020204" pitchFamily="34" charset="0"/>
                        </a:rPr>
                        <a:t>98%</a:t>
                      </a:r>
                      <a:endParaRPr lang="it-IT" sz="105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00FF00"/>
                    </a:solidFill>
                  </a:tcPr>
                </a:tc>
              </a:tr>
              <a:tr h="761682">
                <a:tc>
                  <a:txBody>
                    <a:bodyPr/>
                    <a:lstStyle/>
                    <a:p>
                      <a:pPr marL="36000" algn="l" fontAlgn="ctr"/>
                      <a:r>
                        <a:rPr lang="it-IT" sz="1050" b="0" i="0" u="none" strike="noStrike" kern="1200" dirty="0">
                          <a:solidFill>
                            <a:schemeClr val="tx1"/>
                          </a:solidFill>
                          <a:effectLst/>
                          <a:latin typeface="Arial" panose="020B0604020202020204" pitchFamily="34" charset="0"/>
                          <a:ea typeface="+mn-ea"/>
                          <a:cs typeface="+mn-cs"/>
                        </a:rPr>
                        <a:t>Turn over delle imprese partecipanti agli eventi promozionali </a:t>
                      </a:r>
                    </a:p>
                  </a:txBody>
                  <a:tcPr marL="0" marR="0" marT="0" marB="0" anchor="ctr"/>
                </a:tc>
                <a:tc>
                  <a:txBody>
                    <a:bodyPr/>
                    <a:lstStyle/>
                    <a:p>
                      <a:pPr marL="36000" algn="l" fontAlgn="ctr"/>
                      <a:r>
                        <a:rPr lang="it-IT" sz="1050" b="0" i="0" u="none" strike="noStrike" kern="1200" dirty="0">
                          <a:solidFill>
                            <a:schemeClr val="tx1"/>
                          </a:solidFill>
                          <a:effectLst/>
                          <a:latin typeface="Arial" panose="020B0604020202020204" pitchFamily="34" charset="0"/>
                          <a:ea typeface="+mn-ea"/>
                          <a:cs typeface="+mn-cs"/>
                        </a:rPr>
                        <a:t>“Nuove” imprese partecipanti agli eventi promozionali / Imprese partecipanti agli eventi promozionali </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≥30%</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44%</a:t>
                      </a:r>
                    </a:p>
                  </a:txBody>
                  <a:tcPr marL="0" marR="0" marT="0" marB="0" anchor="ctr"/>
                </a:tc>
                <a:tc>
                  <a:txBody>
                    <a:bodyPr/>
                    <a:lstStyle/>
                    <a:p>
                      <a:pPr algn="ctr" fontAlgn="ctr"/>
                      <a:r>
                        <a:rPr lang="it-IT" sz="1050" b="0" i="0" u="none" strike="noStrike" dirty="0" smtClean="0">
                          <a:solidFill>
                            <a:schemeClr val="tx1"/>
                          </a:solidFill>
                          <a:effectLst/>
                          <a:latin typeface="Arial" panose="020B0604020202020204" pitchFamily="34" charset="0"/>
                        </a:rPr>
                        <a:t>+46</a:t>
                      </a:r>
                      <a:r>
                        <a:rPr lang="it-IT" sz="1050" b="0" i="0" u="none" strike="noStrike" dirty="0">
                          <a:solidFill>
                            <a:schemeClr val="tx1"/>
                          </a:solidFill>
                          <a:effectLst/>
                          <a:latin typeface="Arial" panose="020B0604020202020204" pitchFamily="34" charset="0"/>
                        </a:rPr>
                        <a:t>%</a:t>
                      </a:r>
                    </a:p>
                  </a:txBody>
                  <a:tcPr marL="0" marR="0" marT="0" marB="0" anchor="ctr"/>
                </a:tc>
                <a:tc vMerge="1">
                  <a:txBody>
                    <a:bodyPr/>
                    <a:lstStyle/>
                    <a:p>
                      <a:pPr algn="ctr" fontAlgn="ctr"/>
                      <a:endParaRPr lang="it-IT" sz="1200" b="0" i="0" u="none" strike="noStrike" dirty="0">
                        <a:effectLst/>
                        <a:latin typeface="Arial" panose="020B0604020202020204" pitchFamily="34" charset="0"/>
                      </a:endParaRPr>
                    </a:p>
                  </a:txBody>
                  <a:tcPr marL="0" marR="0" marT="0" marB="0" anchor="ctr"/>
                </a:tc>
              </a:tr>
              <a:tr h="470256">
                <a:tc>
                  <a:txBody>
                    <a:bodyPr/>
                    <a:lstStyle/>
                    <a:p>
                      <a:pPr marL="36000" algn="l" fontAlgn="ctr"/>
                      <a:r>
                        <a:rPr lang="it-IT" sz="1050" b="0" i="0" u="none" strike="noStrike" kern="1200">
                          <a:solidFill>
                            <a:schemeClr val="tx1"/>
                          </a:solidFill>
                          <a:effectLst/>
                          <a:latin typeface="Arial" panose="020B0604020202020204" pitchFamily="34" charset="0"/>
                          <a:ea typeface="+mn-ea"/>
                          <a:cs typeface="+mn-cs"/>
                        </a:rPr>
                        <a:t>Indice di autonomia finanziaria</a:t>
                      </a:r>
                    </a:p>
                  </a:txBody>
                  <a:tcPr marL="0" marR="0" marT="0" marB="0" anchor="ctr"/>
                </a:tc>
                <a:tc>
                  <a:txBody>
                    <a:bodyPr/>
                    <a:lstStyle/>
                    <a:p>
                      <a:pPr marL="36000" algn="l" fontAlgn="ctr"/>
                      <a:r>
                        <a:rPr lang="it-IT" sz="1050" b="0" i="0" u="none" strike="noStrike" kern="1200" dirty="0">
                          <a:solidFill>
                            <a:schemeClr val="tx1"/>
                          </a:solidFill>
                          <a:effectLst/>
                          <a:latin typeface="Arial" panose="020B0604020202020204" pitchFamily="34" charset="0"/>
                          <a:ea typeface="+mn-ea"/>
                          <a:cs typeface="+mn-cs"/>
                        </a:rPr>
                        <a:t>Ricavi propri / Ricavi totali</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≥52%</a:t>
                      </a:r>
                    </a:p>
                  </a:txBody>
                  <a:tcPr marL="0" marR="0" marT="0" marB="0" anchor="ctr"/>
                </a:tc>
                <a:tc>
                  <a:txBody>
                    <a:bodyPr/>
                    <a:lstStyle/>
                    <a:p>
                      <a:pPr algn="ctr" fontAlgn="ctr"/>
                      <a:r>
                        <a:rPr lang="it-IT" sz="1050" b="0" i="0" u="none" strike="noStrike" dirty="0" smtClean="0">
                          <a:solidFill>
                            <a:schemeClr val="tx1"/>
                          </a:solidFill>
                          <a:effectLst/>
                          <a:latin typeface="Arial" panose="020B0604020202020204" pitchFamily="34" charset="0"/>
                        </a:rPr>
                        <a:t>48%</a:t>
                      </a:r>
                      <a:endParaRPr lang="it-IT" sz="1050" b="0" i="0" u="none" strike="noStrike" dirty="0">
                        <a:solidFill>
                          <a:schemeClr val="tx1"/>
                        </a:solidFill>
                        <a:effectLst/>
                        <a:latin typeface="Arial" panose="020B0604020202020204" pitchFamily="34" charset="0"/>
                      </a:endParaRP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-7%</a:t>
                      </a:r>
                    </a:p>
                  </a:txBody>
                  <a:tcPr marL="0" marR="0" marT="0" marB="0" anchor="ctr"/>
                </a:tc>
                <a:tc vMerge="1">
                  <a:txBody>
                    <a:bodyPr/>
                    <a:lstStyle/>
                    <a:p>
                      <a:pPr algn="ctr" fontAlgn="ctr"/>
                      <a:endParaRPr lang="it-IT" sz="1050" b="0"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33CC33"/>
                    </a:solidFill>
                  </a:tcPr>
                </a:tc>
              </a:tr>
            </a:tbl>
          </a:graphicData>
        </a:graphic>
      </p:graphicFrame>
      <p:sp>
        <p:nvSpPr>
          <p:cNvPr id="12" name="CasellaDiTesto 11"/>
          <p:cNvSpPr txBox="1"/>
          <p:nvPr/>
        </p:nvSpPr>
        <p:spPr>
          <a:xfrm>
            <a:off x="371340" y="5626222"/>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934067"/>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a:t>(Spese per progetti e iniziative)</a:t>
            </a:r>
          </a:p>
        </p:txBody>
      </p:sp>
      <p:sp>
        <p:nvSpPr>
          <p:cNvPr id="20" name="CasellaDiTesto 19"/>
          <p:cNvSpPr txBox="1"/>
          <p:nvPr/>
        </p:nvSpPr>
        <p:spPr>
          <a:xfrm>
            <a:off x="355716" y="1934067"/>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1201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tangolo 5"/>
          <p:cNvSpPr/>
          <p:nvPr/>
        </p:nvSpPr>
        <p:spPr>
          <a:xfrm>
            <a:off x="10520263" y="77601"/>
            <a:ext cx="1183336" cy="40011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it-IT" sz="1000" b="0" cap="none" spc="0" dirty="0" smtClean="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Azienda speciale </a:t>
            </a:r>
          </a:p>
          <a:p>
            <a:pPr algn="ctr"/>
            <a:r>
              <a:rPr lang="it-IT" sz="1000" dirty="0" err="1" smtClean="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Marchet</a:t>
            </a:r>
            <a:endParaRPr lang="it-IT" sz="10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pic>
        <p:nvPicPr>
          <p:cNvPr id="7" name="Immagine 6"/>
          <p:cNvPicPr>
            <a:picLocks noChangeAspect="1"/>
          </p:cNvPicPr>
          <p:nvPr/>
        </p:nvPicPr>
        <p:blipFill>
          <a:blip r:embed="rId3"/>
          <a:stretch>
            <a:fillRect/>
          </a:stretch>
        </p:blipFill>
        <p:spPr>
          <a:xfrm>
            <a:off x="2413116" y="5162520"/>
            <a:ext cx="5959620" cy="1573734"/>
          </a:xfrm>
          <a:prstGeom prst="rect">
            <a:avLst/>
          </a:prstGeom>
        </p:spPr>
      </p:pic>
      <p:pic>
        <p:nvPicPr>
          <p:cNvPr id="2" name="Immagine 1"/>
          <p:cNvPicPr>
            <a:picLocks noChangeAspect="1"/>
          </p:cNvPicPr>
          <p:nvPr/>
        </p:nvPicPr>
        <p:blipFill>
          <a:blip r:embed="rId4"/>
          <a:stretch>
            <a:fillRect/>
          </a:stretch>
        </p:blipFill>
        <p:spPr>
          <a:xfrm>
            <a:off x="8523670" y="2583442"/>
            <a:ext cx="3324893" cy="1944124"/>
          </a:xfrm>
          <a:prstGeom prst="rect">
            <a:avLst/>
          </a:prstGeom>
        </p:spPr>
      </p:pic>
      <p:graphicFrame>
        <p:nvGraphicFramePr>
          <p:cNvPr id="14" name="Tabella 13"/>
          <p:cNvGraphicFramePr>
            <a:graphicFrameLocks noGrp="1"/>
          </p:cNvGraphicFramePr>
          <p:nvPr>
            <p:extLst>
              <p:ext uri="{D42A27DB-BD31-4B8C-83A1-F6EECF244321}">
                <p14:modId xmlns:p14="http://schemas.microsoft.com/office/powerpoint/2010/main" val="1944625245"/>
              </p:ext>
            </p:extLst>
          </p:nvPr>
        </p:nvGraphicFramePr>
        <p:xfrm>
          <a:off x="9761070" y="4527566"/>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94%</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rgbClr val="00FF00"/>
                    </a:solidFill>
                  </a:tcPr>
                </a:tc>
              </a:tr>
            </a:tbl>
          </a:graphicData>
        </a:graphic>
      </p:graphicFrame>
      <p:grpSp>
        <p:nvGrpSpPr>
          <p:cNvPr id="15" name="Gruppo 14"/>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a:xfrm>
            <a:off x="9448800" y="6524625"/>
            <a:ext cx="2743200" cy="365125"/>
          </a:xfrm>
        </p:spPr>
        <p:txBody>
          <a:bodyPr/>
          <a:lstStyle/>
          <a:p>
            <a:fld id="{98D9D6CD-C7D4-42E0-A31B-525549CA2A1D}" type="slidenum">
              <a:rPr lang="it-IT" smtClean="0"/>
              <a:t>35</a:t>
            </a:fld>
            <a:endParaRPr lang="it-IT" dirty="0"/>
          </a:p>
        </p:txBody>
      </p:sp>
    </p:spTree>
    <p:extLst>
      <p:ext uri="{BB962C8B-B14F-4D97-AF65-F5344CB8AC3E}">
        <p14:creationId xmlns:p14="http://schemas.microsoft.com/office/powerpoint/2010/main" val="15712903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8677326" y="2220441"/>
            <a:ext cx="3182388" cy="1896020"/>
          </a:xfrm>
          <a:prstGeom prst="rect">
            <a:avLst/>
          </a:prstGeom>
        </p:spPr>
      </p:pic>
      <p:sp>
        <p:nvSpPr>
          <p:cNvPr id="4" name="CasellaDiTesto 3"/>
          <p:cNvSpPr txBox="1"/>
          <p:nvPr/>
        </p:nvSpPr>
        <p:spPr>
          <a:xfrm>
            <a:off x="382491" y="862730"/>
            <a:ext cx="11477223" cy="584775"/>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4</a:t>
            </a:r>
            <a:r>
              <a:rPr lang="it-IT" sz="1600" b="1" dirty="0" smtClean="0">
                <a:solidFill>
                  <a:schemeClr val="bg1"/>
                </a:solidFill>
              </a:rPr>
              <a:t>: </a:t>
            </a:r>
            <a:r>
              <a:rPr lang="it-IT" sz="1600" dirty="0" smtClean="0">
                <a:solidFill>
                  <a:schemeClr val="bg1"/>
                </a:solidFill>
              </a:rPr>
              <a:t> </a:t>
            </a:r>
            <a:r>
              <a:rPr lang="it-IT" sz="1600" dirty="0">
                <a:solidFill>
                  <a:schemeClr val="bg1"/>
                </a:solidFill>
              </a:rPr>
              <a:t>Svolgere un ruolo propulsivo in Europa mediante l’impulso alla progettazione europea ed alla cooperazione internazionale con priorità per l’area dei Balcani occidentali, </a:t>
            </a:r>
            <a:r>
              <a:rPr lang="it-IT" sz="1600" dirty="0" smtClean="0">
                <a:solidFill>
                  <a:schemeClr val="bg1"/>
                </a:solidFill>
              </a:rPr>
              <a:t>attraverso </a:t>
            </a:r>
            <a:r>
              <a:rPr lang="it-IT" sz="1600" dirty="0">
                <a:solidFill>
                  <a:schemeClr val="bg1"/>
                </a:solidFill>
              </a:rPr>
              <a:t>il Forum delle Camere di Commercio dell’Adriatico e dello Ionio</a:t>
            </a:r>
          </a:p>
        </p:txBody>
      </p:sp>
      <p:graphicFrame>
        <p:nvGraphicFramePr>
          <p:cNvPr id="5" name="Tabella 4"/>
          <p:cNvGraphicFramePr>
            <a:graphicFrameLocks noGrp="1"/>
          </p:cNvGraphicFramePr>
          <p:nvPr>
            <p:extLst>
              <p:ext uri="{D42A27DB-BD31-4B8C-83A1-F6EECF244321}">
                <p14:modId xmlns:p14="http://schemas.microsoft.com/office/powerpoint/2010/main" val="3124701004"/>
              </p:ext>
            </p:extLst>
          </p:nvPr>
        </p:nvGraphicFramePr>
        <p:xfrm>
          <a:off x="390004" y="2050370"/>
          <a:ext cx="7639319" cy="2577383"/>
        </p:xfrm>
        <a:graphic>
          <a:graphicData uri="http://schemas.openxmlformats.org/drawingml/2006/table">
            <a:tbl>
              <a:tblPr firstRow="1">
                <a:tableStyleId>{5C22544A-7EE6-4342-B048-85BDC9FD1C3A}</a:tableStyleId>
              </a:tblPr>
              <a:tblGrid>
                <a:gridCol w="1829088"/>
                <a:gridCol w="2152631"/>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Risorse finanziarie attivate </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Risorse finanziarie attivate nel 2013 / Risorse finanziarie pianificate nel triennio 2013-2015</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≥33%</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21%</a:t>
                      </a:r>
                    </a:p>
                  </a:txBody>
                  <a:tcPr marL="0" marR="0" marT="0" marB="0" anchor="ctr"/>
                </a:tc>
                <a:tc>
                  <a:txBody>
                    <a:bodyPr/>
                    <a:lstStyle/>
                    <a:p>
                      <a:pPr marL="36000" algn="ctr" defTabSz="914400" rtl="0" eaLnBrk="1" fontAlgn="ctr" latinLnBrk="0" hangingPunct="1"/>
                      <a:r>
                        <a:rPr lang="it-IT" sz="1050" b="1" i="0" u="none" strike="noStrike" kern="1200" dirty="0">
                          <a:solidFill>
                            <a:schemeClr val="accent2"/>
                          </a:solidFill>
                          <a:effectLst/>
                          <a:latin typeface="Arial" panose="020B0604020202020204" pitchFamily="34" charset="0"/>
                          <a:ea typeface="+mn-ea"/>
                          <a:cs typeface="+mn-cs"/>
                        </a:rPr>
                        <a:t>-36%</a:t>
                      </a:r>
                    </a:p>
                  </a:txBody>
                  <a:tcPr marL="0" marR="0" marT="0" marB="0" anchor="ctr"/>
                </a:tc>
                <a:tc rowSpan="3">
                  <a:txBody>
                    <a:bodyPr/>
                    <a:lstStyle/>
                    <a:p>
                      <a:pPr marL="36000" algn="ctr" defTabSz="914400" rtl="0" eaLnBrk="1" fontAlgn="ctr" latinLnBrk="0" hangingPunct="1"/>
                      <a:r>
                        <a:rPr lang="it-IT" sz="1050" b="1" i="0" u="none" strike="noStrike" kern="1200" dirty="0">
                          <a:solidFill>
                            <a:schemeClr val="tx1"/>
                          </a:solidFill>
                          <a:effectLst/>
                          <a:latin typeface="Arial" panose="020B0604020202020204" pitchFamily="34" charset="0"/>
                          <a:ea typeface="+mn-ea"/>
                          <a:cs typeface="+mn-cs"/>
                        </a:rPr>
                        <a:t>32%</a:t>
                      </a:r>
                    </a:p>
                  </a:txBody>
                  <a:tcPr marL="0" marR="0" marT="0" marB="0" anchor="ctr">
                    <a:solidFill>
                      <a:srgbClr val="FF0000"/>
                    </a:solidFill>
                  </a:tcPr>
                </a:tc>
              </a:tr>
              <a:tr h="518260">
                <a:tc>
                  <a:txBody>
                    <a:bodyPr/>
                    <a:lstStyle/>
                    <a:p>
                      <a:pPr marL="36000" algn="l" defTabSz="914400" rtl="0" eaLnBrk="1" fontAlgn="ctr" latinLnBrk="0" hangingPunct="1"/>
                      <a:r>
                        <a:rPr lang="it-IT" sz="1050" b="0" i="0" u="none" strike="noStrike" kern="1200" dirty="0" smtClean="0">
                          <a:solidFill>
                            <a:schemeClr val="tx1"/>
                          </a:solidFill>
                          <a:effectLst/>
                          <a:latin typeface="Arial" panose="020B0604020202020204" pitchFamily="34" charset="0"/>
                          <a:ea typeface="+mn-ea"/>
                          <a:cs typeface="+mn-cs"/>
                        </a:rPr>
                        <a:t>% iniziative ASE </a:t>
                      </a:r>
                      <a:r>
                        <a:rPr lang="it-IT" sz="1050" b="0" i="0" u="none" strike="noStrike" kern="1200" dirty="0">
                          <a:solidFill>
                            <a:schemeClr val="tx1"/>
                          </a:solidFill>
                          <a:effectLst/>
                          <a:latin typeface="Arial" panose="020B0604020202020204" pitchFamily="34" charset="0"/>
                          <a:ea typeface="+mn-ea"/>
                          <a:cs typeface="+mn-cs"/>
                        </a:rPr>
                        <a:t>co-finanziate da programmi europei, nazionali e regionali</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 iniziative dell’ASE co-finanziate nel 2013 / </a:t>
                      </a:r>
                      <a:r>
                        <a:rPr lang="it-IT" sz="1050" b="0" i="0" u="none" strike="noStrike" kern="1200" dirty="0" smtClean="0">
                          <a:solidFill>
                            <a:schemeClr val="tx1"/>
                          </a:solidFill>
                          <a:effectLst/>
                          <a:latin typeface="Arial" panose="020B0604020202020204" pitchFamily="34" charset="0"/>
                          <a:ea typeface="+mn-ea"/>
                          <a:cs typeface="+mn-cs"/>
                        </a:rPr>
                        <a:t>% </a:t>
                      </a:r>
                      <a:r>
                        <a:rPr lang="it-IT" sz="1050" b="0" i="0" u="none" strike="noStrike" kern="1200" dirty="0">
                          <a:solidFill>
                            <a:schemeClr val="tx1"/>
                          </a:solidFill>
                          <a:effectLst/>
                          <a:latin typeface="Arial" panose="020B0604020202020204" pitchFamily="34" charset="0"/>
                          <a:ea typeface="+mn-ea"/>
                          <a:cs typeface="+mn-cs"/>
                        </a:rPr>
                        <a:t>iniziative dell’ASE co-finanziate nel 2012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a:t>
                      </a:r>
                    </a:p>
                  </a:txBody>
                  <a:tcPr marL="0" marR="0" marT="0" marB="0" anchor="ctr"/>
                </a:tc>
                <a:tc>
                  <a:txBody>
                    <a:bodyPr/>
                    <a:lstStyle/>
                    <a:p>
                      <a:pPr marL="36000" algn="ctr" defTabSz="914400" rtl="0" eaLnBrk="1" fontAlgn="ctr" latinLnBrk="0" hangingPunct="1"/>
                      <a:r>
                        <a:rPr lang="it-IT" sz="1050" b="0" i="0" u="none" strike="noStrike" kern="1200" dirty="0" err="1">
                          <a:solidFill>
                            <a:schemeClr val="tx1"/>
                          </a:solidFill>
                          <a:effectLst/>
                          <a:latin typeface="Arial" panose="020B0604020202020204" pitchFamily="34" charset="0"/>
                          <a:ea typeface="+mn-ea"/>
                          <a:cs typeface="+mn-cs"/>
                        </a:rPr>
                        <a:t>n.d.</a:t>
                      </a:r>
                      <a:endParaRPr lang="it-IT" sz="1050" b="0" i="0" u="none" strike="noStrike" kern="1200" dirty="0">
                        <a:solidFill>
                          <a:schemeClr val="tx1"/>
                        </a:solidFill>
                        <a:effectLst/>
                        <a:latin typeface="Arial" panose="020B0604020202020204" pitchFamily="34" charset="0"/>
                        <a:ea typeface="+mn-ea"/>
                        <a:cs typeface="+mn-cs"/>
                      </a:endParaRPr>
                    </a:p>
                  </a:txBody>
                  <a:tcPr marL="0" marR="0" marT="0" marB="0" anchor="ctr"/>
                </a:tc>
                <a:tc>
                  <a:txBody>
                    <a:bodyPr/>
                    <a:lstStyle/>
                    <a:p>
                      <a:pPr marL="36000" algn="ctr" defTabSz="914400" rtl="0" eaLnBrk="1" fontAlgn="ctr" latinLnBrk="0" hangingPunct="1"/>
                      <a:r>
                        <a:rPr lang="it-IT" sz="1050" b="0" i="0" u="none" strike="noStrike" kern="1200" dirty="0" err="1" smtClean="0">
                          <a:solidFill>
                            <a:schemeClr val="tx1"/>
                          </a:solidFill>
                          <a:effectLst/>
                          <a:latin typeface="Arial" panose="020B0604020202020204" pitchFamily="34" charset="0"/>
                          <a:ea typeface="+mn-ea"/>
                          <a:cs typeface="+mn-cs"/>
                        </a:rPr>
                        <a:t>n.d.</a:t>
                      </a:r>
                      <a:endParaRPr lang="it-IT" sz="1050" b="0" i="0" u="none" strike="noStrike" kern="1200" dirty="0">
                        <a:solidFill>
                          <a:schemeClr val="tx1"/>
                        </a:solidFill>
                        <a:effectLst/>
                        <a:latin typeface="Arial" panose="020B0604020202020204" pitchFamily="34" charset="0"/>
                        <a:ea typeface="+mn-ea"/>
                        <a:cs typeface="+mn-cs"/>
                      </a:endParaRPr>
                    </a:p>
                  </a:txBody>
                  <a:tcPr marL="0" marR="0" marT="0" marB="0" anchor="ctr"/>
                </a:tc>
                <a:tc vMerge="1">
                  <a:txBody>
                    <a:bodyPr/>
                    <a:lstStyle/>
                    <a:p>
                      <a:endParaRPr lang="it-IT"/>
                    </a:p>
                  </a:txBody>
                  <a:tcPr/>
                </a:tc>
              </a:tr>
              <a:tr h="836333">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Risorse finanziarie esterne per Forum AIC</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Risorse finanziarie esterne attivate per Forum AIC nel 2013 / Risorse finanziarie esterne attivate per Forum AIC in media nel biennio 2011- 2012</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≥1</a:t>
                      </a:r>
                    </a:p>
                  </a:txBody>
                  <a:tcPr marL="0" marR="0" marT="0" marB="0" anchor="ctr"/>
                </a:tc>
                <a:tc>
                  <a:txBody>
                    <a:bodyPr/>
                    <a:lstStyle/>
                    <a:p>
                      <a:pPr marL="36000" algn="ctr" defTabSz="914400" rtl="0" eaLnBrk="1" fontAlgn="ctr" latinLnBrk="0" hangingPunct="1"/>
                      <a:r>
                        <a:rPr lang="it-IT" sz="1050" b="0" i="0" u="none" strike="noStrike" kern="1200" dirty="0" smtClean="0">
                          <a:solidFill>
                            <a:schemeClr val="tx1"/>
                          </a:solidFill>
                          <a:effectLst/>
                          <a:latin typeface="Arial" panose="020B0604020202020204" pitchFamily="34" charset="0"/>
                          <a:ea typeface="+mn-ea"/>
                          <a:cs typeface="+mn-cs"/>
                        </a:rPr>
                        <a:t>0</a:t>
                      </a:r>
                      <a:endParaRPr lang="it-IT" sz="1050" b="0" i="0" u="none" strike="noStrike" kern="1200" dirty="0">
                        <a:solidFill>
                          <a:schemeClr val="tx1"/>
                        </a:solidFill>
                        <a:effectLst/>
                        <a:latin typeface="Arial" panose="020B0604020202020204" pitchFamily="34" charset="0"/>
                        <a:ea typeface="+mn-ea"/>
                        <a:cs typeface="+mn-cs"/>
                      </a:endParaRPr>
                    </a:p>
                  </a:txBody>
                  <a:tcPr marL="0" marR="0" marT="0" marB="0" anchor="ctr"/>
                </a:tc>
                <a:tc>
                  <a:txBody>
                    <a:bodyPr/>
                    <a:lstStyle/>
                    <a:p>
                      <a:pPr marL="36000" algn="ctr" defTabSz="914400" rtl="0" eaLnBrk="1" fontAlgn="ctr" latinLnBrk="0" hangingPunct="1"/>
                      <a:r>
                        <a:rPr lang="it-IT" sz="1050" b="1" i="0" u="none" strike="noStrike" kern="1200" dirty="0">
                          <a:solidFill>
                            <a:schemeClr val="accent2"/>
                          </a:solidFill>
                          <a:effectLst/>
                          <a:latin typeface="Arial" panose="020B0604020202020204" pitchFamily="34" charset="0"/>
                          <a:ea typeface="+mn-ea"/>
                          <a:cs typeface="+mn-cs"/>
                        </a:rPr>
                        <a:t>-100%</a:t>
                      </a:r>
                    </a:p>
                  </a:txBody>
                  <a:tcPr marL="0" marR="0" marT="0" marB="0" anchor="ctr"/>
                </a:tc>
                <a:tc vMerge="1">
                  <a:txBody>
                    <a:bodyPr/>
                    <a:lstStyle/>
                    <a:p>
                      <a:endParaRPr lang="it-IT"/>
                    </a:p>
                  </a:txBody>
                  <a:tcPr>
                    <a:solidFill>
                      <a:srgbClr val="33CC33"/>
                    </a:solidFill>
                  </a:tcPr>
                </a:tc>
              </a:tr>
            </a:tbl>
          </a:graphicData>
        </a:graphic>
      </p:graphicFrame>
      <p:sp>
        <p:nvSpPr>
          <p:cNvPr id="12" name="CasellaDiTesto 11"/>
          <p:cNvSpPr txBox="1"/>
          <p:nvPr/>
        </p:nvSpPr>
        <p:spPr>
          <a:xfrm>
            <a:off x="309030" y="5503083"/>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98062" y="1666443"/>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66867" y="1666443"/>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Tabella 10"/>
          <p:cNvGraphicFramePr>
            <a:graphicFrameLocks noGrp="1"/>
          </p:cNvGraphicFramePr>
          <p:nvPr>
            <p:extLst>
              <p:ext uri="{D42A27DB-BD31-4B8C-83A1-F6EECF244321}">
                <p14:modId xmlns:p14="http://schemas.microsoft.com/office/powerpoint/2010/main" val="658216398"/>
              </p:ext>
            </p:extLst>
          </p:nvPr>
        </p:nvGraphicFramePr>
        <p:xfrm>
          <a:off x="9965605" y="4083008"/>
          <a:ext cx="889943" cy="51816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85%</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chemeClr val="accent4"/>
                    </a:solidFill>
                  </a:tcPr>
                </a:tc>
              </a:tr>
            </a:tbl>
          </a:graphicData>
        </a:graphic>
      </p:graphicFrame>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3" name="Immagine 2"/>
          <p:cNvPicPr>
            <a:picLocks noChangeAspect="1"/>
          </p:cNvPicPr>
          <p:nvPr/>
        </p:nvPicPr>
        <p:blipFill>
          <a:blip r:embed="rId4"/>
          <a:stretch>
            <a:fillRect/>
          </a:stretch>
        </p:blipFill>
        <p:spPr>
          <a:xfrm>
            <a:off x="2232410" y="5237979"/>
            <a:ext cx="7078321" cy="1198069"/>
          </a:xfrm>
          <a:prstGeom prst="rect">
            <a:avLst/>
          </a:prstGeom>
        </p:spPr>
      </p:pic>
      <p:sp>
        <p:nvSpPr>
          <p:cNvPr id="6" name="Segnaposto numero diapositiva 5"/>
          <p:cNvSpPr>
            <a:spLocks noGrp="1"/>
          </p:cNvSpPr>
          <p:nvPr>
            <p:ph type="sldNum" sz="quarter" idx="12"/>
          </p:nvPr>
        </p:nvSpPr>
        <p:spPr>
          <a:xfrm>
            <a:off x="9448800" y="6524625"/>
            <a:ext cx="2743200" cy="365125"/>
          </a:xfrm>
        </p:spPr>
        <p:txBody>
          <a:bodyPr/>
          <a:lstStyle/>
          <a:p>
            <a:fld id="{98D9D6CD-C7D4-42E0-A31B-525549CA2A1D}" type="slidenum">
              <a:rPr lang="it-IT" smtClean="0"/>
              <a:t>36</a:t>
            </a:fld>
            <a:endParaRPr lang="it-IT" dirty="0"/>
          </a:p>
        </p:txBody>
      </p:sp>
    </p:spTree>
    <p:extLst>
      <p:ext uri="{BB962C8B-B14F-4D97-AF65-F5344CB8AC3E}">
        <p14:creationId xmlns:p14="http://schemas.microsoft.com/office/powerpoint/2010/main" val="35120426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66039"/>
            <a:ext cx="11477223" cy="338554"/>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5</a:t>
            </a:r>
            <a:r>
              <a:rPr lang="it-IT" sz="1600" b="1" dirty="0" smtClean="0">
                <a:solidFill>
                  <a:schemeClr val="bg1"/>
                </a:solidFill>
              </a:rPr>
              <a:t>: </a:t>
            </a:r>
            <a:r>
              <a:rPr lang="it-IT" sz="1600" dirty="0" smtClean="0">
                <a:solidFill>
                  <a:schemeClr val="bg1"/>
                </a:solidFill>
              </a:rPr>
              <a:t> </a:t>
            </a:r>
            <a:r>
              <a:rPr lang="it-IT" sz="1600" dirty="0">
                <a:solidFill>
                  <a:schemeClr val="bg1"/>
                </a:solidFill>
              </a:rPr>
              <a:t>Valorizzare il territorio e le produzioni locali tipiche e di qualità, anche in un’ottica di marketing territoriale</a:t>
            </a:r>
          </a:p>
        </p:txBody>
      </p:sp>
      <p:graphicFrame>
        <p:nvGraphicFramePr>
          <p:cNvPr id="5" name="Tabella 4"/>
          <p:cNvGraphicFramePr>
            <a:graphicFrameLocks noGrp="1"/>
          </p:cNvGraphicFramePr>
          <p:nvPr>
            <p:extLst>
              <p:ext uri="{D42A27DB-BD31-4B8C-83A1-F6EECF244321}">
                <p14:modId xmlns:p14="http://schemas.microsoft.com/office/powerpoint/2010/main" val="2014111897"/>
              </p:ext>
            </p:extLst>
          </p:nvPr>
        </p:nvGraphicFramePr>
        <p:xfrm>
          <a:off x="378853" y="2139578"/>
          <a:ext cx="7639319" cy="2599694"/>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1267947">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Strutture ricettive del segmento alberghi, agriturismi ricettivi, B&amp;B e country house certificate nel territorio provinciale</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Strutture ricettive del segmento alberghi, agriturismi ricettivi, B&amp;B e country house certificate / Strutture ricettive del segmento alberghi, agriturismi ricettivi, B&amp;B e country house presenti nel territorio provinciale</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≥13%</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16,38%</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26%</a:t>
                      </a:r>
                    </a:p>
                  </a:txBody>
                  <a:tcPr marL="0" marR="0" marT="0" marB="0" anchor="ctr"/>
                </a:tc>
                <a:tc rowSpan="2">
                  <a:txBody>
                    <a:bodyPr/>
                    <a:lstStyle/>
                    <a:p>
                      <a:pPr marL="36000" algn="ctr" defTabSz="914400" rtl="0" eaLnBrk="1" fontAlgn="ctr" latinLnBrk="0" hangingPunct="1"/>
                      <a:r>
                        <a:rPr lang="it-IT" sz="1050" b="1" i="0" u="none" strike="noStrike" kern="1200" dirty="0">
                          <a:solidFill>
                            <a:schemeClr val="tx1"/>
                          </a:solidFill>
                          <a:effectLst/>
                          <a:latin typeface="Arial" panose="020B0604020202020204" pitchFamily="34" charset="0"/>
                          <a:ea typeface="+mn-ea"/>
                          <a:cs typeface="+mn-cs"/>
                        </a:rPr>
                        <a:t>100%</a:t>
                      </a:r>
                    </a:p>
                  </a:txBody>
                  <a:tcPr marL="0" marR="0" marT="0" marB="0" anchor="ctr">
                    <a:solidFill>
                      <a:srgbClr val="00FF00"/>
                    </a:solidFill>
                  </a:tcPr>
                </a:tc>
              </a:tr>
              <a:tr h="747132">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Valutazione media della città di Ancona, del suo territorio e dell’accoglienza turistica da parte dei croceristi in transito</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Valutazione media 2013</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≥4</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4,19</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5%</a:t>
                      </a:r>
                    </a:p>
                  </a:txBody>
                  <a:tcPr marL="0" marR="0" marT="0" marB="0" anchor="ctr"/>
                </a:tc>
                <a:tc vMerge="1">
                  <a:txBody>
                    <a:bodyPr/>
                    <a:lstStyle/>
                    <a:p>
                      <a:endParaRPr lang="it-IT"/>
                    </a:p>
                  </a:txBody>
                  <a:tcPr/>
                </a:tc>
              </a:tr>
            </a:tbl>
          </a:graphicData>
        </a:graphic>
      </p:graphicFrame>
      <p:sp>
        <p:nvSpPr>
          <p:cNvPr id="12" name="CasellaDiTesto 11"/>
          <p:cNvSpPr txBox="1"/>
          <p:nvPr/>
        </p:nvSpPr>
        <p:spPr>
          <a:xfrm>
            <a:off x="371340" y="5481259"/>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755651"/>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75565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Tabella 10"/>
          <p:cNvGraphicFramePr>
            <a:graphicFrameLocks noGrp="1"/>
          </p:cNvGraphicFramePr>
          <p:nvPr>
            <p:extLst>
              <p:ext uri="{D42A27DB-BD31-4B8C-83A1-F6EECF244321}">
                <p14:modId xmlns:p14="http://schemas.microsoft.com/office/powerpoint/2010/main" val="2964822459"/>
              </p:ext>
            </p:extLst>
          </p:nvPr>
        </p:nvGraphicFramePr>
        <p:xfrm>
          <a:off x="9921001" y="4205669"/>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75%</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chemeClr val="accent4"/>
                    </a:solidFill>
                  </a:tcPr>
                </a:tc>
              </a:tr>
            </a:tbl>
          </a:graphicData>
        </a:graphic>
      </p:graphicFrame>
      <p:pic>
        <p:nvPicPr>
          <p:cNvPr id="3" name="Immagine 2"/>
          <p:cNvPicPr>
            <a:picLocks noChangeAspect="1"/>
          </p:cNvPicPr>
          <p:nvPr/>
        </p:nvPicPr>
        <p:blipFill>
          <a:blip r:embed="rId3"/>
          <a:stretch>
            <a:fillRect/>
          </a:stretch>
        </p:blipFill>
        <p:spPr>
          <a:xfrm>
            <a:off x="8666175" y="2309649"/>
            <a:ext cx="3182388" cy="1896020"/>
          </a:xfrm>
          <a:prstGeom prst="rect">
            <a:avLst/>
          </a:prstGeom>
        </p:spPr>
      </p:pic>
      <p:pic>
        <p:nvPicPr>
          <p:cNvPr id="6" name="Immagine 5"/>
          <p:cNvPicPr>
            <a:picLocks noChangeAspect="1"/>
          </p:cNvPicPr>
          <p:nvPr/>
        </p:nvPicPr>
        <p:blipFill>
          <a:blip r:embed="rId4"/>
          <a:stretch>
            <a:fillRect/>
          </a:stretch>
        </p:blipFill>
        <p:spPr>
          <a:xfrm>
            <a:off x="2469591" y="5316403"/>
            <a:ext cx="5959620" cy="1208222"/>
          </a:xfrm>
          <a:prstGeom prst="rect">
            <a:avLst/>
          </a:prstGeom>
        </p:spPr>
      </p:pic>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a:xfrm>
            <a:off x="9448800" y="6492875"/>
            <a:ext cx="2743200" cy="365125"/>
          </a:xfrm>
        </p:spPr>
        <p:txBody>
          <a:bodyPr/>
          <a:lstStyle/>
          <a:p>
            <a:fld id="{98D9D6CD-C7D4-42E0-A31B-525549CA2A1D}" type="slidenum">
              <a:rPr lang="it-IT" smtClean="0"/>
              <a:t>37</a:t>
            </a:fld>
            <a:endParaRPr lang="it-IT"/>
          </a:p>
        </p:txBody>
      </p:sp>
    </p:spTree>
    <p:extLst>
      <p:ext uri="{BB962C8B-B14F-4D97-AF65-F5344CB8AC3E}">
        <p14:creationId xmlns:p14="http://schemas.microsoft.com/office/powerpoint/2010/main" val="18834406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32586"/>
            <a:ext cx="11477223" cy="584775"/>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6</a:t>
            </a:r>
            <a:r>
              <a:rPr lang="it-IT" sz="1600" b="1" dirty="0" smtClean="0">
                <a:solidFill>
                  <a:schemeClr val="bg1"/>
                </a:solidFill>
              </a:rPr>
              <a:t>: </a:t>
            </a:r>
            <a:r>
              <a:rPr lang="it-IT" sz="1600" dirty="0">
                <a:solidFill>
                  <a:schemeClr val="bg1"/>
                </a:solidFill>
              </a:rPr>
              <a:t> Valorizzare il territorio e le produzioni locali tipiche e di qualità, nel settore dei metalli preziosi, anche in ottica di marketing territoriale, tramite l’azienda speciale R.P.Q.</a:t>
            </a:r>
          </a:p>
        </p:txBody>
      </p:sp>
      <p:graphicFrame>
        <p:nvGraphicFramePr>
          <p:cNvPr id="5" name="Tabella 4"/>
          <p:cNvGraphicFramePr>
            <a:graphicFrameLocks noGrp="1"/>
          </p:cNvGraphicFramePr>
          <p:nvPr>
            <p:extLst>
              <p:ext uri="{D42A27DB-BD31-4B8C-83A1-F6EECF244321}">
                <p14:modId xmlns:p14="http://schemas.microsoft.com/office/powerpoint/2010/main" val="3910670760"/>
              </p:ext>
            </p:extLst>
          </p:nvPr>
        </p:nvGraphicFramePr>
        <p:xfrm>
          <a:off x="371340" y="2381458"/>
          <a:ext cx="7639319" cy="1610679"/>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501957">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Imprese certificate</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Imprese certificate nel 2013 / Imprese certificate nel 2012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0,62</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-38%</a:t>
                      </a:r>
                    </a:p>
                  </a:txBody>
                  <a:tcPr marL="0" marR="0" marT="0" marB="0" anchor="ctr"/>
                </a:tc>
                <a:tc rowSpan="2">
                  <a:txBody>
                    <a:bodyPr/>
                    <a:lstStyle/>
                    <a:p>
                      <a:pPr marL="36000" algn="ctr" defTabSz="914400" rtl="0" eaLnBrk="1" fontAlgn="ctr" latinLnBrk="0" hangingPunct="1"/>
                      <a:r>
                        <a:rPr lang="it-IT" sz="1050" b="1" i="0" u="none" strike="noStrike" kern="1200" dirty="0">
                          <a:solidFill>
                            <a:schemeClr val="tx1"/>
                          </a:solidFill>
                          <a:effectLst/>
                          <a:latin typeface="Arial" panose="020B0604020202020204" pitchFamily="34" charset="0"/>
                          <a:ea typeface="+mn-ea"/>
                          <a:cs typeface="+mn-cs"/>
                        </a:rPr>
                        <a:t>81%</a:t>
                      </a:r>
                    </a:p>
                  </a:txBody>
                  <a:tcPr marL="0" marR="0" marT="0" marB="0" anchor="ctr">
                    <a:solidFill>
                      <a:schemeClr val="accent4"/>
                    </a:solidFill>
                  </a:tcPr>
                </a:tc>
              </a:tr>
              <a:tr h="524107">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Indice di autonomia finanziaria</a:t>
                      </a:r>
                    </a:p>
                  </a:txBody>
                  <a:tcPr marL="0" marR="0" marT="0" marB="0" anchor="ctr"/>
                </a:tc>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[Ricavi propri / Ricavi ordinari] nel 2013 / [Ricavi propri / Ricavi ordinari] nel 2012</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 1</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1,02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2%</a:t>
                      </a:r>
                    </a:p>
                  </a:txBody>
                  <a:tcPr marL="0" marR="0" marT="0" marB="0" anchor="ctr"/>
                </a:tc>
                <a:tc vMerge="1">
                  <a:txBody>
                    <a:bodyPr/>
                    <a:lstStyle/>
                    <a:p>
                      <a:endParaRPr lang="it-IT"/>
                    </a:p>
                  </a:txBody>
                  <a:tcPr/>
                </a:tc>
              </a:tr>
            </a:tbl>
          </a:graphicData>
        </a:graphic>
      </p:graphicFrame>
      <p:sp>
        <p:nvSpPr>
          <p:cNvPr id="12" name="CasellaDiTesto 11"/>
          <p:cNvSpPr txBox="1"/>
          <p:nvPr/>
        </p:nvSpPr>
        <p:spPr>
          <a:xfrm>
            <a:off x="371340" y="5280535"/>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934067"/>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a:t>(Spese per progetti e iniziative)</a:t>
            </a:r>
          </a:p>
        </p:txBody>
      </p:sp>
      <p:sp>
        <p:nvSpPr>
          <p:cNvPr id="20" name="CasellaDiTesto 19"/>
          <p:cNvSpPr txBox="1"/>
          <p:nvPr/>
        </p:nvSpPr>
        <p:spPr>
          <a:xfrm>
            <a:off x="355716" y="1934067"/>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Tabella 10"/>
          <p:cNvGraphicFramePr>
            <a:graphicFrameLocks noGrp="1"/>
          </p:cNvGraphicFramePr>
          <p:nvPr>
            <p:extLst>
              <p:ext uri="{D42A27DB-BD31-4B8C-83A1-F6EECF244321}">
                <p14:modId xmlns:p14="http://schemas.microsoft.com/office/powerpoint/2010/main" val="4247072759"/>
              </p:ext>
            </p:extLst>
          </p:nvPr>
        </p:nvGraphicFramePr>
        <p:xfrm>
          <a:off x="9822765" y="4391347"/>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bg1"/>
                          </a:solidFill>
                          <a:effectLst/>
                          <a:latin typeface="Arial" panose="020B0604020202020204" pitchFamily="34" charset="0"/>
                          <a:cs typeface="Arial" panose="020B0604020202020204" pitchFamily="34" charset="0"/>
                        </a:rPr>
                        <a:t>42%</a:t>
                      </a:r>
                      <a:endParaRPr lang="it-IT" sz="1100" b="1"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solidFill>
                      <a:srgbClr val="FF0000"/>
                    </a:solidFill>
                  </a:tcPr>
                </a:tc>
              </a:tr>
            </a:tbl>
          </a:graphicData>
        </a:graphic>
      </p:graphicFrame>
      <p:sp>
        <p:nvSpPr>
          <p:cNvPr id="14" name="Rettangolo 13"/>
          <p:cNvSpPr/>
          <p:nvPr/>
        </p:nvSpPr>
        <p:spPr>
          <a:xfrm>
            <a:off x="10542566" y="90855"/>
            <a:ext cx="1183336" cy="40011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it-IT" sz="1000" b="0" cap="none" spc="0" dirty="0" smtClean="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Azienda speciale </a:t>
            </a:r>
          </a:p>
          <a:p>
            <a:pPr algn="ctr"/>
            <a:r>
              <a:rPr lang="it-IT" sz="1000" dirty="0" smtClean="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RPQ</a:t>
            </a:r>
            <a:endParaRPr lang="it-IT" sz="10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pic>
        <p:nvPicPr>
          <p:cNvPr id="6" name="Immagine 5"/>
          <p:cNvPicPr>
            <a:picLocks noChangeAspect="1"/>
          </p:cNvPicPr>
          <p:nvPr/>
        </p:nvPicPr>
        <p:blipFill>
          <a:blip r:embed="rId3"/>
          <a:stretch>
            <a:fillRect/>
          </a:stretch>
        </p:blipFill>
        <p:spPr>
          <a:xfrm>
            <a:off x="2321390" y="5162051"/>
            <a:ext cx="7078321" cy="1045772"/>
          </a:xfrm>
          <a:prstGeom prst="rect">
            <a:avLst/>
          </a:prstGeom>
        </p:spPr>
      </p:pic>
      <p:grpSp>
        <p:nvGrpSpPr>
          <p:cNvPr id="15" name="Gruppo 14"/>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3" name="Immagine 2"/>
          <p:cNvPicPr>
            <a:picLocks noChangeAspect="1"/>
          </p:cNvPicPr>
          <p:nvPr/>
        </p:nvPicPr>
        <p:blipFill>
          <a:blip r:embed="rId4"/>
          <a:stretch>
            <a:fillRect/>
          </a:stretch>
        </p:blipFill>
        <p:spPr>
          <a:xfrm>
            <a:off x="8686911" y="2658895"/>
            <a:ext cx="2941254" cy="1732452"/>
          </a:xfrm>
          <a:prstGeom prst="rect">
            <a:avLst/>
          </a:prstGeom>
        </p:spPr>
      </p:pic>
      <p:sp>
        <p:nvSpPr>
          <p:cNvPr id="2" name="Segnaposto numero diapositiva 1"/>
          <p:cNvSpPr>
            <a:spLocks noGrp="1"/>
          </p:cNvSpPr>
          <p:nvPr>
            <p:ph type="sldNum" sz="quarter" idx="12"/>
          </p:nvPr>
        </p:nvSpPr>
        <p:spPr>
          <a:xfrm>
            <a:off x="9448800" y="6524625"/>
            <a:ext cx="2743200" cy="365125"/>
          </a:xfrm>
        </p:spPr>
        <p:txBody>
          <a:bodyPr/>
          <a:lstStyle/>
          <a:p>
            <a:fld id="{98D9D6CD-C7D4-42E0-A31B-525549CA2A1D}" type="slidenum">
              <a:rPr lang="it-IT" smtClean="0"/>
              <a:t>38</a:t>
            </a:fld>
            <a:endParaRPr lang="it-IT" dirty="0"/>
          </a:p>
        </p:txBody>
      </p:sp>
    </p:spTree>
    <p:extLst>
      <p:ext uri="{BB962C8B-B14F-4D97-AF65-F5344CB8AC3E}">
        <p14:creationId xmlns:p14="http://schemas.microsoft.com/office/powerpoint/2010/main" val="25804260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32586"/>
            <a:ext cx="11477223" cy="338554"/>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7</a:t>
            </a:r>
            <a:r>
              <a:rPr lang="it-IT" sz="1600" b="1" dirty="0" smtClean="0">
                <a:solidFill>
                  <a:schemeClr val="bg1"/>
                </a:solidFill>
              </a:rPr>
              <a:t>: </a:t>
            </a:r>
            <a:r>
              <a:rPr lang="it-IT" sz="1600" dirty="0">
                <a:solidFill>
                  <a:schemeClr val="bg1"/>
                </a:solidFill>
              </a:rPr>
              <a:t> Valorizzare il territorio e le produzioni locali tipiche e di qualità del settore agroalimentare</a:t>
            </a:r>
          </a:p>
        </p:txBody>
      </p:sp>
      <p:graphicFrame>
        <p:nvGraphicFramePr>
          <p:cNvPr id="5" name="Tabella 4"/>
          <p:cNvGraphicFramePr>
            <a:graphicFrameLocks noGrp="1"/>
          </p:cNvGraphicFramePr>
          <p:nvPr>
            <p:extLst>
              <p:ext uri="{D42A27DB-BD31-4B8C-83A1-F6EECF244321}">
                <p14:modId xmlns:p14="http://schemas.microsoft.com/office/powerpoint/2010/main" val="46821476"/>
              </p:ext>
            </p:extLst>
          </p:nvPr>
        </p:nvGraphicFramePr>
        <p:xfrm>
          <a:off x="378853" y="2217635"/>
          <a:ext cx="7639319" cy="1741050"/>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Progetti promozionali di valorizzazione del territorio e dei prodotti locali</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Progetti promozionali di valorizzazione del territorio realizzati </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3</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50%</a:t>
                      </a:r>
                    </a:p>
                  </a:txBody>
                  <a:tcPr marL="0" marR="0" marT="0" marB="0" anchor="ctr"/>
                </a:tc>
                <a:tc rowSpan="2">
                  <a:txBody>
                    <a:bodyPr/>
                    <a:lstStyle/>
                    <a:p>
                      <a:pPr marL="36000" algn="ctr" defTabSz="914400" rtl="0" eaLnBrk="1" fontAlgn="ctr" latinLnBrk="0" hangingPunct="1"/>
                      <a:r>
                        <a:rPr lang="it-IT" sz="1050" b="1" i="0" u="none" strike="noStrike" kern="1200" dirty="0">
                          <a:solidFill>
                            <a:schemeClr val="tx1"/>
                          </a:solidFill>
                          <a:effectLst/>
                          <a:latin typeface="Arial" panose="020B0604020202020204" pitchFamily="34" charset="0"/>
                          <a:ea typeface="+mn-ea"/>
                          <a:cs typeface="+mn-cs"/>
                        </a:rPr>
                        <a:t>100</a:t>
                      </a:r>
                      <a:r>
                        <a:rPr lang="it-IT" sz="1050" b="0" i="0" u="none" strike="noStrike" kern="1200" dirty="0">
                          <a:solidFill>
                            <a:schemeClr val="tx1"/>
                          </a:solidFill>
                          <a:effectLst/>
                          <a:latin typeface="Arial" panose="020B0604020202020204" pitchFamily="34" charset="0"/>
                          <a:ea typeface="+mn-ea"/>
                          <a:cs typeface="+mn-cs"/>
                        </a:rPr>
                        <a:t>%</a:t>
                      </a:r>
                    </a:p>
                  </a:txBody>
                  <a:tcPr marL="0" marR="0" marT="0" marB="0" anchor="ctr">
                    <a:solidFill>
                      <a:srgbClr val="00FF00"/>
                    </a:solidFill>
                  </a:tcPr>
                </a:tc>
              </a:tr>
              <a:tr h="518260">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Corsi di formazione per le imprese agricole</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Corsi di formazione realizzati</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4</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5</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25%</a:t>
                      </a:r>
                    </a:p>
                  </a:txBody>
                  <a:tcPr marL="0" marR="0" marT="0" marB="0" anchor="ctr"/>
                </a:tc>
                <a:tc vMerge="1">
                  <a:txBody>
                    <a:bodyPr/>
                    <a:lstStyle/>
                    <a:p>
                      <a:endParaRPr lang="it-IT"/>
                    </a:p>
                  </a:txBody>
                  <a:tcPr/>
                </a:tc>
              </a:tr>
            </a:tbl>
          </a:graphicData>
        </a:graphic>
      </p:graphicFrame>
      <p:sp>
        <p:nvSpPr>
          <p:cNvPr id="12" name="CasellaDiTesto 11"/>
          <p:cNvSpPr txBox="1"/>
          <p:nvPr/>
        </p:nvSpPr>
        <p:spPr>
          <a:xfrm>
            <a:off x="371340" y="5380900"/>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833708"/>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(Spese per progetti e iniziative)</a:t>
            </a:r>
            <a:endParaRPr lang="it-IT" sz="1200" dirty="0"/>
          </a:p>
        </p:txBody>
      </p:sp>
      <p:sp>
        <p:nvSpPr>
          <p:cNvPr id="20" name="CasellaDiTesto 19"/>
          <p:cNvSpPr txBox="1"/>
          <p:nvPr/>
        </p:nvSpPr>
        <p:spPr>
          <a:xfrm>
            <a:off x="355716" y="1833708"/>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3"/>
          <a:stretch>
            <a:fillRect/>
          </a:stretch>
        </p:blipFill>
        <p:spPr>
          <a:xfrm>
            <a:off x="8520177" y="2387706"/>
            <a:ext cx="3495120" cy="2043658"/>
          </a:xfrm>
          <a:prstGeom prst="rect">
            <a:avLst/>
          </a:prstGeom>
        </p:spPr>
      </p:pic>
      <p:graphicFrame>
        <p:nvGraphicFramePr>
          <p:cNvPr id="11" name="Tabella 10"/>
          <p:cNvGraphicFramePr>
            <a:graphicFrameLocks noGrp="1"/>
          </p:cNvGraphicFramePr>
          <p:nvPr>
            <p:extLst>
              <p:ext uri="{D42A27DB-BD31-4B8C-83A1-F6EECF244321}">
                <p14:modId xmlns:p14="http://schemas.microsoft.com/office/powerpoint/2010/main" val="2552138492"/>
              </p:ext>
            </p:extLst>
          </p:nvPr>
        </p:nvGraphicFramePr>
        <p:xfrm>
          <a:off x="9822764" y="4446613"/>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bg1"/>
                          </a:solidFill>
                          <a:effectLst/>
                          <a:latin typeface="Arial" panose="020B0604020202020204" pitchFamily="34" charset="0"/>
                          <a:cs typeface="Arial" panose="020B0604020202020204" pitchFamily="34" charset="0"/>
                        </a:rPr>
                        <a:t>67%</a:t>
                      </a:r>
                      <a:endParaRPr lang="it-IT" sz="1100" b="1"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solidFill>
                      <a:srgbClr val="FF0000"/>
                    </a:solidFill>
                  </a:tcPr>
                </a:tc>
              </a:tr>
            </a:tbl>
          </a:graphicData>
        </a:graphic>
      </p:graphicFrame>
      <p:sp>
        <p:nvSpPr>
          <p:cNvPr id="14" name="Rettangolo 13"/>
          <p:cNvSpPr/>
          <p:nvPr/>
        </p:nvSpPr>
        <p:spPr>
          <a:xfrm>
            <a:off x="10541678" y="77666"/>
            <a:ext cx="1183336" cy="40011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it-IT" sz="1000" b="0" cap="none" spc="0" dirty="0" smtClean="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Azienda speciale </a:t>
            </a:r>
          </a:p>
          <a:p>
            <a:pPr algn="ctr"/>
            <a:r>
              <a:rPr lang="it-IT" sz="1000" dirty="0" err="1" smtClean="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Marchet</a:t>
            </a:r>
            <a:endParaRPr lang="it-IT" sz="10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pic>
        <p:nvPicPr>
          <p:cNvPr id="6" name="Immagine 5"/>
          <p:cNvPicPr>
            <a:picLocks noChangeAspect="1"/>
          </p:cNvPicPr>
          <p:nvPr/>
        </p:nvPicPr>
        <p:blipFill>
          <a:blip r:embed="rId4"/>
          <a:stretch>
            <a:fillRect/>
          </a:stretch>
        </p:blipFill>
        <p:spPr>
          <a:xfrm>
            <a:off x="2413116" y="4985362"/>
            <a:ext cx="7078321" cy="1208222"/>
          </a:xfrm>
          <a:prstGeom prst="rect">
            <a:avLst/>
          </a:prstGeom>
        </p:spPr>
      </p:pic>
      <p:grpSp>
        <p:nvGrpSpPr>
          <p:cNvPr id="15" name="Gruppo 14"/>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a:xfrm>
            <a:off x="9431931" y="6492875"/>
            <a:ext cx="2743200" cy="365125"/>
          </a:xfrm>
        </p:spPr>
        <p:txBody>
          <a:bodyPr/>
          <a:lstStyle/>
          <a:p>
            <a:fld id="{98D9D6CD-C7D4-42E0-A31B-525549CA2A1D}" type="slidenum">
              <a:rPr lang="it-IT" smtClean="0"/>
              <a:t>39</a:t>
            </a:fld>
            <a:endParaRPr lang="it-IT"/>
          </a:p>
        </p:txBody>
      </p:sp>
    </p:spTree>
    <p:extLst>
      <p:ext uri="{BB962C8B-B14F-4D97-AF65-F5344CB8AC3E}">
        <p14:creationId xmlns:p14="http://schemas.microsoft.com/office/powerpoint/2010/main" val="1850849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mmagin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97150" y="4226144"/>
            <a:ext cx="5611269" cy="252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6176" y="14223"/>
            <a:ext cx="20574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p:cNvSpPr>
            <a:spLocks noChangeArrowheads="1"/>
          </p:cNvSpPr>
          <p:nvPr/>
        </p:nvSpPr>
        <p:spPr bwMode="auto">
          <a:xfrm>
            <a:off x="1524000" y="-1588"/>
            <a:ext cx="18415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it-IT" sz="2400">
              <a:latin typeface="Times New Roman" panose="02020603050405020304" pitchFamily="18" charset="0"/>
              <a:cs typeface="Times New Roman" panose="02020603050405020304" pitchFamily="18" charset="0"/>
            </a:endParaRPr>
          </a:p>
        </p:txBody>
      </p:sp>
      <p:sp>
        <p:nvSpPr>
          <p:cNvPr id="2053" name="Rettangolo 17"/>
          <p:cNvSpPr>
            <a:spLocks noChangeArrowheads="1"/>
          </p:cNvSpPr>
          <p:nvPr/>
        </p:nvSpPr>
        <p:spPr bwMode="auto">
          <a:xfrm>
            <a:off x="377382" y="1541245"/>
            <a:ext cx="532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pPr>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Il quadro socio economico della provincia di Ancona</a:t>
            </a:r>
          </a:p>
        </p:txBody>
      </p:sp>
      <p:sp>
        <p:nvSpPr>
          <p:cNvPr id="2055" name="CasellaDiTesto 8"/>
          <p:cNvSpPr txBox="1">
            <a:spLocks noChangeArrowheads="1"/>
          </p:cNvSpPr>
          <p:nvPr/>
        </p:nvSpPr>
        <p:spPr bwMode="auto">
          <a:xfrm>
            <a:off x="365125" y="1900276"/>
            <a:ext cx="11488738" cy="222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r>
              <a:rPr lang="it-IT" sz="1100" dirty="0">
                <a:solidFill>
                  <a:srgbClr val="5F5748"/>
                </a:solidFill>
                <a:latin typeface="Arial" panose="020B0604020202020204" pitchFamily="34" charset="0"/>
              </a:rPr>
              <a:t>Al termine del </a:t>
            </a:r>
            <a:r>
              <a:rPr lang="it-IT" sz="1200" b="1" dirty="0">
                <a:solidFill>
                  <a:srgbClr val="5F5748"/>
                </a:solidFill>
                <a:latin typeface="Arial" panose="020B0604020202020204" pitchFamily="34" charset="0"/>
              </a:rPr>
              <a:t>2013</a:t>
            </a:r>
            <a:r>
              <a:rPr lang="it-IT" sz="1200" dirty="0">
                <a:solidFill>
                  <a:srgbClr val="5F5748"/>
                </a:solidFill>
                <a:latin typeface="Arial" panose="020B0604020202020204" pitchFamily="34" charset="0"/>
              </a:rPr>
              <a:t> </a:t>
            </a:r>
            <a:r>
              <a:rPr lang="it-IT" sz="1100" dirty="0">
                <a:solidFill>
                  <a:srgbClr val="5F5748"/>
                </a:solidFill>
                <a:latin typeface="Arial" panose="020B0604020202020204" pitchFamily="34" charset="0"/>
              </a:rPr>
              <a:t>il tessuto imprenditoriale della provincia di Ancona si presenta stabile: le imprese registrate sono 47.062 (quelle attive sono 41.822), le iscrizioni risultano in aumento al contrario delle cessazioni nette che fanno riscontrare una diminuzione. Da tali andamenti risulta un saldo positivo per appena sei unità, cui corrisponde un </a:t>
            </a:r>
            <a:r>
              <a:rPr lang="it-IT" sz="1200" b="1" dirty="0">
                <a:solidFill>
                  <a:srgbClr val="5F5748"/>
                </a:solidFill>
                <a:latin typeface="Arial" panose="020B0604020202020204" pitchFamily="34" charset="0"/>
              </a:rPr>
              <a:t>tasso di crescita annuale prossimo allo zero (+0,01%) </a:t>
            </a:r>
            <a:r>
              <a:rPr lang="it-IT" sz="1100" dirty="0">
                <a:solidFill>
                  <a:srgbClr val="5F5748"/>
                </a:solidFill>
                <a:latin typeface="Arial" panose="020B0604020202020204" pitchFamily="34" charset="0"/>
              </a:rPr>
              <a:t>che succede tuttavia al valore negativo del 2012 (-0,40%).</a:t>
            </a:r>
          </a:p>
          <a:p>
            <a:pPr algn="just" eaLnBrk="1" hangingPunct="1"/>
            <a:r>
              <a:rPr lang="it-IT" sz="1100" dirty="0">
                <a:solidFill>
                  <a:srgbClr val="5F5748"/>
                </a:solidFill>
                <a:latin typeface="Arial" panose="020B0604020202020204" pitchFamily="34" charset="0"/>
              </a:rPr>
              <a:t>L’andamento provinciale non presenta uno scostamento particolarmente significativo da quello nazionale (+0,21%), mentre nelle Marche l’andamento è debolmente negativo (-0,24%). Appare comunque positivo che nella provincia di Ancona i dati indichino un </a:t>
            </a:r>
            <a:r>
              <a:rPr lang="it-IT" sz="1200" b="1" dirty="0">
                <a:solidFill>
                  <a:srgbClr val="5F5748"/>
                </a:solidFill>
                <a:latin typeface="Arial" panose="020B0604020202020204" pitchFamily="34" charset="0"/>
              </a:rPr>
              <a:t>miglioramento rispetto al 2012</a:t>
            </a:r>
            <a:r>
              <a:rPr lang="it-IT" sz="1100" dirty="0">
                <a:solidFill>
                  <a:srgbClr val="5F5748"/>
                </a:solidFill>
                <a:latin typeface="Arial" panose="020B0604020202020204" pitchFamily="34" charset="0"/>
              </a:rPr>
              <a:t>, al contrario di quanto rilevabile per il Paese, che complessivamente fa riscontrare una certa maggiore difficoltà di tenuta rispetto all’anno precedente (+0,31%).</a:t>
            </a:r>
          </a:p>
          <a:p>
            <a:pPr algn="just" eaLnBrk="1" hangingPunct="1">
              <a:spcBef>
                <a:spcPts val="300"/>
              </a:spcBef>
            </a:pPr>
            <a:r>
              <a:rPr lang="it-IT" sz="1100" dirty="0">
                <a:solidFill>
                  <a:srgbClr val="5F5748"/>
                </a:solidFill>
                <a:latin typeface="Arial" panose="020B0604020202020204" pitchFamily="34" charset="0"/>
              </a:rPr>
              <a:t>Come già in passato, l’analisi delle dinamiche imprenditoriali locali svolta per natura giuridica evidenzia andamenti molto diversi: prosegue, e con maggior forza, il consolidamento delle società di capitali (+2,93%), mentre restano negativi, su valori sostanzialmente invariati rispetto al 2012, i tassi di crescita delle società di persone e delle imprese individuali, rispettivamente pari a –0,74% e a –1,10%. Le imprese individuali, meno strutturate da un punto di vista giuridico e patrimoniale, restano anche nel 2013 quelle che arretrano maggiormente, per effetto prevalentemente di un tasso di mortalità più elevato della media provinciale; esse rappresentano però la quota preponderante del tessuto imprenditoriale locale, del quale costituiscono ancora ben il 56,7%, malgrado la loro incidenza relativa ceda sei decimi di punto percentuale rispetto a quella di fine 2012, a favore della crescita delle società di capitale (21,2% delle imprese provinciali a fine 2013). </a:t>
            </a:r>
          </a:p>
        </p:txBody>
      </p:sp>
      <p:sp>
        <p:nvSpPr>
          <p:cNvPr id="2056" name="Rettangolo 1"/>
          <p:cNvSpPr>
            <a:spLocks noChangeArrowheads="1"/>
          </p:cNvSpPr>
          <p:nvPr/>
        </p:nvSpPr>
        <p:spPr bwMode="auto">
          <a:xfrm>
            <a:off x="354013" y="4373563"/>
            <a:ext cx="4572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t-IT" sz="1000" b="1">
                <a:solidFill>
                  <a:srgbClr val="5F5748"/>
                </a:solidFill>
                <a:latin typeface="Arial" panose="020B0604020202020204" pitchFamily="34" charset="0"/>
                <a:cs typeface="Times New Roman" panose="02020603050405020304" pitchFamily="18" charset="0"/>
              </a:rPr>
              <a:t>Imprese registrate per macrosettore di attività economica</a:t>
            </a:r>
            <a:endParaRPr lang="it-IT" sz="1000">
              <a:latin typeface="Times New Roman" panose="02020603050405020304" pitchFamily="18" charset="0"/>
              <a:cs typeface="Times New Roman" panose="02020603050405020304" pitchFamily="18" charset="0"/>
            </a:endParaRPr>
          </a:p>
        </p:txBody>
      </p:sp>
      <p:graphicFrame>
        <p:nvGraphicFramePr>
          <p:cNvPr id="3" name="Tabella 2"/>
          <p:cNvGraphicFramePr>
            <a:graphicFrameLocks noGrp="1"/>
          </p:cNvGraphicFramePr>
          <p:nvPr/>
        </p:nvGraphicFramePr>
        <p:xfrm>
          <a:off x="428625" y="4625975"/>
          <a:ext cx="4657724" cy="1731963"/>
        </p:xfrm>
        <a:graphic>
          <a:graphicData uri="http://schemas.openxmlformats.org/drawingml/2006/table">
            <a:tbl>
              <a:tblPr firstRow="1" lastRow="1">
                <a:tableStyleId>{5C22544A-7EE6-4342-B048-85BDC9FD1C3A}</a:tableStyleId>
              </a:tblPr>
              <a:tblGrid>
                <a:gridCol w="1772744"/>
                <a:gridCol w="721245"/>
                <a:gridCol w="721245"/>
                <a:gridCol w="721245"/>
                <a:gridCol w="721245"/>
              </a:tblGrid>
              <a:tr h="298490">
                <a:tc>
                  <a:txBody>
                    <a:bodyPr/>
                    <a:lstStyle/>
                    <a:p>
                      <a:pPr>
                        <a:spcAft>
                          <a:spcPts val="0"/>
                        </a:spcAft>
                      </a:pPr>
                      <a:r>
                        <a:rPr lang="it-IT" sz="1000" dirty="0" err="1">
                          <a:effectLst/>
                          <a:latin typeface="Arial" panose="020B0604020202020204" pitchFamily="34" charset="0"/>
                          <a:cs typeface="Arial" panose="020B0604020202020204" pitchFamily="34" charset="0"/>
                        </a:rPr>
                        <a:t>Macrosettore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a:effectLst/>
                          <a:latin typeface="Arial" panose="020B0604020202020204" pitchFamily="34" charset="0"/>
                          <a:cs typeface="Arial" panose="020B0604020202020204" pitchFamily="34" charset="0"/>
                        </a:rPr>
                        <a:t>2010</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a:effectLst/>
                          <a:latin typeface="Arial" panose="020B0604020202020204" pitchFamily="34" charset="0"/>
                          <a:cs typeface="Arial" panose="020B0604020202020204" pitchFamily="34" charset="0"/>
                        </a:rPr>
                        <a:t>2011</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a:effectLst/>
                          <a:latin typeface="Arial" panose="020B0604020202020204" pitchFamily="34" charset="0"/>
                          <a:cs typeface="Arial" panose="020B0604020202020204" pitchFamily="34" charset="0"/>
                        </a:rPr>
                        <a:t>2012</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a:effectLst/>
                          <a:latin typeface="Arial" panose="020B0604020202020204" pitchFamily="34" charset="0"/>
                          <a:cs typeface="Arial" panose="020B0604020202020204" pitchFamily="34" charset="0"/>
                        </a:rPr>
                        <a:t>2013</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r>
              <a:tr h="244231">
                <a:tc>
                  <a:txBody>
                    <a:bodyPr/>
                    <a:lstStyle/>
                    <a:p>
                      <a:pPr>
                        <a:spcAft>
                          <a:spcPts val="0"/>
                        </a:spcAft>
                      </a:pPr>
                      <a:r>
                        <a:rPr lang="it-IT" sz="1000" dirty="0">
                          <a:effectLst/>
                          <a:latin typeface="Arial" panose="020B0604020202020204" pitchFamily="34" charset="0"/>
                          <a:cs typeface="Arial" panose="020B0604020202020204" pitchFamily="34" charset="0"/>
                        </a:rPr>
                        <a:t>Agricoltura e pesca</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8.020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a:effectLst/>
                          <a:latin typeface="Arial" panose="020B0604020202020204" pitchFamily="34" charset="0"/>
                          <a:cs typeface="Arial" panose="020B0604020202020204" pitchFamily="34" charset="0"/>
                        </a:rPr>
                        <a:t>      7.869 </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a:effectLst/>
                          <a:latin typeface="Arial" panose="020B0604020202020204" pitchFamily="34" charset="0"/>
                          <a:cs typeface="Arial" panose="020B0604020202020204" pitchFamily="34" charset="0"/>
                        </a:rPr>
                        <a:t>      7.735 </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a:t>
                      </a:r>
                      <a:r>
                        <a:rPr lang="it-IT" sz="1000" dirty="0">
                          <a:effectLst/>
                          <a:latin typeface="Arial" panose="020B0604020202020204" pitchFamily="34" charset="0"/>
                          <a:cs typeface="Arial" panose="020B0604020202020204" pitchFamily="34" charset="0"/>
                        </a:rPr>
                        <a:t>7.418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r>
              <a:tr h="259733">
                <a:tc>
                  <a:txBody>
                    <a:bodyPr/>
                    <a:lstStyle/>
                    <a:p>
                      <a:pPr>
                        <a:spcAft>
                          <a:spcPts val="0"/>
                        </a:spcAft>
                      </a:pPr>
                      <a:r>
                        <a:rPr lang="it-IT" sz="1000" dirty="0">
                          <a:effectLst/>
                          <a:latin typeface="Arial" panose="020B0604020202020204" pitchFamily="34" charset="0"/>
                          <a:cs typeface="Arial" panose="020B0604020202020204" pitchFamily="34" charset="0"/>
                        </a:rPr>
                        <a:t>Industria</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a:t>
                      </a:r>
                      <a:r>
                        <a:rPr lang="it-IT" sz="1000" dirty="0">
                          <a:effectLst/>
                          <a:latin typeface="Arial" panose="020B0604020202020204" pitchFamily="34" charset="0"/>
                          <a:cs typeface="Arial" panose="020B0604020202020204" pitchFamily="34" charset="0"/>
                        </a:rPr>
                        <a:t>11.926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a:effectLst/>
                          <a:latin typeface="Arial" panose="020B0604020202020204" pitchFamily="34" charset="0"/>
                          <a:cs typeface="Arial" panose="020B0604020202020204" pitchFamily="34" charset="0"/>
                        </a:rPr>
                        <a:t>    12.014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a:effectLst/>
                          <a:latin typeface="Arial" panose="020B0604020202020204" pitchFamily="34" charset="0"/>
                          <a:cs typeface="Arial" panose="020B0604020202020204" pitchFamily="34" charset="0"/>
                        </a:rPr>
                        <a:t>    11.874 </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a:t>
                      </a:r>
                      <a:r>
                        <a:rPr lang="it-IT" sz="1000" dirty="0">
                          <a:effectLst/>
                          <a:latin typeface="Arial" panose="020B0604020202020204" pitchFamily="34" charset="0"/>
                          <a:cs typeface="Arial" panose="020B0604020202020204" pitchFamily="34" charset="0"/>
                        </a:rPr>
                        <a:t>11.863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r>
              <a:tr h="297626">
                <a:tc>
                  <a:txBody>
                    <a:bodyPr/>
                    <a:lstStyle/>
                    <a:p>
                      <a:pPr>
                        <a:spcAft>
                          <a:spcPts val="0"/>
                        </a:spcAft>
                      </a:pPr>
                      <a:r>
                        <a:rPr lang="it-IT" sz="1000">
                          <a:effectLst/>
                          <a:latin typeface="Arial" panose="020B0604020202020204" pitchFamily="34" charset="0"/>
                          <a:cs typeface="Arial" panose="020B0604020202020204" pitchFamily="34" charset="0"/>
                        </a:rPr>
                        <a:t>Commercio e servizi</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a:t>
                      </a:r>
                      <a:r>
                        <a:rPr lang="it-IT" sz="1000" dirty="0">
                          <a:effectLst/>
                          <a:latin typeface="Arial" panose="020B0604020202020204" pitchFamily="34" charset="0"/>
                          <a:cs typeface="Arial" panose="020B0604020202020204" pitchFamily="34" charset="0"/>
                        </a:rPr>
                        <a:t>25.176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a:effectLst/>
                          <a:latin typeface="Arial" panose="020B0604020202020204" pitchFamily="34" charset="0"/>
                          <a:cs typeface="Arial" panose="020B0604020202020204" pitchFamily="34" charset="0"/>
                        </a:rPr>
                        <a:t>    25.420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a:effectLst/>
                          <a:latin typeface="Arial" panose="020B0604020202020204" pitchFamily="34" charset="0"/>
                          <a:cs typeface="Arial" panose="020B0604020202020204" pitchFamily="34" charset="0"/>
                        </a:rPr>
                        <a:t>    25.440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25.769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r>
              <a:tr h="325642">
                <a:tc>
                  <a:txBody>
                    <a:bodyPr/>
                    <a:lstStyle/>
                    <a:p>
                      <a:pPr>
                        <a:spcAft>
                          <a:spcPts val="0"/>
                        </a:spcAft>
                      </a:pPr>
                      <a:r>
                        <a:rPr lang="it-IT" sz="1000">
                          <a:effectLst/>
                          <a:latin typeface="Arial" panose="020B0604020202020204" pitchFamily="34" charset="0"/>
                          <a:cs typeface="Arial" panose="020B0604020202020204" pitchFamily="34" charset="0"/>
                        </a:rPr>
                        <a:t>Imprese non classificate</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2.103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a:effectLst/>
                          <a:latin typeface="Arial" panose="020B0604020202020204" pitchFamily="34" charset="0"/>
                          <a:cs typeface="Arial" panose="020B0604020202020204" pitchFamily="34" charset="0"/>
                        </a:rPr>
                        <a:t>      2.142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a:effectLst/>
                          <a:latin typeface="Arial" panose="020B0604020202020204" pitchFamily="34" charset="0"/>
                          <a:cs typeface="Arial" panose="020B0604020202020204" pitchFamily="34" charset="0"/>
                        </a:rPr>
                        <a:t>      2.029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a:t>
                      </a:r>
                      <a:r>
                        <a:rPr lang="it-IT" sz="1000" dirty="0">
                          <a:effectLst/>
                          <a:latin typeface="Arial" panose="020B0604020202020204" pitchFamily="34" charset="0"/>
                          <a:cs typeface="Arial" panose="020B0604020202020204" pitchFamily="34" charset="0"/>
                        </a:rPr>
                        <a:t>2.012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r>
              <a:tr h="306241">
                <a:tc>
                  <a:txBody>
                    <a:bodyPr/>
                    <a:lstStyle/>
                    <a:p>
                      <a:pPr>
                        <a:spcAft>
                          <a:spcPts val="0"/>
                        </a:spcAft>
                      </a:pPr>
                      <a:r>
                        <a:rPr lang="it-IT" sz="1000" dirty="0">
                          <a:effectLst/>
                          <a:latin typeface="Arial" panose="020B0604020202020204" pitchFamily="34" charset="0"/>
                          <a:cs typeface="Arial" panose="020B0604020202020204" pitchFamily="34" charset="0"/>
                        </a:rPr>
                        <a:t>Totale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a:t>
                      </a:r>
                      <a:r>
                        <a:rPr lang="it-IT" sz="1000" dirty="0">
                          <a:effectLst/>
                          <a:latin typeface="Arial" panose="020B0604020202020204" pitchFamily="34" charset="0"/>
                          <a:cs typeface="Arial" panose="020B0604020202020204" pitchFamily="34" charset="0"/>
                        </a:rPr>
                        <a:t>47.225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a:effectLst/>
                          <a:latin typeface="Arial" panose="020B0604020202020204" pitchFamily="34" charset="0"/>
                          <a:cs typeface="Arial" panose="020B0604020202020204" pitchFamily="34" charset="0"/>
                        </a:rPr>
                        <a:t>    47.445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a:effectLst/>
                          <a:latin typeface="Arial" panose="020B0604020202020204" pitchFamily="34" charset="0"/>
                          <a:cs typeface="Arial" panose="020B0604020202020204" pitchFamily="34" charset="0"/>
                        </a:rPr>
                        <a:t>    47.078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c>
                  <a:txBody>
                    <a:bodyPr/>
                    <a:lstStyle/>
                    <a:p>
                      <a:pPr algn="r">
                        <a:spcAft>
                          <a:spcPts val="0"/>
                        </a:spcAft>
                      </a:pPr>
                      <a:r>
                        <a:rPr lang="it-IT" sz="1000" dirty="0" smtClean="0">
                          <a:effectLst/>
                          <a:latin typeface="Arial" panose="020B0604020202020204" pitchFamily="34" charset="0"/>
                          <a:cs typeface="Arial" panose="020B0604020202020204" pitchFamily="34" charset="0"/>
                        </a:rPr>
                        <a:t>    </a:t>
                      </a:r>
                      <a:r>
                        <a:rPr lang="it-IT" sz="1000" dirty="0">
                          <a:effectLst/>
                          <a:latin typeface="Arial" panose="020B0604020202020204" pitchFamily="34" charset="0"/>
                          <a:cs typeface="Arial" panose="020B0604020202020204" pitchFamily="34" charset="0"/>
                        </a:rPr>
                        <a:t>47.062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nchor="ctr"/>
                </a:tc>
              </a:tr>
            </a:tbl>
          </a:graphicData>
        </a:graphic>
      </p:graphicFrame>
      <p:sp>
        <p:nvSpPr>
          <p:cNvPr id="2101" name="Rettangolo 3"/>
          <p:cNvSpPr>
            <a:spLocks noChangeArrowheads="1"/>
          </p:cNvSpPr>
          <p:nvPr/>
        </p:nvSpPr>
        <p:spPr bwMode="auto">
          <a:xfrm>
            <a:off x="382588" y="6394450"/>
            <a:ext cx="16414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t-IT" sz="800" i="1">
                <a:solidFill>
                  <a:srgbClr val="5F5748"/>
                </a:solidFill>
                <a:latin typeface="Arial" panose="020B0604020202020204" pitchFamily="34" charset="0"/>
                <a:cs typeface="Times New Roman" panose="02020603050405020304" pitchFamily="18" charset="0"/>
              </a:rPr>
              <a:t>Fonte: InfoCamere – StockView</a:t>
            </a:r>
            <a:endParaRPr lang="it-IT" sz="800">
              <a:latin typeface="Times New Roman" panose="02020603050405020304" pitchFamily="18" charset="0"/>
              <a:cs typeface="Times New Roman" panose="02020603050405020304" pitchFamily="18" charset="0"/>
            </a:endParaRPr>
          </a:p>
        </p:txBody>
      </p:sp>
      <p:sp>
        <p:nvSpPr>
          <p:cNvPr id="2103" name="Rettangolo 8"/>
          <p:cNvSpPr>
            <a:spLocks noChangeArrowheads="1"/>
          </p:cNvSpPr>
          <p:nvPr/>
        </p:nvSpPr>
        <p:spPr bwMode="auto">
          <a:xfrm>
            <a:off x="377382" y="915769"/>
            <a:ext cx="4017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2.1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Analisi del contesto esterno</a:t>
            </a:r>
          </a:p>
        </p:txBody>
      </p:sp>
      <p:grpSp>
        <p:nvGrpSpPr>
          <p:cNvPr id="13" name="Gruppo 12"/>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p:txBody>
          <a:bodyPr/>
          <a:lstStyle/>
          <a:p>
            <a:fld id="{98D9D6CD-C7D4-42E0-A31B-525549CA2A1D}" type="slidenum">
              <a:rPr lang="it-IT" smtClean="0"/>
              <a:t>4</a:t>
            </a:fld>
            <a:endParaRPr lang="it-IT"/>
          </a:p>
        </p:txBody>
      </p:sp>
    </p:spTree>
    <p:extLst>
      <p:ext uri="{BB962C8B-B14F-4D97-AF65-F5344CB8AC3E}">
        <p14:creationId xmlns:p14="http://schemas.microsoft.com/office/powerpoint/2010/main" val="1833746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874808"/>
            <a:ext cx="11477223" cy="584775"/>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8</a:t>
            </a:r>
            <a:r>
              <a:rPr lang="it-IT" sz="1600" b="1" dirty="0" smtClean="0">
                <a:solidFill>
                  <a:schemeClr val="bg1"/>
                </a:solidFill>
              </a:rPr>
              <a:t>: </a:t>
            </a:r>
            <a:r>
              <a:rPr lang="it-IT" sz="1600" dirty="0">
                <a:solidFill>
                  <a:schemeClr val="bg1"/>
                </a:solidFill>
              </a:rPr>
              <a:t> Fare da interfaccia strategico del mondo del credito, aprendo un dialogo e un confronto continuativo con il sistema bancario, condividendo strategie ed azioni concrete di sostegno alle imprese e favorendo l’accesso al credito di queste ultime</a:t>
            </a:r>
          </a:p>
        </p:txBody>
      </p:sp>
      <p:graphicFrame>
        <p:nvGraphicFramePr>
          <p:cNvPr id="5" name="Tabella 4"/>
          <p:cNvGraphicFramePr>
            <a:graphicFrameLocks noGrp="1"/>
          </p:cNvGraphicFramePr>
          <p:nvPr>
            <p:extLst>
              <p:ext uri="{D42A27DB-BD31-4B8C-83A1-F6EECF244321}">
                <p14:modId xmlns:p14="http://schemas.microsoft.com/office/powerpoint/2010/main" val="3474175159"/>
              </p:ext>
            </p:extLst>
          </p:nvPr>
        </p:nvGraphicFramePr>
        <p:xfrm>
          <a:off x="371340" y="1887687"/>
          <a:ext cx="7727820" cy="2904210"/>
        </p:xfrm>
        <a:graphic>
          <a:graphicData uri="http://schemas.openxmlformats.org/drawingml/2006/table">
            <a:tbl>
              <a:tblPr firstRow="1">
                <a:tableStyleId>{5C22544A-7EE6-4342-B048-85BDC9FD1C3A}</a:tableStyleId>
              </a:tblPr>
              <a:tblGrid>
                <a:gridCol w="2181581"/>
                <a:gridCol w="2230243"/>
                <a:gridCol w="591015"/>
                <a:gridCol w="736634"/>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528950">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Imprese coinvolte nei programmi camerali di sostegno al credito </a:t>
                      </a:r>
                    </a:p>
                  </a:txBody>
                  <a:tcPr marL="0" marR="0" marT="0" marB="0" anchor="ctr"/>
                </a:tc>
                <a:tc>
                  <a:txBody>
                    <a:bodyPr/>
                    <a:lstStyle/>
                    <a:p>
                      <a:pPr marL="36000" algn="l" defTabSz="914400" rtl="0" eaLnBrk="1" fontAlgn="ctr" latinLnBrk="0" hangingPunct="1"/>
                      <a:r>
                        <a:rPr lang="it-IT" sz="900" b="0" i="0" u="none" strike="noStrike" kern="1200" dirty="0">
                          <a:solidFill>
                            <a:schemeClr val="tx1"/>
                          </a:solidFill>
                          <a:effectLst/>
                          <a:latin typeface="Arial" panose="020B0604020202020204" pitchFamily="34" charset="0"/>
                          <a:ea typeface="+mn-ea"/>
                          <a:cs typeface="+mn-cs"/>
                        </a:rPr>
                        <a:t>Imprese che hanno ottenuto finanziamenti garantiti nel 2012 (contributi ai confidi 2013) / </a:t>
                      </a:r>
                      <a:r>
                        <a:rPr lang="it-IT" sz="900" b="0" i="0" u="none" strike="noStrike" kern="1200" dirty="0" smtClean="0">
                          <a:solidFill>
                            <a:schemeClr val="tx1"/>
                          </a:solidFill>
                          <a:effectLst/>
                          <a:latin typeface="Arial" panose="020B0604020202020204" pitchFamily="34" charset="0"/>
                          <a:ea typeface="+mn-ea"/>
                          <a:cs typeface="+mn-cs"/>
                        </a:rPr>
                        <a:t>[…] media </a:t>
                      </a:r>
                      <a:r>
                        <a:rPr lang="it-IT" sz="900" b="0" i="0" u="none" strike="noStrike" kern="1200" dirty="0">
                          <a:solidFill>
                            <a:schemeClr val="tx1"/>
                          </a:solidFill>
                          <a:effectLst/>
                          <a:latin typeface="Arial" panose="020B0604020202020204" pitchFamily="34" charset="0"/>
                          <a:ea typeface="+mn-ea"/>
                          <a:cs typeface="+mn-cs"/>
                        </a:rPr>
                        <a:t>nel triennio 2009-2011</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≥1,03</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1,00</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-3%</a:t>
                      </a:r>
                    </a:p>
                  </a:txBody>
                  <a:tcPr marL="0" marR="0" marT="0" marB="0" anchor="ctr"/>
                </a:tc>
                <a:tc rowSpan="4">
                  <a:txBody>
                    <a:bodyPr/>
                    <a:lstStyle/>
                    <a:p>
                      <a:pPr marL="36000" algn="ctr" defTabSz="914400" rtl="0" eaLnBrk="1" fontAlgn="ctr" latinLnBrk="0" hangingPunct="1"/>
                      <a:r>
                        <a:rPr lang="it-IT" sz="1050" b="1" i="0" u="none" strike="noStrike" kern="1200" dirty="0">
                          <a:solidFill>
                            <a:schemeClr val="tx1"/>
                          </a:solidFill>
                          <a:effectLst/>
                          <a:latin typeface="Arial" panose="020B0604020202020204" pitchFamily="34" charset="0"/>
                          <a:ea typeface="+mn-ea"/>
                          <a:cs typeface="+mn-cs"/>
                        </a:rPr>
                        <a:t>95%</a:t>
                      </a:r>
                    </a:p>
                  </a:txBody>
                  <a:tcPr marL="0" marR="0" marT="0" marB="0" anchor="ctr">
                    <a:solidFill>
                      <a:srgbClr val="00FF00"/>
                    </a:solidFill>
                  </a:tcPr>
                </a:tc>
              </a:tr>
              <a:tr h="479502">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Ammontare degli affidamenti garantiti</a:t>
                      </a:r>
                    </a:p>
                  </a:txBody>
                  <a:tcPr marL="0" marR="0" marT="0" marB="0" anchor="ctr"/>
                </a:tc>
                <a:tc>
                  <a:txBody>
                    <a:bodyPr/>
                    <a:lstStyle/>
                    <a:p>
                      <a:pPr marL="36000" algn="l" defTabSz="914400" rtl="0" eaLnBrk="1" fontAlgn="ctr" latinLnBrk="0" hangingPunct="1"/>
                      <a:r>
                        <a:rPr lang="it-IT" sz="900" b="0" i="0" u="none" strike="noStrike" kern="1200" dirty="0">
                          <a:solidFill>
                            <a:schemeClr val="tx1"/>
                          </a:solidFill>
                          <a:effectLst/>
                          <a:latin typeface="Arial" panose="020B0604020202020204" pitchFamily="34" charset="0"/>
                          <a:ea typeface="+mn-ea"/>
                          <a:cs typeface="+mn-cs"/>
                        </a:rPr>
                        <a:t>Ammontare degli affidamenti garantiti nel 2012 (contributi ai confidi 2013) / </a:t>
                      </a:r>
                      <a:r>
                        <a:rPr lang="it-IT" sz="900" b="0" i="0" u="none" strike="noStrike" kern="1200" dirty="0" smtClean="0">
                          <a:solidFill>
                            <a:schemeClr val="tx1"/>
                          </a:solidFill>
                          <a:effectLst/>
                          <a:latin typeface="Arial" panose="020B0604020202020204" pitchFamily="34" charset="0"/>
                          <a:ea typeface="+mn-ea"/>
                          <a:cs typeface="+mn-cs"/>
                        </a:rPr>
                        <a:t>[…] media </a:t>
                      </a:r>
                      <a:r>
                        <a:rPr lang="it-IT" sz="900" b="0" i="0" u="none" strike="noStrike" kern="1200" dirty="0">
                          <a:solidFill>
                            <a:schemeClr val="tx1"/>
                          </a:solidFill>
                          <a:effectLst/>
                          <a:latin typeface="Arial" panose="020B0604020202020204" pitchFamily="34" charset="0"/>
                          <a:ea typeface="+mn-ea"/>
                          <a:cs typeface="+mn-cs"/>
                        </a:rPr>
                        <a:t>nel triennio 2009-2011</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≥1,03</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0,90</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-13%</a:t>
                      </a:r>
                    </a:p>
                  </a:txBody>
                  <a:tcPr marL="0" marR="0" marT="0" marB="0" anchor="ctr"/>
                </a:tc>
                <a:tc vMerge="1">
                  <a:txBody>
                    <a:bodyPr/>
                    <a:lstStyle/>
                    <a:p>
                      <a:endParaRPr lang="it-IT"/>
                    </a:p>
                  </a:txBody>
                  <a:tcPr/>
                </a:tc>
              </a:tr>
              <a:tr h="646771">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Operazioni garantite dal Fondo Regionale di Garanzia delle Marche nella provincia di Ancona</a:t>
                      </a:r>
                    </a:p>
                  </a:txBody>
                  <a:tcPr marL="0" marR="0" marT="0" marB="0" anchor="ctr"/>
                </a:tc>
                <a:tc>
                  <a:txBody>
                    <a:bodyPr/>
                    <a:lstStyle/>
                    <a:p>
                      <a:pPr marL="36000" algn="l" defTabSz="914400" rtl="0" eaLnBrk="1" fontAlgn="ctr" latinLnBrk="0" hangingPunct="1"/>
                      <a:r>
                        <a:rPr lang="it-IT" sz="900" b="0" i="0" u="none" strike="noStrike" kern="1200" dirty="0">
                          <a:solidFill>
                            <a:schemeClr val="tx1"/>
                          </a:solidFill>
                          <a:effectLst/>
                          <a:latin typeface="Arial" panose="020B0604020202020204" pitchFamily="34" charset="0"/>
                          <a:ea typeface="+mn-ea"/>
                          <a:cs typeface="+mn-cs"/>
                        </a:rPr>
                        <a:t>Operazioni garantite dal </a:t>
                      </a:r>
                      <a:r>
                        <a:rPr lang="it-IT" sz="900" b="0" i="0" u="none" strike="noStrike" kern="1200" dirty="0" smtClean="0">
                          <a:solidFill>
                            <a:schemeClr val="tx1"/>
                          </a:solidFill>
                          <a:effectLst/>
                          <a:latin typeface="Arial" panose="020B0604020202020204" pitchFamily="34" charset="0"/>
                          <a:ea typeface="+mn-ea"/>
                          <a:cs typeface="+mn-cs"/>
                        </a:rPr>
                        <a:t>Fondo nella </a:t>
                      </a:r>
                      <a:r>
                        <a:rPr lang="it-IT" sz="900" b="0" i="0" u="none" strike="noStrike" kern="1200" dirty="0">
                          <a:solidFill>
                            <a:schemeClr val="tx1"/>
                          </a:solidFill>
                          <a:effectLst/>
                          <a:latin typeface="Arial" panose="020B0604020202020204" pitchFamily="34" charset="0"/>
                          <a:ea typeface="+mn-ea"/>
                          <a:cs typeface="+mn-cs"/>
                        </a:rPr>
                        <a:t>provincia di Ancona nel 2013 / Operazioni garantite dal </a:t>
                      </a:r>
                      <a:r>
                        <a:rPr lang="it-IT" sz="900" b="0" i="0" u="none" strike="noStrike" kern="1200" dirty="0" smtClean="0">
                          <a:solidFill>
                            <a:schemeClr val="tx1"/>
                          </a:solidFill>
                          <a:effectLst/>
                          <a:latin typeface="Arial" panose="020B0604020202020204" pitchFamily="34" charset="0"/>
                          <a:ea typeface="+mn-ea"/>
                          <a:cs typeface="+mn-cs"/>
                        </a:rPr>
                        <a:t>Fondo nella </a:t>
                      </a:r>
                      <a:r>
                        <a:rPr lang="it-IT" sz="900" b="0" i="0" u="none" strike="noStrike" kern="1200" dirty="0">
                          <a:solidFill>
                            <a:schemeClr val="tx1"/>
                          </a:solidFill>
                          <a:effectLst/>
                          <a:latin typeface="Arial" panose="020B0604020202020204" pitchFamily="34" charset="0"/>
                          <a:ea typeface="+mn-ea"/>
                          <a:cs typeface="+mn-cs"/>
                        </a:rPr>
                        <a:t>provincia di Ancona nel 2012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1,05</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5%</a:t>
                      </a:r>
                    </a:p>
                  </a:txBody>
                  <a:tcPr marL="0" marR="0" marT="0" marB="0" anchor="ctr"/>
                </a:tc>
                <a:tc vMerge="1">
                  <a:txBody>
                    <a:bodyPr/>
                    <a:lstStyle/>
                    <a:p>
                      <a:endParaRPr lang="it-IT"/>
                    </a:p>
                  </a:txBody>
                  <a:tcPr>
                    <a:solidFill>
                      <a:srgbClr val="33CC33"/>
                    </a:solidFill>
                  </a:tcPr>
                </a:tc>
              </a:tr>
              <a:tr h="664372">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Volume finanziamenti garantiti dal Fondo Regionale di Garanzia delle Marche nella provincia di Ancona</a:t>
                      </a:r>
                    </a:p>
                  </a:txBody>
                  <a:tcPr marL="0" marR="0" marT="0" marB="0" anchor="ctr"/>
                </a:tc>
                <a:tc>
                  <a:txBody>
                    <a:bodyPr/>
                    <a:lstStyle/>
                    <a:p>
                      <a:pPr marL="36000" algn="l" defTabSz="914400" rtl="0" eaLnBrk="1" fontAlgn="ctr" latinLnBrk="0" hangingPunct="1"/>
                      <a:r>
                        <a:rPr lang="it-IT" sz="900" b="0" i="0" u="none" strike="noStrike" kern="1200" dirty="0">
                          <a:solidFill>
                            <a:schemeClr val="tx1"/>
                          </a:solidFill>
                          <a:effectLst/>
                          <a:latin typeface="Arial" panose="020B0604020202020204" pitchFamily="34" charset="0"/>
                          <a:ea typeface="+mn-ea"/>
                          <a:cs typeface="+mn-cs"/>
                        </a:rPr>
                        <a:t>Volume finanziamenti garantiti dal </a:t>
                      </a:r>
                      <a:r>
                        <a:rPr lang="it-IT" sz="900" b="0" i="0" u="none" strike="noStrike" kern="1200" dirty="0" smtClean="0">
                          <a:solidFill>
                            <a:schemeClr val="tx1"/>
                          </a:solidFill>
                          <a:effectLst/>
                          <a:latin typeface="Arial" panose="020B0604020202020204" pitchFamily="34" charset="0"/>
                          <a:ea typeface="+mn-ea"/>
                          <a:cs typeface="+mn-cs"/>
                        </a:rPr>
                        <a:t>Fondo nella </a:t>
                      </a:r>
                      <a:r>
                        <a:rPr lang="it-IT" sz="900" b="0" i="0" u="none" strike="noStrike" kern="1200" dirty="0">
                          <a:solidFill>
                            <a:schemeClr val="tx1"/>
                          </a:solidFill>
                          <a:effectLst/>
                          <a:latin typeface="Arial" panose="020B0604020202020204" pitchFamily="34" charset="0"/>
                          <a:ea typeface="+mn-ea"/>
                          <a:cs typeface="+mn-cs"/>
                        </a:rPr>
                        <a:t>provincia di Ancona nel 2013 / Volume finanziamenti garantiti </a:t>
                      </a:r>
                      <a:r>
                        <a:rPr lang="it-IT" sz="900" b="0" i="0" u="none" strike="noStrike" kern="1200" dirty="0" smtClean="0">
                          <a:solidFill>
                            <a:schemeClr val="tx1"/>
                          </a:solidFill>
                          <a:effectLst/>
                          <a:latin typeface="Arial" panose="020B0604020202020204" pitchFamily="34" charset="0"/>
                          <a:ea typeface="+mn-ea"/>
                          <a:cs typeface="+mn-cs"/>
                        </a:rPr>
                        <a:t>dal Fondo nella </a:t>
                      </a:r>
                      <a:r>
                        <a:rPr lang="it-IT" sz="900" b="0" i="0" u="none" strike="noStrike" kern="1200" dirty="0">
                          <a:solidFill>
                            <a:schemeClr val="tx1"/>
                          </a:solidFill>
                          <a:effectLst/>
                          <a:latin typeface="Arial" panose="020B0604020202020204" pitchFamily="34" charset="0"/>
                          <a:ea typeface="+mn-ea"/>
                          <a:cs typeface="+mn-cs"/>
                        </a:rPr>
                        <a:t>provincia di Ancona nel 2012</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≥1</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0,95</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-5%</a:t>
                      </a:r>
                    </a:p>
                  </a:txBody>
                  <a:tcPr marL="0" marR="0" marT="0" marB="0" anchor="ctr"/>
                </a:tc>
                <a:tc vMerge="1">
                  <a:txBody>
                    <a:bodyPr/>
                    <a:lstStyle/>
                    <a:p>
                      <a:endParaRPr lang="it-IT" dirty="0"/>
                    </a:p>
                  </a:txBody>
                  <a:tcPr>
                    <a:solidFill>
                      <a:srgbClr val="33CC33"/>
                    </a:solidFill>
                  </a:tcPr>
                </a:tc>
              </a:tr>
            </a:tbl>
          </a:graphicData>
        </a:graphic>
      </p:graphicFrame>
      <p:sp>
        <p:nvSpPr>
          <p:cNvPr id="12" name="CasellaDiTesto 11"/>
          <p:cNvSpPr txBox="1"/>
          <p:nvPr/>
        </p:nvSpPr>
        <p:spPr>
          <a:xfrm>
            <a:off x="355716" y="5419793"/>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610688"/>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52326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3"/>
          <a:stretch>
            <a:fillRect/>
          </a:stretch>
        </p:blipFill>
        <p:spPr>
          <a:xfrm>
            <a:off x="8643871" y="2146342"/>
            <a:ext cx="3182388" cy="1889924"/>
          </a:xfrm>
          <a:prstGeom prst="rect">
            <a:avLst/>
          </a:prstGeom>
        </p:spPr>
      </p:pic>
      <p:graphicFrame>
        <p:nvGraphicFramePr>
          <p:cNvPr id="11" name="Tabella 10"/>
          <p:cNvGraphicFramePr>
            <a:graphicFrameLocks noGrp="1"/>
          </p:cNvGraphicFramePr>
          <p:nvPr>
            <p:extLst>
              <p:ext uri="{D42A27DB-BD31-4B8C-83A1-F6EECF244321}">
                <p14:modId xmlns:p14="http://schemas.microsoft.com/office/powerpoint/2010/main" val="683053764"/>
              </p:ext>
            </p:extLst>
          </p:nvPr>
        </p:nvGraphicFramePr>
        <p:xfrm>
          <a:off x="9822765" y="4053760"/>
          <a:ext cx="889943" cy="51816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101%</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rgbClr val="00FF00"/>
                    </a:solidFill>
                  </a:tcPr>
                </a:tc>
              </a:tr>
            </a:tbl>
          </a:graphicData>
        </a:graphic>
      </p:graphicFrame>
      <p:pic>
        <p:nvPicPr>
          <p:cNvPr id="6" name="Immagine 5"/>
          <p:cNvPicPr>
            <a:picLocks noChangeAspect="1"/>
          </p:cNvPicPr>
          <p:nvPr/>
        </p:nvPicPr>
        <p:blipFill>
          <a:blip r:embed="rId4"/>
          <a:stretch>
            <a:fillRect/>
          </a:stretch>
        </p:blipFill>
        <p:spPr>
          <a:xfrm>
            <a:off x="2413116" y="5029786"/>
            <a:ext cx="6635926" cy="1808525"/>
          </a:xfrm>
          <a:prstGeom prst="rect">
            <a:avLst/>
          </a:prstGeom>
        </p:spPr>
      </p:pic>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a:xfrm>
            <a:off x="9448800" y="6524625"/>
            <a:ext cx="2743200" cy="365125"/>
          </a:xfrm>
        </p:spPr>
        <p:txBody>
          <a:bodyPr/>
          <a:lstStyle/>
          <a:p>
            <a:fld id="{98D9D6CD-C7D4-42E0-A31B-525549CA2A1D}" type="slidenum">
              <a:rPr lang="it-IT" smtClean="0"/>
              <a:t>40</a:t>
            </a:fld>
            <a:endParaRPr lang="it-IT" dirty="0"/>
          </a:p>
        </p:txBody>
      </p:sp>
    </p:spTree>
    <p:extLst>
      <p:ext uri="{BB962C8B-B14F-4D97-AF65-F5344CB8AC3E}">
        <p14:creationId xmlns:p14="http://schemas.microsoft.com/office/powerpoint/2010/main" val="41447077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p:cNvSpPr txBox="1"/>
          <p:nvPr/>
        </p:nvSpPr>
        <p:spPr>
          <a:xfrm>
            <a:off x="371340" y="896183"/>
            <a:ext cx="11477223" cy="584775"/>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9</a:t>
            </a:r>
            <a:r>
              <a:rPr lang="it-IT" sz="1600" b="1" dirty="0" smtClean="0">
                <a:solidFill>
                  <a:schemeClr val="bg1"/>
                </a:solidFill>
              </a:rPr>
              <a:t>: </a:t>
            </a:r>
            <a:r>
              <a:rPr lang="it-IT" sz="1600" dirty="0">
                <a:solidFill>
                  <a:schemeClr val="bg1"/>
                </a:solidFill>
              </a:rPr>
              <a:t> Sviluppare i rapporti con i giovani ed il mondo della scuola, a sostegno della nuova imprenditorialità e della creazione di nuove professionalità, anche come risposta ai problemi occupazionali rispetto alla crisi</a:t>
            </a:r>
          </a:p>
        </p:txBody>
      </p:sp>
      <p:graphicFrame>
        <p:nvGraphicFramePr>
          <p:cNvPr id="5" name="Tabella 4"/>
          <p:cNvGraphicFramePr>
            <a:graphicFrameLocks noGrp="1"/>
          </p:cNvGraphicFramePr>
          <p:nvPr>
            <p:extLst>
              <p:ext uri="{D42A27DB-BD31-4B8C-83A1-F6EECF244321}">
                <p14:modId xmlns:p14="http://schemas.microsoft.com/office/powerpoint/2010/main" val="562640762"/>
              </p:ext>
            </p:extLst>
          </p:nvPr>
        </p:nvGraphicFramePr>
        <p:xfrm>
          <a:off x="378853" y="1916558"/>
          <a:ext cx="7639319" cy="2833862"/>
        </p:xfrm>
        <a:graphic>
          <a:graphicData uri="http://schemas.openxmlformats.org/drawingml/2006/table">
            <a:tbl>
              <a:tblPr firstRow="1">
                <a:tableStyleId>{5C22544A-7EE6-4342-B048-85BDC9FD1C3A}</a:tableStyleId>
              </a:tblPr>
              <a:tblGrid>
                <a:gridCol w="1550308"/>
                <a:gridCol w="2531327"/>
                <a:gridCol w="737211"/>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877647">
                <a:tc>
                  <a:txBody>
                    <a:bodyPr/>
                    <a:lstStyle/>
                    <a:p>
                      <a:pPr marL="36000" algn="l" fontAlgn="ctr"/>
                      <a:r>
                        <a:rPr lang="it-IT" sz="1050" b="0" i="0" u="none" strike="noStrike" dirty="0">
                          <a:solidFill>
                            <a:schemeClr val="tx1"/>
                          </a:solidFill>
                          <a:effectLst/>
                          <a:latin typeface="Arial" panose="020B0604020202020204" pitchFamily="34" charset="0"/>
                        </a:rPr>
                        <a:t>Nuove imprese nate grazie ai servizi per lo start up d’impresa </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 imprese nate tra aspiranti imprenditori che hanno usufruito dello start up d’impresa nel 2013 / </a:t>
                      </a:r>
                      <a:r>
                        <a:rPr lang="it-IT" sz="1050" b="0" i="0" u="none" strike="noStrike" dirty="0" smtClean="0">
                          <a:solidFill>
                            <a:schemeClr val="tx1"/>
                          </a:solidFill>
                          <a:effectLst/>
                          <a:latin typeface="Arial" panose="020B0604020202020204" pitchFamily="34" charset="0"/>
                        </a:rPr>
                        <a:t>% </a:t>
                      </a:r>
                      <a:r>
                        <a:rPr lang="it-IT" sz="1050" b="0" i="0" u="none" strike="noStrike" dirty="0">
                          <a:solidFill>
                            <a:schemeClr val="tx1"/>
                          </a:solidFill>
                          <a:effectLst/>
                          <a:latin typeface="Arial" panose="020B0604020202020204" pitchFamily="34" charset="0"/>
                        </a:rPr>
                        <a:t>imprese nate tra aspiranti imprenditori che hanno usufruito dello start up d’impresa nel 2012</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≥1,13</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1,40</a:t>
                      </a:r>
                    </a:p>
                  </a:txBody>
                  <a:tcPr marL="0" marR="0" marT="0" marB="0" anchor="ctr"/>
                </a:tc>
                <a:tc>
                  <a:txBody>
                    <a:bodyPr/>
                    <a:lstStyle/>
                    <a:p>
                      <a:pPr algn="ctr" fontAlgn="ctr"/>
                      <a:r>
                        <a:rPr lang="it-IT" sz="1050" b="0" i="0" u="none" strike="noStrike" dirty="0" smtClean="0">
                          <a:solidFill>
                            <a:schemeClr val="tx1"/>
                          </a:solidFill>
                          <a:effectLst/>
                          <a:latin typeface="Arial" panose="020B0604020202020204" pitchFamily="34" charset="0"/>
                        </a:rPr>
                        <a:t>+24</a:t>
                      </a:r>
                      <a:r>
                        <a:rPr lang="it-IT" sz="1050" b="0" i="0" u="none" strike="noStrike" dirty="0">
                          <a:solidFill>
                            <a:schemeClr val="tx1"/>
                          </a:solidFill>
                          <a:effectLst/>
                          <a:latin typeface="Arial" panose="020B0604020202020204" pitchFamily="34" charset="0"/>
                        </a:rPr>
                        <a:t>%</a:t>
                      </a:r>
                    </a:p>
                  </a:txBody>
                  <a:tcPr marL="0" marR="0" marT="0" marB="0" anchor="ctr"/>
                </a:tc>
                <a:tc rowSpan="4">
                  <a:txBody>
                    <a:bodyPr/>
                    <a:lstStyle/>
                    <a:p>
                      <a:pPr algn="ctr" fontAlgn="ctr"/>
                      <a:r>
                        <a:rPr lang="it-IT" sz="1050" b="1" i="0" u="none" strike="noStrike" dirty="0" smtClean="0">
                          <a:solidFill>
                            <a:schemeClr val="tx1"/>
                          </a:solidFill>
                          <a:effectLst/>
                          <a:latin typeface="Arial" panose="020B0604020202020204" pitchFamily="34" charset="0"/>
                          <a:cs typeface="Arial" panose="020B0604020202020204" pitchFamily="34" charset="0"/>
                        </a:rPr>
                        <a:t>77%</a:t>
                      </a:r>
                      <a:endParaRPr lang="it-IT" sz="105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4"/>
                    </a:solidFill>
                  </a:tcPr>
                </a:tc>
              </a:tr>
              <a:tr h="512956">
                <a:tc>
                  <a:txBody>
                    <a:bodyPr/>
                    <a:lstStyle/>
                    <a:p>
                      <a:pPr marL="36000" algn="l" fontAlgn="ctr"/>
                      <a:r>
                        <a:rPr lang="it-IT" sz="1050" b="0" i="0" u="none" strike="noStrike" dirty="0">
                          <a:solidFill>
                            <a:schemeClr val="tx1"/>
                          </a:solidFill>
                          <a:effectLst/>
                          <a:latin typeface="Arial" panose="020B0604020202020204" pitchFamily="34" charset="0"/>
                        </a:rPr>
                        <a:t>Diffusione della cultura d’impresa tra i giovani</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Partecipanti alle iniziative nel 2013 / Partecipanti alle iniziative nel 2012</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≥1,05</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0,31</a:t>
                      </a:r>
                    </a:p>
                  </a:txBody>
                  <a:tcPr marL="0" marR="0" marT="0" marB="0" anchor="ctr"/>
                </a:tc>
                <a:tc>
                  <a:txBody>
                    <a:bodyPr/>
                    <a:lstStyle/>
                    <a:p>
                      <a:pPr algn="ctr" fontAlgn="ctr"/>
                      <a:r>
                        <a:rPr lang="it-IT" sz="1050" b="0" i="0" u="none" strike="noStrike" dirty="0">
                          <a:solidFill>
                            <a:srgbClr val="FF6600"/>
                          </a:solidFill>
                          <a:effectLst/>
                          <a:latin typeface="Arial" panose="020B0604020202020204" pitchFamily="34" charset="0"/>
                        </a:rPr>
                        <a:t>-70%</a:t>
                      </a:r>
                    </a:p>
                  </a:txBody>
                  <a:tcPr marL="0" marR="0" marT="0" marB="0" anchor="ctr"/>
                </a:tc>
                <a:tc vMerge="1">
                  <a:txBody>
                    <a:bodyPr/>
                    <a:lstStyle/>
                    <a:p>
                      <a:pPr algn="ctr" fontAlgn="ctr"/>
                      <a:endParaRPr lang="it-IT" sz="1200" b="0" i="0" u="none" strike="noStrike" dirty="0">
                        <a:effectLst/>
                        <a:latin typeface="Arial" panose="020B0604020202020204" pitchFamily="34" charset="0"/>
                      </a:endParaRPr>
                    </a:p>
                  </a:txBody>
                  <a:tcPr marL="0" marR="0" marT="0" marB="0" anchor="ctr"/>
                </a:tc>
              </a:tr>
              <a:tr h="457200">
                <a:tc>
                  <a:txBody>
                    <a:bodyPr/>
                    <a:lstStyle/>
                    <a:p>
                      <a:pPr marL="36000" algn="l" fontAlgn="ctr"/>
                      <a:r>
                        <a:rPr lang="it-IT" sz="1050" b="0" i="0" u="none" strike="noStrike" dirty="0">
                          <a:solidFill>
                            <a:schemeClr val="tx1"/>
                          </a:solidFill>
                          <a:effectLst/>
                          <a:latin typeface="Arial" panose="020B0604020202020204" pitchFamily="34" charset="0"/>
                        </a:rPr>
                        <a:t>Laureati in economia </a:t>
                      </a:r>
                      <a:r>
                        <a:rPr lang="it-IT" sz="1050" b="0" i="0" u="none" strike="noStrike" dirty="0" smtClean="0">
                          <a:solidFill>
                            <a:schemeClr val="tx1"/>
                          </a:solidFill>
                          <a:effectLst/>
                          <a:latin typeface="Arial" panose="020B0604020202020204" pitchFamily="34" charset="0"/>
                        </a:rPr>
                        <a:t>inseriti</a:t>
                      </a:r>
                      <a:endParaRPr lang="it-IT" sz="1050" b="0" i="0" u="none" strike="noStrike" dirty="0">
                        <a:solidFill>
                          <a:schemeClr val="tx1"/>
                        </a:solidFill>
                        <a:effectLst/>
                        <a:latin typeface="Arial" panose="020B0604020202020204" pitchFamily="34" charset="0"/>
                      </a:endParaRP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Laureati in economia inseriti / Numero programmato di inserimenti</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60%</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62%</a:t>
                      </a:r>
                    </a:p>
                  </a:txBody>
                  <a:tcPr marL="0" marR="0" marT="0" marB="0" anchor="ctr"/>
                </a:tc>
                <a:tc>
                  <a:txBody>
                    <a:bodyPr/>
                    <a:lstStyle/>
                    <a:p>
                      <a:pPr algn="ctr" fontAlgn="ctr"/>
                      <a:r>
                        <a:rPr lang="it-IT" sz="1050" b="0" i="0" u="none" strike="noStrike" dirty="0" smtClean="0">
                          <a:solidFill>
                            <a:schemeClr val="tx1"/>
                          </a:solidFill>
                          <a:effectLst/>
                          <a:latin typeface="Arial" panose="020B0604020202020204" pitchFamily="34" charset="0"/>
                        </a:rPr>
                        <a:t>+3</a:t>
                      </a:r>
                      <a:r>
                        <a:rPr lang="it-IT" sz="1050" b="0" i="0" u="none" strike="noStrike" dirty="0">
                          <a:solidFill>
                            <a:schemeClr val="tx1"/>
                          </a:solidFill>
                          <a:effectLst/>
                          <a:latin typeface="Arial" panose="020B0604020202020204" pitchFamily="34" charset="0"/>
                        </a:rPr>
                        <a:t>%</a:t>
                      </a:r>
                    </a:p>
                  </a:txBody>
                  <a:tcPr marL="0" marR="0" marT="0" marB="0" anchor="ctr"/>
                </a:tc>
                <a:tc vMerge="1">
                  <a:txBody>
                    <a:bodyPr/>
                    <a:lstStyle/>
                    <a:p>
                      <a:pPr algn="ctr" fontAlgn="ctr"/>
                      <a:endParaRPr lang="it-IT" sz="1050" b="0"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33CC33"/>
                    </a:solidFill>
                  </a:tcPr>
                </a:tc>
              </a:tr>
              <a:tr h="401444">
                <a:tc>
                  <a:txBody>
                    <a:bodyPr/>
                    <a:lstStyle/>
                    <a:p>
                      <a:pPr marL="36000" algn="l" fontAlgn="ctr"/>
                      <a:r>
                        <a:rPr lang="it-IT" sz="1050" b="0" i="0" u="none" strike="noStrike" dirty="0">
                          <a:solidFill>
                            <a:schemeClr val="tx1"/>
                          </a:solidFill>
                          <a:effectLst/>
                          <a:latin typeface="Arial" panose="020B0604020202020204" pitchFamily="34" charset="0"/>
                        </a:rPr>
                        <a:t>Imprese femminili coinvolte </a:t>
                      </a:r>
                      <a:r>
                        <a:rPr lang="it-IT" sz="1050" b="0" i="0" u="none" strike="noStrike" dirty="0" smtClean="0">
                          <a:solidFill>
                            <a:schemeClr val="tx1"/>
                          </a:solidFill>
                          <a:effectLst/>
                          <a:latin typeface="Arial" panose="020B0604020202020204" pitchFamily="34" charset="0"/>
                        </a:rPr>
                        <a:t>in iniziative CIF</a:t>
                      </a:r>
                      <a:endParaRPr lang="it-IT" sz="1050" b="0" i="0" u="none" strike="noStrike" dirty="0">
                        <a:solidFill>
                          <a:schemeClr val="tx1"/>
                        </a:solidFill>
                        <a:effectLst/>
                        <a:latin typeface="Arial" panose="020B0604020202020204" pitchFamily="34" charset="0"/>
                      </a:endParaRP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Imprese femminili partecipanti nel 2013 / Imprese femminili partecipanti nel 2012</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≥1,05</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0,82</a:t>
                      </a:r>
                    </a:p>
                  </a:txBody>
                  <a:tcPr marL="0" marR="0" marT="0" marB="0" anchor="ctr"/>
                </a:tc>
                <a:tc>
                  <a:txBody>
                    <a:bodyPr/>
                    <a:lstStyle/>
                    <a:p>
                      <a:pPr algn="ctr" fontAlgn="ctr"/>
                      <a:r>
                        <a:rPr lang="it-IT" sz="1050" b="0" i="0" u="none" strike="noStrike" dirty="0">
                          <a:solidFill>
                            <a:srgbClr val="FF6600"/>
                          </a:solidFill>
                          <a:effectLst/>
                          <a:latin typeface="Arial" panose="020B0604020202020204" pitchFamily="34" charset="0"/>
                        </a:rPr>
                        <a:t>-22%</a:t>
                      </a:r>
                    </a:p>
                  </a:txBody>
                  <a:tcPr marL="0" marR="0" marT="0" marB="0" anchor="ctr"/>
                </a:tc>
                <a:tc vMerge="1">
                  <a:txBody>
                    <a:bodyPr/>
                    <a:lstStyle/>
                    <a:p>
                      <a:pPr algn="ctr" fontAlgn="ctr"/>
                      <a:endParaRPr lang="it-IT" sz="1050" b="0"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33CC33"/>
                    </a:solidFill>
                  </a:tcPr>
                </a:tc>
              </a:tr>
            </a:tbl>
          </a:graphicData>
        </a:graphic>
      </p:graphicFrame>
      <p:sp>
        <p:nvSpPr>
          <p:cNvPr id="12" name="CasellaDiTesto 11"/>
          <p:cNvSpPr txBox="1"/>
          <p:nvPr/>
        </p:nvSpPr>
        <p:spPr>
          <a:xfrm>
            <a:off x="309030" y="5647617"/>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532631"/>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53263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graphicFrame>
        <p:nvGraphicFramePr>
          <p:cNvPr id="15" name="Tabella 14"/>
          <p:cNvGraphicFramePr>
            <a:graphicFrameLocks noGrp="1"/>
          </p:cNvGraphicFramePr>
          <p:nvPr>
            <p:extLst>
              <p:ext uri="{D42A27DB-BD31-4B8C-83A1-F6EECF244321}">
                <p14:modId xmlns:p14="http://schemas.microsoft.com/office/powerpoint/2010/main" val="1654225240"/>
              </p:ext>
            </p:extLst>
          </p:nvPr>
        </p:nvGraphicFramePr>
        <p:xfrm>
          <a:off x="9863097" y="4061145"/>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89%</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chemeClr val="accent4"/>
                    </a:solidFill>
                  </a:tcPr>
                </a:tc>
              </a:tr>
            </a:tbl>
          </a:graphicData>
        </a:graphic>
      </p:graphicFrame>
      <p:pic>
        <p:nvPicPr>
          <p:cNvPr id="2" name="Immagine 1"/>
          <p:cNvPicPr>
            <a:picLocks noChangeAspect="1"/>
          </p:cNvPicPr>
          <p:nvPr/>
        </p:nvPicPr>
        <p:blipFill>
          <a:blip r:embed="rId3"/>
          <a:stretch>
            <a:fillRect/>
          </a:stretch>
        </p:blipFill>
        <p:spPr>
          <a:xfrm>
            <a:off x="8678368" y="2086629"/>
            <a:ext cx="3170195" cy="1963082"/>
          </a:xfrm>
          <a:prstGeom prst="rect">
            <a:avLst/>
          </a:prstGeom>
        </p:spPr>
      </p:pic>
      <p:pic>
        <p:nvPicPr>
          <p:cNvPr id="3" name="Immagine 2"/>
          <p:cNvPicPr>
            <a:picLocks noChangeAspect="1"/>
          </p:cNvPicPr>
          <p:nvPr/>
        </p:nvPicPr>
        <p:blipFill>
          <a:blip r:embed="rId4"/>
          <a:stretch>
            <a:fillRect/>
          </a:stretch>
        </p:blipFill>
        <p:spPr>
          <a:xfrm>
            <a:off x="2459802" y="4928073"/>
            <a:ext cx="7078321" cy="1847869"/>
          </a:xfrm>
          <a:prstGeom prst="rect">
            <a:avLst/>
          </a:prstGeom>
        </p:spPr>
      </p:pic>
      <p:grpSp>
        <p:nvGrpSpPr>
          <p:cNvPr id="14" name="Gruppo 13"/>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6" name="Segnaposto numero diapositiva 5"/>
          <p:cNvSpPr>
            <a:spLocks noGrp="1"/>
          </p:cNvSpPr>
          <p:nvPr>
            <p:ph type="sldNum" sz="quarter" idx="12"/>
          </p:nvPr>
        </p:nvSpPr>
        <p:spPr>
          <a:xfrm>
            <a:off x="9448800" y="6524625"/>
            <a:ext cx="2743200" cy="365125"/>
          </a:xfrm>
        </p:spPr>
        <p:txBody>
          <a:bodyPr/>
          <a:lstStyle/>
          <a:p>
            <a:fld id="{98D9D6CD-C7D4-42E0-A31B-525549CA2A1D}" type="slidenum">
              <a:rPr lang="it-IT" smtClean="0"/>
              <a:t>41</a:t>
            </a:fld>
            <a:endParaRPr lang="it-IT" dirty="0"/>
          </a:p>
        </p:txBody>
      </p:sp>
    </p:spTree>
    <p:extLst>
      <p:ext uri="{BB962C8B-B14F-4D97-AF65-F5344CB8AC3E}">
        <p14:creationId xmlns:p14="http://schemas.microsoft.com/office/powerpoint/2010/main" val="42643103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08052"/>
            <a:ext cx="11477223" cy="584775"/>
          </a:xfrm>
          <a:prstGeom prst="rect">
            <a:avLst/>
          </a:prstGeom>
          <a:solidFill>
            <a:schemeClr val="accent2"/>
          </a:solidFill>
        </p:spPr>
        <p:txBody>
          <a:bodyPr wrap="square" rtlCol="0">
            <a:spAutoFit/>
          </a:bodyPr>
          <a:lstStyle/>
          <a:p>
            <a:pPr algn="just"/>
            <a:r>
              <a:rPr lang="it-IT" sz="1600" b="1" u="sng" dirty="0" smtClean="0">
                <a:solidFill>
                  <a:schemeClr val="bg1"/>
                </a:solidFill>
              </a:rPr>
              <a:t>OBIETTIVO STRATEGICO 10</a:t>
            </a:r>
            <a:r>
              <a:rPr lang="it-IT" sz="1600" b="1" dirty="0" smtClean="0">
                <a:solidFill>
                  <a:schemeClr val="bg1"/>
                </a:solidFill>
              </a:rPr>
              <a:t>: </a:t>
            </a:r>
            <a:r>
              <a:rPr lang="it-IT" sz="1600" dirty="0" smtClean="0">
                <a:solidFill>
                  <a:schemeClr val="bg1"/>
                </a:solidFill>
              </a:rPr>
              <a:t> </a:t>
            </a:r>
            <a:r>
              <a:rPr lang="it-IT" sz="1600" dirty="0">
                <a:solidFill>
                  <a:schemeClr val="bg1"/>
                </a:solidFill>
              </a:rPr>
              <a:t>Sostenere indirettamente lo sviluppo delle imprese e del territorio attraverso il sostegno ai progetti delle associazioni di categoria maggiormente rappresentative</a:t>
            </a:r>
          </a:p>
        </p:txBody>
      </p:sp>
      <p:graphicFrame>
        <p:nvGraphicFramePr>
          <p:cNvPr id="5" name="Tabella 4"/>
          <p:cNvGraphicFramePr>
            <a:graphicFrameLocks noGrp="1"/>
          </p:cNvGraphicFramePr>
          <p:nvPr>
            <p:extLst>
              <p:ext uri="{D42A27DB-BD31-4B8C-83A1-F6EECF244321}">
                <p14:modId xmlns:p14="http://schemas.microsoft.com/office/powerpoint/2010/main" val="2347954891"/>
              </p:ext>
            </p:extLst>
          </p:nvPr>
        </p:nvGraphicFramePr>
        <p:xfrm>
          <a:off x="378853" y="2317994"/>
          <a:ext cx="7639319" cy="1384715"/>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Imprese coinvolte, direttamente o indirettamente, nelle iniziative e progetti realizzati dalle Associazioni di categoria con il contributo dell’ente camerale</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Imprese coinvolte 2013 / Imprese coinvolte 2012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≥1,03</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0,81</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-22%</a:t>
                      </a:r>
                    </a:p>
                  </a:txBody>
                  <a:tcPr marL="0" marR="0" marT="0" marB="0" anchor="ctr"/>
                </a:tc>
                <a:tc>
                  <a:txBody>
                    <a:bodyPr/>
                    <a:lstStyle/>
                    <a:p>
                      <a:pPr marL="36000" algn="ctr" defTabSz="914400" rtl="0" eaLnBrk="1" fontAlgn="ctr" latinLnBrk="0" hangingPunct="1"/>
                      <a:r>
                        <a:rPr lang="it-IT" sz="1050" b="1" i="0" u="none" strike="noStrike" kern="1200" dirty="0">
                          <a:solidFill>
                            <a:schemeClr val="tx1"/>
                          </a:solidFill>
                          <a:effectLst/>
                          <a:latin typeface="Arial" panose="020B0604020202020204" pitchFamily="34" charset="0"/>
                          <a:ea typeface="+mn-ea"/>
                          <a:cs typeface="+mn-cs"/>
                        </a:rPr>
                        <a:t>78%</a:t>
                      </a:r>
                    </a:p>
                  </a:txBody>
                  <a:tcPr marL="0" marR="0" marT="0" marB="0" anchor="ctr">
                    <a:solidFill>
                      <a:schemeClr val="accent4"/>
                    </a:solidFill>
                  </a:tcPr>
                </a:tc>
              </a:tr>
            </a:tbl>
          </a:graphicData>
        </a:graphic>
      </p:graphicFrame>
      <p:sp>
        <p:nvSpPr>
          <p:cNvPr id="12" name="CasellaDiTesto 11"/>
          <p:cNvSpPr txBox="1"/>
          <p:nvPr/>
        </p:nvSpPr>
        <p:spPr>
          <a:xfrm>
            <a:off x="371340" y="4923696"/>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934067"/>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934067"/>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3"/>
          <a:stretch>
            <a:fillRect/>
          </a:stretch>
        </p:blipFill>
        <p:spPr>
          <a:xfrm>
            <a:off x="8676543" y="2433652"/>
            <a:ext cx="3182388" cy="1896020"/>
          </a:xfrm>
          <a:prstGeom prst="rect">
            <a:avLst/>
          </a:prstGeom>
        </p:spPr>
      </p:pic>
      <p:graphicFrame>
        <p:nvGraphicFramePr>
          <p:cNvPr id="11" name="Tabella 10"/>
          <p:cNvGraphicFramePr>
            <a:graphicFrameLocks noGrp="1"/>
          </p:cNvGraphicFramePr>
          <p:nvPr>
            <p:extLst>
              <p:ext uri="{D42A27DB-BD31-4B8C-83A1-F6EECF244321}">
                <p14:modId xmlns:p14="http://schemas.microsoft.com/office/powerpoint/2010/main" val="1126588689"/>
              </p:ext>
            </p:extLst>
          </p:nvPr>
        </p:nvGraphicFramePr>
        <p:xfrm>
          <a:off x="9954454" y="4350632"/>
          <a:ext cx="889943" cy="51816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93%</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rgbClr val="00FF00"/>
                    </a:solidFill>
                  </a:tcPr>
                </a:tc>
              </a:tr>
            </a:tbl>
          </a:graphicData>
        </a:graphic>
      </p:graphicFrame>
      <p:pic>
        <p:nvPicPr>
          <p:cNvPr id="3" name="Immagine 2"/>
          <p:cNvPicPr>
            <a:picLocks noChangeAspect="1"/>
          </p:cNvPicPr>
          <p:nvPr/>
        </p:nvPicPr>
        <p:blipFill>
          <a:blip r:embed="rId4"/>
          <a:stretch>
            <a:fillRect/>
          </a:stretch>
        </p:blipFill>
        <p:spPr>
          <a:xfrm>
            <a:off x="2413116" y="4829257"/>
            <a:ext cx="7078321" cy="873169"/>
          </a:xfrm>
          <a:prstGeom prst="rect">
            <a:avLst/>
          </a:prstGeom>
        </p:spPr>
      </p:pic>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6" name="Segnaposto numero diapositiva 5"/>
          <p:cNvSpPr>
            <a:spLocks noGrp="1"/>
          </p:cNvSpPr>
          <p:nvPr>
            <p:ph type="sldNum" sz="quarter" idx="12"/>
          </p:nvPr>
        </p:nvSpPr>
        <p:spPr>
          <a:xfrm>
            <a:off x="9448800" y="6490405"/>
            <a:ext cx="2743200" cy="365125"/>
          </a:xfrm>
        </p:spPr>
        <p:txBody>
          <a:bodyPr/>
          <a:lstStyle/>
          <a:p>
            <a:fld id="{98D9D6CD-C7D4-42E0-A31B-525549CA2A1D}" type="slidenum">
              <a:rPr lang="it-IT" smtClean="0"/>
              <a:t>42</a:t>
            </a:fld>
            <a:endParaRPr lang="it-IT" dirty="0"/>
          </a:p>
        </p:txBody>
      </p:sp>
    </p:spTree>
    <p:extLst>
      <p:ext uri="{BB962C8B-B14F-4D97-AF65-F5344CB8AC3E}">
        <p14:creationId xmlns:p14="http://schemas.microsoft.com/office/powerpoint/2010/main" val="42011530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508" y="29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Diagramma 5"/>
          <p:cNvGraphicFramePr/>
          <p:nvPr>
            <p:extLst>
              <p:ext uri="{D42A27DB-BD31-4B8C-83A1-F6EECF244321}">
                <p14:modId xmlns:p14="http://schemas.microsoft.com/office/powerpoint/2010/main" val="1073318645"/>
              </p:ext>
            </p:extLst>
          </p:nvPr>
        </p:nvGraphicFramePr>
        <p:xfrm>
          <a:off x="-376663" y="1761894"/>
          <a:ext cx="4625277" cy="3131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Tabella 6"/>
          <p:cNvGraphicFramePr>
            <a:graphicFrameLocks noGrp="1"/>
          </p:cNvGraphicFramePr>
          <p:nvPr>
            <p:extLst>
              <p:ext uri="{D42A27DB-BD31-4B8C-83A1-F6EECF244321}">
                <p14:modId xmlns:p14="http://schemas.microsoft.com/office/powerpoint/2010/main" val="188743335"/>
              </p:ext>
            </p:extLst>
          </p:nvPr>
        </p:nvGraphicFramePr>
        <p:xfrm>
          <a:off x="3568391" y="2445907"/>
          <a:ext cx="7925686" cy="1923356"/>
        </p:xfrm>
        <a:graphic>
          <a:graphicData uri="http://schemas.openxmlformats.org/drawingml/2006/table">
            <a:tbl>
              <a:tblPr firstRow="1">
                <a:tableStyleId>{F5AB1C69-6EDB-4FF4-983F-18BD219EF322}</a:tableStyleId>
              </a:tblPr>
              <a:tblGrid>
                <a:gridCol w="4795025"/>
                <a:gridCol w="691376"/>
                <a:gridCol w="580467"/>
                <a:gridCol w="876653"/>
                <a:gridCol w="982165"/>
              </a:tblGrid>
              <a:tr h="675878">
                <a:tc>
                  <a:txBody>
                    <a:bodyPr/>
                    <a:lstStyle/>
                    <a:p>
                      <a:pPr algn="ctr" fontAlgn="ctr"/>
                      <a:r>
                        <a:rPr lang="it-IT" sz="1100" u="none" strike="noStrike" dirty="0">
                          <a:effectLst/>
                          <a:latin typeface="Arial" panose="020B0604020202020204" pitchFamily="34" charset="0"/>
                          <a:cs typeface="Arial" panose="020B0604020202020204" pitchFamily="34" charset="0"/>
                        </a:rPr>
                        <a:t>Indicatori </a:t>
                      </a:r>
                      <a:r>
                        <a:rPr lang="it-IT" sz="1100" u="none" strike="noStrike" dirty="0" smtClean="0">
                          <a:effectLst/>
                          <a:latin typeface="Arial" panose="020B0604020202020204" pitchFamily="34" charset="0"/>
                          <a:cs typeface="Arial" panose="020B0604020202020204" pitchFamily="34" charset="0"/>
                        </a:rPr>
                        <a:t>di </a:t>
                      </a:r>
                      <a:r>
                        <a:rPr lang="it-IT" sz="1100" u="none" strike="noStrike" dirty="0" err="1" smtClean="0">
                          <a:effectLst/>
                          <a:latin typeface="Arial" panose="020B0604020202020204" pitchFamily="34" charset="0"/>
                          <a:cs typeface="Arial" panose="020B0604020202020204" pitchFamily="34" charset="0"/>
                        </a:rPr>
                        <a:t>outcome</a:t>
                      </a: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Storico</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a:effectLst/>
                          <a:latin typeface="Arial" panose="020B0604020202020204" pitchFamily="34" charset="0"/>
                          <a:cs typeface="Arial" panose="020B0604020202020204" pitchFamily="34" charset="0"/>
                        </a:rPr>
                        <a:t>Target</a:t>
                      </a:r>
                      <a:br>
                        <a:rPr lang="it-IT" sz="1100" u="none" strike="noStrike" dirty="0">
                          <a:effectLst/>
                          <a:latin typeface="Arial" panose="020B0604020202020204" pitchFamily="34" charset="0"/>
                          <a:cs typeface="Arial" panose="020B0604020202020204" pitchFamily="34" charset="0"/>
                        </a:rPr>
                      </a:br>
                      <a:r>
                        <a:rPr lang="it-IT" sz="1100" u="none" strike="noStrike" dirty="0">
                          <a:effectLst/>
                          <a:latin typeface="Arial" panose="020B0604020202020204" pitchFamily="34" charset="0"/>
                          <a:cs typeface="Arial" panose="020B0604020202020204" pitchFamily="34" charset="0"/>
                        </a:rPr>
                        <a:t> 2013</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a:effectLst/>
                          <a:latin typeface="Arial" panose="020B0604020202020204" pitchFamily="34" charset="0"/>
                          <a:cs typeface="Arial" panose="020B0604020202020204" pitchFamily="34" charset="0"/>
                        </a:rPr>
                        <a:t>Consuntivo 2013</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a:effectLst/>
                          <a:latin typeface="Arial" panose="020B0604020202020204" pitchFamily="34" charset="0"/>
                          <a:cs typeface="Arial" panose="020B0604020202020204" pitchFamily="34" charset="0"/>
                        </a:rPr>
                        <a:t>Scostamento rispetto al target</a:t>
                      </a:r>
                      <a:endParaRPr lang="it-IT" sz="11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614773">
                <a:tc>
                  <a:txBody>
                    <a:bodyPr/>
                    <a:lstStyle/>
                    <a:p>
                      <a:pPr marL="36000" algn="l" fontAlgn="ctr"/>
                      <a:r>
                        <a:rPr lang="it-IT" sz="1100" u="none" strike="noStrike" dirty="0" smtClean="0">
                          <a:effectLst/>
                          <a:latin typeface="Arial" panose="020B0604020202020204" pitchFamily="34" charset="0"/>
                          <a:cs typeface="Arial" panose="020B0604020202020204" pitchFamily="34" charset="0"/>
                        </a:rPr>
                        <a:t>Tempi medi costituzione impresa</a:t>
                      </a:r>
                      <a:r>
                        <a:rPr lang="it-IT" sz="1100" u="none" strike="noStrike" baseline="0" dirty="0" smtClean="0">
                          <a:effectLst/>
                          <a:latin typeface="Arial" panose="020B0604020202020204" pitchFamily="34" charset="0"/>
                          <a:cs typeface="Arial" panose="020B0604020202020204" pitchFamily="34" charset="0"/>
                        </a:rPr>
                        <a:t> (società e imprese individuale)</a:t>
                      </a: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1,6 gg</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≤1,6 gg</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2,1 gg</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1" i="0" u="none" strike="noStrike" dirty="0" smtClean="0">
                          <a:solidFill>
                            <a:srgbClr val="FF0000"/>
                          </a:solidFill>
                          <a:effectLst/>
                          <a:latin typeface="Arial" panose="020B0604020202020204" pitchFamily="34" charset="0"/>
                          <a:cs typeface="Arial" panose="020B0604020202020204" pitchFamily="34" charset="0"/>
                        </a:rPr>
                        <a:t>-31%</a:t>
                      </a:r>
                      <a:endParaRPr lang="it-IT" sz="1100" b="1" i="0" u="none" strike="noStrike" dirty="0">
                        <a:solidFill>
                          <a:srgbClr val="FF0000"/>
                        </a:solidFill>
                        <a:effectLst/>
                        <a:latin typeface="Arial" panose="020B0604020202020204" pitchFamily="34" charset="0"/>
                        <a:cs typeface="Arial" panose="020B0604020202020204" pitchFamily="34" charset="0"/>
                      </a:endParaRPr>
                    </a:p>
                  </a:txBody>
                  <a:tcPr marL="0" marR="0" marT="0" marB="0" anchor="ctr"/>
                </a:tc>
              </a:tr>
              <a:tr h="632705">
                <a:tc>
                  <a:txBody>
                    <a:bodyPr/>
                    <a:lstStyle/>
                    <a:p>
                      <a:pPr marL="36000" algn="l" fontAlgn="ctr"/>
                      <a:r>
                        <a:rPr lang="it-IT" sz="1100" u="none" strike="noStrike" dirty="0" smtClean="0">
                          <a:effectLst/>
                          <a:latin typeface="Arial" panose="020B0604020202020204" pitchFamily="34" charset="0"/>
                          <a:cs typeface="Arial" panose="020B0604020202020204" pitchFamily="34" charset="0"/>
                        </a:rPr>
                        <a:t>Indice di telematizzazione dei servizi amministrativi:</a:t>
                      </a:r>
                      <a:r>
                        <a:rPr lang="it-IT" sz="1100" u="none" strike="noStrike" baseline="0" dirty="0" smtClean="0">
                          <a:effectLst/>
                          <a:latin typeface="Arial" panose="020B0604020202020204" pitchFamily="34" charset="0"/>
                          <a:cs typeface="Arial" panose="020B0604020202020204" pitchFamily="34" charset="0"/>
                        </a:rPr>
                        <a:t> </a:t>
                      </a:r>
                      <a:endParaRPr lang="it-IT" sz="1100" u="none" strike="noStrike" dirty="0" smtClean="0">
                        <a:effectLst/>
                        <a:latin typeface="Arial" panose="020B0604020202020204" pitchFamily="34" charset="0"/>
                        <a:cs typeface="Arial" panose="020B0604020202020204" pitchFamily="34" charset="0"/>
                      </a:endParaRPr>
                    </a:p>
                    <a:p>
                      <a:pPr marL="36000" algn="l" fontAlgn="ctr"/>
                      <a:r>
                        <a:rPr lang="it-IT" sz="1100" b="0" i="0" u="none" strike="noStrike" dirty="0" smtClean="0">
                          <a:solidFill>
                            <a:schemeClr val="tx1"/>
                          </a:solidFill>
                          <a:effectLst/>
                          <a:latin typeface="Arial" panose="020B0604020202020204" pitchFamily="34" charset="0"/>
                          <a:cs typeface="Arial" panose="020B0604020202020204" pitchFamily="34" charset="0"/>
                        </a:rPr>
                        <a:t>Servizi</a:t>
                      </a:r>
                      <a:r>
                        <a:rPr lang="it-IT" sz="1100" b="0" i="0" u="none" strike="noStrike" baseline="0" dirty="0" smtClean="0">
                          <a:solidFill>
                            <a:schemeClr val="tx1"/>
                          </a:solidFill>
                          <a:effectLst/>
                          <a:latin typeface="Arial" panose="020B0604020202020204" pitchFamily="34" charset="0"/>
                          <a:cs typeface="Arial" panose="020B0604020202020204" pitchFamily="34" charset="0"/>
                        </a:rPr>
                        <a:t> da carta dei servizi telematizzati / Servizi da carta dei servizi </a:t>
                      </a:r>
                    </a:p>
                    <a:p>
                      <a:pPr marL="36000" algn="l" fontAlgn="ctr"/>
                      <a:r>
                        <a:rPr lang="it-IT" sz="1000" b="0" i="1" u="none" strike="noStrike" baseline="0" dirty="0" smtClean="0">
                          <a:solidFill>
                            <a:schemeClr val="tx1"/>
                          </a:solidFill>
                          <a:effectLst/>
                          <a:latin typeface="Arial" panose="020B0604020202020204" pitchFamily="34" charset="0"/>
                          <a:cs typeface="Arial" panose="020B0604020202020204" pitchFamily="34" charset="0"/>
                        </a:rPr>
                        <a:t>(che per legge o per loro natura possono essere telematizzati</a:t>
                      </a:r>
                      <a:r>
                        <a:rPr lang="it-IT" sz="1000" b="0" i="0" u="none" strike="noStrike" baseline="0" dirty="0" smtClean="0">
                          <a:solidFill>
                            <a:schemeClr val="tx1"/>
                          </a:solidFill>
                          <a:effectLst/>
                          <a:latin typeface="Arial" panose="020B0604020202020204" pitchFamily="34" charset="0"/>
                          <a:cs typeface="Arial" panose="020B0604020202020204" pitchFamily="34" charset="0"/>
                        </a:rPr>
                        <a:t>)</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79%</a:t>
                      </a:r>
                      <a:endParaRPr lang="it-IT" sz="1100" b="0" i="0" u="none" strike="noStrike" dirty="0">
                        <a:solidFill>
                          <a:srgbClr val="FF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u="none" strike="noStrike" dirty="0" smtClean="0">
                          <a:effectLst/>
                          <a:latin typeface="Arial" panose="020B0604020202020204" pitchFamily="34" charset="0"/>
                          <a:cs typeface="Arial" panose="020B0604020202020204" pitchFamily="34" charset="0"/>
                        </a:rPr>
                        <a:t>85%</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91 %</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+7%</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r>
            </a:tbl>
          </a:graphicData>
        </a:graphic>
      </p:graphicFrame>
      <p:grpSp>
        <p:nvGrpSpPr>
          <p:cNvPr id="9" name="Gruppo 8"/>
          <p:cNvGrpSpPr/>
          <p:nvPr/>
        </p:nvGrpSpPr>
        <p:grpSpPr>
          <a:xfrm>
            <a:off x="266508" y="1730243"/>
            <a:ext cx="3195929" cy="3196320"/>
            <a:chOff x="1644294" y="2177057"/>
            <a:chExt cx="3195929" cy="3196320"/>
          </a:xfrm>
        </p:grpSpPr>
        <p:sp>
          <p:nvSpPr>
            <p:cNvPr id="10" name="Ovale 9"/>
            <p:cNvSpPr/>
            <p:nvPr/>
          </p:nvSpPr>
          <p:spPr>
            <a:xfrm>
              <a:off x="1644294" y="2177057"/>
              <a:ext cx="3195929" cy="3196320"/>
            </a:xfrm>
            <a:prstGeom prst="ellipse">
              <a:avLst/>
            </a:prstGeom>
            <a:ln>
              <a:solidFill>
                <a:schemeClr val="accent3"/>
              </a:solidFill>
            </a:ln>
          </p:spPr>
          <p:style>
            <a:lnRef idx="2">
              <a:scrgbClr r="0" g="0" b="0"/>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sp>
        <p:sp>
          <p:nvSpPr>
            <p:cNvPr id="11" name="Ovale 4"/>
            <p:cNvSpPr/>
            <p:nvPr/>
          </p:nvSpPr>
          <p:spPr>
            <a:xfrm>
              <a:off x="2112327" y="2645147"/>
              <a:ext cx="2259863" cy="226014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latin typeface="Arial" panose="020B0604020202020204" pitchFamily="34" charset="0"/>
                  <a:cs typeface="Arial" panose="020B0604020202020204" pitchFamily="34" charset="0"/>
                </a:rPr>
                <a:t>AS 2: Semplificazione amministrativa e regolazione del mercato</a:t>
              </a:r>
              <a:endParaRPr lang="it-IT" sz="2300" kern="1200" dirty="0">
                <a:latin typeface="Arial" panose="020B0604020202020204" pitchFamily="34" charset="0"/>
                <a:cs typeface="Arial" panose="020B0604020202020204" pitchFamily="34" charset="0"/>
              </a:endParaRPr>
            </a:p>
          </p:txBody>
        </p:sp>
      </p:grpSp>
      <p:grpSp>
        <p:nvGrpSpPr>
          <p:cNvPr id="12" name="Gruppo 11"/>
          <p:cNvGrpSpPr/>
          <p:nvPr/>
        </p:nvGrpSpPr>
        <p:grpSpPr>
          <a:xfrm>
            <a:off x="2341563" y="107618"/>
            <a:ext cx="9394602" cy="430429"/>
            <a:chOff x="2341563" y="107618"/>
            <a:chExt cx="9394602" cy="430429"/>
          </a:xfrm>
        </p:grpSpPr>
        <p:sp>
          <p:nvSpPr>
            <p:cNvPr id="13"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4" name="Connettore 1 13"/>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p:txBody>
          <a:bodyPr/>
          <a:lstStyle/>
          <a:p>
            <a:fld id="{98D9D6CD-C7D4-42E0-A31B-525549CA2A1D}" type="slidenum">
              <a:rPr lang="it-IT" smtClean="0"/>
              <a:t>43</a:t>
            </a:fld>
            <a:endParaRPr lang="it-IT"/>
          </a:p>
        </p:txBody>
      </p:sp>
    </p:spTree>
    <p:extLst>
      <p:ext uri="{BB962C8B-B14F-4D97-AF65-F5344CB8AC3E}">
        <p14:creationId xmlns:p14="http://schemas.microsoft.com/office/powerpoint/2010/main" val="17556751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052297"/>
            <a:ext cx="11477223" cy="830997"/>
          </a:xfrm>
          <a:prstGeom prst="rect">
            <a:avLst/>
          </a:prstGeom>
          <a:solidFill>
            <a:schemeClr val="accent3">
              <a:lumMod val="75000"/>
            </a:schemeClr>
          </a:solidFill>
        </p:spPr>
        <p:txBody>
          <a:bodyPr wrap="square" rtlCol="0">
            <a:spAutoFit/>
          </a:bodyPr>
          <a:lstStyle/>
          <a:p>
            <a:pPr algn="just"/>
            <a:r>
              <a:rPr lang="it-IT" sz="1600" b="1" u="sng" dirty="0" smtClean="0">
                <a:solidFill>
                  <a:schemeClr val="bg1"/>
                </a:solidFill>
              </a:rPr>
              <a:t>OBIETTIVO STRATEGICO 11</a:t>
            </a:r>
            <a:r>
              <a:rPr lang="it-IT" sz="1600" b="1" dirty="0" smtClean="0">
                <a:solidFill>
                  <a:schemeClr val="bg1"/>
                </a:solidFill>
              </a:rPr>
              <a:t>: </a:t>
            </a:r>
            <a:r>
              <a:rPr lang="it-IT" sz="1600" dirty="0">
                <a:solidFill>
                  <a:schemeClr val="bg1"/>
                </a:solidFill>
              </a:rPr>
              <a:t> Consolidare i processi di semplificazione amministrativa nei servizi alle imprese, a partire dalla gestione del Registro Imprese come punto di riferimento e porta d’accesso delle imprese e degli utenti ai procedimenti amministrativi, con ricorso prioritario alla tecnologia informatica e ai processi improntati alla qualità</a:t>
            </a:r>
          </a:p>
        </p:txBody>
      </p:sp>
      <p:graphicFrame>
        <p:nvGraphicFramePr>
          <p:cNvPr id="5" name="Tabella 4"/>
          <p:cNvGraphicFramePr>
            <a:graphicFrameLocks noGrp="1"/>
          </p:cNvGraphicFramePr>
          <p:nvPr>
            <p:extLst>
              <p:ext uri="{D42A27DB-BD31-4B8C-83A1-F6EECF244321}">
                <p14:modId xmlns:p14="http://schemas.microsoft.com/office/powerpoint/2010/main" val="2211890937"/>
              </p:ext>
            </p:extLst>
          </p:nvPr>
        </p:nvGraphicFramePr>
        <p:xfrm>
          <a:off x="378853" y="2585618"/>
          <a:ext cx="7639319" cy="1862870"/>
        </p:xfrm>
        <a:graphic>
          <a:graphicData uri="http://schemas.openxmlformats.org/drawingml/2006/table">
            <a:tbl>
              <a:tblPr firstRow="1">
                <a:tableStyleId>{5C22544A-7EE6-4342-B048-85BDC9FD1C3A}</a:tableStyleId>
              </a:tblPr>
              <a:tblGrid>
                <a:gridCol w="2163625"/>
                <a:gridCol w="1818094"/>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fontAlgn="ctr"/>
                      <a:r>
                        <a:rPr lang="it-IT" sz="1050" b="0" i="0" u="none" strike="noStrike" dirty="0">
                          <a:solidFill>
                            <a:schemeClr val="tx1"/>
                          </a:solidFill>
                          <a:effectLst/>
                          <a:latin typeface="Arial" panose="020B0604020202020204" pitchFamily="34" charset="0"/>
                          <a:cs typeface="Arial" panose="020B0604020202020204" pitchFamily="34" charset="0"/>
                        </a:rPr>
                        <a:t>Indicatori del Sistema Gestione Qualità che raggiungono l’obiettivo fissato dal Comitato di direzione</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cs typeface="Arial" panose="020B0604020202020204" pitchFamily="34" charset="0"/>
                        </a:rPr>
                        <a:t>Indicatori in qualità / </a:t>
                      </a:r>
                      <a:endParaRPr lang="it-IT" sz="1050" b="0" i="0" u="none" strike="noStrike" dirty="0" smtClean="0">
                        <a:solidFill>
                          <a:schemeClr val="tx1"/>
                        </a:solidFill>
                        <a:effectLst/>
                        <a:latin typeface="Arial" panose="020B0604020202020204" pitchFamily="34" charset="0"/>
                        <a:cs typeface="Arial" panose="020B0604020202020204" pitchFamily="34" charset="0"/>
                      </a:endParaRPr>
                    </a:p>
                    <a:p>
                      <a:pPr marL="36000" algn="l" fontAlgn="ctr"/>
                      <a:r>
                        <a:rPr lang="it-IT" sz="1050" b="0" i="0" u="none" strike="noStrike" dirty="0" smtClean="0">
                          <a:solidFill>
                            <a:schemeClr val="tx1"/>
                          </a:solidFill>
                          <a:effectLst/>
                          <a:latin typeface="Arial" panose="020B0604020202020204" pitchFamily="34" charset="0"/>
                          <a:cs typeface="Arial" panose="020B0604020202020204" pitchFamily="34" charset="0"/>
                        </a:rPr>
                        <a:t>Indicatori </a:t>
                      </a:r>
                      <a:r>
                        <a:rPr lang="it-IT" sz="1050" b="0" i="0" u="none" strike="noStrike" dirty="0">
                          <a:solidFill>
                            <a:schemeClr val="tx1"/>
                          </a:solidFill>
                          <a:effectLst/>
                          <a:latin typeface="Arial" panose="020B0604020202020204" pitchFamily="34" charset="0"/>
                          <a:cs typeface="Arial" panose="020B0604020202020204" pitchFamily="34" charset="0"/>
                        </a:rPr>
                        <a:t>gestiti</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≥90%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85%</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-5%</a:t>
                      </a:r>
                    </a:p>
                  </a:txBody>
                  <a:tcPr marL="0" marR="0" marT="0" marB="0" anchor="ctr"/>
                </a:tc>
                <a:tc rowSpan="2">
                  <a:txBody>
                    <a:bodyPr/>
                    <a:lstStyle/>
                    <a:p>
                      <a:pPr algn="ctr" fontAlgn="ctr"/>
                      <a:r>
                        <a:rPr lang="it-IT" sz="1050" b="1" i="0" u="none" strike="noStrike" dirty="0" smtClean="0">
                          <a:solidFill>
                            <a:schemeClr val="tx1"/>
                          </a:solidFill>
                          <a:effectLst/>
                          <a:latin typeface="Arial" panose="020B0604020202020204" pitchFamily="34" charset="0"/>
                          <a:cs typeface="Arial" panose="020B0604020202020204" pitchFamily="34" charset="0"/>
                        </a:rPr>
                        <a:t>97%</a:t>
                      </a:r>
                      <a:endParaRPr lang="it-IT" sz="105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00FF00"/>
                    </a:solidFill>
                  </a:tcPr>
                </a:tc>
              </a:tr>
              <a:tr h="518260">
                <a:tc>
                  <a:txBody>
                    <a:bodyPr/>
                    <a:lstStyle/>
                    <a:p>
                      <a:pPr marL="36000" algn="l" fontAlgn="ctr"/>
                      <a:r>
                        <a:rPr lang="it-IT" sz="1050" b="0" i="0" u="none" strike="noStrike">
                          <a:solidFill>
                            <a:schemeClr val="tx1"/>
                          </a:solidFill>
                          <a:effectLst/>
                          <a:latin typeface="Arial" panose="020B0604020202020204" pitchFamily="34" charset="0"/>
                          <a:cs typeface="Arial" panose="020B0604020202020204" pitchFamily="34" charset="0"/>
                        </a:rPr>
                        <a:t>Valutazione degli utenti sui servizi forniti dagli uffici Registro imprese, certificati per l’estero, Protesti, Albo gestori ambientali e corsi ed esami</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cs typeface="Arial" panose="020B0604020202020204" pitchFamily="34" charset="0"/>
                        </a:rPr>
                        <a:t>Valutazione media dei servizi</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cs typeface="Arial" panose="020B0604020202020204" pitchFamily="34" charset="0"/>
                        </a:rPr>
                        <a:t>≥3,5</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cs typeface="Arial" panose="020B0604020202020204" pitchFamily="34" charset="0"/>
                        </a:rPr>
                        <a:t>3,67</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cs typeface="Arial" panose="020B0604020202020204" pitchFamily="34" charset="0"/>
                        </a:rPr>
                        <a:t>5%</a:t>
                      </a:r>
                    </a:p>
                  </a:txBody>
                  <a:tcPr marL="0" marR="0" marT="0" marB="0" anchor="ctr"/>
                </a:tc>
                <a:tc vMerge="1">
                  <a:txBody>
                    <a:bodyPr/>
                    <a:lstStyle/>
                    <a:p>
                      <a:pPr algn="ctr" fontAlgn="ctr"/>
                      <a:endParaRPr lang="it-IT" sz="1200" b="0" i="0" u="none" strike="noStrike" dirty="0">
                        <a:effectLst/>
                        <a:latin typeface="Arial" panose="020B0604020202020204" pitchFamily="34" charset="0"/>
                      </a:endParaRPr>
                    </a:p>
                  </a:txBody>
                  <a:tcPr marL="0" marR="0" marT="0" marB="0" anchor="ctr"/>
                </a:tc>
              </a:tr>
            </a:tbl>
          </a:graphicData>
        </a:graphic>
      </p:graphicFrame>
      <p:sp>
        <p:nvSpPr>
          <p:cNvPr id="12" name="CasellaDiTesto 11"/>
          <p:cNvSpPr txBox="1"/>
          <p:nvPr/>
        </p:nvSpPr>
        <p:spPr>
          <a:xfrm>
            <a:off x="371340" y="5481259"/>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2201691"/>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220169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3"/>
          <a:stretch>
            <a:fillRect/>
          </a:stretch>
        </p:blipFill>
        <p:spPr>
          <a:xfrm>
            <a:off x="2307668" y="4879819"/>
            <a:ext cx="7078321" cy="1644806"/>
          </a:xfrm>
          <a:prstGeom prst="rect">
            <a:avLst/>
          </a:prstGeom>
        </p:spPr>
      </p:pic>
      <p:pic>
        <p:nvPicPr>
          <p:cNvPr id="6" name="Immagine 5"/>
          <p:cNvPicPr>
            <a:picLocks noChangeAspect="1"/>
          </p:cNvPicPr>
          <p:nvPr/>
        </p:nvPicPr>
        <p:blipFill>
          <a:blip r:embed="rId4"/>
          <a:stretch>
            <a:fillRect/>
          </a:stretch>
        </p:blipFill>
        <p:spPr>
          <a:xfrm>
            <a:off x="8771039" y="2755689"/>
            <a:ext cx="2993395" cy="1926503"/>
          </a:xfrm>
          <a:prstGeom prst="rect">
            <a:avLst/>
          </a:prstGeom>
        </p:spPr>
      </p:pic>
      <p:graphicFrame>
        <p:nvGraphicFramePr>
          <p:cNvPr id="15" name="Tabella 14"/>
          <p:cNvGraphicFramePr>
            <a:graphicFrameLocks noGrp="1"/>
          </p:cNvGraphicFramePr>
          <p:nvPr>
            <p:extLst>
              <p:ext uri="{D42A27DB-BD31-4B8C-83A1-F6EECF244321}">
                <p14:modId xmlns:p14="http://schemas.microsoft.com/office/powerpoint/2010/main" val="3616355109"/>
              </p:ext>
            </p:extLst>
          </p:nvPr>
        </p:nvGraphicFramePr>
        <p:xfrm>
          <a:off x="9909849" y="4637588"/>
          <a:ext cx="889943" cy="51816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82%</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chemeClr val="accent4"/>
                    </a:solidFill>
                  </a:tcPr>
                </a:tc>
              </a:tr>
            </a:tbl>
          </a:graphicData>
        </a:graphic>
      </p:graphicFrame>
      <p:grpSp>
        <p:nvGrpSpPr>
          <p:cNvPr id="14" name="Gruppo 13"/>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a:xfrm>
            <a:off x="9448800" y="6524625"/>
            <a:ext cx="2743200" cy="365125"/>
          </a:xfrm>
        </p:spPr>
        <p:txBody>
          <a:bodyPr/>
          <a:lstStyle/>
          <a:p>
            <a:fld id="{98D9D6CD-C7D4-42E0-A31B-525549CA2A1D}" type="slidenum">
              <a:rPr lang="it-IT" smtClean="0"/>
              <a:t>44</a:t>
            </a:fld>
            <a:endParaRPr lang="it-IT"/>
          </a:p>
        </p:txBody>
      </p:sp>
    </p:spTree>
    <p:extLst>
      <p:ext uri="{BB962C8B-B14F-4D97-AF65-F5344CB8AC3E}">
        <p14:creationId xmlns:p14="http://schemas.microsoft.com/office/powerpoint/2010/main" val="26679676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018844"/>
            <a:ext cx="11477223" cy="338554"/>
          </a:xfrm>
          <a:prstGeom prst="rect">
            <a:avLst/>
          </a:prstGeom>
          <a:solidFill>
            <a:schemeClr val="accent3">
              <a:lumMod val="75000"/>
            </a:schemeClr>
          </a:solidFill>
        </p:spPr>
        <p:txBody>
          <a:bodyPr wrap="square" rtlCol="0">
            <a:spAutoFit/>
          </a:bodyPr>
          <a:lstStyle/>
          <a:p>
            <a:pPr algn="just"/>
            <a:r>
              <a:rPr lang="it-IT" sz="1600" b="1" u="sng" dirty="0" smtClean="0">
                <a:solidFill>
                  <a:schemeClr val="bg1"/>
                </a:solidFill>
              </a:rPr>
              <a:t>OBIETTIVO STRATEGICO 12</a:t>
            </a:r>
            <a:r>
              <a:rPr lang="it-IT" sz="1600" b="1" dirty="0" smtClean="0">
                <a:solidFill>
                  <a:schemeClr val="bg1"/>
                </a:solidFill>
              </a:rPr>
              <a:t>: </a:t>
            </a:r>
            <a:r>
              <a:rPr lang="it-IT" sz="1600" dirty="0">
                <a:solidFill>
                  <a:schemeClr val="bg1"/>
                </a:solidFill>
              </a:rPr>
              <a:t> Consolidare il ruolo della Camera come authority locale a tutela delle imprese e dei consumatori</a:t>
            </a:r>
          </a:p>
        </p:txBody>
      </p:sp>
      <p:graphicFrame>
        <p:nvGraphicFramePr>
          <p:cNvPr id="5" name="Tabella 4"/>
          <p:cNvGraphicFramePr>
            <a:graphicFrameLocks noGrp="1"/>
          </p:cNvGraphicFramePr>
          <p:nvPr>
            <p:extLst>
              <p:ext uri="{D42A27DB-BD31-4B8C-83A1-F6EECF244321}">
                <p14:modId xmlns:p14="http://schemas.microsoft.com/office/powerpoint/2010/main" val="2168155024"/>
              </p:ext>
            </p:extLst>
          </p:nvPr>
        </p:nvGraphicFramePr>
        <p:xfrm>
          <a:off x="378853" y="1905403"/>
          <a:ext cx="7639319" cy="2777570"/>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algn="l" fontAlgn="ctr"/>
                      <a:r>
                        <a:rPr lang="it-IT" sz="1050" b="0" i="0" u="none" strike="noStrike" dirty="0">
                          <a:effectLst/>
                          <a:latin typeface="Arial" panose="020B0604020202020204" pitchFamily="34" charset="0"/>
                        </a:rPr>
                        <a:t>Procedure di A.D.R. (mediazioni, conciliazioni, arbitrati) gestite</a:t>
                      </a:r>
                    </a:p>
                  </a:txBody>
                  <a:tcPr marL="0" marR="0" marT="0" marB="0" anchor="ctr"/>
                </a:tc>
                <a:tc>
                  <a:txBody>
                    <a:bodyPr/>
                    <a:lstStyle/>
                    <a:p>
                      <a:pPr algn="l" fontAlgn="ctr"/>
                      <a:r>
                        <a:rPr lang="it-IT" sz="1050" b="0" i="0" u="none" strike="noStrike" dirty="0">
                          <a:effectLst/>
                          <a:latin typeface="Arial" panose="020B0604020202020204" pitchFamily="34" charset="0"/>
                        </a:rPr>
                        <a:t>Procedure di A.D.R. gestite nel 2013 / Procedure di A.D.R. gestite nel 2012</a:t>
                      </a:r>
                    </a:p>
                  </a:txBody>
                  <a:tcPr marL="0" marR="0" marT="0" marB="0" anchor="ctr"/>
                </a:tc>
                <a:tc>
                  <a:txBody>
                    <a:bodyPr/>
                    <a:lstStyle/>
                    <a:p>
                      <a:pPr algn="ctr" fontAlgn="ctr"/>
                      <a:r>
                        <a:rPr lang="it-IT" sz="1050" b="0" i="0" u="none" strike="noStrike">
                          <a:effectLst/>
                          <a:latin typeface="Arial" panose="020B0604020202020204" pitchFamily="34" charset="0"/>
                        </a:rPr>
                        <a:t>40%</a:t>
                      </a:r>
                    </a:p>
                  </a:txBody>
                  <a:tcPr marL="0" marR="0" marT="0" marB="0" anchor="ctr"/>
                </a:tc>
                <a:tc>
                  <a:txBody>
                    <a:bodyPr/>
                    <a:lstStyle/>
                    <a:p>
                      <a:pPr algn="ctr" fontAlgn="ctr"/>
                      <a:r>
                        <a:rPr lang="it-IT" sz="1050" b="0" i="0" u="none" strike="noStrike">
                          <a:effectLst/>
                          <a:latin typeface="Arial" panose="020B0604020202020204" pitchFamily="34" charset="0"/>
                        </a:rPr>
                        <a:t>67%</a:t>
                      </a:r>
                    </a:p>
                  </a:txBody>
                  <a:tcPr marL="0" marR="0" marT="0" marB="0" anchor="ctr"/>
                </a:tc>
                <a:tc>
                  <a:txBody>
                    <a:bodyPr/>
                    <a:lstStyle/>
                    <a:p>
                      <a:pPr algn="ctr" fontAlgn="ctr"/>
                      <a:r>
                        <a:rPr lang="it-IT" sz="1050" b="0" i="0" u="none" strike="noStrike">
                          <a:solidFill>
                            <a:srgbClr val="375623"/>
                          </a:solidFill>
                          <a:effectLst/>
                          <a:latin typeface="Arial" panose="020B0604020202020204" pitchFamily="34" charset="0"/>
                        </a:rPr>
                        <a:t>68%</a:t>
                      </a:r>
                    </a:p>
                  </a:txBody>
                  <a:tcPr marL="0" marR="0" marT="0" marB="0" anchor="ctr"/>
                </a:tc>
                <a:tc rowSpan="4">
                  <a:txBody>
                    <a:bodyPr/>
                    <a:lstStyle/>
                    <a:p>
                      <a:pPr algn="ctr" fontAlgn="ctr"/>
                      <a:r>
                        <a:rPr lang="it-IT" sz="1050" b="1" i="0" u="none" strike="noStrike" dirty="0">
                          <a:effectLst/>
                          <a:latin typeface="Arial" panose="020B0604020202020204" pitchFamily="34" charset="0"/>
                        </a:rPr>
                        <a:t>96%</a:t>
                      </a:r>
                    </a:p>
                  </a:txBody>
                  <a:tcPr marL="0" marR="0" marT="0" marB="0" anchor="ctr">
                    <a:solidFill>
                      <a:srgbClr val="00FF00"/>
                    </a:solidFill>
                  </a:tcPr>
                </a:tc>
              </a:tr>
              <a:tr h="518260">
                <a:tc>
                  <a:txBody>
                    <a:bodyPr/>
                    <a:lstStyle/>
                    <a:p>
                      <a:pPr algn="l" fontAlgn="ctr"/>
                      <a:r>
                        <a:rPr lang="it-IT" sz="1050" b="0" i="0" u="none" strike="noStrike">
                          <a:effectLst/>
                          <a:latin typeface="Arial" panose="020B0604020202020204" pitchFamily="34" charset="0"/>
                        </a:rPr>
                        <a:t>Interventi di assistenza tecnico-giuridica in tema di diritto del consumo </a:t>
                      </a:r>
                    </a:p>
                  </a:txBody>
                  <a:tcPr marL="0" marR="0" marT="0" marB="0" anchor="ctr"/>
                </a:tc>
                <a:tc>
                  <a:txBody>
                    <a:bodyPr/>
                    <a:lstStyle/>
                    <a:p>
                      <a:pPr algn="l" fontAlgn="ctr"/>
                      <a:r>
                        <a:rPr lang="it-IT" sz="1050" b="0" i="0" u="none" strike="noStrike" dirty="0">
                          <a:effectLst/>
                          <a:latin typeface="Arial" panose="020B0604020202020204" pitchFamily="34" charset="0"/>
                        </a:rPr>
                        <a:t>Richieste gestite nel 2013/ Richieste gestite in media nel triennio 2010-2012 </a:t>
                      </a:r>
                    </a:p>
                  </a:txBody>
                  <a:tcPr marL="0" marR="0" marT="0" marB="0" anchor="ctr"/>
                </a:tc>
                <a:tc>
                  <a:txBody>
                    <a:bodyPr/>
                    <a:lstStyle/>
                    <a:p>
                      <a:pPr algn="ctr" fontAlgn="ctr"/>
                      <a:r>
                        <a:rPr lang="it-IT" sz="1050" b="0" i="0" u="none" strike="noStrike" dirty="0">
                          <a:effectLst/>
                          <a:latin typeface="Arial" panose="020B0604020202020204" pitchFamily="34" charset="0"/>
                        </a:rPr>
                        <a:t>≥1,08</a:t>
                      </a:r>
                    </a:p>
                  </a:txBody>
                  <a:tcPr marL="0" marR="0" marT="0" marB="0" anchor="ctr"/>
                </a:tc>
                <a:tc>
                  <a:txBody>
                    <a:bodyPr/>
                    <a:lstStyle/>
                    <a:p>
                      <a:pPr algn="ctr" fontAlgn="ctr"/>
                      <a:r>
                        <a:rPr lang="it-IT" sz="1050" b="0" i="0" u="none" strike="noStrike" dirty="0">
                          <a:effectLst/>
                          <a:latin typeface="Arial" panose="020B0604020202020204" pitchFamily="34" charset="0"/>
                        </a:rPr>
                        <a:t>0,90</a:t>
                      </a:r>
                    </a:p>
                  </a:txBody>
                  <a:tcPr marL="0" marR="0" marT="0" marB="0" anchor="ctr"/>
                </a:tc>
                <a:tc>
                  <a:txBody>
                    <a:bodyPr/>
                    <a:lstStyle/>
                    <a:p>
                      <a:pPr algn="ctr" fontAlgn="ctr"/>
                      <a:r>
                        <a:rPr lang="it-IT" sz="1050" b="0" i="0" u="none" strike="noStrike">
                          <a:solidFill>
                            <a:srgbClr val="ED7D31"/>
                          </a:solidFill>
                          <a:effectLst/>
                          <a:latin typeface="Arial" panose="020B0604020202020204" pitchFamily="34" charset="0"/>
                        </a:rPr>
                        <a:t>-17%</a:t>
                      </a:r>
                    </a:p>
                  </a:txBody>
                  <a:tcPr marL="0" marR="0" marT="0" marB="0" anchor="ctr"/>
                </a:tc>
                <a:tc vMerge="1">
                  <a:txBody>
                    <a:bodyPr/>
                    <a:lstStyle/>
                    <a:p>
                      <a:endParaRPr lang="it-IT"/>
                    </a:p>
                  </a:txBody>
                  <a:tcPr/>
                </a:tc>
              </a:tr>
              <a:tr h="518260">
                <a:tc>
                  <a:txBody>
                    <a:bodyPr/>
                    <a:lstStyle/>
                    <a:p>
                      <a:pPr algn="l" fontAlgn="ctr"/>
                      <a:r>
                        <a:rPr lang="it-IT" sz="1050" b="0" i="0" u="none" strike="noStrike">
                          <a:effectLst/>
                          <a:latin typeface="Arial" panose="020B0604020202020204" pitchFamily="34" charset="0"/>
                        </a:rPr>
                        <a:t>Strumenti metrici verificati </a:t>
                      </a:r>
                    </a:p>
                  </a:txBody>
                  <a:tcPr marL="0" marR="0" marT="0" marB="0" anchor="ctr"/>
                </a:tc>
                <a:tc>
                  <a:txBody>
                    <a:bodyPr/>
                    <a:lstStyle/>
                    <a:p>
                      <a:pPr algn="l" fontAlgn="ctr"/>
                      <a:r>
                        <a:rPr lang="it-IT" sz="1050" b="0" i="0" u="none" strike="noStrike">
                          <a:effectLst/>
                          <a:latin typeface="Arial" panose="020B0604020202020204" pitchFamily="34" charset="0"/>
                        </a:rPr>
                        <a:t>Strumenti metrici verificati nel 2013 / Strumenti metrici verificati nel 2012</a:t>
                      </a:r>
                    </a:p>
                  </a:txBody>
                  <a:tcPr marL="0" marR="0" marT="0" marB="0" anchor="ctr"/>
                </a:tc>
                <a:tc>
                  <a:txBody>
                    <a:bodyPr/>
                    <a:lstStyle/>
                    <a:p>
                      <a:pPr algn="ctr" fontAlgn="ctr"/>
                      <a:r>
                        <a:rPr lang="it-IT" sz="1050" b="0" i="0" u="none" strike="noStrike">
                          <a:effectLst/>
                          <a:latin typeface="Arial" panose="020B0604020202020204" pitchFamily="34" charset="0"/>
                        </a:rPr>
                        <a:t>≥0,65</a:t>
                      </a:r>
                    </a:p>
                  </a:txBody>
                  <a:tcPr marL="0" marR="0" marT="0" marB="0" anchor="ctr"/>
                </a:tc>
                <a:tc>
                  <a:txBody>
                    <a:bodyPr/>
                    <a:lstStyle/>
                    <a:p>
                      <a:pPr algn="ctr" fontAlgn="ctr"/>
                      <a:r>
                        <a:rPr lang="it-IT" sz="1050" b="0" i="0" u="none" strike="noStrike" dirty="0">
                          <a:effectLst/>
                          <a:latin typeface="Arial" panose="020B0604020202020204" pitchFamily="34" charset="0"/>
                        </a:rPr>
                        <a:t>0,99</a:t>
                      </a:r>
                    </a:p>
                  </a:txBody>
                  <a:tcPr marL="0" marR="0" marT="0" marB="0" anchor="ctr"/>
                </a:tc>
                <a:tc>
                  <a:txBody>
                    <a:bodyPr/>
                    <a:lstStyle/>
                    <a:p>
                      <a:pPr algn="ctr" fontAlgn="ctr"/>
                      <a:r>
                        <a:rPr lang="it-IT" sz="1050" b="0" i="0" u="none" strike="noStrike" dirty="0">
                          <a:solidFill>
                            <a:srgbClr val="375623"/>
                          </a:solidFill>
                          <a:effectLst/>
                          <a:latin typeface="Arial" panose="020B0604020202020204" pitchFamily="34" charset="0"/>
                        </a:rPr>
                        <a:t>53%</a:t>
                      </a:r>
                    </a:p>
                  </a:txBody>
                  <a:tcPr marL="0" marR="0" marT="0" marB="0" anchor="ctr"/>
                </a:tc>
                <a:tc vMerge="1">
                  <a:txBody>
                    <a:bodyPr/>
                    <a:lstStyle/>
                    <a:p>
                      <a:endParaRPr lang="it-IT"/>
                    </a:p>
                  </a:txBody>
                  <a:tcPr>
                    <a:solidFill>
                      <a:srgbClr val="00FF00"/>
                    </a:solidFill>
                  </a:tcPr>
                </a:tc>
              </a:tr>
              <a:tr h="518260">
                <a:tc>
                  <a:txBody>
                    <a:bodyPr/>
                    <a:lstStyle/>
                    <a:p>
                      <a:pPr algn="l" fontAlgn="ctr"/>
                      <a:r>
                        <a:rPr lang="it-IT" sz="1050" b="0" i="0" u="none" strike="noStrike">
                          <a:effectLst/>
                          <a:latin typeface="Arial" panose="020B0604020202020204" pitchFamily="34" charset="0"/>
                        </a:rPr>
                        <a:t>Visite di sorveglianza</a:t>
                      </a:r>
                    </a:p>
                  </a:txBody>
                  <a:tcPr marL="0" marR="0" marT="0" marB="0" anchor="ctr"/>
                </a:tc>
                <a:tc>
                  <a:txBody>
                    <a:bodyPr/>
                    <a:lstStyle/>
                    <a:p>
                      <a:pPr algn="l" fontAlgn="ctr"/>
                      <a:r>
                        <a:rPr lang="it-IT" sz="1050" b="0" i="0" u="none" strike="noStrike">
                          <a:effectLst/>
                          <a:latin typeface="Arial" panose="020B0604020202020204" pitchFamily="34" charset="0"/>
                        </a:rPr>
                        <a:t>Visite di sorveglianza nel 2013 / Visite sorveglianza nel 2012</a:t>
                      </a:r>
                    </a:p>
                  </a:txBody>
                  <a:tcPr marL="0" marR="0" marT="0" marB="0" anchor="ctr"/>
                </a:tc>
                <a:tc>
                  <a:txBody>
                    <a:bodyPr/>
                    <a:lstStyle/>
                    <a:p>
                      <a:pPr algn="ctr" fontAlgn="ctr"/>
                      <a:r>
                        <a:rPr lang="it-IT" sz="1050" b="0" i="0" u="none" strike="noStrike">
                          <a:effectLst/>
                          <a:latin typeface="Arial" panose="020B0604020202020204" pitchFamily="34" charset="0"/>
                        </a:rPr>
                        <a:t>≥1,20</a:t>
                      </a:r>
                    </a:p>
                  </a:txBody>
                  <a:tcPr marL="0" marR="0" marT="0" marB="0" anchor="ctr"/>
                </a:tc>
                <a:tc>
                  <a:txBody>
                    <a:bodyPr/>
                    <a:lstStyle/>
                    <a:p>
                      <a:pPr algn="ctr" fontAlgn="ctr"/>
                      <a:r>
                        <a:rPr lang="it-IT" sz="1050" b="0" i="0" u="none" strike="noStrike">
                          <a:effectLst/>
                          <a:latin typeface="Arial" panose="020B0604020202020204" pitchFamily="34" charset="0"/>
                        </a:rPr>
                        <a:t>1,86</a:t>
                      </a:r>
                    </a:p>
                  </a:txBody>
                  <a:tcPr marL="0" marR="0" marT="0" marB="0" anchor="ctr"/>
                </a:tc>
                <a:tc>
                  <a:txBody>
                    <a:bodyPr/>
                    <a:lstStyle/>
                    <a:p>
                      <a:pPr algn="ctr" fontAlgn="ctr"/>
                      <a:r>
                        <a:rPr lang="it-IT" sz="1050" b="0" i="0" u="none" strike="noStrike" dirty="0">
                          <a:solidFill>
                            <a:srgbClr val="375623"/>
                          </a:solidFill>
                          <a:effectLst/>
                          <a:latin typeface="Arial" panose="020B0604020202020204" pitchFamily="34" charset="0"/>
                        </a:rPr>
                        <a:t>55%</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371340" y="5481259"/>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521476"/>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521476"/>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3"/>
          <a:stretch>
            <a:fillRect/>
          </a:stretch>
        </p:blipFill>
        <p:spPr>
          <a:xfrm>
            <a:off x="2413116" y="4880489"/>
            <a:ext cx="7078321" cy="1847869"/>
          </a:xfrm>
          <a:prstGeom prst="rect">
            <a:avLst/>
          </a:prstGeom>
        </p:spPr>
      </p:pic>
      <p:pic>
        <p:nvPicPr>
          <p:cNvPr id="3" name="Immagine 2"/>
          <p:cNvPicPr>
            <a:picLocks noChangeAspect="1"/>
          </p:cNvPicPr>
          <p:nvPr/>
        </p:nvPicPr>
        <p:blipFill>
          <a:blip r:embed="rId4"/>
          <a:stretch>
            <a:fillRect/>
          </a:stretch>
        </p:blipFill>
        <p:spPr>
          <a:xfrm>
            <a:off x="8771039" y="2075474"/>
            <a:ext cx="2993395" cy="1926503"/>
          </a:xfrm>
          <a:prstGeom prst="rect">
            <a:avLst/>
          </a:prstGeom>
        </p:spPr>
      </p:pic>
      <p:graphicFrame>
        <p:nvGraphicFramePr>
          <p:cNvPr id="11" name="Tabella 10"/>
          <p:cNvGraphicFramePr>
            <a:graphicFrameLocks noGrp="1"/>
          </p:cNvGraphicFramePr>
          <p:nvPr>
            <p:extLst>
              <p:ext uri="{D42A27DB-BD31-4B8C-83A1-F6EECF244321}">
                <p14:modId xmlns:p14="http://schemas.microsoft.com/office/powerpoint/2010/main" val="2656095836"/>
              </p:ext>
            </p:extLst>
          </p:nvPr>
        </p:nvGraphicFramePr>
        <p:xfrm>
          <a:off x="9800461" y="4001977"/>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bg1"/>
                          </a:solidFill>
                          <a:effectLst/>
                          <a:latin typeface="Arial" panose="020B0604020202020204" pitchFamily="34" charset="0"/>
                          <a:cs typeface="Arial" panose="020B0604020202020204" pitchFamily="34" charset="0"/>
                        </a:rPr>
                        <a:t>67%</a:t>
                      </a:r>
                      <a:endParaRPr lang="it-IT" sz="1100" b="1"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solidFill>
                      <a:srgbClr val="FF0000"/>
                    </a:solidFill>
                  </a:tcPr>
                </a:tc>
              </a:tr>
            </a:tbl>
          </a:graphicData>
        </a:graphic>
      </p:graphicFrame>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6" name="Segnaposto numero diapositiva 5"/>
          <p:cNvSpPr>
            <a:spLocks noGrp="1"/>
          </p:cNvSpPr>
          <p:nvPr>
            <p:ph type="sldNum" sz="quarter" idx="12"/>
          </p:nvPr>
        </p:nvSpPr>
        <p:spPr>
          <a:xfrm>
            <a:off x="9448800" y="6524625"/>
            <a:ext cx="2743200" cy="365125"/>
          </a:xfrm>
        </p:spPr>
        <p:txBody>
          <a:bodyPr/>
          <a:lstStyle/>
          <a:p>
            <a:fld id="{98D9D6CD-C7D4-42E0-A31B-525549CA2A1D}" type="slidenum">
              <a:rPr lang="it-IT" smtClean="0"/>
              <a:t>45</a:t>
            </a:fld>
            <a:endParaRPr lang="it-IT" dirty="0"/>
          </a:p>
        </p:txBody>
      </p:sp>
    </p:spTree>
    <p:extLst>
      <p:ext uri="{BB962C8B-B14F-4D97-AF65-F5344CB8AC3E}">
        <p14:creationId xmlns:p14="http://schemas.microsoft.com/office/powerpoint/2010/main" val="31135962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508" y="29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Diagramma 5"/>
          <p:cNvGraphicFramePr/>
          <p:nvPr/>
        </p:nvGraphicFramePr>
        <p:xfrm>
          <a:off x="-376663" y="1761894"/>
          <a:ext cx="4625277" cy="3131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Tabella 6"/>
          <p:cNvGraphicFramePr>
            <a:graphicFrameLocks noGrp="1"/>
          </p:cNvGraphicFramePr>
          <p:nvPr>
            <p:extLst>
              <p:ext uri="{D42A27DB-BD31-4B8C-83A1-F6EECF244321}">
                <p14:modId xmlns:p14="http://schemas.microsoft.com/office/powerpoint/2010/main" val="1025422617"/>
              </p:ext>
            </p:extLst>
          </p:nvPr>
        </p:nvGraphicFramePr>
        <p:xfrm>
          <a:off x="3646449" y="1693526"/>
          <a:ext cx="8106936" cy="3469490"/>
        </p:xfrm>
        <a:graphic>
          <a:graphicData uri="http://schemas.openxmlformats.org/drawingml/2006/table">
            <a:tbl>
              <a:tblPr firstRow="1">
                <a:tableStyleId>{00A15C55-8517-42AA-B614-E9B94910E393}</a:tableStyleId>
              </a:tblPr>
              <a:tblGrid>
                <a:gridCol w="3178097"/>
                <a:gridCol w="1137425"/>
                <a:gridCol w="1260088"/>
                <a:gridCol w="780585"/>
                <a:gridCol w="836341"/>
                <a:gridCol w="914400"/>
              </a:tblGrid>
              <a:tr h="661673">
                <a:tc>
                  <a:txBody>
                    <a:bodyPr/>
                    <a:lstStyle/>
                    <a:p>
                      <a:pPr algn="ctr" fontAlgn="ctr"/>
                      <a:r>
                        <a:rPr lang="it-IT" sz="1100" u="none" strike="noStrike" dirty="0">
                          <a:solidFill>
                            <a:schemeClr val="tx1"/>
                          </a:solidFill>
                          <a:effectLst/>
                          <a:latin typeface="Arial" panose="020B0604020202020204" pitchFamily="34" charset="0"/>
                          <a:cs typeface="Arial" panose="020B0604020202020204" pitchFamily="34" charset="0"/>
                        </a:rPr>
                        <a:t>Indicatori </a:t>
                      </a:r>
                      <a:r>
                        <a:rPr lang="it-IT" sz="1100" u="none" strike="noStrike" dirty="0" smtClean="0">
                          <a:solidFill>
                            <a:schemeClr val="tx1"/>
                          </a:solidFill>
                          <a:effectLst/>
                          <a:latin typeface="Arial" panose="020B0604020202020204" pitchFamily="34" charset="0"/>
                          <a:cs typeface="Arial" panose="020B0604020202020204" pitchFamily="34" charset="0"/>
                        </a:rPr>
                        <a:t>di </a:t>
                      </a:r>
                      <a:r>
                        <a:rPr lang="it-IT" sz="1100" u="none" strike="noStrike" dirty="0" err="1" smtClean="0">
                          <a:solidFill>
                            <a:schemeClr val="tx1"/>
                          </a:solidFill>
                          <a:effectLst/>
                          <a:latin typeface="Arial" panose="020B0604020202020204" pitchFamily="34" charset="0"/>
                          <a:cs typeface="Arial" panose="020B0604020202020204" pitchFamily="34" charset="0"/>
                        </a:rPr>
                        <a:t>outcome</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CC9900"/>
                    </a:solidFill>
                  </a:tcPr>
                </a:tc>
                <a:tc>
                  <a:txBody>
                    <a:bodyPr/>
                    <a:lstStyle/>
                    <a:p>
                      <a:pPr algn="ctr" fontAlgn="ctr"/>
                      <a:r>
                        <a:rPr lang="it-IT" sz="1100" u="none" strike="noStrike" dirty="0" smtClean="0">
                          <a:solidFill>
                            <a:schemeClr val="tx1"/>
                          </a:solidFill>
                          <a:effectLst/>
                          <a:latin typeface="Arial" panose="020B0604020202020204" pitchFamily="34" charset="0"/>
                          <a:cs typeface="Arial" panose="020B0604020202020204" pitchFamily="34" charset="0"/>
                        </a:rPr>
                        <a:t>Storico</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CC9900"/>
                    </a:solidFill>
                  </a:tcPr>
                </a:tc>
                <a:tc>
                  <a:txBody>
                    <a:bodyPr/>
                    <a:lstStyle/>
                    <a:p>
                      <a:pPr algn="ctr" fontAlgn="ctr"/>
                      <a:r>
                        <a:rPr lang="it-IT" sz="1100" b="1" i="0" u="none" strike="noStrike" dirty="0" smtClean="0">
                          <a:solidFill>
                            <a:schemeClr val="tx1"/>
                          </a:solidFill>
                          <a:effectLst/>
                          <a:latin typeface="Arial" panose="020B0604020202020204" pitchFamily="34" charset="0"/>
                          <a:cs typeface="Arial" panose="020B0604020202020204" pitchFamily="34" charset="0"/>
                        </a:rPr>
                        <a:t>Dato 2013</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CC9900"/>
                    </a:solidFill>
                  </a:tcPr>
                </a:tc>
                <a:tc>
                  <a:txBody>
                    <a:bodyPr/>
                    <a:lstStyle/>
                    <a:p>
                      <a:pPr algn="ctr" fontAlgn="ctr"/>
                      <a:r>
                        <a:rPr lang="it-IT" sz="1100" u="none" strike="noStrike" dirty="0">
                          <a:solidFill>
                            <a:schemeClr val="tx1"/>
                          </a:solidFill>
                          <a:effectLst/>
                          <a:latin typeface="Arial" panose="020B0604020202020204" pitchFamily="34" charset="0"/>
                          <a:cs typeface="Arial" panose="020B0604020202020204" pitchFamily="34" charset="0"/>
                        </a:rPr>
                        <a:t>Target</a:t>
                      </a:r>
                      <a:br>
                        <a:rPr lang="it-IT" sz="1100" u="none" strike="noStrike" dirty="0">
                          <a:solidFill>
                            <a:schemeClr val="tx1"/>
                          </a:solidFill>
                          <a:effectLst/>
                          <a:latin typeface="Arial" panose="020B0604020202020204" pitchFamily="34" charset="0"/>
                          <a:cs typeface="Arial" panose="020B0604020202020204" pitchFamily="34" charset="0"/>
                        </a:rPr>
                      </a:br>
                      <a:r>
                        <a:rPr lang="it-IT" sz="1100" u="none" strike="noStrike" dirty="0">
                          <a:solidFill>
                            <a:schemeClr val="tx1"/>
                          </a:solidFill>
                          <a:effectLst/>
                          <a:latin typeface="Arial" panose="020B0604020202020204" pitchFamily="34" charset="0"/>
                          <a:cs typeface="Arial" panose="020B0604020202020204" pitchFamily="34" charset="0"/>
                        </a:rPr>
                        <a:t> 2013</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CC9900"/>
                    </a:solidFill>
                  </a:tcPr>
                </a:tc>
                <a:tc>
                  <a:txBody>
                    <a:bodyPr/>
                    <a:lstStyle/>
                    <a:p>
                      <a:pPr algn="ctr" fontAlgn="ctr"/>
                      <a:r>
                        <a:rPr lang="it-IT" sz="1100" u="none" strike="noStrike" dirty="0">
                          <a:solidFill>
                            <a:schemeClr val="tx1"/>
                          </a:solidFill>
                          <a:effectLst/>
                          <a:latin typeface="Arial" panose="020B0604020202020204" pitchFamily="34" charset="0"/>
                          <a:cs typeface="Arial" panose="020B0604020202020204" pitchFamily="34" charset="0"/>
                        </a:rPr>
                        <a:t>Consuntivo 2013</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CC9900"/>
                    </a:solidFill>
                  </a:tcPr>
                </a:tc>
                <a:tc>
                  <a:txBody>
                    <a:bodyPr/>
                    <a:lstStyle/>
                    <a:p>
                      <a:pPr algn="ctr" fontAlgn="ctr"/>
                      <a:r>
                        <a:rPr lang="it-IT" sz="1100" u="none" strike="noStrike" dirty="0">
                          <a:solidFill>
                            <a:schemeClr val="tx1"/>
                          </a:solidFill>
                          <a:effectLst/>
                          <a:latin typeface="Arial" panose="020B0604020202020204" pitchFamily="34" charset="0"/>
                          <a:cs typeface="Arial" panose="020B0604020202020204" pitchFamily="34" charset="0"/>
                        </a:rPr>
                        <a:t>Scostamento rispetto al target</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CC9900"/>
                    </a:solidFill>
                  </a:tcPr>
                </a:tc>
              </a:tr>
              <a:tr h="210315">
                <a:tc>
                  <a:txBody>
                    <a:bodyPr/>
                    <a:lstStyle/>
                    <a:p>
                      <a:pPr marL="36195" marR="36195" algn="just">
                        <a:spcBef>
                          <a:spcPts val="600"/>
                        </a:spcBef>
                        <a:spcAft>
                          <a:spcPts val="300"/>
                        </a:spcAft>
                      </a:pPr>
                      <a:r>
                        <a:rPr lang="it-IT" sz="1100" cap="small" baseline="0" dirty="0">
                          <a:solidFill>
                            <a:schemeClr val="tx1"/>
                          </a:solidFill>
                          <a:effectLst/>
                          <a:latin typeface="Arial" panose="020B0604020202020204" pitchFamily="34" charset="0"/>
                          <a:ea typeface="Cambria" panose="02040503050406030204" pitchFamily="18" charset="0"/>
                          <a:cs typeface="Arial" panose="020B0604020202020204" pitchFamily="34" charset="0"/>
                        </a:rPr>
                        <a:t>Traffico </a:t>
                      </a:r>
                      <a:r>
                        <a:rPr lang="it-IT" sz="1100" cap="small"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porto </a:t>
                      </a:r>
                      <a:r>
                        <a:rPr lang="it-IT" sz="900" b="0" i="1" cap="none"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(fonte: Autorità Portuale)</a:t>
                      </a:r>
                      <a:endParaRPr lang="it-IT" sz="900" b="0" i="1" cap="none" baseline="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44450" marR="4445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r>
              <a:tr h="556405">
                <a:tc>
                  <a:txBody>
                    <a:bodyPr/>
                    <a:lstStyle/>
                    <a:p>
                      <a:pPr marL="342900" marR="36195" lvl="0" indent="-342900" algn="l">
                        <a:spcBef>
                          <a:spcPts val="600"/>
                        </a:spcBef>
                        <a:spcAft>
                          <a:spcPts val="300"/>
                        </a:spcAft>
                        <a:buFont typeface="Wingdings" panose="05000000000000000000" pitchFamily="2" charset="2"/>
                        <a:buChar char="q"/>
                        <a:tabLst>
                          <a:tab pos="493395" algn="l"/>
                        </a:tabLst>
                      </a:pPr>
                      <a:r>
                        <a:rPr lang="it-IT" sz="110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Passeggeri (dato</a:t>
                      </a:r>
                      <a:r>
                        <a:rPr lang="it-IT" sz="110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2013 / dato 2011)</a:t>
                      </a:r>
                      <a:endParaRPr lang="it-IT" sz="110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44450" marR="4445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1.553.787</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1.174.054</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≥1</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b"/>
                      <a:r>
                        <a:rPr lang="it-IT" sz="1100" b="0" i="0" u="none" strike="noStrike" dirty="0">
                          <a:solidFill>
                            <a:srgbClr val="000000"/>
                          </a:solidFill>
                          <a:effectLst/>
                          <a:latin typeface="Arial" panose="020B0604020202020204" pitchFamily="34" charset="0"/>
                          <a:cs typeface="Arial" panose="020B0604020202020204" pitchFamily="34" charset="0"/>
                        </a:rPr>
                        <a:t>0,76</a:t>
                      </a:r>
                    </a:p>
                  </a:txBody>
                  <a:tcPr marL="9525" marR="9525" marT="9525" marB="0" anchor="ctr"/>
                </a:tc>
                <a:tc>
                  <a:txBody>
                    <a:bodyPr/>
                    <a:lstStyle/>
                    <a:p>
                      <a:pPr algn="ctr" fontAlgn="b"/>
                      <a:r>
                        <a:rPr lang="it-IT" sz="1100" b="0" i="0" u="none" strike="noStrike" dirty="0">
                          <a:solidFill>
                            <a:srgbClr val="FF0000"/>
                          </a:solidFill>
                          <a:effectLst/>
                          <a:latin typeface="Arial" panose="020B0604020202020204" pitchFamily="34" charset="0"/>
                          <a:cs typeface="Arial" panose="020B0604020202020204" pitchFamily="34" charset="0"/>
                        </a:rPr>
                        <a:t>-24%</a:t>
                      </a:r>
                    </a:p>
                  </a:txBody>
                  <a:tcPr marL="9525" marR="9525" marT="9525" marB="0" anchor="ctr"/>
                </a:tc>
              </a:tr>
              <a:tr h="556405">
                <a:tc>
                  <a:txBody>
                    <a:bodyPr/>
                    <a:lstStyle/>
                    <a:p>
                      <a:pPr marL="342900" marR="36195" lvl="0" indent="-342900" algn="l">
                        <a:spcBef>
                          <a:spcPts val="600"/>
                        </a:spcBef>
                        <a:spcAft>
                          <a:spcPts val="300"/>
                        </a:spcAft>
                        <a:buFont typeface="Wingdings" panose="05000000000000000000" pitchFamily="2" charset="2"/>
                        <a:buChar char="q"/>
                        <a:tabLst>
                          <a:tab pos="493395" algn="l"/>
                        </a:tabLst>
                      </a:pPr>
                      <a:r>
                        <a:rPr lang="it-IT" sz="1100" dirty="0">
                          <a:solidFill>
                            <a:schemeClr val="tx1"/>
                          </a:solidFill>
                          <a:effectLst/>
                          <a:latin typeface="Arial" panose="020B0604020202020204" pitchFamily="34" charset="0"/>
                          <a:ea typeface="Cambria" panose="02040503050406030204" pitchFamily="18" charset="0"/>
                          <a:cs typeface="Arial" panose="020B0604020202020204" pitchFamily="34" charset="0"/>
                        </a:rPr>
                        <a:t>Merci (</a:t>
                      </a:r>
                      <a:r>
                        <a:rPr lang="it-IT" sz="110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ton) (dato</a:t>
                      </a:r>
                      <a:r>
                        <a:rPr lang="it-IT" sz="110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2013 / dato 2011)</a:t>
                      </a:r>
                      <a:endParaRPr lang="it-IT" sz="110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44450" marR="4445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8.413.028</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6.974.533</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100" b="0" i="0" u="none" strike="noStrike" dirty="0" smtClean="0">
                          <a:solidFill>
                            <a:schemeClr val="tx1"/>
                          </a:solidFill>
                          <a:effectLst/>
                          <a:latin typeface="Arial" panose="020B0604020202020204" pitchFamily="34" charset="0"/>
                          <a:cs typeface="Arial" panose="020B0604020202020204" pitchFamily="34" charset="0"/>
                        </a:rPr>
                        <a:t>≥1</a:t>
                      </a:r>
                    </a:p>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b"/>
                      <a:r>
                        <a:rPr lang="it-IT" sz="1100" b="0" i="0" u="none" strike="noStrike" dirty="0">
                          <a:solidFill>
                            <a:srgbClr val="000000"/>
                          </a:solidFill>
                          <a:effectLst/>
                          <a:latin typeface="Arial" panose="020B0604020202020204" pitchFamily="34" charset="0"/>
                          <a:cs typeface="Arial" panose="020B0604020202020204" pitchFamily="34" charset="0"/>
                        </a:rPr>
                        <a:t>0,83</a:t>
                      </a:r>
                    </a:p>
                  </a:txBody>
                  <a:tcPr marL="9525" marR="9525" marT="9525" marB="0" anchor="ctr"/>
                </a:tc>
                <a:tc>
                  <a:txBody>
                    <a:bodyPr/>
                    <a:lstStyle/>
                    <a:p>
                      <a:pPr algn="ctr" fontAlgn="b"/>
                      <a:r>
                        <a:rPr lang="it-IT" sz="1100" b="0" i="0" u="none" strike="noStrike" dirty="0">
                          <a:solidFill>
                            <a:srgbClr val="FF0000"/>
                          </a:solidFill>
                          <a:effectLst/>
                          <a:latin typeface="Arial" panose="020B0604020202020204" pitchFamily="34" charset="0"/>
                          <a:cs typeface="Arial" panose="020B0604020202020204" pitchFamily="34" charset="0"/>
                        </a:rPr>
                        <a:t>-17%</a:t>
                      </a:r>
                    </a:p>
                  </a:txBody>
                  <a:tcPr marL="9525" marR="9525" marT="9525" marB="0" anchor="ctr"/>
                </a:tc>
              </a:tr>
              <a:tr h="371882">
                <a:tc>
                  <a:txBody>
                    <a:bodyPr/>
                    <a:lstStyle/>
                    <a:p>
                      <a:pPr marL="36195" marR="36195" indent="0" algn="just" defTabSz="914400" rtl="0" eaLnBrk="1" fontAlgn="auto" latinLnBrk="0" hangingPunct="1">
                        <a:lnSpc>
                          <a:spcPct val="100000"/>
                        </a:lnSpc>
                        <a:spcBef>
                          <a:spcPts val="600"/>
                        </a:spcBef>
                        <a:spcAft>
                          <a:spcPts val="300"/>
                        </a:spcAft>
                        <a:buClrTx/>
                        <a:buSzTx/>
                        <a:buFontTx/>
                        <a:buNone/>
                        <a:tabLst/>
                        <a:defRPr/>
                      </a:pPr>
                      <a:r>
                        <a:rPr lang="it-IT" sz="1100" cap="small" baseline="0" dirty="0">
                          <a:solidFill>
                            <a:schemeClr val="tx1"/>
                          </a:solidFill>
                          <a:effectLst/>
                          <a:latin typeface="Arial" panose="020B0604020202020204" pitchFamily="34" charset="0"/>
                          <a:ea typeface="Cambria" panose="02040503050406030204" pitchFamily="18" charset="0"/>
                          <a:cs typeface="Arial" panose="020B0604020202020204" pitchFamily="34" charset="0"/>
                        </a:rPr>
                        <a:t>Traffico </a:t>
                      </a:r>
                      <a:r>
                        <a:rPr lang="it-IT" sz="1100" cap="small"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aeroporto</a:t>
                      </a:r>
                      <a:r>
                        <a:rPr lang="it-IT" sz="1100" cap="none"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a:t>
                      </a:r>
                      <a:r>
                        <a:rPr lang="it-IT" sz="900" b="0" i="1" cap="none"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(fonte: </a:t>
                      </a:r>
                      <a:r>
                        <a:rPr lang="it-IT" sz="900" b="0" i="1" cap="none" baseline="0" dirty="0" err="1" smtClean="0">
                          <a:solidFill>
                            <a:schemeClr val="tx1"/>
                          </a:solidFill>
                          <a:effectLst/>
                          <a:latin typeface="Arial" panose="020B0604020202020204" pitchFamily="34" charset="0"/>
                          <a:ea typeface="Cambria" panose="02040503050406030204" pitchFamily="18" charset="0"/>
                          <a:cs typeface="Arial" panose="020B0604020202020204" pitchFamily="34" charset="0"/>
                        </a:rPr>
                        <a:t>AssAereoporti</a:t>
                      </a:r>
                      <a:r>
                        <a:rPr lang="it-IT" sz="900" b="0" i="1" cap="none"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a:t>
                      </a:r>
                    </a:p>
                  </a:txBody>
                  <a:tcPr marL="44450" marR="4445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b"/>
                      <a:endParaRPr lang="it-IT" sz="11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556405">
                <a:tc>
                  <a:txBody>
                    <a:bodyPr/>
                    <a:lstStyle/>
                    <a:p>
                      <a:pPr marL="342900" marR="36195" lvl="0" indent="-342900" algn="just" defTabSz="914400" rtl="0" eaLnBrk="1" fontAlgn="auto" latinLnBrk="0" hangingPunct="1">
                        <a:lnSpc>
                          <a:spcPct val="100000"/>
                        </a:lnSpc>
                        <a:spcBef>
                          <a:spcPts val="600"/>
                        </a:spcBef>
                        <a:spcAft>
                          <a:spcPts val="300"/>
                        </a:spcAft>
                        <a:buClrTx/>
                        <a:buSzTx/>
                        <a:buFont typeface="Wingdings" panose="05000000000000000000" pitchFamily="2" charset="2"/>
                        <a:buChar char="q"/>
                        <a:tabLst>
                          <a:tab pos="493395" algn="l"/>
                        </a:tabLst>
                        <a:defRPr/>
                      </a:pPr>
                      <a:r>
                        <a:rPr lang="it-IT" sz="110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Passeggeri (dato</a:t>
                      </a:r>
                      <a:r>
                        <a:rPr lang="it-IT" sz="110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2013 / dato 2011)</a:t>
                      </a:r>
                      <a:endParaRPr lang="it-IT" sz="110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44450" marR="4445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610.525</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100" b="0" i="0" u="none" strike="noStrike" dirty="0" smtClean="0">
                          <a:solidFill>
                            <a:schemeClr val="tx1"/>
                          </a:solidFill>
                          <a:effectLst/>
                          <a:latin typeface="Arial" panose="020B0604020202020204" pitchFamily="34" charset="0"/>
                          <a:cs typeface="Arial" panose="020B0604020202020204" pitchFamily="34" charset="0"/>
                        </a:rPr>
                        <a:t>503.392</a:t>
                      </a: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100" b="0" i="0" u="none" strike="noStrike" dirty="0" smtClean="0">
                          <a:solidFill>
                            <a:schemeClr val="tx1"/>
                          </a:solidFill>
                          <a:effectLst/>
                          <a:latin typeface="Arial" panose="020B0604020202020204" pitchFamily="34" charset="0"/>
                          <a:cs typeface="Arial" panose="020B0604020202020204" pitchFamily="34" charset="0"/>
                        </a:rPr>
                        <a:t>≥1</a:t>
                      </a:r>
                    </a:p>
                  </a:txBody>
                  <a:tcPr marL="0" marR="0" marT="0" marB="0" anchor="ctr"/>
                </a:tc>
                <a:tc>
                  <a:txBody>
                    <a:bodyPr/>
                    <a:lstStyle/>
                    <a:p>
                      <a:pPr algn="ctr" fontAlgn="b"/>
                      <a:r>
                        <a:rPr lang="it-IT" sz="1100" b="0" i="0" u="none" strike="noStrike">
                          <a:solidFill>
                            <a:srgbClr val="000000"/>
                          </a:solidFill>
                          <a:effectLst/>
                          <a:latin typeface="Arial" panose="020B0604020202020204" pitchFamily="34" charset="0"/>
                          <a:cs typeface="Arial" panose="020B0604020202020204" pitchFamily="34" charset="0"/>
                        </a:rPr>
                        <a:t>0,82</a:t>
                      </a:r>
                    </a:p>
                  </a:txBody>
                  <a:tcPr marL="9525" marR="9525" marT="9525" marB="0" anchor="ctr"/>
                </a:tc>
                <a:tc>
                  <a:txBody>
                    <a:bodyPr/>
                    <a:lstStyle/>
                    <a:p>
                      <a:pPr algn="ctr" fontAlgn="b"/>
                      <a:r>
                        <a:rPr lang="it-IT" sz="1100" b="0" i="0" u="none" strike="noStrike" dirty="0">
                          <a:solidFill>
                            <a:srgbClr val="FF0000"/>
                          </a:solidFill>
                          <a:effectLst/>
                          <a:latin typeface="Arial" panose="020B0604020202020204" pitchFamily="34" charset="0"/>
                          <a:cs typeface="Arial" panose="020B0604020202020204" pitchFamily="34" charset="0"/>
                        </a:rPr>
                        <a:t>-18%</a:t>
                      </a:r>
                    </a:p>
                  </a:txBody>
                  <a:tcPr marL="9525" marR="9525" marT="9525" marB="0" anchor="ctr"/>
                </a:tc>
              </a:tr>
              <a:tr h="556405">
                <a:tc>
                  <a:txBody>
                    <a:bodyPr/>
                    <a:lstStyle/>
                    <a:p>
                      <a:pPr marL="342900" marR="36195" lvl="0" indent="-342900" algn="just" defTabSz="914400" rtl="0" eaLnBrk="1" fontAlgn="auto" latinLnBrk="0" hangingPunct="1">
                        <a:lnSpc>
                          <a:spcPct val="100000"/>
                        </a:lnSpc>
                        <a:spcBef>
                          <a:spcPts val="600"/>
                        </a:spcBef>
                        <a:spcAft>
                          <a:spcPts val="300"/>
                        </a:spcAft>
                        <a:buClrTx/>
                        <a:buSzTx/>
                        <a:buFont typeface="Wingdings" panose="05000000000000000000" pitchFamily="2" charset="2"/>
                        <a:buChar char="q"/>
                        <a:tabLst>
                          <a:tab pos="493395" algn="l"/>
                        </a:tabLst>
                        <a:defRPr/>
                      </a:pPr>
                      <a:r>
                        <a:rPr lang="it-IT" sz="1100" dirty="0">
                          <a:solidFill>
                            <a:schemeClr val="tx1"/>
                          </a:solidFill>
                          <a:effectLst/>
                          <a:latin typeface="Arial" panose="020B0604020202020204" pitchFamily="34" charset="0"/>
                          <a:ea typeface="Cambria" panose="02040503050406030204" pitchFamily="18" charset="0"/>
                          <a:cs typeface="Arial" panose="020B0604020202020204" pitchFamily="34" charset="0"/>
                        </a:rPr>
                        <a:t>Merci (</a:t>
                      </a:r>
                      <a:r>
                        <a:rPr lang="it-IT" sz="110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ton) (dato</a:t>
                      </a:r>
                      <a:r>
                        <a:rPr lang="it-IT" sz="110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2013 / dato 2011)</a:t>
                      </a:r>
                      <a:endParaRPr lang="it-IT" sz="110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44450" marR="44450" marT="0" marB="0" anchor="ctr"/>
                </a:tc>
                <a:tc>
                  <a:txBody>
                    <a:bodyPr/>
                    <a:lstStyle/>
                    <a:p>
                      <a:pPr algn="ctr" fontAlgn="ctr"/>
                      <a:r>
                        <a:rPr lang="it-IT" sz="1100" b="0" i="0" u="none" strike="noStrike" dirty="0" smtClean="0">
                          <a:solidFill>
                            <a:schemeClr val="tx1"/>
                          </a:solidFill>
                          <a:effectLst/>
                          <a:latin typeface="Arial" panose="020B0604020202020204" pitchFamily="34" charset="0"/>
                          <a:cs typeface="Arial" panose="020B0604020202020204" pitchFamily="34" charset="0"/>
                        </a:rPr>
                        <a:t>6.996</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100" b="0" i="0" u="none" strike="noStrike" dirty="0" smtClean="0">
                          <a:solidFill>
                            <a:schemeClr val="tx1"/>
                          </a:solidFill>
                          <a:effectLst/>
                          <a:latin typeface="Arial" panose="020B0604020202020204" pitchFamily="34" charset="0"/>
                          <a:cs typeface="Arial" panose="020B0604020202020204" pitchFamily="34" charset="0"/>
                        </a:rPr>
                        <a:t>6.656</a:t>
                      </a: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100" b="0" i="0" u="none" strike="noStrike" dirty="0" smtClean="0">
                          <a:solidFill>
                            <a:schemeClr val="tx1"/>
                          </a:solidFill>
                          <a:effectLst/>
                          <a:latin typeface="Arial" panose="020B0604020202020204" pitchFamily="34" charset="0"/>
                          <a:cs typeface="Arial" panose="020B0604020202020204" pitchFamily="34" charset="0"/>
                        </a:rPr>
                        <a:t>≥1</a:t>
                      </a:r>
                    </a:p>
                  </a:txBody>
                  <a:tcPr marL="0" marR="0" marT="0" marB="0" anchor="ctr"/>
                </a:tc>
                <a:tc>
                  <a:txBody>
                    <a:bodyPr/>
                    <a:lstStyle/>
                    <a:p>
                      <a:pPr algn="ctr" fontAlgn="b"/>
                      <a:r>
                        <a:rPr lang="it-IT" sz="1100" b="0" i="0" u="none" strike="noStrike" dirty="0">
                          <a:solidFill>
                            <a:srgbClr val="000000"/>
                          </a:solidFill>
                          <a:effectLst/>
                          <a:latin typeface="Arial" panose="020B0604020202020204" pitchFamily="34" charset="0"/>
                          <a:cs typeface="Arial" panose="020B0604020202020204" pitchFamily="34" charset="0"/>
                        </a:rPr>
                        <a:t>0,95</a:t>
                      </a:r>
                    </a:p>
                  </a:txBody>
                  <a:tcPr marL="9525" marR="9525" marT="9525" marB="0" anchor="ctr"/>
                </a:tc>
                <a:tc>
                  <a:txBody>
                    <a:bodyPr/>
                    <a:lstStyle/>
                    <a:p>
                      <a:pPr algn="ctr" fontAlgn="b"/>
                      <a:r>
                        <a:rPr lang="it-IT" sz="1100" b="0" i="0" u="none" strike="noStrike" dirty="0">
                          <a:solidFill>
                            <a:srgbClr val="FF0000"/>
                          </a:solidFill>
                          <a:effectLst/>
                          <a:latin typeface="Arial" panose="020B0604020202020204" pitchFamily="34" charset="0"/>
                          <a:cs typeface="Arial" panose="020B0604020202020204" pitchFamily="34" charset="0"/>
                        </a:rPr>
                        <a:t>-5%</a:t>
                      </a:r>
                    </a:p>
                  </a:txBody>
                  <a:tcPr marL="9525" marR="9525" marT="9525" marB="0" anchor="ctr"/>
                </a:tc>
              </a:tr>
            </a:tbl>
          </a:graphicData>
        </a:graphic>
      </p:graphicFrame>
      <p:grpSp>
        <p:nvGrpSpPr>
          <p:cNvPr id="12" name="Gruppo 11"/>
          <p:cNvGrpSpPr/>
          <p:nvPr/>
        </p:nvGrpSpPr>
        <p:grpSpPr>
          <a:xfrm>
            <a:off x="266508" y="1763933"/>
            <a:ext cx="3195929" cy="3196320"/>
            <a:chOff x="3287775" y="45288"/>
            <a:chExt cx="3195929" cy="3196320"/>
          </a:xfrm>
        </p:grpSpPr>
        <p:sp>
          <p:nvSpPr>
            <p:cNvPr id="13" name="Ovale 12"/>
            <p:cNvSpPr/>
            <p:nvPr/>
          </p:nvSpPr>
          <p:spPr>
            <a:xfrm>
              <a:off x="3287775" y="45288"/>
              <a:ext cx="3195929" cy="3196320"/>
            </a:xfrm>
            <a:prstGeom prst="ellipse">
              <a:avLst/>
            </a:prstGeom>
            <a:solidFill>
              <a:srgbClr val="CC9900">
                <a:alpha val="50000"/>
              </a:srgbClr>
            </a:solidFill>
            <a:ln>
              <a:solidFill>
                <a:schemeClr val="accent4"/>
              </a:solidFill>
            </a:ln>
          </p:spPr>
          <p:style>
            <a:lnRef idx="2">
              <a:scrgbClr r="0" g="0" b="0"/>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sp>
        <p:sp>
          <p:nvSpPr>
            <p:cNvPr id="14" name="Ovale 4"/>
            <p:cNvSpPr/>
            <p:nvPr/>
          </p:nvSpPr>
          <p:spPr>
            <a:xfrm>
              <a:off x="3755808" y="513378"/>
              <a:ext cx="2259863" cy="226014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latin typeface="Arial" panose="020B0604020202020204" pitchFamily="34" charset="0"/>
                  <a:cs typeface="Arial" panose="020B0604020202020204" pitchFamily="34" charset="0"/>
                </a:rPr>
                <a:t>AS 3: Sviluppo del ruolo della Camera nella governance del territorio</a:t>
              </a:r>
              <a:endParaRPr lang="it-IT" sz="2300" kern="1200" dirty="0">
                <a:latin typeface="Arial" panose="020B0604020202020204" pitchFamily="34" charset="0"/>
                <a:cs typeface="Arial" panose="020B0604020202020204" pitchFamily="34" charset="0"/>
              </a:endParaRPr>
            </a:p>
          </p:txBody>
        </p:sp>
      </p:grpSp>
      <p:grpSp>
        <p:nvGrpSpPr>
          <p:cNvPr id="9" name="Gruppo 8"/>
          <p:cNvGrpSpPr/>
          <p:nvPr/>
        </p:nvGrpSpPr>
        <p:grpSpPr>
          <a:xfrm>
            <a:off x="2341563" y="107618"/>
            <a:ext cx="9394602" cy="430429"/>
            <a:chOff x="2341563" y="107618"/>
            <a:chExt cx="9394602" cy="430429"/>
          </a:xfrm>
        </p:grpSpPr>
        <p:sp>
          <p:nvSpPr>
            <p:cNvPr id="10"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1" name="Connettore 1 10"/>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p:txBody>
          <a:bodyPr/>
          <a:lstStyle/>
          <a:p>
            <a:fld id="{98D9D6CD-C7D4-42E0-A31B-525549CA2A1D}" type="slidenum">
              <a:rPr lang="it-IT" smtClean="0"/>
              <a:t>46</a:t>
            </a:fld>
            <a:endParaRPr lang="it-IT"/>
          </a:p>
        </p:txBody>
      </p:sp>
    </p:spTree>
    <p:extLst>
      <p:ext uri="{BB962C8B-B14F-4D97-AF65-F5344CB8AC3E}">
        <p14:creationId xmlns:p14="http://schemas.microsoft.com/office/powerpoint/2010/main" val="34796326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41505"/>
            <a:ext cx="11477223" cy="584775"/>
          </a:xfrm>
          <a:prstGeom prst="rect">
            <a:avLst/>
          </a:prstGeom>
          <a:solidFill>
            <a:srgbClr val="CC9900"/>
          </a:solidFill>
        </p:spPr>
        <p:txBody>
          <a:bodyPr wrap="square" rtlCol="0">
            <a:spAutoFit/>
          </a:bodyPr>
          <a:lstStyle/>
          <a:p>
            <a:pPr algn="just"/>
            <a:r>
              <a:rPr lang="it-IT" sz="1600" b="1" u="sng" dirty="0" smtClean="0"/>
              <a:t>OBIETTIVO STRATEGICO 13</a:t>
            </a:r>
            <a:r>
              <a:rPr lang="it-IT" sz="1600" b="1" dirty="0" smtClean="0"/>
              <a:t>: </a:t>
            </a:r>
            <a:r>
              <a:rPr lang="it-IT" sz="1600" dirty="0"/>
              <a:t> Rafforzare da protagonista i rapporti con gli </a:t>
            </a:r>
            <a:r>
              <a:rPr lang="it-IT" sz="1600" dirty="0" smtClean="0"/>
              <a:t>stakeholder, </a:t>
            </a:r>
            <a:r>
              <a:rPr lang="it-IT" sz="1600" dirty="0"/>
              <a:t>con particolare riferimento alle </a:t>
            </a:r>
            <a:r>
              <a:rPr lang="it-IT" sz="1600" dirty="0" smtClean="0"/>
              <a:t>Associazioni </a:t>
            </a:r>
            <a:r>
              <a:rPr lang="it-IT" sz="1600" dirty="0"/>
              <a:t>di categoria, Università, Regione, Provincia ed enti locali</a:t>
            </a:r>
          </a:p>
        </p:txBody>
      </p:sp>
      <p:graphicFrame>
        <p:nvGraphicFramePr>
          <p:cNvPr id="5" name="Tabella 4"/>
          <p:cNvGraphicFramePr>
            <a:graphicFrameLocks noGrp="1"/>
          </p:cNvGraphicFramePr>
          <p:nvPr>
            <p:extLst>
              <p:ext uri="{D42A27DB-BD31-4B8C-83A1-F6EECF244321}">
                <p14:modId xmlns:p14="http://schemas.microsoft.com/office/powerpoint/2010/main" val="1498333170"/>
              </p:ext>
            </p:extLst>
          </p:nvPr>
        </p:nvGraphicFramePr>
        <p:xfrm>
          <a:off x="378853" y="2418353"/>
          <a:ext cx="7639319" cy="1741050"/>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0" algn="l"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Partnership istituzionali </a:t>
                      </a:r>
                    </a:p>
                  </a:txBody>
                  <a:tcPr marL="0" marR="0" marT="0" marB="0" anchor="ctr"/>
                </a:tc>
                <a:tc>
                  <a:txBody>
                    <a:bodyPr/>
                    <a:lstStyle/>
                    <a:p>
                      <a:pPr marL="0" algn="l"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Partnership istituzionali in essere 2013 / Partnership istituzionali in essere 2012</a:t>
                      </a:r>
                    </a:p>
                  </a:txBody>
                  <a:tcPr marL="0" marR="0" marT="0" marB="0" anchor="ctr"/>
                </a:tc>
                <a:tc>
                  <a:txBody>
                    <a:bodyPr/>
                    <a:lstStyle/>
                    <a:p>
                      <a:pPr marL="0" algn="ctr"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≥1,02</a:t>
                      </a:r>
                    </a:p>
                  </a:txBody>
                  <a:tcPr marL="0" marR="0" marT="0" marB="0" anchor="ctr"/>
                </a:tc>
                <a:tc>
                  <a:txBody>
                    <a:bodyPr/>
                    <a:lstStyle/>
                    <a:p>
                      <a:pPr marL="0" algn="ctr"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1,00</a:t>
                      </a:r>
                    </a:p>
                  </a:txBody>
                  <a:tcPr marL="0" marR="0" marT="0" marB="0" anchor="ctr"/>
                </a:tc>
                <a:tc>
                  <a:txBody>
                    <a:bodyPr/>
                    <a:lstStyle/>
                    <a:p>
                      <a:pPr marL="0" algn="ctr"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-2%</a:t>
                      </a:r>
                    </a:p>
                  </a:txBody>
                  <a:tcPr marL="0" marR="0" marT="0" marB="0" anchor="ctr"/>
                </a:tc>
                <a:tc rowSpan="2">
                  <a:txBody>
                    <a:bodyPr/>
                    <a:lstStyle/>
                    <a:p>
                      <a:pPr marL="0" algn="ctr" defTabSz="914400" rtl="0" eaLnBrk="1" fontAlgn="ctr" latinLnBrk="0" hangingPunct="1"/>
                      <a:r>
                        <a:rPr lang="it-IT" sz="1050" b="1" i="0" u="none" strike="noStrike" kern="1200" dirty="0">
                          <a:solidFill>
                            <a:schemeClr val="dk1"/>
                          </a:solidFill>
                          <a:effectLst/>
                          <a:latin typeface="Arial" panose="020B0604020202020204" pitchFamily="34" charset="0"/>
                          <a:ea typeface="+mn-ea"/>
                          <a:cs typeface="+mn-cs"/>
                        </a:rPr>
                        <a:t>83%</a:t>
                      </a:r>
                    </a:p>
                  </a:txBody>
                  <a:tcPr marL="0" marR="0" marT="0" marB="0" anchor="ctr">
                    <a:solidFill>
                      <a:schemeClr val="accent4"/>
                    </a:solidFill>
                  </a:tcPr>
                </a:tc>
              </a:tr>
              <a:tr h="518260">
                <a:tc>
                  <a:txBody>
                    <a:bodyPr/>
                    <a:lstStyle/>
                    <a:p>
                      <a:pPr marL="0" algn="l"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Attività/progetti realizzati a seguito di partnership istituzionali</a:t>
                      </a:r>
                    </a:p>
                  </a:txBody>
                  <a:tcPr marL="0" marR="0" marT="0" marB="0" anchor="ctr"/>
                </a:tc>
                <a:tc>
                  <a:txBody>
                    <a:bodyPr/>
                    <a:lstStyle/>
                    <a:p>
                      <a:pPr marL="0" algn="l"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Attività/progetti realizzati 2013 / Attività/progetti realizzati 2012</a:t>
                      </a:r>
                    </a:p>
                  </a:txBody>
                  <a:tcPr marL="0" marR="0" marT="0" marB="0" anchor="ctr"/>
                </a:tc>
                <a:tc>
                  <a:txBody>
                    <a:bodyPr/>
                    <a:lstStyle/>
                    <a:p>
                      <a:pPr marL="0" algn="ctr"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≥1,02</a:t>
                      </a:r>
                    </a:p>
                  </a:txBody>
                  <a:tcPr marL="0" marR="0" marT="0" marB="0" anchor="ctr"/>
                </a:tc>
                <a:tc>
                  <a:txBody>
                    <a:bodyPr/>
                    <a:lstStyle/>
                    <a:p>
                      <a:pPr marL="0" algn="ctr"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0,69</a:t>
                      </a:r>
                    </a:p>
                  </a:txBody>
                  <a:tcPr marL="0" marR="0" marT="0" marB="0" anchor="ctr"/>
                </a:tc>
                <a:tc>
                  <a:txBody>
                    <a:bodyPr/>
                    <a:lstStyle/>
                    <a:p>
                      <a:pPr marL="0" algn="ctr" defTabSz="914400" rtl="0" eaLnBrk="1" fontAlgn="ctr" latinLnBrk="0" hangingPunct="1"/>
                      <a:r>
                        <a:rPr lang="it-IT" sz="1050" b="0" i="0" u="none" strike="noStrike" kern="1200" dirty="0">
                          <a:solidFill>
                            <a:schemeClr val="dk1"/>
                          </a:solidFill>
                          <a:effectLst/>
                          <a:latin typeface="Arial" panose="020B0604020202020204" pitchFamily="34" charset="0"/>
                          <a:ea typeface="+mn-ea"/>
                          <a:cs typeface="+mn-cs"/>
                        </a:rPr>
                        <a:t>-33%</a:t>
                      </a:r>
                    </a:p>
                  </a:txBody>
                  <a:tcPr marL="0" marR="0" marT="0" marB="0" anchor="ctr"/>
                </a:tc>
                <a:tc vMerge="1">
                  <a:txBody>
                    <a:bodyPr/>
                    <a:lstStyle/>
                    <a:p>
                      <a:endParaRPr lang="it-IT"/>
                    </a:p>
                  </a:txBody>
                  <a:tcPr/>
                </a:tc>
              </a:tr>
            </a:tbl>
          </a:graphicData>
        </a:graphic>
      </p:graphicFrame>
      <p:sp>
        <p:nvSpPr>
          <p:cNvPr id="12" name="CasellaDiTesto 11"/>
          <p:cNvSpPr txBox="1"/>
          <p:nvPr/>
        </p:nvSpPr>
        <p:spPr>
          <a:xfrm>
            <a:off x="371340" y="5481259"/>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2034426"/>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2034426"/>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 name="Immagine 1"/>
          <p:cNvPicPr>
            <a:picLocks noChangeAspect="1"/>
          </p:cNvPicPr>
          <p:nvPr/>
        </p:nvPicPr>
        <p:blipFill>
          <a:blip r:embed="rId3"/>
          <a:stretch>
            <a:fillRect/>
          </a:stretch>
        </p:blipFill>
        <p:spPr>
          <a:xfrm>
            <a:off x="2386364" y="5286614"/>
            <a:ext cx="7078321" cy="1035619"/>
          </a:xfrm>
          <a:prstGeom prst="rect">
            <a:avLst/>
          </a:prstGeom>
        </p:spPr>
      </p:pic>
      <p:pic>
        <p:nvPicPr>
          <p:cNvPr id="3" name="Immagine 2"/>
          <p:cNvPicPr>
            <a:picLocks noChangeAspect="1"/>
          </p:cNvPicPr>
          <p:nvPr/>
        </p:nvPicPr>
        <p:blipFill>
          <a:blip r:embed="rId4"/>
          <a:stretch>
            <a:fillRect/>
          </a:stretch>
        </p:blipFill>
        <p:spPr>
          <a:xfrm>
            <a:off x="8553777" y="2588424"/>
            <a:ext cx="3182388" cy="1896020"/>
          </a:xfrm>
          <a:prstGeom prst="rect">
            <a:avLst/>
          </a:prstGeom>
        </p:spPr>
      </p:pic>
      <p:graphicFrame>
        <p:nvGraphicFramePr>
          <p:cNvPr id="16" name="Tabella 15"/>
          <p:cNvGraphicFramePr>
            <a:graphicFrameLocks noGrp="1"/>
          </p:cNvGraphicFramePr>
          <p:nvPr>
            <p:extLst>
              <p:ext uri="{D42A27DB-BD31-4B8C-83A1-F6EECF244321}">
                <p14:modId xmlns:p14="http://schemas.microsoft.com/office/powerpoint/2010/main" val="3090112684"/>
              </p:ext>
            </p:extLst>
          </p:nvPr>
        </p:nvGraphicFramePr>
        <p:xfrm>
          <a:off x="9733554" y="4484444"/>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bg1"/>
                          </a:solidFill>
                          <a:effectLst/>
                          <a:latin typeface="Arial" panose="020B0604020202020204" pitchFamily="34" charset="0"/>
                          <a:cs typeface="Arial" panose="020B0604020202020204" pitchFamily="34" charset="0"/>
                        </a:rPr>
                        <a:t>57%</a:t>
                      </a:r>
                      <a:endParaRPr lang="it-IT" sz="1100" b="1"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solidFill>
                      <a:srgbClr val="FF0000"/>
                    </a:solidFill>
                  </a:tcPr>
                </a:tc>
              </a:tr>
            </a:tbl>
          </a:graphicData>
        </a:graphic>
      </p:graphicFrame>
      <p:sp>
        <p:nvSpPr>
          <p:cNvPr id="6" name="Segnaposto numero diapositiva 5"/>
          <p:cNvSpPr>
            <a:spLocks noGrp="1"/>
          </p:cNvSpPr>
          <p:nvPr>
            <p:ph type="sldNum" sz="quarter" idx="12"/>
          </p:nvPr>
        </p:nvSpPr>
        <p:spPr>
          <a:xfrm>
            <a:off x="9464685" y="6490663"/>
            <a:ext cx="2743200" cy="365125"/>
          </a:xfrm>
        </p:spPr>
        <p:txBody>
          <a:bodyPr/>
          <a:lstStyle/>
          <a:p>
            <a:fld id="{98D9D6CD-C7D4-42E0-A31B-525549CA2A1D}" type="slidenum">
              <a:rPr lang="it-IT" smtClean="0"/>
              <a:t>47</a:t>
            </a:fld>
            <a:endParaRPr lang="it-IT" dirty="0"/>
          </a:p>
        </p:txBody>
      </p:sp>
    </p:spTree>
    <p:extLst>
      <p:ext uri="{BB962C8B-B14F-4D97-AF65-F5344CB8AC3E}">
        <p14:creationId xmlns:p14="http://schemas.microsoft.com/office/powerpoint/2010/main" val="68400026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41505"/>
            <a:ext cx="11477223" cy="584775"/>
          </a:xfrm>
          <a:prstGeom prst="rect">
            <a:avLst/>
          </a:prstGeom>
          <a:solidFill>
            <a:srgbClr val="CC9900"/>
          </a:solidFill>
        </p:spPr>
        <p:txBody>
          <a:bodyPr wrap="square" rtlCol="0">
            <a:spAutoFit/>
          </a:bodyPr>
          <a:lstStyle/>
          <a:p>
            <a:pPr algn="just"/>
            <a:r>
              <a:rPr lang="it-IT" sz="1600" b="1" u="sng" dirty="0" smtClean="0"/>
              <a:t>OBIETTIVO STRATEGICO 14</a:t>
            </a:r>
            <a:r>
              <a:rPr lang="it-IT" sz="1600" b="1" dirty="0" smtClean="0"/>
              <a:t>: </a:t>
            </a:r>
            <a:r>
              <a:rPr lang="it-IT" sz="1600" dirty="0" smtClean="0"/>
              <a:t> </a:t>
            </a:r>
            <a:r>
              <a:rPr lang="it-IT" sz="1600" dirty="0"/>
              <a:t>Accentuare il ruolo della Camera di Commercio nella capacità di orientare le scelte del territorio a partire dalle informazioni statistiche e dalle analisi di contesto</a:t>
            </a:r>
          </a:p>
        </p:txBody>
      </p:sp>
      <p:graphicFrame>
        <p:nvGraphicFramePr>
          <p:cNvPr id="5" name="Tabella 4"/>
          <p:cNvGraphicFramePr>
            <a:graphicFrameLocks noGrp="1"/>
          </p:cNvGraphicFramePr>
          <p:nvPr>
            <p:extLst>
              <p:ext uri="{D42A27DB-BD31-4B8C-83A1-F6EECF244321}">
                <p14:modId xmlns:p14="http://schemas.microsoft.com/office/powerpoint/2010/main" val="1270186327"/>
              </p:ext>
            </p:extLst>
          </p:nvPr>
        </p:nvGraphicFramePr>
        <p:xfrm>
          <a:off x="378853" y="2418353"/>
          <a:ext cx="7639319" cy="1384715"/>
        </p:xfrm>
        <a:graphic>
          <a:graphicData uri="http://schemas.openxmlformats.org/drawingml/2006/table">
            <a:tbl>
              <a:tblPr firstRow="1">
                <a:tableStyleId>{5C22544A-7EE6-4342-B048-85BDC9FD1C3A}</a:tableStyleId>
              </a:tblPr>
              <a:tblGrid>
                <a:gridCol w="1762181"/>
                <a:gridCol w="2219538"/>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fontAlgn="ctr"/>
                      <a:r>
                        <a:rPr lang="it-IT" sz="1050" b="0" i="0" u="none" strike="noStrike" dirty="0">
                          <a:solidFill>
                            <a:schemeClr val="tx1"/>
                          </a:solidFill>
                          <a:effectLst/>
                          <a:latin typeface="Arial" panose="020B0604020202020204" pitchFamily="34" charset="0"/>
                        </a:rPr>
                        <a:t>Accessi alla sezione del sito “Informazioni economico-statistiche”</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Accessi alla sezione del sito “Informazioni economico-statistiche” 2013 / Accessi alla sezione del sito “Informazioni economico-statistiche” 2012</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≥1,05</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1,06</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a:t>
                      </a:r>
                    </a:p>
                  </a:txBody>
                  <a:tcPr marL="0" marR="0" marT="0" marB="0" anchor="ctr"/>
                </a:tc>
                <a:tc>
                  <a:txBody>
                    <a:bodyPr/>
                    <a:lstStyle/>
                    <a:p>
                      <a:pPr algn="ctr" fontAlgn="ctr"/>
                      <a:r>
                        <a:rPr lang="it-IT" sz="1050" b="1" i="0" u="none" strike="noStrike" dirty="0" smtClean="0">
                          <a:solidFill>
                            <a:schemeClr val="tx1"/>
                          </a:solidFill>
                          <a:effectLst/>
                          <a:latin typeface="Arial" panose="020B0604020202020204" pitchFamily="34" charset="0"/>
                          <a:cs typeface="Arial" panose="020B0604020202020204" pitchFamily="34" charset="0"/>
                        </a:rPr>
                        <a:t>100%</a:t>
                      </a:r>
                      <a:endParaRPr lang="it-IT" sz="105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00FF00"/>
                    </a:solidFill>
                  </a:tcPr>
                </a:tc>
              </a:tr>
            </a:tbl>
          </a:graphicData>
        </a:graphic>
      </p:graphicFrame>
      <p:sp>
        <p:nvSpPr>
          <p:cNvPr id="12" name="CasellaDiTesto 11"/>
          <p:cNvSpPr txBox="1"/>
          <p:nvPr/>
        </p:nvSpPr>
        <p:spPr>
          <a:xfrm>
            <a:off x="371340" y="5269390"/>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2034426"/>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2034426"/>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3"/>
          <a:stretch>
            <a:fillRect/>
          </a:stretch>
        </p:blipFill>
        <p:spPr>
          <a:xfrm>
            <a:off x="2326632" y="5276074"/>
            <a:ext cx="5959620" cy="639647"/>
          </a:xfrm>
          <a:prstGeom prst="rect">
            <a:avLst/>
          </a:prstGeom>
        </p:spPr>
      </p:pic>
      <p:pic>
        <p:nvPicPr>
          <p:cNvPr id="3" name="Immagine 2"/>
          <p:cNvPicPr>
            <a:picLocks noChangeAspect="1"/>
          </p:cNvPicPr>
          <p:nvPr/>
        </p:nvPicPr>
        <p:blipFill>
          <a:blip r:embed="rId4"/>
          <a:stretch>
            <a:fillRect/>
          </a:stretch>
        </p:blipFill>
        <p:spPr>
          <a:xfrm>
            <a:off x="8686911" y="2540974"/>
            <a:ext cx="2987299" cy="1920406"/>
          </a:xfrm>
          <a:prstGeom prst="rect">
            <a:avLst/>
          </a:prstGeom>
        </p:spPr>
      </p:pic>
      <p:graphicFrame>
        <p:nvGraphicFramePr>
          <p:cNvPr id="14" name="Tabella 13"/>
          <p:cNvGraphicFramePr>
            <a:graphicFrameLocks noGrp="1"/>
          </p:cNvGraphicFramePr>
          <p:nvPr>
            <p:extLst>
              <p:ext uri="{D42A27DB-BD31-4B8C-83A1-F6EECF244321}">
                <p14:modId xmlns:p14="http://schemas.microsoft.com/office/powerpoint/2010/main" val="3078704675"/>
              </p:ext>
            </p:extLst>
          </p:nvPr>
        </p:nvGraphicFramePr>
        <p:xfrm>
          <a:off x="9776035" y="4461380"/>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bg1"/>
                          </a:solidFill>
                          <a:effectLst/>
                          <a:latin typeface="Arial" panose="020B0604020202020204" pitchFamily="34" charset="0"/>
                          <a:cs typeface="Arial" panose="020B0604020202020204" pitchFamily="34" charset="0"/>
                        </a:rPr>
                        <a:t>45%</a:t>
                      </a:r>
                      <a:endParaRPr lang="it-IT" sz="1100" b="1"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solidFill>
                      <a:srgbClr val="FF0000"/>
                    </a:solidFill>
                  </a:tcPr>
                </a:tc>
              </a:tr>
            </a:tbl>
          </a:graphicData>
        </a:graphic>
      </p:graphicFrame>
      <p:grpSp>
        <p:nvGrpSpPr>
          <p:cNvPr id="15" name="Gruppo 14"/>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6" name="Segnaposto numero diapositiva 5"/>
          <p:cNvSpPr>
            <a:spLocks noGrp="1"/>
          </p:cNvSpPr>
          <p:nvPr>
            <p:ph type="sldNum" sz="quarter" idx="12"/>
          </p:nvPr>
        </p:nvSpPr>
        <p:spPr>
          <a:xfrm>
            <a:off x="9448800" y="6492875"/>
            <a:ext cx="2743200" cy="365125"/>
          </a:xfrm>
        </p:spPr>
        <p:txBody>
          <a:bodyPr/>
          <a:lstStyle/>
          <a:p>
            <a:fld id="{98D9D6CD-C7D4-42E0-A31B-525549CA2A1D}" type="slidenum">
              <a:rPr lang="it-IT" smtClean="0"/>
              <a:t>48</a:t>
            </a:fld>
            <a:endParaRPr lang="it-IT" dirty="0"/>
          </a:p>
        </p:txBody>
      </p:sp>
    </p:spTree>
    <p:extLst>
      <p:ext uri="{BB962C8B-B14F-4D97-AF65-F5344CB8AC3E}">
        <p14:creationId xmlns:p14="http://schemas.microsoft.com/office/powerpoint/2010/main" val="19839778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862730"/>
            <a:ext cx="11477223" cy="584775"/>
          </a:xfrm>
          <a:prstGeom prst="rect">
            <a:avLst/>
          </a:prstGeom>
          <a:solidFill>
            <a:srgbClr val="CC9900"/>
          </a:solidFill>
        </p:spPr>
        <p:txBody>
          <a:bodyPr wrap="square" rtlCol="0">
            <a:spAutoFit/>
          </a:bodyPr>
          <a:lstStyle/>
          <a:p>
            <a:pPr algn="just"/>
            <a:r>
              <a:rPr lang="it-IT" sz="1600" b="1" u="sng" dirty="0" smtClean="0"/>
              <a:t>OBIETTIVO STRATEGICO 15</a:t>
            </a:r>
            <a:r>
              <a:rPr lang="it-IT" sz="1600" b="1" dirty="0" smtClean="0"/>
              <a:t>: </a:t>
            </a:r>
            <a:r>
              <a:rPr lang="it-IT" sz="1600" dirty="0" smtClean="0"/>
              <a:t>Svolgere </a:t>
            </a:r>
            <a:r>
              <a:rPr lang="it-IT" sz="1600" dirty="0"/>
              <a:t>un ruolo di attore nelle partecipazioni societarie, con particolare riferimento al sistema infrastrutturale composto da Porto, Aeroporto e Interporto in una visione integrata</a:t>
            </a:r>
          </a:p>
        </p:txBody>
      </p:sp>
      <p:graphicFrame>
        <p:nvGraphicFramePr>
          <p:cNvPr id="5" name="Tabella 4"/>
          <p:cNvGraphicFramePr>
            <a:graphicFrameLocks noGrp="1"/>
          </p:cNvGraphicFramePr>
          <p:nvPr>
            <p:extLst>
              <p:ext uri="{D42A27DB-BD31-4B8C-83A1-F6EECF244321}">
                <p14:modId xmlns:p14="http://schemas.microsoft.com/office/powerpoint/2010/main" val="1455629890"/>
              </p:ext>
            </p:extLst>
          </p:nvPr>
        </p:nvGraphicFramePr>
        <p:xfrm>
          <a:off x="378853" y="1983464"/>
          <a:ext cx="7639319" cy="2833863"/>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520809">
                <a:tc>
                  <a:txBody>
                    <a:bodyPr/>
                    <a:lstStyle/>
                    <a:p>
                      <a:pPr marL="36000" algn="l" fontAlgn="ctr"/>
                      <a:r>
                        <a:rPr lang="it-IT" sz="1050" b="0" i="0" u="none" strike="noStrike" dirty="0">
                          <a:solidFill>
                            <a:schemeClr val="tx1"/>
                          </a:solidFill>
                          <a:effectLst/>
                          <a:latin typeface="Arial" panose="020B0604020202020204" pitchFamily="34" charset="0"/>
                        </a:rPr>
                        <a:t>Mantenimento e/o acquisizione delle partecipazioni societarie strategiche</a:t>
                      </a:r>
                    </a:p>
                  </a:txBody>
                  <a:tcPr marL="0" marR="0" marT="0" marB="0" anchor="ctr"/>
                </a:tc>
                <a:tc>
                  <a:txBody>
                    <a:bodyPr/>
                    <a:lstStyle/>
                    <a:p>
                      <a:pPr marL="36000" algn="l" fontAlgn="ctr"/>
                      <a:r>
                        <a:rPr lang="it-IT" sz="1050" b="0" i="0" u="none" strike="noStrike">
                          <a:solidFill>
                            <a:schemeClr val="tx1"/>
                          </a:solidFill>
                          <a:effectLst/>
                          <a:latin typeface="Arial" panose="020B0604020202020204" pitchFamily="34" charset="0"/>
                        </a:rPr>
                        <a:t>Partecipazioni in essere nel 2013</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17</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19</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-12%</a:t>
                      </a:r>
                    </a:p>
                  </a:txBody>
                  <a:tcPr marL="0" marR="0" marT="0" marB="0" anchor="ctr"/>
                </a:tc>
                <a:tc rowSpan="4">
                  <a:txBody>
                    <a:bodyPr/>
                    <a:lstStyle/>
                    <a:p>
                      <a:pPr algn="ctr" fontAlgn="ctr"/>
                      <a:r>
                        <a:rPr lang="it-IT" sz="1050" b="1" i="0" u="none" strike="noStrike" dirty="0">
                          <a:solidFill>
                            <a:schemeClr val="tx1"/>
                          </a:solidFill>
                          <a:effectLst/>
                          <a:latin typeface="Arial" panose="020B0604020202020204" pitchFamily="34" charset="0"/>
                        </a:rPr>
                        <a:t>72%</a:t>
                      </a:r>
                    </a:p>
                  </a:txBody>
                  <a:tcPr marL="0" marR="0" marT="0" marB="0" anchor="ctr">
                    <a:solidFill>
                      <a:schemeClr val="accent4"/>
                    </a:solidFill>
                  </a:tcPr>
                </a:tc>
              </a:tr>
              <a:tr h="540561">
                <a:tc>
                  <a:txBody>
                    <a:bodyPr/>
                    <a:lstStyle/>
                    <a:p>
                      <a:pPr marL="36000" algn="l" fontAlgn="ctr"/>
                      <a:r>
                        <a:rPr lang="it-IT" sz="1050" b="0" i="0" u="none" strike="noStrike" dirty="0">
                          <a:solidFill>
                            <a:schemeClr val="tx1"/>
                          </a:solidFill>
                          <a:effectLst/>
                          <a:latin typeface="Arial" panose="020B0604020202020204" pitchFamily="34" charset="0"/>
                        </a:rPr>
                        <a:t>Razionalizzazione delle quote associative Sviluppo Economico</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Valore delle quote associative 2013 / Valore delle quote associative 2012</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0,88 </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12%</a:t>
                      </a:r>
                    </a:p>
                  </a:txBody>
                  <a:tcPr marL="0" marR="0" marT="0" marB="0" anchor="ctr"/>
                </a:tc>
                <a:tc vMerge="1">
                  <a:txBody>
                    <a:bodyPr/>
                    <a:lstStyle/>
                    <a:p>
                      <a:endParaRPr lang="it-IT"/>
                    </a:p>
                  </a:txBody>
                  <a:tcPr>
                    <a:solidFill>
                      <a:srgbClr val="00FF00"/>
                    </a:solidFill>
                  </a:tcPr>
                </a:tc>
              </a:tr>
              <a:tr h="638175">
                <a:tc>
                  <a:txBody>
                    <a:bodyPr/>
                    <a:lstStyle/>
                    <a:p>
                      <a:pPr marL="36000" algn="l" fontAlgn="ctr"/>
                      <a:r>
                        <a:rPr lang="it-IT" sz="1050" b="0" i="0" u="none" strike="noStrike" dirty="0">
                          <a:solidFill>
                            <a:schemeClr val="tx1"/>
                          </a:solidFill>
                          <a:effectLst/>
                          <a:latin typeface="Arial" panose="020B0604020202020204" pitchFamily="34" charset="0"/>
                        </a:rPr>
                        <a:t>Presenza rappresentanti dell’ente negli organi delle società partecipate</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Riunioni partecipate dai rappresentanti dell’ente / Riunioni convocate </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85%</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96%</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13%</a:t>
                      </a:r>
                    </a:p>
                  </a:txBody>
                  <a:tcPr marL="0" marR="0" marT="0" marB="0" anchor="ctr"/>
                </a:tc>
                <a:tc vMerge="1">
                  <a:txBody>
                    <a:bodyPr/>
                    <a:lstStyle/>
                    <a:p>
                      <a:endParaRPr lang="it-IT"/>
                    </a:p>
                  </a:txBody>
                  <a:tcPr>
                    <a:solidFill>
                      <a:srgbClr val="00FF00"/>
                    </a:solidFill>
                  </a:tcPr>
                </a:tc>
              </a:tr>
              <a:tr h="549703">
                <a:tc>
                  <a:txBody>
                    <a:bodyPr/>
                    <a:lstStyle/>
                    <a:p>
                      <a:pPr marL="36000" algn="l" fontAlgn="ctr"/>
                      <a:r>
                        <a:rPr lang="it-IT" sz="1050" b="0" i="0" u="none" strike="noStrike" dirty="0">
                          <a:solidFill>
                            <a:schemeClr val="tx1"/>
                          </a:solidFill>
                          <a:effectLst/>
                          <a:latin typeface="Arial" panose="020B0604020202020204" pitchFamily="34" charset="0"/>
                        </a:rPr>
                        <a:t>Partner aderenti all'accordo di programma</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Partner Accordo di Programma anno 2013 / Partner Accordo di Programma 2012</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1,17</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-100%</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371340" y="5592783"/>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599537"/>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599537"/>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 name="Immagine 1"/>
          <p:cNvPicPr>
            <a:picLocks noChangeAspect="1"/>
          </p:cNvPicPr>
          <p:nvPr/>
        </p:nvPicPr>
        <p:blipFill>
          <a:blip r:embed="rId3"/>
          <a:stretch>
            <a:fillRect/>
          </a:stretch>
        </p:blipFill>
        <p:spPr>
          <a:xfrm>
            <a:off x="8666175" y="2305567"/>
            <a:ext cx="3182388" cy="1896020"/>
          </a:xfrm>
          <a:prstGeom prst="rect">
            <a:avLst/>
          </a:prstGeom>
        </p:spPr>
      </p:pic>
      <p:graphicFrame>
        <p:nvGraphicFramePr>
          <p:cNvPr id="16" name="Tabella 15"/>
          <p:cNvGraphicFramePr>
            <a:graphicFrameLocks noGrp="1"/>
          </p:cNvGraphicFramePr>
          <p:nvPr>
            <p:extLst>
              <p:ext uri="{D42A27DB-BD31-4B8C-83A1-F6EECF244321}">
                <p14:modId xmlns:p14="http://schemas.microsoft.com/office/powerpoint/2010/main" val="785609296"/>
              </p:ext>
            </p:extLst>
          </p:nvPr>
        </p:nvGraphicFramePr>
        <p:xfrm>
          <a:off x="9776035" y="4182605"/>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70%</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chemeClr val="accent4"/>
                    </a:solidFill>
                  </a:tcPr>
                </a:tc>
              </a:tr>
            </a:tbl>
          </a:graphicData>
        </a:graphic>
      </p:graphicFrame>
      <p:pic>
        <p:nvPicPr>
          <p:cNvPr id="3" name="Immagine 2"/>
          <p:cNvPicPr>
            <a:picLocks noChangeAspect="1"/>
          </p:cNvPicPr>
          <p:nvPr/>
        </p:nvPicPr>
        <p:blipFill>
          <a:blip r:embed="rId4"/>
          <a:stretch>
            <a:fillRect/>
          </a:stretch>
        </p:blipFill>
        <p:spPr>
          <a:xfrm>
            <a:off x="2386364" y="5229922"/>
            <a:ext cx="6452104" cy="1419412"/>
          </a:xfrm>
          <a:prstGeom prst="rect">
            <a:avLst/>
          </a:prstGeom>
        </p:spPr>
      </p:pic>
      <p:sp>
        <p:nvSpPr>
          <p:cNvPr id="6" name="Segnaposto numero diapositiva 5"/>
          <p:cNvSpPr>
            <a:spLocks noGrp="1"/>
          </p:cNvSpPr>
          <p:nvPr>
            <p:ph type="sldNum" sz="quarter" idx="12"/>
          </p:nvPr>
        </p:nvSpPr>
        <p:spPr>
          <a:xfrm>
            <a:off x="9448800" y="6492875"/>
            <a:ext cx="2743200" cy="365125"/>
          </a:xfrm>
        </p:spPr>
        <p:txBody>
          <a:bodyPr/>
          <a:lstStyle/>
          <a:p>
            <a:fld id="{98D9D6CD-C7D4-42E0-A31B-525549CA2A1D}" type="slidenum">
              <a:rPr lang="it-IT" smtClean="0"/>
              <a:t>49</a:t>
            </a:fld>
            <a:endParaRPr lang="it-IT" dirty="0"/>
          </a:p>
        </p:txBody>
      </p:sp>
    </p:spTree>
    <p:extLst>
      <p:ext uri="{BB962C8B-B14F-4D97-AF65-F5344CB8AC3E}">
        <p14:creationId xmlns:p14="http://schemas.microsoft.com/office/powerpoint/2010/main" val="312556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0188" y="-5070"/>
            <a:ext cx="20574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ChangeArrowheads="1"/>
          </p:cNvSpPr>
          <p:nvPr/>
        </p:nvSpPr>
        <p:spPr bwMode="auto">
          <a:xfrm>
            <a:off x="1524000" y="-1588"/>
            <a:ext cx="18415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it-IT" sz="2400">
              <a:latin typeface="Times New Roman" panose="02020603050405020304" pitchFamily="18" charset="0"/>
              <a:cs typeface="Times New Roman" panose="02020603050405020304" pitchFamily="18" charset="0"/>
            </a:endParaRPr>
          </a:p>
        </p:txBody>
      </p:sp>
      <p:sp>
        <p:nvSpPr>
          <p:cNvPr id="3077" name="CasellaDiTesto 9"/>
          <p:cNvSpPr txBox="1">
            <a:spLocks noChangeArrowheads="1"/>
          </p:cNvSpPr>
          <p:nvPr/>
        </p:nvSpPr>
        <p:spPr bwMode="auto">
          <a:xfrm>
            <a:off x="230188" y="1332635"/>
            <a:ext cx="6561138"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r>
              <a:rPr lang="it-IT" sz="1100" dirty="0">
                <a:solidFill>
                  <a:srgbClr val="5F5748"/>
                </a:solidFill>
                <a:latin typeface="Arial" panose="020B0604020202020204" pitchFamily="34" charset="0"/>
              </a:rPr>
              <a:t>L’economia provinciale mantiene la sua vocazione al commercio internazionale. Tuttavia, dopo il discreto incremento del valore delle </a:t>
            </a:r>
            <a:r>
              <a:rPr lang="it-IT" sz="1200" b="1" dirty="0">
                <a:solidFill>
                  <a:srgbClr val="5F5748"/>
                </a:solidFill>
                <a:latin typeface="Arial" panose="020B0604020202020204" pitchFamily="34" charset="0"/>
              </a:rPr>
              <a:t>esportazioni</a:t>
            </a:r>
            <a:r>
              <a:rPr lang="it-IT" sz="1200" dirty="0">
                <a:solidFill>
                  <a:srgbClr val="5F5748"/>
                </a:solidFill>
                <a:latin typeface="Arial" panose="020B0604020202020204" pitchFamily="34" charset="0"/>
              </a:rPr>
              <a:t> </a:t>
            </a:r>
            <a:r>
              <a:rPr lang="it-IT" sz="1100" dirty="0">
                <a:solidFill>
                  <a:srgbClr val="5F5748"/>
                </a:solidFill>
                <a:latin typeface="Arial" panose="020B0604020202020204" pitchFamily="34" charset="0"/>
              </a:rPr>
              <a:t>delle imprese della provincia di Ancona registrato nel 2011 (+9,3%), il 2012 ha fatto riscontrare un rallentamento (+4,2%), come peraltro avvenuto anche a livello nazionale. </a:t>
            </a:r>
            <a:r>
              <a:rPr lang="it-IT" sz="1200" b="1" dirty="0">
                <a:solidFill>
                  <a:srgbClr val="5F5748"/>
                </a:solidFill>
                <a:latin typeface="Arial" panose="020B0604020202020204" pitchFamily="34" charset="0"/>
              </a:rPr>
              <a:t>Il 2013 si è chiuso con un tasso di crescita di +4,0% rispetto </a:t>
            </a:r>
            <a:r>
              <a:rPr lang="it-IT" sz="1200" b="1" dirty="0" smtClean="0">
                <a:solidFill>
                  <a:srgbClr val="5F5748"/>
                </a:solidFill>
                <a:latin typeface="Arial" panose="020B0604020202020204" pitchFamily="34" charset="0"/>
              </a:rPr>
              <a:t>al 2012</a:t>
            </a:r>
            <a:r>
              <a:rPr lang="it-IT" sz="1200" b="1" dirty="0">
                <a:solidFill>
                  <a:srgbClr val="5F5748"/>
                </a:solidFill>
                <a:latin typeface="Arial" panose="020B0604020202020204" pitchFamily="34" charset="0"/>
              </a:rPr>
              <a:t>, </a:t>
            </a:r>
            <a:r>
              <a:rPr lang="it-IT" sz="1100" dirty="0">
                <a:solidFill>
                  <a:srgbClr val="5F5748"/>
                </a:solidFill>
                <a:latin typeface="Arial" panose="020B0604020202020204" pitchFamily="34" charset="0"/>
              </a:rPr>
              <a:t>a fronte di un’impercettibile contrazione a livello nazionale (-0,1%). Se raffrontata con la media regionale, la performance delle imprese della provincia di Ancona sui mercati internazionali è stata meno brillante, visto che il tasso di crescita dell’export marchigiano è stato del 12,3% nel 2013 per effetto dell’importante crescita dell’export piceno, legata ai prodotti medicinali e preparati farmaceutici.</a:t>
            </a:r>
          </a:p>
          <a:p>
            <a:pPr algn="just" eaLnBrk="1" hangingPunct="1"/>
            <a:endParaRPr lang="it-IT" sz="1100" dirty="0">
              <a:solidFill>
                <a:srgbClr val="5F5748"/>
              </a:solidFill>
              <a:latin typeface="Arial" panose="020B0604020202020204" pitchFamily="34" charset="0"/>
            </a:endParaRPr>
          </a:p>
          <a:p>
            <a:pPr algn="just"/>
            <a:r>
              <a:rPr lang="it-IT" sz="1100" dirty="0">
                <a:solidFill>
                  <a:srgbClr val="5F5748"/>
                </a:solidFill>
                <a:latin typeface="Arial" panose="020B0604020202020204" pitchFamily="34" charset="0"/>
              </a:rPr>
              <a:t>Sul versante delle </a:t>
            </a:r>
            <a:r>
              <a:rPr lang="it-IT" sz="1200" b="1" dirty="0">
                <a:solidFill>
                  <a:srgbClr val="5F5748"/>
                </a:solidFill>
                <a:latin typeface="Arial" panose="020B0604020202020204" pitchFamily="34" charset="0"/>
              </a:rPr>
              <a:t>importazioni</a:t>
            </a:r>
            <a:r>
              <a:rPr lang="it-IT" sz="1100" dirty="0">
                <a:solidFill>
                  <a:srgbClr val="5F5748"/>
                </a:solidFill>
                <a:latin typeface="Arial" panose="020B0604020202020204" pitchFamily="34" charset="0"/>
              </a:rPr>
              <a:t>, dopo un 2012 con valore annuale provinciale sostanzialmente invariato rispetto al 2011 (+0,3%), </a:t>
            </a:r>
            <a:r>
              <a:rPr lang="it-IT" sz="1200" b="1" dirty="0" smtClean="0">
                <a:solidFill>
                  <a:srgbClr val="5F5748"/>
                </a:solidFill>
                <a:latin typeface="Arial" panose="020B0604020202020204" pitchFamily="34" charset="0"/>
              </a:rPr>
              <a:t>il </a:t>
            </a:r>
            <a:r>
              <a:rPr lang="it-IT" sz="1200" b="1" dirty="0">
                <a:solidFill>
                  <a:srgbClr val="5F5748"/>
                </a:solidFill>
                <a:latin typeface="Arial" panose="020B0604020202020204" pitchFamily="34" charset="0"/>
              </a:rPr>
              <a:t>2013 si caratterizza, per una consistente </a:t>
            </a:r>
            <a:r>
              <a:rPr lang="it-IT" sz="1200" b="1" dirty="0" smtClean="0">
                <a:solidFill>
                  <a:srgbClr val="5F5748"/>
                </a:solidFill>
                <a:latin typeface="Arial" panose="020B0604020202020204" pitchFamily="34" charset="0"/>
              </a:rPr>
              <a:t>contrazione      </a:t>
            </a:r>
            <a:r>
              <a:rPr lang="it-IT" sz="1100" dirty="0" smtClean="0">
                <a:solidFill>
                  <a:srgbClr val="5F5748"/>
                </a:solidFill>
                <a:latin typeface="Arial" panose="020B0604020202020204" pitchFamily="34" charset="0"/>
              </a:rPr>
              <a:t>(-11,3</a:t>
            </a:r>
            <a:r>
              <a:rPr lang="it-IT" sz="1100" dirty="0">
                <a:solidFill>
                  <a:srgbClr val="5F5748"/>
                </a:solidFill>
                <a:latin typeface="Arial" panose="020B0604020202020204" pitchFamily="34" charset="0"/>
              </a:rPr>
              <a:t>%), fondamentalmente legata alle vicende della raffineria falconarese. L’anno si è concluso con  un valore del  saldo della bilancia commerciale  positivo per oltre 700 milioni di euro. </a:t>
            </a:r>
          </a:p>
        </p:txBody>
      </p:sp>
      <p:sp>
        <p:nvSpPr>
          <p:cNvPr id="3078" name="CasellaDiTesto 12"/>
          <p:cNvSpPr txBox="1">
            <a:spLocks noChangeArrowheads="1"/>
          </p:cNvSpPr>
          <p:nvPr/>
        </p:nvSpPr>
        <p:spPr bwMode="auto">
          <a:xfrm>
            <a:off x="292738" y="4541936"/>
            <a:ext cx="1153870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r>
              <a:rPr lang="it-IT" sz="1100" dirty="0">
                <a:solidFill>
                  <a:srgbClr val="5F5748"/>
                </a:solidFill>
                <a:latin typeface="Arial" panose="020B0604020202020204" pitchFamily="34" charset="0"/>
              </a:rPr>
              <a:t>Le </a:t>
            </a:r>
            <a:r>
              <a:rPr lang="it-IT" sz="1200" b="1" dirty="0">
                <a:solidFill>
                  <a:srgbClr val="5F5748"/>
                </a:solidFill>
                <a:latin typeface="Arial" panose="020B0604020202020204" pitchFamily="34" charset="0"/>
              </a:rPr>
              <a:t>produzioni della meccanica e delle imprese specializzate negli apparecchi elettrici </a:t>
            </a:r>
            <a:r>
              <a:rPr lang="it-IT" sz="1100" dirty="0">
                <a:solidFill>
                  <a:srgbClr val="5F5748"/>
                </a:solidFill>
                <a:latin typeface="Arial" panose="020B0604020202020204" pitchFamily="34" charset="0"/>
              </a:rPr>
              <a:t>(tra cui gli apparecchi ad uso domestico) hanno rappresentato anche nel 2013 le voci principali dell’export manifatturiero della provincia di Ancona: insieme assorbono il 47,5% del valore complessivo delle vendite di prodotti manifatturieri nei mercati esteri. Nel caso dei macchinari e apparecchi si è registrato un incremento rispetto allo stesso periodo del 2012 (+7,6%), mentre con riferimento agli apparecchi elettrici la tendenza rilevata è negativa, -2,8%.</a:t>
            </a:r>
          </a:p>
        </p:txBody>
      </p:sp>
      <p:sp>
        <p:nvSpPr>
          <p:cNvPr id="3079" name="Rettangolo 13"/>
          <p:cNvSpPr>
            <a:spLocks noChangeArrowheads="1"/>
          </p:cNvSpPr>
          <p:nvPr/>
        </p:nvSpPr>
        <p:spPr bwMode="auto">
          <a:xfrm>
            <a:off x="7497763" y="794876"/>
            <a:ext cx="33131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t-IT" sz="1000" b="1">
                <a:solidFill>
                  <a:srgbClr val="5F5748"/>
                </a:solidFill>
                <a:latin typeface="Arial" panose="020B0604020202020204" pitchFamily="34" charset="0"/>
                <a:cs typeface="Times New Roman" panose="02020603050405020304" pitchFamily="18" charset="0"/>
              </a:rPr>
              <a:t>Variazioni percentuali tendenziali cumulate delle esportazioni – Ancona, Marche e Italia,  2011- 2013</a:t>
            </a:r>
            <a:endParaRPr lang="it-IT" sz="1000">
              <a:latin typeface="Times New Roman" panose="02020603050405020304" pitchFamily="18" charset="0"/>
              <a:cs typeface="Times New Roman" panose="02020603050405020304" pitchFamily="18" charset="0"/>
            </a:endParaRPr>
          </a:p>
        </p:txBody>
      </p:sp>
      <p:sp>
        <p:nvSpPr>
          <p:cNvPr id="3080" name="Rettangolo 14"/>
          <p:cNvSpPr>
            <a:spLocks noChangeArrowheads="1"/>
          </p:cNvSpPr>
          <p:nvPr/>
        </p:nvSpPr>
        <p:spPr bwMode="auto">
          <a:xfrm>
            <a:off x="7573963" y="3900026"/>
            <a:ext cx="19351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t-IT" sz="900" i="1">
                <a:solidFill>
                  <a:srgbClr val="5F5748"/>
                </a:solidFill>
                <a:latin typeface="Arial" panose="020B0604020202020204" pitchFamily="34" charset="0"/>
                <a:cs typeface="Times New Roman" panose="02020603050405020304" pitchFamily="18" charset="0"/>
              </a:rPr>
              <a:t>Fonte: elaborazione su dati ISTAT</a:t>
            </a:r>
            <a:endParaRPr lang="it-IT" sz="900">
              <a:latin typeface="Times New Roman" panose="02020603050405020304" pitchFamily="18" charset="0"/>
              <a:cs typeface="Times New Roman" panose="02020603050405020304" pitchFamily="18" charset="0"/>
            </a:endParaRPr>
          </a:p>
        </p:txBody>
      </p:sp>
      <p:sp>
        <p:nvSpPr>
          <p:cNvPr id="3081" name="CasellaDiTesto 15"/>
          <p:cNvSpPr txBox="1">
            <a:spLocks noChangeArrowheads="1"/>
          </p:cNvSpPr>
          <p:nvPr/>
        </p:nvSpPr>
        <p:spPr bwMode="auto">
          <a:xfrm>
            <a:off x="292739" y="5526087"/>
            <a:ext cx="1153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r>
              <a:rPr lang="it-IT" sz="1100" dirty="0">
                <a:solidFill>
                  <a:srgbClr val="5F5748"/>
                </a:solidFill>
                <a:latin typeface="Arial" panose="020B0604020202020204" pitchFamily="34" charset="0"/>
              </a:rPr>
              <a:t>La </a:t>
            </a:r>
            <a:r>
              <a:rPr lang="it-IT" sz="1200" b="1" dirty="0">
                <a:solidFill>
                  <a:srgbClr val="5F5748"/>
                </a:solidFill>
                <a:latin typeface="Arial" panose="020B0604020202020204" pitchFamily="34" charset="0"/>
              </a:rPr>
              <a:t>Francia</a:t>
            </a:r>
            <a:r>
              <a:rPr lang="it-IT" sz="1200" dirty="0">
                <a:solidFill>
                  <a:srgbClr val="5F5748"/>
                </a:solidFill>
                <a:latin typeface="Arial" panose="020B0604020202020204" pitchFamily="34" charset="0"/>
              </a:rPr>
              <a:t> </a:t>
            </a:r>
            <a:r>
              <a:rPr lang="it-IT" sz="1100" dirty="0">
                <a:solidFill>
                  <a:srgbClr val="5F5748"/>
                </a:solidFill>
                <a:latin typeface="Arial" panose="020B0604020202020204" pitchFamily="34" charset="0"/>
              </a:rPr>
              <a:t>e la </a:t>
            </a:r>
            <a:r>
              <a:rPr lang="it-IT" sz="1200" b="1" dirty="0">
                <a:solidFill>
                  <a:srgbClr val="5F5748"/>
                </a:solidFill>
                <a:latin typeface="Arial" panose="020B0604020202020204" pitchFamily="34" charset="0"/>
              </a:rPr>
              <a:t>Germania</a:t>
            </a:r>
            <a:r>
              <a:rPr lang="it-IT" sz="1200" dirty="0">
                <a:solidFill>
                  <a:srgbClr val="5F5748"/>
                </a:solidFill>
                <a:latin typeface="Arial" panose="020B0604020202020204" pitchFamily="34" charset="0"/>
              </a:rPr>
              <a:t> </a:t>
            </a:r>
            <a:r>
              <a:rPr lang="it-IT" sz="1100" dirty="0">
                <a:solidFill>
                  <a:srgbClr val="5F5748"/>
                </a:solidFill>
                <a:latin typeface="Arial" panose="020B0604020202020204" pitchFamily="34" charset="0"/>
              </a:rPr>
              <a:t>sono tradizionalmente i </a:t>
            </a:r>
            <a:r>
              <a:rPr lang="it-IT" sz="1200" b="1" dirty="0">
                <a:solidFill>
                  <a:srgbClr val="5F5748"/>
                </a:solidFill>
                <a:latin typeface="Arial" panose="020B0604020202020204" pitchFamily="34" charset="0"/>
              </a:rPr>
              <a:t>principali mercati di destinazione </a:t>
            </a:r>
            <a:r>
              <a:rPr lang="it-IT" sz="1100" dirty="0">
                <a:solidFill>
                  <a:srgbClr val="5F5748"/>
                </a:solidFill>
                <a:latin typeface="Arial" panose="020B0604020202020204" pitchFamily="34" charset="0"/>
              </a:rPr>
              <a:t>dei prodotti manifatturieri delle imprese della provincia di Ancona. Per entrambi i paesi nel 2013 la </a:t>
            </a:r>
            <a:r>
              <a:rPr lang="it-IT" sz="1200" b="1" dirty="0">
                <a:solidFill>
                  <a:srgbClr val="5F5748"/>
                </a:solidFill>
                <a:latin typeface="Arial" panose="020B0604020202020204" pitchFamily="34" charset="0"/>
              </a:rPr>
              <a:t>domanda</a:t>
            </a:r>
            <a:r>
              <a:rPr lang="it-IT" sz="1200" dirty="0">
                <a:solidFill>
                  <a:srgbClr val="5F5748"/>
                </a:solidFill>
                <a:latin typeface="Arial" panose="020B0604020202020204" pitchFamily="34" charset="0"/>
              </a:rPr>
              <a:t> </a:t>
            </a:r>
            <a:r>
              <a:rPr lang="it-IT" sz="1100" dirty="0">
                <a:solidFill>
                  <a:srgbClr val="5F5748"/>
                </a:solidFill>
                <a:latin typeface="Arial" panose="020B0604020202020204" pitchFamily="34" charset="0"/>
              </a:rPr>
              <a:t>è risultata </a:t>
            </a:r>
            <a:r>
              <a:rPr lang="it-IT" sz="1200" b="1" dirty="0">
                <a:solidFill>
                  <a:srgbClr val="5F5748"/>
                </a:solidFill>
                <a:latin typeface="Arial" panose="020B0604020202020204" pitchFamily="34" charset="0"/>
              </a:rPr>
              <a:t>in moderato calo </a:t>
            </a:r>
            <a:r>
              <a:rPr lang="it-IT" sz="1100" dirty="0">
                <a:solidFill>
                  <a:srgbClr val="5F5748"/>
                </a:solidFill>
                <a:latin typeface="Arial" panose="020B0604020202020204" pitchFamily="34" charset="0"/>
              </a:rPr>
              <a:t>rispetto allo stesso periodo del 2012, rispettivamente del -1,7% e del -0,8%. Al contrario si rileva una </a:t>
            </a:r>
            <a:r>
              <a:rPr lang="it-IT" sz="1200" b="1" dirty="0">
                <a:solidFill>
                  <a:srgbClr val="5F5748"/>
                </a:solidFill>
                <a:latin typeface="Arial" panose="020B0604020202020204" pitchFamily="34" charset="0"/>
              </a:rPr>
              <a:t>forte crescita delle esportazioni verso gli Stati Uniti </a:t>
            </a:r>
            <a:r>
              <a:rPr lang="it-IT" sz="1100" dirty="0">
                <a:solidFill>
                  <a:srgbClr val="5F5748"/>
                </a:solidFill>
                <a:latin typeface="Arial" panose="020B0604020202020204" pitchFamily="34" charset="0"/>
              </a:rPr>
              <a:t>(+43,7%), confermando la tendenza già riscontrata nel 2012, che divengono così il terzo mercato per le esportazioni doriche.</a:t>
            </a:r>
          </a:p>
        </p:txBody>
      </p:sp>
      <p:graphicFrame>
        <p:nvGraphicFramePr>
          <p:cNvPr id="13" name="Grafico 12"/>
          <p:cNvGraphicFramePr>
            <a:graphicFrameLocks/>
          </p:cNvGraphicFramePr>
          <p:nvPr>
            <p:extLst>
              <p:ext uri="{D42A27DB-BD31-4B8C-83A1-F6EECF244321}">
                <p14:modId xmlns:p14="http://schemas.microsoft.com/office/powerpoint/2010/main" val="195106335"/>
              </p:ext>
            </p:extLst>
          </p:nvPr>
        </p:nvGraphicFramePr>
        <p:xfrm>
          <a:off x="6921500" y="1195455"/>
          <a:ext cx="4703233" cy="2692399"/>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Gruppo 11"/>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p:txBody>
          <a:bodyPr/>
          <a:lstStyle/>
          <a:p>
            <a:fld id="{98D9D6CD-C7D4-42E0-A31B-525549CA2A1D}" type="slidenum">
              <a:rPr lang="it-IT" smtClean="0"/>
              <a:t>5</a:t>
            </a:fld>
            <a:endParaRPr lang="it-IT"/>
          </a:p>
        </p:txBody>
      </p:sp>
    </p:spTree>
    <p:extLst>
      <p:ext uri="{BB962C8B-B14F-4D97-AF65-F5344CB8AC3E}">
        <p14:creationId xmlns:p14="http://schemas.microsoft.com/office/powerpoint/2010/main" val="41002447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41505"/>
            <a:ext cx="11477223" cy="338554"/>
          </a:xfrm>
          <a:prstGeom prst="rect">
            <a:avLst/>
          </a:prstGeom>
          <a:solidFill>
            <a:srgbClr val="CC9900"/>
          </a:solidFill>
        </p:spPr>
        <p:txBody>
          <a:bodyPr wrap="square" rtlCol="0">
            <a:spAutoFit/>
          </a:bodyPr>
          <a:lstStyle/>
          <a:p>
            <a:pPr algn="just"/>
            <a:r>
              <a:rPr lang="it-IT" sz="1600" b="1" u="sng" dirty="0" smtClean="0"/>
              <a:t>OBIETTIVO STRATEGICO 16</a:t>
            </a:r>
            <a:r>
              <a:rPr lang="it-IT" sz="1600" b="1" dirty="0" smtClean="0"/>
              <a:t>: </a:t>
            </a:r>
            <a:r>
              <a:rPr lang="it-IT" sz="1600" dirty="0"/>
              <a:t>Riposizionare la Camera di Commercio nel sistema camerale nazionale e regionale</a:t>
            </a:r>
          </a:p>
        </p:txBody>
      </p:sp>
      <p:graphicFrame>
        <p:nvGraphicFramePr>
          <p:cNvPr id="5" name="Tabella 4"/>
          <p:cNvGraphicFramePr>
            <a:graphicFrameLocks noGrp="1"/>
          </p:cNvGraphicFramePr>
          <p:nvPr>
            <p:extLst>
              <p:ext uri="{D42A27DB-BD31-4B8C-83A1-F6EECF244321}">
                <p14:modId xmlns:p14="http://schemas.microsoft.com/office/powerpoint/2010/main" val="73120113"/>
              </p:ext>
            </p:extLst>
          </p:nvPr>
        </p:nvGraphicFramePr>
        <p:xfrm>
          <a:off x="378853" y="2028068"/>
          <a:ext cx="7639319" cy="2465878"/>
        </p:xfrm>
        <a:graphic>
          <a:graphicData uri="http://schemas.openxmlformats.org/drawingml/2006/table">
            <a:tbl>
              <a:tblPr firstRow="1">
                <a:tableStyleId>{5C22544A-7EE6-4342-B048-85BDC9FD1C3A}</a:tableStyleId>
              </a:tblPr>
              <a:tblGrid>
                <a:gridCol w="2130171"/>
                <a:gridCol w="1851548"/>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fontAlgn="ctr"/>
                      <a:r>
                        <a:rPr lang="it-IT" sz="1050" b="0" i="0" u="none" strike="noStrike" dirty="0">
                          <a:solidFill>
                            <a:schemeClr val="tx1"/>
                          </a:solidFill>
                          <a:effectLst/>
                          <a:latin typeface="Arial" panose="020B0604020202020204" pitchFamily="34" charset="0"/>
                        </a:rPr>
                        <a:t>Presenza dei rappresentanti dell’ente negli organi </a:t>
                      </a:r>
                      <a:r>
                        <a:rPr lang="it-IT" sz="1050" b="0" i="0" u="none" strike="noStrike" dirty="0" smtClean="0">
                          <a:solidFill>
                            <a:schemeClr val="tx1"/>
                          </a:solidFill>
                          <a:effectLst/>
                          <a:latin typeface="Arial" panose="020B0604020202020204" pitchFamily="34" charset="0"/>
                        </a:rPr>
                        <a:t>di Unioncamere </a:t>
                      </a:r>
                      <a:r>
                        <a:rPr lang="it-IT" sz="1050" b="0" i="0" u="none" strike="noStrike" dirty="0">
                          <a:solidFill>
                            <a:schemeClr val="tx1"/>
                          </a:solidFill>
                          <a:effectLst/>
                          <a:latin typeface="Arial" panose="020B0604020202020204" pitchFamily="34" charset="0"/>
                        </a:rPr>
                        <a:t>Nazionale e </a:t>
                      </a:r>
                      <a:endParaRPr lang="it-IT" sz="1050" b="0" i="0" u="none" strike="noStrike" dirty="0" smtClean="0">
                        <a:solidFill>
                          <a:schemeClr val="tx1"/>
                        </a:solidFill>
                        <a:effectLst/>
                        <a:latin typeface="Arial" panose="020B0604020202020204" pitchFamily="34" charset="0"/>
                      </a:endParaRPr>
                    </a:p>
                    <a:p>
                      <a:pPr marL="36000" algn="l" fontAlgn="ctr"/>
                      <a:r>
                        <a:rPr lang="it-IT" sz="1050" b="0" i="0" u="none" strike="noStrike" dirty="0" smtClean="0">
                          <a:solidFill>
                            <a:schemeClr val="tx1"/>
                          </a:solidFill>
                          <a:effectLst/>
                          <a:latin typeface="Arial" panose="020B0604020202020204" pitchFamily="34" charset="0"/>
                        </a:rPr>
                        <a:t>dei </a:t>
                      </a:r>
                      <a:r>
                        <a:rPr lang="it-IT" sz="1050" b="0" i="0" u="none" strike="noStrike" dirty="0">
                          <a:solidFill>
                            <a:schemeClr val="tx1"/>
                          </a:solidFill>
                          <a:effectLst/>
                          <a:latin typeface="Arial" panose="020B0604020202020204" pitchFamily="34" charset="0"/>
                        </a:rPr>
                        <a:t>suoi organismi</a:t>
                      </a:r>
                    </a:p>
                  </a:txBody>
                  <a:tcPr marL="0" marR="0" marT="0" marB="0" anchor="ctr"/>
                </a:tc>
                <a:tc>
                  <a:txBody>
                    <a:bodyPr/>
                    <a:lstStyle/>
                    <a:p>
                      <a:pPr marL="36000" algn="l" fontAlgn="ctr"/>
                      <a:r>
                        <a:rPr lang="it-IT" sz="1050" b="0" i="0" u="none" strike="noStrike">
                          <a:solidFill>
                            <a:schemeClr val="tx1"/>
                          </a:solidFill>
                          <a:effectLst/>
                          <a:latin typeface="Arial" panose="020B0604020202020204" pitchFamily="34" charset="0"/>
                        </a:rPr>
                        <a:t>Riunioni partecipate / Riunioni convocate</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85%</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18%</a:t>
                      </a:r>
                    </a:p>
                  </a:txBody>
                  <a:tcPr marL="0" marR="0" marT="0" marB="0" anchor="ctr"/>
                </a:tc>
                <a:tc rowSpan="3">
                  <a:txBody>
                    <a:bodyPr/>
                    <a:lstStyle/>
                    <a:p>
                      <a:pPr algn="ctr" fontAlgn="ctr"/>
                      <a:r>
                        <a:rPr lang="it-IT" sz="1050" b="0" i="0" u="none" strike="noStrike">
                          <a:solidFill>
                            <a:schemeClr val="tx1"/>
                          </a:solidFill>
                          <a:effectLst/>
                          <a:latin typeface="Arial" panose="020B0604020202020204" pitchFamily="34" charset="0"/>
                        </a:rPr>
                        <a:t>96%</a:t>
                      </a:r>
                    </a:p>
                  </a:txBody>
                  <a:tcPr marL="0" marR="0" marT="0" marB="0" anchor="ctr">
                    <a:solidFill>
                      <a:srgbClr val="00FF00"/>
                    </a:solidFill>
                  </a:tcPr>
                </a:tc>
              </a:tr>
              <a:tr h="549807">
                <a:tc>
                  <a:txBody>
                    <a:bodyPr/>
                    <a:lstStyle/>
                    <a:p>
                      <a:pPr marL="36000" algn="l" fontAlgn="ctr"/>
                      <a:r>
                        <a:rPr lang="it-IT" sz="1050" b="0" i="0" u="none" strike="noStrike" dirty="0">
                          <a:solidFill>
                            <a:schemeClr val="tx1"/>
                          </a:solidFill>
                          <a:effectLst/>
                          <a:latin typeface="Arial" panose="020B0604020202020204" pitchFamily="34" charset="0"/>
                        </a:rPr>
                        <a:t>Iniziative di sistema partecipate </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Partecipazioni ad iniziative di sistema </a:t>
                      </a:r>
                      <a:r>
                        <a:rPr lang="it-IT" sz="1050" b="0" i="0" u="none" strike="noStrike" dirty="0" smtClean="0">
                          <a:solidFill>
                            <a:schemeClr val="tx1"/>
                          </a:solidFill>
                          <a:effectLst/>
                          <a:latin typeface="Arial" panose="020B0604020202020204" pitchFamily="34" charset="0"/>
                        </a:rPr>
                        <a:t>2013 </a:t>
                      </a:r>
                      <a:r>
                        <a:rPr lang="it-IT" sz="1050" b="0" i="0" u="none" strike="noStrike" dirty="0">
                          <a:solidFill>
                            <a:schemeClr val="tx1"/>
                          </a:solidFill>
                          <a:effectLst/>
                          <a:latin typeface="Arial" panose="020B0604020202020204" pitchFamily="34" charset="0"/>
                        </a:rPr>
                        <a:t>/ Partecipazioni ad iniziative di sistema 2012 </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 1</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0,88 </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-13%</a:t>
                      </a:r>
                    </a:p>
                  </a:txBody>
                  <a:tcPr marL="0" marR="0" marT="0" marB="0" anchor="ctr"/>
                </a:tc>
                <a:tc vMerge="1">
                  <a:txBody>
                    <a:bodyPr/>
                    <a:lstStyle/>
                    <a:p>
                      <a:endParaRPr lang="it-IT"/>
                    </a:p>
                  </a:txBody>
                  <a:tcPr>
                    <a:solidFill>
                      <a:srgbClr val="00FF00"/>
                    </a:solidFill>
                  </a:tcPr>
                </a:tc>
              </a:tr>
              <a:tr h="691376">
                <a:tc>
                  <a:txBody>
                    <a:bodyPr/>
                    <a:lstStyle/>
                    <a:p>
                      <a:pPr marL="36000" algn="l" fontAlgn="ctr"/>
                      <a:r>
                        <a:rPr lang="it-IT" sz="1050" b="0" i="0" u="none" strike="noStrike">
                          <a:solidFill>
                            <a:schemeClr val="tx1"/>
                          </a:solidFill>
                          <a:effectLst/>
                          <a:latin typeface="Arial" panose="020B0604020202020204" pitchFamily="34" charset="0"/>
                        </a:rPr>
                        <a:t>Servizi/progetti comuni gestiti in ambito regionale o interprovinciale</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Servizi/progetti gestiti in comune nel 2013 / Servizi/progetti  gestiti in comune nel 2012</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 1,5</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1,50 </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0%</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371340" y="5548392"/>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20" name="CasellaDiTesto 19"/>
          <p:cNvSpPr txBox="1"/>
          <p:nvPr/>
        </p:nvSpPr>
        <p:spPr>
          <a:xfrm>
            <a:off x="355716" y="164414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 name="Immagine 1"/>
          <p:cNvPicPr>
            <a:picLocks noChangeAspect="1"/>
          </p:cNvPicPr>
          <p:nvPr/>
        </p:nvPicPr>
        <p:blipFill>
          <a:blip r:embed="rId3"/>
          <a:stretch>
            <a:fillRect/>
          </a:stretch>
        </p:blipFill>
        <p:spPr>
          <a:xfrm>
            <a:off x="2596216" y="5094844"/>
            <a:ext cx="7027470" cy="1553428"/>
          </a:xfrm>
          <a:prstGeom prst="rect">
            <a:avLst/>
          </a:prstGeom>
        </p:spPr>
      </p:pic>
      <p:sp>
        <p:nvSpPr>
          <p:cNvPr id="3" name="Segnaposto numero diapositiva 2"/>
          <p:cNvSpPr>
            <a:spLocks noGrp="1"/>
          </p:cNvSpPr>
          <p:nvPr>
            <p:ph type="sldNum" sz="quarter" idx="12"/>
          </p:nvPr>
        </p:nvSpPr>
        <p:spPr>
          <a:xfrm>
            <a:off x="9448800" y="6492875"/>
            <a:ext cx="2743200" cy="365125"/>
          </a:xfrm>
        </p:spPr>
        <p:txBody>
          <a:bodyPr/>
          <a:lstStyle/>
          <a:p>
            <a:fld id="{98D9D6CD-C7D4-42E0-A31B-525549CA2A1D}" type="slidenum">
              <a:rPr lang="it-IT" smtClean="0"/>
              <a:t>50</a:t>
            </a:fld>
            <a:endParaRPr lang="it-IT" dirty="0"/>
          </a:p>
        </p:txBody>
      </p:sp>
    </p:spTree>
    <p:extLst>
      <p:ext uri="{BB962C8B-B14F-4D97-AF65-F5344CB8AC3E}">
        <p14:creationId xmlns:p14="http://schemas.microsoft.com/office/powerpoint/2010/main" val="30049966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508" y="29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Diagramma 5"/>
          <p:cNvGraphicFramePr/>
          <p:nvPr/>
        </p:nvGraphicFramePr>
        <p:xfrm>
          <a:off x="-376663" y="1761894"/>
          <a:ext cx="4625277" cy="3131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uppo 8"/>
          <p:cNvGrpSpPr/>
          <p:nvPr/>
        </p:nvGrpSpPr>
        <p:grpSpPr>
          <a:xfrm>
            <a:off x="896193" y="1867353"/>
            <a:ext cx="3195929" cy="3196320"/>
            <a:chOff x="4932070" y="2177057"/>
            <a:chExt cx="3195929" cy="3196320"/>
          </a:xfrm>
        </p:grpSpPr>
        <p:sp>
          <p:nvSpPr>
            <p:cNvPr id="10" name="Ovale 9"/>
            <p:cNvSpPr/>
            <p:nvPr/>
          </p:nvSpPr>
          <p:spPr>
            <a:xfrm>
              <a:off x="4932070" y="2177057"/>
              <a:ext cx="3195929" cy="3196320"/>
            </a:xfrm>
            <a:prstGeom prst="ellipse">
              <a:avLst/>
            </a:prstGeom>
            <a:solidFill>
              <a:schemeClr val="accent6">
                <a:alpha val="50000"/>
              </a:schemeClr>
            </a:solidFill>
            <a:ln>
              <a:solidFill>
                <a:schemeClr val="accent6"/>
              </a:solidFill>
            </a:ln>
          </p:spPr>
          <p:style>
            <a:lnRef idx="2">
              <a:scrgbClr r="0" g="0" b="0"/>
            </a:lnRef>
            <a:fillRef idx="1">
              <a:scrgbClr r="0" g="0" b="0"/>
            </a:fillRef>
            <a:effectRef idx="0">
              <a:schemeClr val="accent5">
                <a:alpha val="50000"/>
                <a:hueOff val="0"/>
                <a:satOff val="0"/>
                <a:lumOff val="0"/>
                <a:alphaOff val="0"/>
              </a:schemeClr>
            </a:effectRef>
            <a:fontRef idx="minor">
              <a:schemeClr val="tx1"/>
            </a:fontRef>
          </p:style>
        </p:sp>
        <p:sp>
          <p:nvSpPr>
            <p:cNvPr id="11" name="Ovale 4"/>
            <p:cNvSpPr/>
            <p:nvPr/>
          </p:nvSpPr>
          <p:spPr>
            <a:xfrm>
              <a:off x="5400103" y="2645147"/>
              <a:ext cx="2259863" cy="2260140"/>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latin typeface="Arial" panose="020B0604020202020204" pitchFamily="34" charset="0"/>
                  <a:cs typeface="Arial" panose="020B0604020202020204" pitchFamily="34" charset="0"/>
                </a:rPr>
                <a:t>AS 4: Efficienza organizzativa, valorizzazione delle risorse e trasparenza</a:t>
              </a:r>
              <a:endParaRPr lang="it-IT" sz="2300" kern="1200" dirty="0">
                <a:latin typeface="Arial" panose="020B0604020202020204" pitchFamily="34" charset="0"/>
                <a:cs typeface="Arial" panose="020B0604020202020204" pitchFamily="34" charset="0"/>
              </a:endParaRPr>
            </a:p>
          </p:txBody>
        </p:sp>
      </p:grpSp>
      <p:sp>
        <p:nvSpPr>
          <p:cNvPr id="2" name="CasellaDiTesto 1"/>
          <p:cNvSpPr txBox="1"/>
          <p:nvPr/>
        </p:nvSpPr>
        <p:spPr>
          <a:xfrm>
            <a:off x="4404731" y="3050014"/>
            <a:ext cx="7393258" cy="738664"/>
          </a:xfrm>
          <a:prstGeom prst="rect">
            <a:avLst/>
          </a:prstGeom>
          <a:noFill/>
        </p:spPr>
        <p:txBody>
          <a:bodyPr wrap="square" rtlCol="0">
            <a:spAutoFit/>
          </a:bodyPr>
          <a:lstStyle/>
          <a:p>
            <a:pPr algn="just"/>
            <a:r>
              <a:rPr lang="it-IT" sz="1400" dirty="0">
                <a:solidFill>
                  <a:srgbClr val="5F5748"/>
                </a:solidFill>
                <a:latin typeface="Arial" panose="020B0604020202020204" pitchFamily="34" charset="0"/>
              </a:rPr>
              <a:t>Per </a:t>
            </a:r>
            <a:r>
              <a:rPr lang="it-IT" sz="1400" dirty="0" smtClean="0">
                <a:solidFill>
                  <a:srgbClr val="5F5748"/>
                </a:solidFill>
                <a:latin typeface="Arial" panose="020B0604020202020204" pitchFamily="34" charset="0"/>
              </a:rPr>
              <a:t>monitorare l’attività </a:t>
            </a:r>
            <a:r>
              <a:rPr lang="it-IT" sz="1400" dirty="0">
                <a:solidFill>
                  <a:srgbClr val="5F5748"/>
                </a:solidFill>
                <a:latin typeface="Arial" panose="020B0604020202020204" pitchFamily="34" charset="0"/>
              </a:rPr>
              <a:t>istituzionale ordinaria, ossia quella parte di attività strumentale al funzionamento dell’organizzazione, la Camera di Commercio di Ancona ha ritenuto opportuno identificare una specifica Area </a:t>
            </a:r>
            <a:r>
              <a:rPr lang="it-IT" sz="1400" dirty="0" smtClean="0">
                <a:solidFill>
                  <a:srgbClr val="5F5748"/>
                </a:solidFill>
                <a:latin typeface="Arial" panose="020B0604020202020204" pitchFamily="34" charset="0"/>
              </a:rPr>
              <a:t>strategica</a:t>
            </a:r>
            <a:endParaRPr lang="it-IT" sz="1400" dirty="0">
              <a:solidFill>
                <a:srgbClr val="5F5748"/>
              </a:solidFill>
              <a:latin typeface="Arial" panose="020B0604020202020204" pitchFamily="34" charset="0"/>
            </a:endParaRPr>
          </a:p>
        </p:txBody>
      </p:sp>
      <p:grpSp>
        <p:nvGrpSpPr>
          <p:cNvPr id="12" name="Gruppo 11"/>
          <p:cNvGrpSpPr/>
          <p:nvPr/>
        </p:nvGrpSpPr>
        <p:grpSpPr>
          <a:xfrm>
            <a:off x="2341563" y="107618"/>
            <a:ext cx="9394602" cy="430429"/>
            <a:chOff x="2341563" y="107618"/>
            <a:chExt cx="9394602" cy="430429"/>
          </a:xfrm>
        </p:grpSpPr>
        <p:sp>
          <p:nvSpPr>
            <p:cNvPr id="13"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4" name="Connettore 1 13"/>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p:txBody>
          <a:bodyPr/>
          <a:lstStyle/>
          <a:p>
            <a:fld id="{98D9D6CD-C7D4-42E0-A31B-525549CA2A1D}" type="slidenum">
              <a:rPr lang="it-IT" smtClean="0"/>
              <a:t>51</a:t>
            </a:fld>
            <a:endParaRPr lang="it-IT"/>
          </a:p>
        </p:txBody>
      </p:sp>
    </p:spTree>
    <p:extLst>
      <p:ext uri="{BB962C8B-B14F-4D97-AF65-F5344CB8AC3E}">
        <p14:creationId xmlns:p14="http://schemas.microsoft.com/office/powerpoint/2010/main" val="3008110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55716" y="860813"/>
            <a:ext cx="11477223" cy="338554"/>
          </a:xfrm>
          <a:prstGeom prst="rect">
            <a:avLst/>
          </a:prstGeom>
          <a:solidFill>
            <a:schemeClr val="accent6"/>
          </a:solidFill>
        </p:spPr>
        <p:txBody>
          <a:bodyPr wrap="square" rtlCol="0">
            <a:spAutoFit/>
          </a:bodyPr>
          <a:lstStyle/>
          <a:p>
            <a:pPr algn="just"/>
            <a:r>
              <a:rPr lang="it-IT" sz="1600" b="1" u="sng" dirty="0" smtClean="0">
                <a:solidFill>
                  <a:schemeClr val="bg1"/>
                </a:solidFill>
              </a:rPr>
              <a:t>OBIETTIVO STRATEGICO 17</a:t>
            </a:r>
            <a:r>
              <a:rPr lang="it-IT" sz="1600" b="1" dirty="0" smtClean="0">
                <a:solidFill>
                  <a:schemeClr val="bg1"/>
                </a:solidFill>
              </a:rPr>
              <a:t>: </a:t>
            </a:r>
            <a:r>
              <a:rPr lang="it-IT" sz="1600" dirty="0">
                <a:solidFill>
                  <a:schemeClr val="bg1"/>
                </a:solidFill>
              </a:rPr>
              <a:t>Sviluppare e consolidare l’organizzazione, favorire il ricambio generazionale, valorizzare il merito e la qualità </a:t>
            </a:r>
          </a:p>
        </p:txBody>
      </p:sp>
      <p:graphicFrame>
        <p:nvGraphicFramePr>
          <p:cNvPr id="5" name="Tabella 4"/>
          <p:cNvGraphicFramePr>
            <a:graphicFrameLocks noGrp="1"/>
          </p:cNvGraphicFramePr>
          <p:nvPr>
            <p:extLst>
              <p:ext uri="{D42A27DB-BD31-4B8C-83A1-F6EECF244321}">
                <p14:modId xmlns:p14="http://schemas.microsoft.com/office/powerpoint/2010/main" val="535808725"/>
              </p:ext>
            </p:extLst>
          </p:nvPr>
        </p:nvGraphicFramePr>
        <p:xfrm>
          <a:off x="378853" y="1663155"/>
          <a:ext cx="7639319" cy="3132427"/>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729614">
                <a:tc>
                  <a:txBody>
                    <a:bodyPr/>
                    <a:lstStyle/>
                    <a:p>
                      <a:pPr marL="36000" algn="l" fontAlgn="ctr"/>
                      <a:r>
                        <a:rPr lang="it-IT" sz="1050" b="0" i="0" u="none" strike="noStrike" dirty="0">
                          <a:solidFill>
                            <a:schemeClr val="tx1"/>
                          </a:solidFill>
                          <a:effectLst/>
                          <a:latin typeface="Arial" panose="020B0604020202020204" pitchFamily="34" charset="0"/>
                        </a:rPr>
                        <a:t>Esercizio della potestà regolamentare</a:t>
                      </a:r>
                    </a:p>
                  </a:txBody>
                  <a:tcPr marL="0" marR="0" marT="0" marB="0" anchor="ctr"/>
                </a:tc>
                <a:tc>
                  <a:txBody>
                    <a:bodyPr/>
                    <a:lstStyle/>
                    <a:p>
                      <a:pPr marL="36000" algn="l" fontAlgn="ctr"/>
                      <a:r>
                        <a:rPr lang="it-IT" sz="1050" b="0" i="0" u="none" strike="noStrike">
                          <a:solidFill>
                            <a:schemeClr val="tx1"/>
                          </a:solidFill>
                          <a:effectLst/>
                          <a:latin typeface="Arial" panose="020B0604020202020204" pitchFamily="34" charset="0"/>
                        </a:rPr>
                        <a:t>Analisi giuridico amministrative e organizzative realizzate /                         Novità normative che impattano sui regolamenti</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a:t>
                      </a:r>
                    </a:p>
                  </a:txBody>
                  <a:tcPr marL="0" marR="0" marT="0" marB="0" anchor="ctr"/>
                </a:tc>
                <a:tc rowSpan="4">
                  <a:txBody>
                    <a:bodyPr/>
                    <a:lstStyle/>
                    <a:p>
                      <a:pPr algn="ctr" fontAlgn="ctr"/>
                      <a:r>
                        <a:rPr lang="it-IT" sz="1050" b="1" i="0" u="none" strike="noStrike" dirty="0">
                          <a:solidFill>
                            <a:schemeClr val="tx1"/>
                          </a:solidFill>
                          <a:effectLst/>
                          <a:latin typeface="Arial" panose="020B0604020202020204" pitchFamily="34" charset="0"/>
                        </a:rPr>
                        <a:t>100%</a:t>
                      </a:r>
                    </a:p>
                  </a:txBody>
                  <a:tcPr marL="0" marR="0" marT="0" marB="0" anchor="ctr">
                    <a:solidFill>
                      <a:srgbClr val="00FF00"/>
                    </a:solidFill>
                  </a:tcPr>
                </a:tc>
              </a:tr>
              <a:tr h="638175">
                <a:tc>
                  <a:txBody>
                    <a:bodyPr/>
                    <a:lstStyle/>
                    <a:p>
                      <a:pPr marL="36000" algn="l" fontAlgn="ctr"/>
                      <a:r>
                        <a:rPr lang="it-IT" sz="1050" b="0" i="0" u="none" strike="noStrike" dirty="0">
                          <a:solidFill>
                            <a:schemeClr val="tx1"/>
                          </a:solidFill>
                          <a:effectLst/>
                          <a:latin typeface="Arial" panose="020B0604020202020204" pitchFamily="34" charset="0"/>
                        </a:rPr>
                        <a:t>Adeguamento delle politiche di gestione delle risorse umane agli interventi normativi in materia di gestione delle risorse umane</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Analisi della normativa e applicazioni organizzative e gestionali / Novità normative che impattano sulla gestione delle risorse umane</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a:t>
                      </a:r>
                    </a:p>
                  </a:txBody>
                  <a:tcPr marL="0" marR="0" marT="0" marB="0" anchor="ctr"/>
                </a:tc>
                <a:tc vMerge="1">
                  <a:txBody>
                    <a:bodyPr/>
                    <a:lstStyle/>
                    <a:p>
                      <a:endParaRPr lang="it-IT"/>
                    </a:p>
                  </a:txBody>
                  <a:tcPr>
                    <a:solidFill>
                      <a:srgbClr val="00FF00"/>
                    </a:solidFill>
                  </a:tcPr>
                </a:tc>
              </a:tr>
              <a:tr h="538038">
                <a:tc>
                  <a:txBody>
                    <a:bodyPr/>
                    <a:lstStyle/>
                    <a:p>
                      <a:pPr marL="36000" algn="l" fontAlgn="ctr"/>
                      <a:r>
                        <a:rPr lang="it-IT" sz="1050" b="0" i="0" u="none" strike="noStrike" dirty="0">
                          <a:solidFill>
                            <a:schemeClr val="tx1"/>
                          </a:solidFill>
                          <a:effectLst/>
                          <a:latin typeface="Arial" panose="020B0604020202020204" pitchFamily="34" charset="0"/>
                        </a:rPr>
                        <a:t>Conseguimento obiettivi Programma ambientale 2013-2016</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Obiettivi conseguiti / Obiettivi Programma ambientale</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100% </a:t>
                      </a:r>
                      <a:endParaRPr lang="it-IT" sz="1050" b="0" i="0" u="none" strike="noStrike" dirty="0" smtClean="0">
                        <a:solidFill>
                          <a:schemeClr val="tx1"/>
                        </a:solidFill>
                        <a:effectLst/>
                        <a:latin typeface="Arial" panose="020B0604020202020204" pitchFamily="34" charset="0"/>
                      </a:endParaRPr>
                    </a:p>
                    <a:p>
                      <a:pPr algn="ctr" fontAlgn="ctr"/>
                      <a:r>
                        <a:rPr lang="it-IT" sz="1050" b="0" i="0" u="none" strike="noStrike" dirty="0" smtClean="0">
                          <a:solidFill>
                            <a:schemeClr val="tx1"/>
                          </a:solidFill>
                          <a:effectLst/>
                          <a:latin typeface="Arial" panose="020B0604020202020204" pitchFamily="34" charset="0"/>
                        </a:rPr>
                        <a:t>obiettivi </a:t>
                      </a:r>
                      <a:r>
                        <a:rPr lang="it-IT" sz="1050" b="0" i="0" u="none" strike="noStrike" dirty="0">
                          <a:solidFill>
                            <a:schemeClr val="tx1"/>
                          </a:solidFill>
                          <a:effectLst/>
                          <a:latin typeface="Arial" panose="020B0604020202020204" pitchFamily="34" charset="0"/>
                        </a:rPr>
                        <a:t>annuali</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a:t>
                      </a:r>
                    </a:p>
                  </a:txBody>
                  <a:tcPr marL="0" marR="0" marT="0" marB="0" anchor="ctr"/>
                </a:tc>
                <a:tc vMerge="1">
                  <a:txBody>
                    <a:bodyPr/>
                    <a:lstStyle/>
                    <a:p>
                      <a:endParaRPr lang="it-IT"/>
                    </a:p>
                  </a:txBody>
                  <a:tcPr/>
                </a:tc>
              </a:tr>
              <a:tr h="471978">
                <a:tc>
                  <a:txBody>
                    <a:bodyPr/>
                    <a:lstStyle/>
                    <a:p>
                      <a:pPr marL="36000" algn="l" fontAlgn="ctr"/>
                      <a:r>
                        <a:rPr lang="it-IT" sz="1050" b="0" i="0" u="none" strike="noStrike" dirty="0">
                          <a:solidFill>
                            <a:schemeClr val="tx1"/>
                          </a:solidFill>
                          <a:effectLst/>
                          <a:latin typeface="Arial" panose="020B0604020202020204" pitchFamily="34" charset="0"/>
                        </a:rPr>
                        <a:t>Spesa per acquisti verdi</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Valore acquisti verdi / oneri funzionamento (per beni e servizi potenzialmente verdi) </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≥90%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92%</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2%</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371340" y="5626236"/>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287309"/>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287309"/>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 name="Immagine 1"/>
          <p:cNvPicPr>
            <a:picLocks noChangeAspect="1"/>
          </p:cNvPicPr>
          <p:nvPr/>
        </p:nvPicPr>
        <p:blipFill>
          <a:blip r:embed="rId3"/>
          <a:stretch>
            <a:fillRect/>
          </a:stretch>
        </p:blipFill>
        <p:spPr>
          <a:xfrm>
            <a:off x="8666175" y="2083446"/>
            <a:ext cx="3182388" cy="1896020"/>
          </a:xfrm>
          <a:prstGeom prst="rect">
            <a:avLst/>
          </a:prstGeom>
        </p:spPr>
      </p:pic>
      <p:graphicFrame>
        <p:nvGraphicFramePr>
          <p:cNvPr id="16" name="Tabella 15"/>
          <p:cNvGraphicFramePr>
            <a:graphicFrameLocks noGrp="1"/>
          </p:cNvGraphicFramePr>
          <p:nvPr>
            <p:extLst>
              <p:ext uri="{D42A27DB-BD31-4B8C-83A1-F6EECF244321}">
                <p14:modId xmlns:p14="http://schemas.microsoft.com/office/powerpoint/2010/main" val="871956340"/>
              </p:ext>
            </p:extLst>
          </p:nvPr>
        </p:nvGraphicFramePr>
        <p:xfrm>
          <a:off x="9776035" y="3993038"/>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80%</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chemeClr val="accent4"/>
                    </a:solidFill>
                  </a:tcPr>
                </a:tc>
              </a:tr>
            </a:tbl>
          </a:graphicData>
        </a:graphic>
      </p:graphicFrame>
      <p:pic>
        <p:nvPicPr>
          <p:cNvPr id="3" name="Immagine 2"/>
          <p:cNvPicPr>
            <a:picLocks noChangeAspect="1"/>
          </p:cNvPicPr>
          <p:nvPr/>
        </p:nvPicPr>
        <p:blipFill>
          <a:blip r:embed="rId4"/>
          <a:stretch>
            <a:fillRect/>
          </a:stretch>
        </p:blipFill>
        <p:spPr>
          <a:xfrm>
            <a:off x="2522112" y="5044009"/>
            <a:ext cx="7027470" cy="1721575"/>
          </a:xfrm>
          <a:prstGeom prst="rect">
            <a:avLst/>
          </a:prstGeom>
        </p:spPr>
      </p:pic>
      <p:sp>
        <p:nvSpPr>
          <p:cNvPr id="6" name="Segnaposto numero diapositiva 5"/>
          <p:cNvSpPr>
            <a:spLocks noGrp="1"/>
          </p:cNvSpPr>
          <p:nvPr>
            <p:ph type="sldNum" sz="quarter" idx="12"/>
          </p:nvPr>
        </p:nvSpPr>
        <p:spPr>
          <a:xfrm>
            <a:off x="9448800" y="6492875"/>
            <a:ext cx="2743200" cy="365125"/>
          </a:xfrm>
        </p:spPr>
        <p:txBody>
          <a:bodyPr/>
          <a:lstStyle/>
          <a:p>
            <a:fld id="{98D9D6CD-C7D4-42E0-A31B-525549CA2A1D}" type="slidenum">
              <a:rPr lang="it-IT" smtClean="0"/>
              <a:t>52</a:t>
            </a:fld>
            <a:endParaRPr lang="it-IT"/>
          </a:p>
        </p:txBody>
      </p:sp>
    </p:spTree>
    <p:extLst>
      <p:ext uri="{BB962C8B-B14F-4D97-AF65-F5344CB8AC3E}">
        <p14:creationId xmlns:p14="http://schemas.microsoft.com/office/powerpoint/2010/main" val="37004036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41505"/>
            <a:ext cx="11477223" cy="584775"/>
          </a:xfrm>
          <a:prstGeom prst="rect">
            <a:avLst/>
          </a:prstGeom>
          <a:solidFill>
            <a:schemeClr val="accent6"/>
          </a:solidFill>
        </p:spPr>
        <p:txBody>
          <a:bodyPr wrap="square" rtlCol="0">
            <a:spAutoFit/>
          </a:bodyPr>
          <a:lstStyle/>
          <a:p>
            <a:pPr algn="just"/>
            <a:r>
              <a:rPr lang="it-IT" sz="1600" b="1" u="sng" dirty="0" smtClean="0">
                <a:solidFill>
                  <a:schemeClr val="bg1"/>
                </a:solidFill>
              </a:rPr>
              <a:t>OBIETTIVO STRATEGICO 18</a:t>
            </a:r>
            <a:r>
              <a:rPr lang="it-IT" sz="1600" b="1" dirty="0" smtClean="0">
                <a:solidFill>
                  <a:schemeClr val="bg1"/>
                </a:solidFill>
              </a:rPr>
              <a:t>: </a:t>
            </a:r>
            <a:r>
              <a:rPr lang="it-IT" sz="1600" dirty="0">
                <a:solidFill>
                  <a:schemeClr val="bg1"/>
                </a:solidFill>
              </a:rPr>
              <a:t>Applicare la riforma Brunetta in modo coerente al modello organizzativo, ponendo particolare attenzione al ciclo di gestione della performance e al piano triennale della trasparenza</a:t>
            </a:r>
          </a:p>
        </p:txBody>
      </p:sp>
      <p:graphicFrame>
        <p:nvGraphicFramePr>
          <p:cNvPr id="5" name="Tabella 4"/>
          <p:cNvGraphicFramePr>
            <a:graphicFrameLocks noGrp="1"/>
          </p:cNvGraphicFramePr>
          <p:nvPr>
            <p:extLst>
              <p:ext uri="{D42A27DB-BD31-4B8C-83A1-F6EECF244321}">
                <p14:modId xmlns:p14="http://schemas.microsoft.com/office/powerpoint/2010/main" val="378153932"/>
              </p:ext>
            </p:extLst>
          </p:nvPr>
        </p:nvGraphicFramePr>
        <p:xfrm>
          <a:off x="378853" y="2362598"/>
          <a:ext cx="7639319" cy="2264655"/>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911109">
                <a:tc>
                  <a:txBody>
                    <a:bodyPr/>
                    <a:lstStyle/>
                    <a:p>
                      <a:pPr marL="36000" algn="l" fontAlgn="ctr"/>
                      <a:r>
                        <a:rPr lang="it-IT" sz="1050" b="0" i="0" u="none" strike="noStrike" dirty="0">
                          <a:solidFill>
                            <a:schemeClr val="tx1"/>
                          </a:solidFill>
                          <a:effectLst/>
                          <a:latin typeface="Arial" panose="020B0604020202020204" pitchFamily="34" charset="0"/>
                        </a:rPr>
                        <a:t>Elaborazione atti di programmazione e rendicontazione in coerenza con normativa e linee guida </a:t>
                      </a:r>
                      <a:r>
                        <a:rPr lang="it-IT" sz="1050" b="0" i="0" u="none" strike="noStrike" dirty="0" err="1">
                          <a:solidFill>
                            <a:schemeClr val="tx1"/>
                          </a:solidFill>
                          <a:effectLst/>
                          <a:latin typeface="Arial" panose="020B0604020202020204" pitchFamily="34" charset="0"/>
                        </a:rPr>
                        <a:t>Civit</a:t>
                      </a:r>
                      <a:r>
                        <a:rPr lang="it-IT" sz="1050" b="0" i="0" u="none" strike="noStrike" dirty="0">
                          <a:solidFill>
                            <a:schemeClr val="tx1"/>
                          </a:solidFill>
                          <a:effectLst/>
                          <a:latin typeface="Arial" panose="020B0604020202020204" pitchFamily="34" charset="0"/>
                        </a:rPr>
                        <a:t> e Unioncamere</a:t>
                      </a:r>
                    </a:p>
                  </a:txBody>
                  <a:tcPr marL="0" marR="0" marT="0" marB="0" anchor="ctr"/>
                </a:tc>
                <a:tc>
                  <a:txBody>
                    <a:bodyPr/>
                    <a:lstStyle/>
                    <a:p>
                      <a:pPr marL="36000" algn="l" fontAlgn="ctr"/>
                      <a:r>
                        <a:rPr lang="it-IT" sz="1050" b="0" i="0" u="none" strike="noStrike">
                          <a:solidFill>
                            <a:schemeClr val="tx1"/>
                          </a:solidFill>
                          <a:effectLst/>
                          <a:latin typeface="Arial" panose="020B0604020202020204" pitchFamily="34" charset="0"/>
                        </a:rPr>
                        <a:t>Atti di programmazione e rendicontazione coerenti con normativa e linee guida Civit e Unioncamere</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Giudizio OIV ≥ 3,5</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4</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14%</a:t>
                      </a:r>
                    </a:p>
                  </a:txBody>
                  <a:tcPr marL="0" marR="0" marT="0" marB="0" anchor="ctr"/>
                </a:tc>
                <a:tc rowSpan="2">
                  <a:txBody>
                    <a:bodyPr/>
                    <a:lstStyle/>
                    <a:p>
                      <a:pPr algn="ctr" fontAlgn="ctr"/>
                      <a:r>
                        <a:rPr lang="it-IT" sz="1050" b="0" i="0" u="none" strike="noStrike">
                          <a:solidFill>
                            <a:schemeClr val="tx1"/>
                          </a:solidFill>
                          <a:effectLst/>
                          <a:latin typeface="Arial" panose="020B0604020202020204" pitchFamily="34" charset="0"/>
                        </a:rPr>
                        <a:t>100%</a:t>
                      </a:r>
                    </a:p>
                  </a:txBody>
                  <a:tcPr marL="0" marR="0" marT="0" marB="0" anchor="ctr">
                    <a:solidFill>
                      <a:srgbClr val="00FF00"/>
                    </a:solidFill>
                  </a:tcPr>
                </a:tc>
              </a:tr>
              <a:tr h="768931">
                <a:tc>
                  <a:txBody>
                    <a:bodyPr/>
                    <a:lstStyle/>
                    <a:p>
                      <a:pPr marL="36000" algn="l" fontAlgn="ctr"/>
                      <a:r>
                        <a:rPr lang="it-IT" sz="1050" b="0" i="0" u="none" strike="noStrike" dirty="0">
                          <a:solidFill>
                            <a:schemeClr val="tx1"/>
                          </a:solidFill>
                          <a:effectLst/>
                          <a:latin typeface="Arial" panose="020B0604020202020204" pitchFamily="34" charset="0"/>
                        </a:rPr>
                        <a:t>Aggiornamento Programma Triennale della Trasparenza in coerenza con normativa e linee guida </a:t>
                      </a:r>
                      <a:r>
                        <a:rPr lang="it-IT" sz="1050" b="0" i="0" u="none" strike="noStrike" dirty="0" err="1">
                          <a:solidFill>
                            <a:schemeClr val="tx1"/>
                          </a:solidFill>
                          <a:effectLst/>
                          <a:latin typeface="Arial" panose="020B0604020202020204" pitchFamily="34" charset="0"/>
                        </a:rPr>
                        <a:t>Civit</a:t>
                      </a:r>
                      <a:endParaRPr lang="it-IT" sz="1050" b="0" i="0" u="none" strike="noStrike" dirty="0">
                        <a:solidFill>
                          <a:schemeClr val="tx1"/>
                        </a:solidFill>
                        <a:effectLst/>
                        <a:latin typeface="Arial" panose="020B0604020202020204" pitchFamily="34" charset="0"/>
                      </a:endParaRP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Programma Triennale della Trasparenza coerente con normativa e linee guida </a:t>
                      </a:r>
                      <a:r>
                        <a:rPr lang="it-IT" sz="1050" b="0" i="0" u="none" strike="noStrike" dirty="0" err="1">
                          <a:solidFill>
                            <a:schemeClr val="tx1"/>
                          </a:solidFill>
                          <a:effectLst/>
                          <a:latin typeface="Arial" panose="020B0604020202020204" pitchFamily="34" charset="0"/>
                        </a:rPr>
                        <a:t>Civit</a:t>
                      </a:r>
                      <a:r>
                        <a:rPr lang="it-IT" sz="1050" b="0" i="0" u="none" strike="noStrike" dirty="0">
                          <a:solidFill>
                            <a:schemeClr val="tx1"/>
                          </a:solidFill>
                          <a:effectLst/>
                          <a:latin typeface="Arial" panose="020B0604020202020204" pitchFamily="34" charset="0"/>
                        </a:rPr>
                        <a:t> e Unioncamere</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Giudizio OIV ≥ 3,5</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4</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rPr>
                        <a:t>14%</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371340" y="5470117"/>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978671"/>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97867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 name="Immagine 1"/>
          <p:cNvPicPr>
            <a:picLocks noChangeAspect="1"/>
          </p:cNvPicPr>
          <p:nvPr/>
        </p:nvPicPr>
        <p:blipFill>
          <a:blip r:embed="rId3"/>
          <a:stretch>
            <a:fillRect/>
          </a:stretch>
        </p:blipFill>
        <p:spPr>
          <a:xfrm>
            <a:off x="8676543" y="2614805"/>
            <a:ext cx="3182388" cy="1896020"/>
          </a:xfrm>
          <a:prstGeom prst="rect">
            <a:avLst/>
          </a:prstGeom>
        </p:spPr>
      </p:pic>
      <p:pic>
        <p:nvPicPr>
          <p:cNvPr id="3" name="Immagine 2"/>
          <p:cNvPicPr>
            <a:picLocks noChangeAspect="1"/>
          </p:cNvPicPr>
          <p:nvPr/>
        </p:nvPicPr>
        <p:blipFill>
          <a:blip r:embed="rId4"/>
          <a:stretch>
            <a:fillRect/>
          </a:stretch>
        </p:blipFill>
        <p:spPr>
          <a:xfrm>
            <a:off x="2522113" y="5104529"/>
            <a:ext cx="6566131" cy="1479909"/>
          </a:xfrm>
          <a:prstGeom prst="rect">
            <a:avLst/>
          </a:prstGeom>
        </p:spPr>
      </p:pic>
      <p:sp>
        <p:nvSpPr>
          <p:cNvPr id="6" name="Segnaposto numero diapositiva 5"/>
          <p:cNvSpPr>
            <a:spLocks noGrp="1"/>
          </p:cNvSpPr>
          <p:nvPr>
            <p:ph type="sldNum" sz="quarter" idx="12"/>
          </p:nvPr>
        </p:nvSpPr>
        <p:spPr>
          <a:xfrm>
            <a:off x="9462307" y="6492875"/>
            <a:ext cx="2743200" cy="365125"/>
          </a:xfrm>
        </p:spPr>
        <p:txBody>
          <a:bodyPr/>
          <a:lstStyle/>
          <a:p>
            <a:fld id="{98D9D6CD-C7D4-42E0-A31B-525549CA2A1D}" type="slidenum">
              <a:rPr lang="it-IT" smtClean="0"/>
              <a:t>53</a:t>
            </a:fld>
            <a:endParaRPr lang="it-IT" dirty="0"/>
          </a:p>
        </p:txBody>
      </p:sp>
    </p:spTree>
    <p:extLst>
      <p:ext uri="{BB962C8B-B14F-4D97-AF65-F5344CB8AC3E}">
        <p14:creationId xmlns:p14="http://schemas.microsoft.com/office/powerpoint/2010/main" val="36684258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41505"/>
            <a:ext cx="11477223" cy="584775"/>
          </a:xfrm>
          <a:prstGeom prst="rect">
            <a:avLst/>
          </a:prstGeom>
          <a:solidFill>
            <a:schemeClr val="accent6"/>
          </a:solidFill>
        </p:spPr>
        <p:txBody>
          <a:bodyPr wrap="square" rtlCol="0">
            <a:spAutoFit/>
          </a:bodyPr>
          <a:lstStyle/>
          <a:p>
            <a:pPr algn="just"/>
            <a:r>
              <a:rPr lang="it-IT" sz="1600" b="1" u="sng" dirty="0" smtClean="0">
                <a:solidFill>
                  <a:schemeClr val="bg1"/>
                </a:solidFill>
              </a:rPr>
              <a:t>OBIETTIVO STRATEGICO 19</a:t>
            </a:r>
            <a:r>
              <a:rPr lang="it-IT" sz="1600" b="1" dirty="0" smtClean="0">
                <a:solidFill>
                  <a:schemeClr val="bg1"/>
                </a:solidFill>
              </a:rPr>
              <a:t>: </a:t>
            </a:r>
            <a:r>
              <a:rPr lang="it-IT" sz="1600" dirty="0">
                <a:solidFill>
                  <a:schemeClr val="bg1"/>
                </a:solidFill>
              </a:rPr>
              <a:t>Sviluppare la comunicazione con modelli moderni incrementando gli strumenti web e multimediali e rendendo protagoniste le imprese del territorio</a:t>
            </a:r>
          </a:p>
        </p:txBody>
      </p:sp>
      <p:graphicFrame>
        <p:nvGraphicFramePr>
          <p:cNvPr id="5" name="Tabella 4"/>
          <p:cNvGraphicFramePr>
            <a:graphicFrameLocks noGrp="1"/>
          </p:cNvGraphicFramePr>
          <p:nvPr>
            <p:extLst>
              <p:ext uri="{D42A27DB-BD31-4B8C-83A1-F6EECF244321}">
                <p14:modId xmlns:p14="http://schemas.microsoft.com/office/powerpoint/2010/main" val="4084522507"/>
              </p:ext>
            </p:extLst>
          </p:nvPr>
        </p:nvGraphicFramePr>
        <p:xfrm>
          <a:off x="378853" y="2362598"/>
          <a:ext cx="7639319" cy="1862870"/>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638175">
                <a:tc>
                  <a:txBody>
                    <a:bodyPr/>
                    <a:lstStyle/>
                    <a:p>
                      <a:pPr marL="36000" algn="l" fontAlgn="ctr"/>
                      <a:r>
                        <a:rPr lang="it-IT" sz="1050" b="0" i="0" u="none" strike="noStrike" dirty="0">
                          <a:solidFill>
                            <a:schemeClr val="tx1"/>
                          </a:solidFill>
                          <a:effectLst/>
                          <a:latin typeface="Arial" panose="020B0604020202020204" pitchFamily="34" charset="0"/>
                          <a:cs typeface="Arial" panose="020B0604020202020204" pitchFamily="34" charset="0"/>
                        </a:rPr>
                        <a:t>Accessi al sito </a:t>
                      </a:r>
                    </a:p>
                  </a:txBody>
                  <a:tcPr marL="0" marR="0" marT="0" marB="0" anchor="ctr"/>
                </a:tc>
                <a:tc>
                  <a:txBody>
                    <a:bodyPr/>
                    <a:lstStyle/>
                    <a:p>
                      <a:pPr marL="36000" algn="l" fontAlgn="ctr"/>
                      <a:r>
                        <a:rPr lang="it-IT" sz="1050" b="0" i="0" u="none" strike="noStrike">
                          <a:solidFill>
                            <a:schemeClr val="tx1"/>
                          </a:solidFill>
                          <a:effectLst/>
                          <a:latin typeface="Arial" panose="020B0604020202020204" pitchFamily="34" charset="0"/>
                          <a:cs typeface="Arial" panose="020B0604020202020204" pitchFamily="34" charset="0"/>
                        </a:rPr>
                        <a:t>Accessi al sito nel 2013 / Accessi medi al sito nel triennio 2010-2012</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 ≥1,10</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1,21</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10%</a:t>
                      </a:r>
                    </a:p>
                  </a:txBody>
                  <a:tcPr marL="0" marR="0" marT="0" marB="0" anchor="ctr"/>
                </a:tc>
                <a:tc rowSpan="2">
                  <a:txBody>
                    <a:bodyPr/>
                    <a:lstStyle/>
                    <a:p>
                      <a:pPr algn="ctr" fontAlgn="ctr"/>
                      <a:r>
                        <a:rPr lang="it-IT" sz="1050" b="1" i="0" u="none" strike="noStrike" dirty="0">
                          <a:solidFill>
                            <a:schemeClr val="tx1"/>
                          </a:solidFill>
                          <a:effectLst/>
                          <a:latin typeface="Arial" panose="020B0604020202020204" pitchFamily="34" charset="0"/>
                          <a:cs typeface="Arial" panose="020B0604020202020204" pitchFamily="34" charset="0"/>
                        </a:rPr>
                        <a:t>100%</a:t>
                      </a:r>
                    </a:p>
                  </a:txBody>
                  <a:tcPr marL="0" marR="0" marT="0" marB="0" anchor="ctr">
                    <a:solidFill>
                      <a:srgbClr val="00FF00"/>
                    </a:solidFill>
                  </a:tcPr>
                </a:tc>
              </a:tr>
              <a:tr h="638175">
                <a:tc>
                  <a:txBody>
                    <a:bodyPr/>
                    <a:lstStyle/>
                    <a:p>
                      <a:pPr marL="36000" algn="l" fontAlgn="ctr"/>
                      <a:r>
                        <a:rPr lang="it-IT" sz="1050" b="0" i="0" u="none" strike="noStrike" dirty="0">
                          <a:solidFill>
                            <a:schemeClr val="tx1"/>
                          </a:solidFill>
                          <a:effectLst/>
                          <a:latin typeface="Arial" panose="020B0604020202020204" pitchFamily="34" charset="0"/>
                          <a:cs typeface="Arial" panose="020B0604020202020204" pitchFamily="34" charset="0"/>
                        </a:rPr>
                        <a:t>Uscite su stampa e mass media </a:t>
                      </a: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cs typeface="Arial" panose="020B0604020202020204" pitchFamily="34" charset="0"/>
                        </a:rPr>
                        <a:t>Uscite annue su stampa e altri media realizzate /                                                      Uscite annue su stampa e altri media previste per il 2013</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 1</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cs typeface="Arial" panose="020B0604020202020204" pitchFamily="34" charset="0"/>
                        </a:rPr>
                        <a:t>1,23</a:t>
                      </a:r>
                    </a:p>
                  </a:txBody>
                  <a:tcPr marL="0" marR="0" marT="0" marB="0" anchor="ctr"/>
                </a:tc>
                <a:tc>
                  <a:txBody>
                    <a:bodyPr/>
                    <a:lstStyle/>
                    <a:p>
                      <a:pPr algn="ctr" fontAlgn="ctr"/>
                      <a:r>
                        <a:rPr lang="it-IT" sz="1050" b="0" i="0" u="none" strike="noStrike" dirty="0">
                          <a:solidFill>
                            <a:schemeClr val="tx1"/>
                          </a:solidFill>
                          <a:effectLst/>
                          <a:latin typeface="Arial" panose="020B0604020202020204" pitchFamily="34" charset="0"/>
                          <a:cs typeface="Arial" panose="020B0604020202020204" pitchFamily="34" charset="0"/>
                        </a:rPr>
                        <a:t>23%</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371340" y="5470117"/>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978671"/>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97867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14533"/>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 name="Immagine 1"/>
          <p:cNvPicPr>
            <a:picLocks noChangeAspect="1"/>
          </p:cNvPicPr>
          <p:nvPr/>
        </p:nvPicPr>
        <p:blipFill>
          <a:blip r:embed="rId3"/>
          <a:stretch>
            <a:fillRect/>
          </a:stretch>
        </p:blipFill>
        <p:spPr>
          <a:xfrm>
            <a:off x="2413116" y="5275472"/>
            <a:ext cx="7027470" cy="1035619"/>
          </a:xfrm>
          <a:prstGeom prst="rect">
            <a:avLst/>
          </a:prstGeom>
        </p:spPr>
      </p:pic>
      <p:pic>
        <p:nvPicPr>
          <p:cNvPr id="3" name="Immagine 2"/>
          <p:cNvPicPr>
            <a:picLocks noChangeAspect="1"/>
          </p:cNvPicPr>
          <p:nvPr/>
        </p:nvPicPr>
        <p:blipFill>
          <a:blip r:embed="rId4"/>
          <a:stretch>
            <a:fillRect/>
          </a:stretch>
        </p:blipFill>
        <p:spPr>
          <a:xfrm>
            <a:off x="8666175" y="2487187"/>
            <a:ext cx="3182388" cy="1896020"/>
          </a:xfrm>
          <a:prstGeom prst="rect">
            <a:avLst/>
          </a:prstGeom>
        </p:spPr>
      </p:pic>
      <p:graphicFrame>
        <p:nvGraphicFramePr>
          <p:cNvPr id="16" name="Tabella 15"/>
          <p:cNvGraphicFramePr>
            <a:graphicFrameLocks noGrp="1"/>
          </p:cNvGraphicFramePr>
          <p:nvPr>
            <p:extLst>
              <p:ext uri="{D42A27DB-BD31-4B8C-83A1-F6EECF244321}">
                <p14:modId xmlns:p14="http://schemas.microsoft.com/office/powerpoint/2010/main" val="610746584"/>
              </p:ext>
            </p:extLst>
          </p:nvPr>
        </p:nvGraphicFramePr>
        <p:xfrm>
          <a:off x="9822765" y="4381183"/>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90%</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rgbClr val="00FF00"/>
                    </a:solidFill>
                  </a:tcPr>
                </a:tc>
              </a:tr>
            </a:tbl>
          </a:graphicData>
        </a:graphic>
      </p:graphicFrame>
      <p:sp>
        <p:nvSpPr>
          <p:cNvPr id="6" name="Segnaposto numero diapositiva 5"/>
          <p:cNvSpPr>
            <a:spLocks noGrp="1"/>
          </p:cNvSpPr>
          <p:nvPr>
            <p:ph type="sldNum" sz="quarter" idx="12"/>
          </p:nvPr>
        </p:nvSpPr>
        <p:spPr>
          <a:xfrm>
            <a:off x="9448800" y="6490672"/>
            <a:ext cx="2743200" cy="365125"/>
          </a:xfrm>
        </p:spPr>
        <p:txBody>
          <a:bodyPr/>
          <a:lstStyle/>
          <a:p>
            <a:fld id="{98D9D6CD-C7D4-42E0-A31B-525549CA2A1D}" type="slidenum">
              <a:rPr lang="it-IT" smtClean="0"/>
              <a:t>54</a:t>
            </a:fld>
            <a:endParaRPr lang="it-IT"/>
          </a:p>
        </p:txBody>
      </p:sp>
    </p:spTree>
    <p:extLst>
      <p:ext uri="{BB962C8B-B14F-4D97-AF65-F5344CB8AC3E}">
        <p14:creationId xmlns:p14="http://schemas.microsoft.com/office/powerpoint/2010/main" val="17286031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1141505"/>
            <a:ext cx="11477223" cy="338554"/>
          </a:xfrm>
          <a:prstGeom prst="rect">
            <a:avLst/>
          </a:prstGeom>
          <a:solidFill>
            <a:schemeClr val="accent6"/>
          </a:solidFill>
        </p:spPr>
        <p:txBody>
          <a:bodyPr wrap="square" rtlCol="0">
            <a:spAutoFit/>
          </a:bodyPr>
          <a:lstStyle/>
          <a:p>
            <a:pPr algn="just"/>
            <a:r>
              <a:rPr lang="it-IT" sz="1600" b="1" u="sng" dirty="0" smtClean="0">
                <a:solidFill>
                  <a:schemeClr val="bg1"/>
                </a:solidFill>
              </a:rPr>
              <a:t>OBIETTIVO STRATEGICO 20</a:t>
            </a:r>
            <a:r>
              <a:rPr lang="it-IT" sz="1600" b="1" dirty="0" smtClean="0">
                <a:solidFill>
                  <a:schemeClr val="bg1"/>
                </a:solidFill>
              </a:rPr>
              <a:t>: </a:t>
            </a:r>
            <a:r>
              <a:rPr lang="it-IT" sz="1600" dirty="0">
                <a:solidFill>
                  <a:schemeClr val="bg1"/>
                </a:solidFill>
              </a:rPr>
              <a:t>Gestire e valorizzare il patrimonio immobiliare dell’ente</a:t>
            </a:r>
          </a:p>
        </p:txBody>
      </p:sp>
      <p:graphicFrame>
        <p:nvGraphicFramePr>
          <p:cNvPr id="5" name="Tabella 4"/>
          <p:cNvGraphicFramePr>
            <a:graphicFrameLocks noGrp="1"/>
          </p:cNvGraphicFramePr>
          <p:nvPr>
            <p:extLst>
              <p:ext uri="{D42A27DB-BD31-4B8C-83A1-F6EECF244321}">
                <p14:modId xmlns:p14="http://schemas.microsoft.com/office/powerpoint/2010/main" val="4217847632"/>
              </p:ext>
            </p:extLst>
          </p:nvPr>
        </p:nvGraphicFramePr>
        <p:xfrm>
          <a:off x="355716" y="2348003"/>
          <a:ext cx="7639319" cy="2074723"/>
        </p:xfrm>
        <a:graphic>
          <a:graphicData uri="http://schemas.openxmlformats.org/drawingml/2006/table">
            <a:tbl>
              <a:tblPr firstRow="1">
                <a:tableStyleId>{5C22544A-7EE6-4342-B048-85BDC9FD1C3A}</a:tableStyleId>
              </a:tblPr>
              <a:tblGrid>
                <a:gridCol w="1998372"/>
                <a:gridCol w="1983347"/>
                <a:gridCol w="837127"/>
                <a:gridCol w="832126"/>
                <a:gridCol w="932279"/>
                <a:gridCol w="1056068"/>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747284">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Valore cespiti immobiliari manutenuti</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Valore cespiti immobiliari manutenuti nel 2013 /                                             Valore cespiti immobiliari manutenuti nel 2012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≥1,05</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1,30</a:t>
                      </a:r>
                    </a:p>
                  </a:txBody>
                  <a:tcPr marL="0" marR="0" marT="0" marB="0" anchor="ctr"/>
                </a:tc>
                <a:tc>
                  <a:txBody>
                    <a:bodyPr/>
                    <a:lstStyle/>
                    <a:p>
                      <a:pPr marL="36000" algn="ctr"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24%</a:t>
                      </a:r>
                    </a:p>
                  </a:txBody>
                  <a:tcPr marL="0" marR="0" marT="0" marB="0" anchor="ctr"/>
                </a:tc>
                <a:tc rowSpan="2">
                  <a:txBody>
                    <a:bodyPr/>
                    <a:lstStyle/>
                    <a:p>
                      <a:pPr marL="36000" algn="ctr" defTabSz="914400" rtl="0" eaLnBrk="1" fontAlgn="ctr" latinLnBrk="0" hangingPunct="1"/>
                      <a:r>
                        <a:rPr lang="it-IT" sz="1050" b="1" i="0" u="none" strike="noStrike" kern="1200" dirty="0">
                          <a:solidFill>
                            <a:schemeClr val="tx1"/>
                          </a:solidFill>
                          <a:effectLst/>
                          <a:latin typeface="Arial" panose="020B0604020202020204" pitchFamily="34" charset="0"/>
                          <a:ea typeface="+mn-ea"/>
                          <a:cs typeface="+mn-cs"/>
                        </a:rPr>
                        <a:t>75%</a:t>
                      </a:r>
                    </a:p>
                  </a:txBody>
                  <a:tcPr marL="0" marR="0" marT="0" marB="0" anchor="ctr">
                    <a:solidFill>
                      <a:schemeClr val="accent4"/>
                    </a:solidFill>
                  </a:tcPr>
                </a:tc>
              </a:tr>
              <a:tr h="742824">
                <a:tc>
                  <a:txBody>
                    <a:bodyPr/>
                    <a:lstStyle/>
                    <a:p>
                      <a:pPr marL="36000" algn="l" defTabSz="914400" rtl="0" eaLnBrk="1" fontAlgn="ctr" latinLnBrk="0" hangingPunct="1"/>
                      <a:r>
                        <a:rPr lang="it-IT" sz="1050" b="0" i="0" u="none" strike="noStrike" kern="1200">
                          <a:solidFill>
                            <a:schemeClr val="tx1"/>
                          </a:solidFill>
                          <a:effectLst/>
                          <a:latin typeface="Arial" panose="020B0604020202020204" pitchFamily="34" charset="0"/>
                          <a:ea typeface="+mn-ea"/>
                          <a:cs typeface="+mn-cs"/>
                        </a:rPr>
                        <a:t>Redditività Loggia dei Mercanti</a:t>
                      </a:r>
                    </a:p>
                  </a:txBody>
                  <a:tcPr marL="0" marR="0" marT="0" marB="0" anchor="ctr"/>
                </a:tc>
                <a:tc>
                  <a:txBody>
                    <a:bodyPr/>
                    <a:lstStyle/>
                    <a:p>
                      <a:pPr marL="36000" algn="l"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Rapporto tra proventi e costi di gestione della Loggia nel 2013 / Rapporto tra proventi e costi di gestione della Loggia nel 2012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&gt;1,02</a:t>
                      </a:r>
                    </a:p>
                  </a:txBody>
                  <a:tcPr marL="0" marR="0" marT="0" marB="0" anchor="ctr"/>
                </a:tc>
                <a:tc>
                  <a:txBody>
                    <a:bodyPr/>
                    <a:lstStyle/>
                    <a:p>
                      <a:pPr marL="36000" algn="ctr" defTabSz="914400" rtl="0" eaLnBrk="1" fontAlgn="ctr" latinLnBrk="0" hangingPunct="1"/>
                      <a:r>
                        <a:rPr lang="it-IT" sz="1050" b="0" i="0" u="none" strike="noStrike" kern="1200" dirty="0">
                          <a:solidFill>
                            <a:schemeClr val="tx1"/>
                          </a:solidFill>
                          <a:effectLst/>
                          <a:latin typeface="Arial" panose="020B0604020202020204" pitchFamily="34" charset="0"/>
                          <a:ea typeface="+mn-ea"/>
                          <a:cs typeface="+mn-cs"/>
                        </a:rPr>
                        <a:t>0,50</a:t>
                      </a:r>
                    </a:p>
                  </a:txBody>
                  <a:tcPr marL="0" marR="0" marT="0" marB="0" anchor="ctr"/>
                </a:tc>
                <a:tc>
                  <a:txBody>
                    <a:bodyPr/>
                    <a:lstStyle/>
                    <a:p>
                      <a:pPr marL="36000" algn="ctr" defTabSz="914400" rtl="0" eaLnBrk="1" fontAlgn="ctr" latinLnBrk="0" hangingPunct="1"/>
                      <a:r>
                        <a:rPr lang="it-IT" sz="1050" b="1" i="0" u="none" strike="noStrike" kern="1200" dirty="0">
                          <a:solidFill>
                            <a:schemeClr val="accent2"/>
                          </a:solidFill>
                          <a:effectLst/>
                          <a:latin typeface="Arial" panose="020B0604020202020204" pitchFamily="34" charset="0"/>
                          <a:ea typeface="+mn-ea"/>
                          <a:cs typeface="+mn-cs"/>
                        </a:rPr>
                        <a:t>-51%</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371340" y="5470117"/>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13" name="CasellaDiTesto 12"/>
          <p:cNvSpPr txBox="1"/>
          <p:nvPr/>
        </p:nvSpPr>
        <p:spPr>
          <a:xfrm>
            <a:off x="8686911" y="1978671"/>
            <a:ext cx="3161652" cy="553998"/>
          </a:xfrm>
          <a:prstGeom prst="rect">
            <a:avLst/>
          </a:prstGeom>
          <a:noFill/>
          <a:ln>
            <a:noFill/>
          </a:ln>
        </p:spPr>
        <p:txBody>
          <a:bodyPr wrap="square" rtlCol="0">
            <a:spAutoFit/>
          </a:bodyPr>
          <a:lstStyle/>
          <a:p>
            <a:pPr algn="ctr"/>
            <a:r>
              <a:rPr lang="it-IT" u="sng" dirty="0" smtClean="0"/>
              <a:t>Risorse finanziarie</a:t>
            </a:r>
          </a:p>
          <a:p>
            <a:pPr algn="ctr"/>
            <a:r>
              <a:rPr lang="it-IT" sz="1200" dirty="0" smtClean="0"/>
              <a:t>(Oneri per interventi economici)</a:t>
            </a:r>
            <a:endParaRPr lang="it-IT" sz="1200" dirty="0"/>
          </a:p>
        </p:txBody>
      </p:sp>
      <p:sp>
        <p:nvSpPr>
          <p:cNvPr id="20" name="CasellaDiTesto 19"/>
          <p:cNvSpPr txBox="1"/>
          <p:nvPr/>
        </p:nvSpPr>
        <p:spPr>
          <a:xfrm>
            <a:off x="355716" y="1978671"/>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8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p:cNvPicPr>
            <a:picLocks noChangeAspect="1"/>
          </p:cNvPicPr>
          <p:nvPr/>
        </p:nvPicPr>
        <p:blipFill>
          <a:blip r:embed="rId3"/>
          <a:stretch>
            <a:fillRect/>
          </a:stretch>
        </p:blipFill>
        <p:spPr>
          <a:xfrm>
            <a:off x="8804492" y="2476914"/>
            <a:ext cx="2993395" cy="1920406"/>
          </a:xfrm>
          <a:prstGeom prst="rect">
            <a:avLst/>
          </a:prstGeom>
        </p:spPr>
      </p:pic>
      <p:graphicFrame>
        <p:nvGraphicFramePr>
          <p:cNvPr id="11" name="Tabella 10"/>
          <p:cNvGraphicFramePr>
            <a:graphicFrameLocks noGrp="1"/>
          </p:cNvGraphicFramePr>
          <p:nvPr>
            <p:extLst>
              <p:ext uri="{D42A27DB-BD31-4B8C-83A1-F6EECF244321}">
                <p14:modId xmlns:p14="http://schemas.microsoft.com/office/powerpoint/2010/main" val="3220828801"/>
              </p:ext>
            </p:extLst>
          </p:nvPr>
        </p:nvGraphicFramePr>
        <p:xfrm>
          <a:off x="9820640" y="4397320"/>
          <a:ext cx="889943" cy="510540"/>
        </p:xfrm>
        <a:graphic>
          <a:graphicData uri="http://schemas.openxmlformats.org/drawingml/2006/table">
            <a:tbl>
              <a:tblPr firstRow="1" bandRow="1">
                <a:tableStyleId>{00A15C55-8517-42AA-B614-E9B94910E393}</a:tableStyleId>
              </a:tblPr>
              <a:tblGrid>
                <a:gridCol w="889943"/>
              </a:tblGrid>
              <a:tr h="213498">
                <a:tc>
                  <a:txBody>
                    <a:bodyPr/>
                    <a:lstStyle/>
                    <a:p>
                      <a:pPr algn="ctr"/>
                      <a:r>
                        <a:rPr lang="it-IT" sz="1050" b="1" u="none" strike="noStrike" kern="1200" dirty="0" smtClean="0">
                          <a:solidFill>
                            <a:schemeClr val="tx1"/>
                          </a:solidFill>
                          <a:effectLst/>
                          <a:latin typeface="Arial" panose="020B0604020202020204" pitchFamily="34" charset="0"/>
                          <a:cs typeface="Arial" panose="020B0604020202020204" pitchFamily="34" charset="0"/>
                        </a:rPr>
                        <a:t>% Utilizzo</a:t>
                      </a:r>
                      <a:endParaRPr lang="it-IT" sz="1050" b="1"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tr>
              <a:tr h="224113">
                <a:tc>
                  <a:txBody>
                    <a:bodyPr/>
                    <a:lstStyle/>
                    <a:p>
                      <a:pPr algn="ctr"/>
                      <a:r>
                        <a:rPr lang="it-IT" sz="1100" b="1" u="none" strike="noStrike" kern="1200" dirty="0" smtClean="0">
                          <a:solidFill>
                            <a:schemeClr val="tx1"/>
                          </a:solidFill>
                          <a:effectLst/>
                          <a:latin typeface="Arial" panose="020B0604020202020204" pitchFamily="34" charset="0"/>
                          <a:cs typeface="Arial" panose="020B0604020202020204" pitchFamily="34" charset="0"/>
                        </a:rPr>
                        <a:t>100%</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anchor="ctr">
                    <a:solidFill>
                      <a:srgbClr val="00FF00"/>
                    </a:solidFill>
                  </a:tcPr>
                </a:tc>
              </a:tr>
            </a:tbl>
          </a:graphicData>
        </a:graphic>
      </p:graphicFrame>
      <p:pic>
        <p:nvPicPr>
          <p:cNvPr id="3" name="Immagine 2"/>
          <p:cNvPicPr>
            <a:picLocks noChangeAspect="1"/>
          </p:cNvPicPr>
          <p:nvPr/>
        </p:nvPicPr>
        <p:blipFill>
          <a:blip r:embed="rId4"/>
          <a:stretch>
            <a:fillRect/>
          </a:stretch>
        </p:blipFill>
        <p:spPr>
          <a:xfrm>
            <a:off x="2371438" y="5334713"/>
            <a:ext cx="7078321" cy="1167610"/>
          </a:xfrm>
          <a:prstGeom prst="rect">
            <a:avLst/>
          </a:prstGeom>
        </p:spPr>
      </p:pic>
      <p:grpSp>
        <p:nvGrpSpPr>
          <p:cNvPr id="14" name="Gruppo 13"/>
          <p:cNvGrpSpPr/>
          <p:nvPr/>
        </p:nvGrpSpPr>
        <p:grpSpPr>
          <a:xfrm>
            <a:off x="2341563" y="107618"/>
            <a:ext cx="9394602" cy="430429"/>
            <a:chOff x="2341563" y="107618"/>
            <a:chExt cx="9394602" cy="430429"/>
          </a:xfrm>
        </p:grpSpPr>
        <p:sp>
          <p:nvSpPr>
            <p:cNvPr id="15"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6" name="Connettore 1 1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6" name="Segnaposto numero diapositiva 5"/>
          <p:cNvSpPr>
            <a:spLocks noGrp="1"/>
          </p:cNvSpPr>
          <p:nvPr>
            <p:ph type="sldNum" sz="quarter" idx="12"/>
          </p:nvPr>
        </p:nvSpPr>
        <p:spPr>
          <a:xfrm>
            <a:off x="9449759" y="6492875"/>
            <a:ext cx="2743200" cy="365125"/>
          </a:xfrm>
        </p:spPr>
        <p:txBody>
          <a:bodyPr/>
          <a:lstStyle/>
          <a:p>
            <a:fld id="{98D9D6CD-C7D4-42E0-A31B-525549CA2A1D}" type="slidenum">
              <a:rPr lang="it-IT" smtClean="0"/>
              <a:t>55</a:t>
            </a:fld>
            <a:endParaRPr lang="it-IT" dirty="0"/>
          </a:p>
        </p:txBody>
      </p:sp>
    </p:spTree>
    <p:extLst>
      <p:ext uri="{BB962C8B-B14F-4D97-AF65-F5344CB8AC3E}">
        <p14:creationId xmlns:p14="http://schemas.microsoft.com/office/powerpoint/2010/main" val="41678795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1340" y="834393"/>
            <a:ext cx="11477223" cy="584775"/>
          </a:xfrm>
          <a:prstGeom prst="rect">
            <a:avLst/>
          </a:prstGeom>
          <a:solidFill>
            <a:schemeClr val="accent6"/>
          </a:solidFill>
        </p:spPr>
        <p:txBody>
          <a:bodyPr wrap="square" rtlCol="0">
            <a:spAutoFit/>
          </a:bodyPr>
          <a:lstStyle/>
          <a:p>
            <a:pPr algn="just"/>
            <a:r>
              <a:rPr lang="it-IT" sz="1600" b="1" u="sng" dirty="0" smtClean="0">
                <a:solidFill>
                  <a:schemeClr val="bg1"/>
                </a:solidFill>
              </a:rPr>
              <a:t>OBIETTIVO STRATEGICO 21</a:t>
            </a:r>
            <a:r>
              <a:rPr lang="it-IT" sz="1600" b="1" dirty="0">
                <a:solidFill>
                  <a:schemeClr val="bg1"/>
                </a:solidFill>
              </a:rPr>
              <a:t>: </a:t>
            </a:r>
            <a:r>
              <a:rPr lang="it-IT" sz="1600" dirty="0">
                <a:solidFill>
                  <a:schemeClr val="bg1"/>
                </a:solidFill>
              </a:rPr>
              <a:t>Perseguire l’equilibrio economico-finanziario nella gestione della Camera di Commercio mediante la riorganizzazione della struttura dell’Ente e del suo sistema allargato (aziende speciali, società in house)</a:t>
            </a:r>
          </a:p>
        </p:txBody>
      </p:sp>
      <p:graphicFrame>
        <p:nvGraphicFramePr>
          <p:cNvPr id="5" name="Tabella 4"/>
          <p:cNvGraphicFramePr>
            <a:graphicFrameLocks noGrp="1"/>
          </p:cNvGraphicFramePr>
          <p:nvPr>
            <p:extLst>
              <p:ext uri="{D42A27DB-BD31-4B8C-83A1-F6EECF244321}">
                <p14:modId xmlns:p14="http://schemas.microsoft.com/office/powerpoint/2010/main" val="1627518057"/>
              </p:ext>
            </p:extLst>
          </p:nvPr>
        </p:nvGraphicFramePr>
        <p:xfrm>
          <a:off x="471701" y="1854313"/>
          <a:ext cx="7728085" cy="3332407"/>
        </p:xfrm>
        <a:graphic>
          <a:graphicData uri="http://schemas.openxmlformats.org/drawingml/2006/table">
            <a:tbl>
              <a:tblPr firstRow="1">
                <a:tableStyleId>{5C22544A-7EE6-4342-B048-85BDC9FD1C3A}</a:tableStyleId>
              </a:tblPr>
              <a:tblGrid>
                <a:gridCol w="2021592"/>
                <a:gridCol w="2006393"/>
                <a:gridCol w="846854"/>
                <a:gridCol w="841795"/>
                <a:gridCol w="943112"/>
                <a:gridCol w="1068339"/>
              </a:tblGrid>
              <a:tr h="190192">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it-IT" sz="1050" u="none" strike="noStrike" dirty="0" smtClean="0">
                          <a:effectLst/>
                          <a:latin typeface="Arial" panose="020B0604020202020204" pitchFamily="34" charset="0"/>
                          <a:cs typeface="Arial" panose="020B0604020202020204" pitchFamily="34" charset="0"/>
                        </a:rPr>
                        <a:t>Grado di raggiungimento</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343566">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r>
              <a:tr h="344040">
                <a:tc>
                  <a:txBody>
                    <a:bodyPr/>
                    <a:lstStyle/>
                    <a:p>
                      <a:pPr marL="36000" algn="l" fontAlgn="ctr"/>
                      <a:r>
                        <a:rPr lang="it-IT" sz="1100" b="0" i="0" u="none" strike="noStrike" dirty="0">
                          <a:solidFill>
                            <a:srgbClr val="333333"/>
                          </a:solidFill>
                          <a:effectLst/>
                          <a:latin typeface="Arial" panose="020B0604020202020204" pitchFamily="34" charset="0"/>
                          <a:cs typeface="Arial" panose="020B0604020202020204" pitchFamily="34" charset="0"/>
                        </a:rPr>
                        <a:t>Pareggio di bilancio della Camera di Commercio</a:t>
                      </a:r>
                    </a:p>
                  </a:txBody>
                  <a:tcPr marL="0" marR="0" marT="0" marB="0" anchor="ctr"/>
                </a:tc>
                <a:tc>
                  <a:txBody>
                    <a:bodyPr/>
                    <a:lstStyle/>
                    <a:p>
                      <a:pPr marL="36000" algn="l" fontAlgn="ctr"/>
                      <a:r>
                        <a:rPr lang="it-IT" sz="1100" b="0" i="0" u="none" strike="noStrike" dirty="0">
                          <a:solidFill>
                            <a:srgbClr val="333333"/>
                          </a:solidFill>
                          <a:effectLst/>
                          <a:latin typeface="Arial" panose="020B0604020202020204" pitchFamily="34" charset="0"/>
                          <a:cs typeface="Arial" panose="020B0604020202020204" pitchFamily="34" charset="0"/>
                        </a:rPr>
                        <a:t>Risultato </a:t>
                      </a:r>
                      <a:r>
                        <a:rPr lang="it-IT" sz="1100" b="0" i="0" u="none" strike="noStrike" dirty="0" smtClean="0">
                          <a:solidFill>
                            <a:srgbClr val="333333"/>
                          </a:solidFill>
                          <a:effectLst/>
                          <a:latin typeface="Arial" panose="020B0604020202020204" pitchFamily="34" charset="0"/>
                          <a:cs typeface="Arial" panose="020B0604020202020204" pitchFamily="34" charset="0"/>
                        </a:rPr>
                        <a:t>gestione </a:t>
                      </a:r>
                      <a:r>
                        <a:rPr lang="it-IT" sz="1100" b="0" i="0" u="none" strike="noStrike" dirty="0">
                          <a:solidFill>
                            <a:srgbClr val="333333"/>
                          </a:solidFill>
                          <a:effectLst/>
                          <a:latin typeface="Arial" panose="020B0604020202020204" pitchFamily="34" charset="0"/>
                          <a:cs typeface="Arial" panose="020B0604020202020204" pitchFamily="34" charset="0"/>
                        </a:rPr>
                        <a:t>complessiva</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0</a:t>
                      </a:r>
                    </a:p>
                  </a:txBody>
                  <a:tcPr marL="0" marR="0" marT="0" marB="0" anchor="ctr"/>
                </a:tc>
                <a:tc>
                  <a:txBody>
                    <a:bodyPr/>
                    <a:lstStyle/>
                    <a:p>
                      <a:pPr algn="ctr" fontAlgn="ctr"/>
                      <a:r>
                        <a:rPr lang="it-IT" sz="1100" b="0" i="0" u="none" strike="noStrike" dirty="0">
                          <a:effectLst/>
                          <a:latin typeface="Arial" panose="020B0604020202020204" pitchFamily="34" charset="0"/>
                          <a:cs typeface="Arial" panose="020B0604020202020204" pitchFamily="34" charset="0"/>
                        </a:rPr>
                        <a:t> €  </a:t>
                      </a:r>
                      <a:r>
                        <a:rPr lang="it-IT" sz="1100" b="0" i="0" u="none" strike="noStrike" dirty="0" smtClean="0">
                          <a:effectLst/>
                          <a:latin typeface="Arial" panose="020B0604020202020204" pitchFamily="34" charset="0"/>
                          <a:cs typeface="Arial" panose="020B0604020202020204" pitchFamily="34" charset="0"/>
                        </a:rPr>
                        <a:t>272.523 </a:t>
                      </a:r>
                      <a:endParaRPr lang="it-IT" sz="1100" b="0" i="0" u="none" strike="noStrike" dirty="0">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 </a:t>
                      </a:r>
                    </a:p>
                  </a:txBody>
                  <a:tcPr marL="0" marR="0" marT="0" marB="0" anchor="ctr"/>
                </a:tc>
                <a:tc rowSpan="8">
                  <a:txBody>
                    <a:bodyPr/>
                    <a:lstStyle/>
                    <a:p>
                      <a:pPr algn="ctr" fontAlgn="ctr"/>
                      <a:r>
                        <a:rPr lang="it-IT" sz="1100" b="1" i="0" u="none" strike="noStrike" dirty="0">
                          <a:effectLst/>
                          <a:latin typeface="Arial" panose="020B0604020202020204" pitchFamily="34" charset="0"/>
                          <a:cs typeface="Arial" panose="020B0604020202020204" pitchFamily="34" charset="0"/>
                        </a:rPr>
                        <a:t>80%</a:t>
                      </a:r>
                    </a:p>
                  </a:txBody>
                  <a:tcPr marL="0" marR="0" marT="0" marB="0" anchor="ctr">
                    <a:solidFill>
                      <a:schemeClr val="accent4"/>
                    </a:solidFill>
                  </a:tcPr>
                </a:tc>
              </a:tr>
              <a:tr h="626237">
                <a:tc>
                  <a:txBody>
                    <a:bodyPr/>
                    <a:lstStyle/>
                    <a:p>
                      <a:pPr marL="36000" algn="l" fontAlgn="ctr"/>
                      <a:r>
                        <a:rPr lang="it-IT" sz="1100" b="0" i="0" u="none" strike="noStrike">
                          <a:solidFill>
                            <a:srgbClr val="333333"/>
                          </a:solidFill>
                          <a:effectLst/>
                          <a:latin typeface="Arial" panose="020B0604020202020204" pitchFamily="34" charset="0"/>
                          <a:cs typeface="Arial" panose="020B0604020202020204" pitchFamily="34" charset="0"/>
                        </a:rPr>
                        <a:t>Costi del personale ed oneri di funzionamento consolidati</a:t>
                      </a:r>
                    </a:p>
                  </a:txBody>
                  <a:tcPr marL="0" marR="0" marT="0" marB="0" anchor="ctr"/>
                </a:tc>
                <a:tc>
                  <a:txBody>
                    <a:bodyPr/>
                    <a:lstStyle/>
                    <a:p>
                      <a:pPr marL="36000" algn="l" fontAlgn="ctr"/>
                      <a:r>
                        <a:rPr lang="it-IT" sz="1100" b="0" i="0" u="none" strike="noStrike" dirty="0">
                          <a:solidFill>
                            <a:srgbClr val="333333"/>
                          </a:solidFill>
                          <a:effectLst/>
                          <a:latin typeface="Arial" panose="020B0604020202020204" pitchFamily="34" charset="0"/>
                          <a:cs typeface="Arial" panose="020B0604020202020204" pitchFamily="34" charset="0"/>
                        </a:rPr>
                        <a:t>Costi del personale ed oneri di funzionamento consolidati nel 2013 / Costi </a:t>
                      </a:r>
                      <a:r>
                        <a:rPr lang="it-IT" sz="1100" b="0" i="0" u="none" strike="noStrike" dirty="0" smtClean="0">
                          <a:solidFill>
                            <a:srgbClr val="333333"/>
                          </a:solidFill>
                          <a:effectLst/>
                          <a:latin typeface="Arial" panose="020B0604020202020204" pitchFamily="34" charset="0"/>
                          <a:cs typeface="Arial" panose="020B0604020202020204" pitchFamily="34" charset="0"/>
                        </a:rPr>
                        <a:t>[…] </a:t>
                      </a:r>
                      <a:r>
                        <a:rPr lang="it-IT" sz="1100" b="0" i="0" u="none" strike="noStrike" dirty="0">
                          <a:solidFill>
                            <a:srgbClr val="333333"/>
                          </a:solidFill>
                          <a:effectLst/>
                          <a:latin typeface="Arial" panose="020B0604020202020204" pitchFamily="34" charset="0"/>
                          <a:cs typeface="Arial" panose="020B0604020202020204" pitchFamily="34" charset="0"/>
                        </a:rPr>
                        <a:t>nel 2011</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&lt;0,98</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0,92 </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6%</a:t>
                      </a:r>
                    </a:p>
                  </a:txBody>
                  <a:tcPr marL="0" marR="0" marT="0" marB="0" anchor="ctr"/>
                </a:tc>
                <a:tc vMerge="1">
                  <a:txBody>
                    <a:bodyPr/>
                    <a:lstStyle/>
                    <a:p>
                      <a:endParaRPr lang="it-IT"/>
                    </a:p>
                  </a:txBody>
                  <a:tcPr/>
                </a:tc>
              </a:tr>
              <a:tr h="234863">
                <a:tc rowSpan="4">
                  <a:txBody>
                    <a:bodyPr/>
                    <a:lstStyle/>
                    <a:p>
                      <a:pPr marL="36000" algn="l" fontAlgn="ctr"/>
                      <a:r>
                        <a:rPr lang="it-IT" sz="1100" b="0" i="0" u="none" strike="noStrike" dirty="0">
                          <a:solidFill>
                            <a:srgbClr val="333333"/>
                          </a:solidFill>
                          <a:effectLst/>
                          <a:latin typeface="Arial" panose="020B0604020202020204" pitchFamily="34" charset="0"/>
                          <a:cs typeface="Arial" panose="020B0604020202020204" pitchFamily="34" charset="0"/>
                        </a:rPr>
                        <a:t>Equilibrio economico-finanziario delle Aziende Speciali</a:t>
                      </a:r>
                    </a:p>
                  </a:txBody>
                  <a:tcPr marL="0" marR="0" marT="0" marB="0" anchor="ctr"/>
                </a:tc>
                <a:tc>
                  <a:txBody>
                    <a:bodyPr/>
                    <a:lstStyle/>
                    <a:p>
                      <a:pPr marL="36000" algn="l" fontAlgn="ctr"/>
                      <a:r>
                        <a:rPr lang="it-IT" sz="1000" b="0" i="0" u="none" strike="noStrike" dirty="0">
                          <a:solidFill>
                            <a:srgbClr val="333333"/>
                          </a:solidFill>
                          <a:effectLst/>
                          <a:latin typeface="Arial" panose="020B0604020202020204" pitchFamily="34" charset="0"/>
                          <a:cs typeface="Arial" panose="020B0604020202020204" pitchFamily="34" charset="0"/>
                        </a:rPr>
                        <a:t>Autonomia finanziaria</a:t>
                      </a:r>
                    </a:p>
                  </a:txBody>
                  <a:tcPr marL="0" marR="0" marT="0" marB="0" anchor="ctr"/>
                </a:tc>
                <a:tc>
                  <a:txBody>
                    <a:bodyPr/>
                    <a:lstStyle/>
                    <a:p>
                      <a:pPr algn="ctr" fontAlgn="ctr"/>
                      <a:r>
                        <a:rPr lang="it-IT" sz="1000" b="0" i="0" u="none" strike="noStrike">
                          <a:effectLst/>
                          <a:latin typeface="Arial" panose="020B0604020202020204" pitchFamily="34" charset="0"/>
                          <a:cs typeface="Arial" panose="020B0604020202020204" pitchFamily="34" charset="0"/>
                        </a:rPr>
                        <a:t>≥ 54%</a:t>
                      </a:r>
                    </a:p>
                  </a:txBody>
                  <a:tcPr marL="0" marR="0" marT="0" marB="0" anchor="ctr"/>
                </a:tc>
                <a:tc>
                  <a:txBody>
                    <a:bodyPr/>
                    <a:lstStyle/>
                    <a:p>
                      <a:pPr algn="ctr" fontAlgn="ctr"/>
                      <a:r>
                        <a:rPr lang="it-IT" sz="1000" b="0" i="0" u="none" strike="noStrike">
                          <a:effectLst/>
                          <a:latin typeface="Arial" panose="020B0604020202020204" pitchFamily="34" charset="0"/>
                          <a:cs typeface="Arial" panose="020B0604020202020204" pitchFamily="34" charset="0"/>
                        </a:rPr>
                        <a:t>42%</a:t>
                      </a:r>
                    </a:p>
                  </a:txBody>
                  <a:tcPr marL="0" marR="0" marT="0" marB="0" anchor="ctr"/>
                </a:tc>
                <a:tc>
                  <a:txBody>
                    <a:bodyPr/>
                    <a:lstStyle/>
                    <a:p>
                      <a:pPr algn="ctr" fontAlgn="ctr"/>
                      <a:r>
                        <a:rPr lang="it-IT" sz="1000" b="0" i="0" u="none" strike="noStrike">
                          <a:effectLst/>
                          <a:latin typeface="Arial" panose="020B0604020202020204" pitchFamily="34" charset="0"/>
                          <a:cs typeface="Arial" panose="020B0604020202020204" pitchFamily="34" charset="0"/>
                        </a:rPr>
                        <a:t>-22%</a:t>
                      </a:r>
                    </a:p>
                  </a:txBody>
                  <a:tcPr marL="0" marR="0" marT="0" marB="0" anchor="ctr"/>
                </a:tc>
                <a:tc vMerge="1">
                  <a:txBody>
                    <a:bodyPr/>
                    <a:lstStyle/>
                    <a:p>
                      <a:endParaRPr lang="it-IT"/>
                    </a:p>
                  </a:txBody>
                  <a:tcPr/>
                </a:tc>
              </a:tr>
              <a:tr h="167268">
                <a:tc vMerge="1">
                  <a:txBody>
                    <a:bodyPr/>
                    <a:lstStyle/>
                    <a:p>
                      <a:endParaRPr lang="it-IT"/>
                    </a:p>
                  </a:txBody>
                  <a:tcPr/>
                </a:tc>
                <a:tc>
                  <a:txBody>
                    <a:bodyPr/>
                    <a:lstStyle/>
                    <a:p>
                      <a:pPr marL="36000" algn="l" fontAlgn="ctr"/>
                      <a:r>
                        <a:rPr lang="it-IT" sz="1000" b="0" i="0" u="none" strike="noStrike" dirty="0">
                          <a:solidFill>
                            <a:srgbClr val="333333"/>
                          </a:solidFill>
                          <a:effectLst/>
                          <a:latin typeface="Arial" panose="020B0604020202020204" pitchFamily="34" charset="0"/>
                          <a:cs typeface="Arial" panose="020B0604020202020204" pitchFamily="34" charset="0"/>
                        </a:rPr>
                        <a:t>Autonomia strutturale</a:t>
                      </a:r>
                    </a:p>
                  </a:txBody>
                  <a:tcPr marL="0" marR="0" marT="0" marB="0" anchor="ctr"/>
                </a:tc>
                <a:tc>
                  <a:txBody>
                    <a:bodyPr/>
                    <a:lstStyle/>
                    <a:p>
                      <a:pPr algn="ctr" fontAlgn="ctr"/>
                      <a:r>
                        <a:rPr lang="it-IT" sz="1000" b="0" i="0" u="none" strike="noStrike" dirty="0">
                          <a:effectLst/>
                          <a:latin typeface="Arial" panose="020B0604020202020204" pitchFamily="34" charset="0"/>
                          <a:cs typeface="Arial" panose="020B0604020202020204" pitchFamily="34" charset="0"/>
                        </a:rPr>
                        <a:t>≤77%</a:t>
                      </a:r>
                    </a:p>
                  </a:txBody>
                  <a:tcPr marL="0" marR="0" marT="0" marB="0" anchor="ctr"/>
                </a:tc>
                <a:tc>
                  <a:txBody>
                    <a:bodyPr/>
                    <a:lstStyle/>
                    <a:p>
                      <a:pPr algn="ctr" fontAlgn="ctr"/>
                      <a:r>
                        <a:rPr lang="it-IT" sz="1000" b="0" i="0" u="none" strike="noStrike" dirty="0">
                          <a:effectLst/>
                          <a:latin typeface="Arial" panose="020B0604020202020204" pitchFamily="34" charset="0"/>
                          <a:cs typeface="Arial" panose="020B0604020202020204" pitchFamily="34" charset="0"/>
                        </a:rPr>
                        <a:t>166%</a:t>
                      </a:r>
                    </a:p>
                  </a:txBody>
                  <a:tcPr marL="0" marR="0" marT="0" marB="0" anchor="ctr"/>
                </a:tc>
                <a:tc>
                  <a:txBody>
                    <a:bodyPr/>
                    <a:lstStyle/>
                    <a:p>
                      <a:pPr algn="ctr" fontAlgn="ctr"/>
                      <a:r>
                        <a:rPr lang="it-IT" sz="1000" b="0" i="0" u="none" strike="noStrike">
                          <a:effectLst/>
                          <a:latin typeface="Arial" panose="020B0604020202020204" pitchFamily="34" charset="0"/>
                          <a:cs typeface="Arial" panose="020B0604020202020204" pitchFamily="34" charset="0"/>
                        </a:rPr>
                        <a:t>-115%</a:t>
                      </a:r>
                    </a:p>
                  </a:txBody>
                  <a:tcPr marL="0" marR="0" marT="0" marB="0" anchor="ctr"/>
                </a:tc>
                <a:tc vMerge="1">
                  <a:txBody>
                    <a:bodyPr/>
                    <a:lstStyle/>
                    <a:p>
                      <a:endParaRPr lang="it-IT"/>
                    </a:p>
                  </a:txBody>
                  <a:tcPr/>
                </a:tc>
              </a:tr>
              <a:tr h="189571">
                <a:tc vMerge="1">
                  <a:txBody>
                    <a:bodyPr/>
                    <a:lstStyle/>
                    <a:p>
                      <a:endParaRPr lang="it-IT"/>
                    </a:p>
                  </a:txBody>
                  <a:tcPr/>
                </a:tc>
                <a:tc>
                  <a:txBody>
                    <a:bodyPr/>
                    <a:lstStyle/>
                    <a:p>
                      <a:pPr marL="36000" algn="l" fontAlgn="ctr"/>
                      <a:r>
                        <a:rPr lang="it-IT" sz="1000" b="0" i="0" u="none" strike="noStrike" dirty="0">
                          <a:solidFill>
                            <a:srgbClr val="333333"/>
                          </a:solidFill>
                          <a:effectLst/>
                          <a:latin typeface="Arial" panose="020B0604020202020204" pitchFamily="34" charset="0"/>
                          <a:cs typeface="Arial" panose="020B0604020202020204" pitchFamily="34" charset="0"/>
                        </a:rPr>
                        <a:t>Incidenza costi di struttura</a:t>
                      </a:r>
                    </a:p>
                  </a:txBody>
                  <a:tcPr marL="0" marR="0" marT="0" marB="0" anchor="ctr"/>
                </a:tc>
                <a:tc>
                  <a:txBody>
                    <a:bodyPr/>
                    <a:lstStyle/>
                    <a:p>
                      <a:pPr algn="ctr" fontAlgn="ctr"/>
                      <a:r>
                        <a:rPr lang="it-IT" sz="1000" b="0" i="0" u="none" strike="noStrike">
                          <a:effectLst/>
                          <a:latin typeface="Arial" panose="020B0604020202020204" pitchFamily="34" charset="0"/>
                          <a:cs typeface="Arial" panose="020B0604020202020204" pitchFamily="34" charset="0"/>
                        </a:rPr>
                        <a:t>≤35%</a:t>
                      </a:r>
                    </a:p>
                  </a:txBody>
                  <a:tcPr marL="0" marR="0" marT="0" marB="0" anchor="ctr"/>
                </a:tc>
                <a:tc>
                  <a:txBody>
                    <a:bodyPr/>
                    <a:lstStyle/>
                    <a:p>
                      <a:pPr algn="ctr" fontAlgn="ctr"/>
                      <a:r>
                        <a:rPr lang="it-IT" sz="1000" b="0" i="0" u="none" strike="noStrike" dirty="0">
                          <a:effectLst/>
                          <a:latin typeface="Arial" panose="020B0604020202020204" pitchFamily="34" charset="0"/>
                          <a:cs typeface="Arial" panose="020B0604020202020204" pitchFamily="34" charset="0"/>
                        </a:rPr>
                        <a:t>63%</a:t>
                      </a:r>
                    </a:p>
                  </a:txBody>
                  <a:tcPr marL="0" marR="0" marT="0" marB="0" anchor="ctr"/>
                </a:tc>
                <a:tc>
                  <a:txBody>
                    <a:bodyPr/>
                    <a:lstStyle/>
                    <a:p>
                      <a:pPr algn="ctr" fontAlgn="ctr"/>
                      <a:r>
                        <a:rPr lang="it-IT" sz="1000" b="0" i="0" u="none" strike="noStrike" dirty="0">
                          <a:effectLst/>
                          <a:latin typeface="Arial" panose="020B0604020202020204" pitchFamily="34" charset="0"/>
                          <a:cs typeface="Arial" panose="020B0604020202020204" pitchFamily="34" charset="0"/>
                        </a:rPr>
                        <a:t>-80%</a:t>
                      </a:r>
                    </a:p>
                  </a:txBody>
                  <a:tcPr marL="0" marR="0" marT="0" marB="0" anchor="ctr"/>
                </a:tc>
                <a:tc vMerge="1">
                  <a:txBody>
                    <a:bodyPr/>
                    <a:lstStyle/>
                    <a:p>
                      <a:endParaRPr lang="it-IT"/>
                    </a:p>
                  </a:txBody>
                  <a:tcPr>
                    <a:solidFill>
                      <a:srgbClr val="00FF00"/>
                    </a:solidFill>
                  </a:tcPr>
                </a:tc>
              </a:tr>
              <a:tr h="211873">
                <a:tc vMerge="1">
                  <a:txBody>
                    <a:bodyPr/>
                    <a:lstStyle/>
                    <a:p>
                      <a:endParaRPr lang="it-IT"/>
                    </a:p>
                  </a:txBody>
                  <a:tcPr/>
                </a:tc>
                <a:tc>
                  <a:txBody>
                    <a:bodyPr/>
                    <a:lstStyle/>
                    <a:p>
                      <a:pPr marL="36000" algn="l" fontAlgn="ctr"/>
                      <a:r>
                        <a:rPr lang="it-IT" sz="1000" b="0" i="0" u="none" strike="noStrike" dirty="0">
                          <a:solidFill>
                            <a:srgbClr val="333333"/>
                          </a:solidFill>
                          <a:effectLst/>
                          <a:latin typeface="Arial" panose="020B0604020202020204" pitchFamily="34" charset="0"/>
                          <a:cs typeface="Arial" panose="020B0604020202020204" pitchFamily="34" charset="0"/>
                        </a:rPr>
                        <a:t>Efficienza impiego risorse umane</a:t>
                      </a:r>
                    </a:p>
                  </a:txBody>
                  <a:tcPr marL="0" marR="0" marT="0" marB="0" anchor="ctr"/>
                </a:tc>
                <a:tc>
                  <a:txBody>
                    <a:bodyPr/>
                    <a:lstStyle/>
                    <a:p>
                      <a:pPr algn="ctr" fontAlgn="ctr"/>
                      <a:r>
                        <a:rPr lang="it-IT" sz="1000" b="0" i="0" u="none" strike="noStrike">
                          <a:effectLst/>
                          <a:latin typeface="Arial" panose="020B0604020202020204" pitchFamily="34" charset="0"/>
                          <a:cs typeface="Arial" panose="020B0604020202020204" pitchFamily="34" charset="0"/>
                        </a:rPr>
                        <a:t>≤24%</a:t>
                      </a:r>
                    </a:p>
                  </a:txBody>
                  <a:tcPr marL="0" marR="0" marT="0" marB="0" anchor="ctr"/>
                </a:tc>
                <a:tc>
                  <a:txBody>
                    <a:bodyPr/>
                    <a:lstStyle/>
                    <a:p>
                      <a:pPr algn="ctr" fontAlgn="ctr"/>
                      <a:r>
                        <a:rPr lang="it-IT" sz="1000" b="0" i="0" u="none" strike="noStrike">
                          <a:effectLst/>
                          <a:latin typeface="Arial" panose="020B0604020202020204" pitchFamily="34" charset="0"/>
                          <a:cs typeface="Arial" panose="020B0604020202020204" pitchFamily="34" charset="0"/>
                        </a:rPr>
                        <a:t>38%</a:t>
                      </a:r>
                    </a:p>
                  </a:txBody>
                  <a:tcPr marL="0" marR="0" marT="0" marB="0" anchor="ctr"/>
                </a:tc>
                <a:tc>
                  <a:txBody>
                    <a:bodyPr/>
                    <a:lstStyle/>
                    <a:p>
                      <a:pPr algn="ctr" fontAlgn="ctr"/>
                      <a:r>
                        <a:rPr lang="it-IT" sz="1000" b="0" i="0" u="none" strike="noStrike" dirty="0">
                          <a:effectLst/>
                          <a:latin typeface="Arial" panose="020B0604020202020204" pitchFamily="34" charset="0"/>
                          <a:cs typeface="Arial" panose="020B0604020202020204" pitchFamily="34" charset="0"/>
                        </a:rPr>
                        <a:t>-59%</a:t>
                      </a:r>
                    </a:p>
                  </a:txBody>
                  <a:tcPr marL="0" marR="0" marT="0" marB="0" anchor="ctr"/>
                </a:tc>
                <a:tc vMerge="1">
                  <a:txBody>
                    <a:bodyPr/>
                    <a:lstStyle/>
                    <a:p>
                      <a:endParaRPr lang="it-IT"/>
                    </a:p>
                  </a:txBody>
                  <a:tcPr>
                    <a:solidFill>
                      <a:srgbClr val="00FF00"/>
                    </a:solidFill>
                  </a:tcPr>
                </a:tc>
              </a:tr>
              <a:tr h="613317">
                <a:tc>
                  <a:txBody>
                    <a:bodyPr/>
                    <a:lstStyle/>
                    <a:p>
                      <a:pPr marL="36000" algn="l" fontAlgn="ctr"/>
                      <a:r>
                        <a:rPr lang="it-IT" sz="1100" b="0" i="0" u="none" strike="noStrike">
                          <a:solidFill>
                            <a:srgbClr val="333333"/>
                          </a:solidFill>
                          <a:effectLst/>
                          <a:latin typeface="Arial" panose="020B0604020202020204" pitchFamily="34" charset="0"/>
                          <a:cs typeface="Arial" panose="020B0604020202020204" pitchFamily="34" charset="0"/>
                        </a:rPr>
                        <a:t>Tasso di riscossione del diritto annuale di competenza</a:t>
                      </a:r>
                    </a:p>
                  </a:txBody>
                  <a:tcPr marL="0" marR="0" marT="0" marB="0" anchor="ctr"/>
                </a:tc>
                <a:tc>
                  <a:txBody>
                    <a:bodyPr/>
                    <a:lstStyle/>
                    <a:p>
                      <a:pPr marL="36000" algn="l" fontAlgn="ctr"/>
                      <a:r>
                        <a:rPr lang="it-IT" sz="1100" b="0" i="0" u="none" strike="noStrike" dirty="0">
                          <a:solidFill>
                            <a:srgbClr val="333333"/>
                          </a:solidFill>
                          <a:effectLst/>
                          <a:latin typeface="Arial" panose="020B0604020202020204" pitchFamily="34" charset="0"/>
                          <a:cs typeface="Arial" panose="020B0604020202020204" pitchFamily="34" charset="0"/>
                        </a:rPr>
                        <a:t>Riscossioni di competenza / Provento diritto annuale di </a:t>
                      </a:r>
                      <a:r>
                        <a:rPr lang="it-IT" sz="1100" b="0" i="0" u="none" strike="noStrike" dirty="0" smtClean="0">
                          <a:solidFill>
                            <a:srgbClr val="333333"/>
                          </a:solidFill>
                          <a:effectLst/>
                          <a:latin typeface="Arial" panose="020B0604020202020204" pitchFamily="34" charset="0"/>
                          <a:cs typeface="Arial" panose="020B0604020202020204" pitchFamily="34" charset="0"/>
                        </a:rPr>
                        <a:t>competenza**</a:t>
                      </a:r>
                      <a:endParaRPr lang="it-IT" sz="1100" b="0" i="0" u="none" strike="noStrike" dirty="0">
                        <a:solidFill>
                          <a:srgbClr val="333333"/>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 80%</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77%</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-4%</a:t>
                      </a:r>
                    </a:p>
                  </a:txBody>
                  <a:tcPr marL="0" marR="0" marT="0" marB="0" anchor="ctr"/>
                </a:tc>
                <a:tc vMerge="1">
                  <a:txBody>
                    <a:bodyPr/>
                    <a:lstStyle/>
                    <a:p>
                      <a:endParaRPr lang="it-IT"/>
                    </a:p>
                  </a:txBody>
                  <a:tcPr>
                    <a:solidFill>
                      <a:srgbClr val="00FF00"/>
                    </a:solidFill>
                  </a:tcPr>
                </a:tc>
              </a:tr>
              <a:tr h="411480">
                <a:tc>
                  <a:txBody>
                    <a:bodyPr/>
                    <a:lstStyle/>
                    <a:p>
                      <a:pPr marL="36000" algn="l" fontAlgn="ctr"/>
                      <a:r>
                        <a:rPr lang="it-IT" sz="1100" b="0" i="0" u="none" strike="noStrike">
                          <a:solidFill>
                            <a:srgbClr val="333333"/>
                          </a:solidFill>
                          <a:effectLst/>
                          <a:latin typeface="Arial" panose="020B0604020202020204" pitchFamily="34" charset="0"/>
                          <a:cs typeface="Arial" panose="020B0604020202020204" pitchFamily="34" charset="0"/>
                        </a:rPr>
                        <a:t>Incassi su crediti da diritto annuale</a:t>
                      </a:r>
                    </a:p>
                  </a:txBody>
                  <a:tcPr marL="0" marR="0" marT="0" marB="0" anchor="ctr"/>
                </a:tc>
                <a:tc>
                  <a:txBody>
                    <a:bodyPr/>
                    <a:lstStyle/>
                    <a:p>
                      <a:pPr marL="36000" algn="l" fontAlgn="ctr"/>
                      <a:r>
                        <a:rPr lang="it-IT" sz="1100" b="0" i="0" u="none" strike="noStrike" dirty="0">
                          <a:solidFill>
                            <a:srgbClr val="333333"/>
                          </a:solidFill>
                          <a:effectLst/>
                          <a:latin typeface="Arial" panose="020B0604020202020204" pitchFamily="34" charset="0"/>
                          <a:cs typeface="Arial" panose="020B0604020202020204" pitchFamily="34" charset="0"/>
                        </a:rPr>
                        <a:t>Incassi su crediti nel 2013 / Incassi su crediti nel 2012</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&gt; 1</a:t>
                      </a:r>
                    </a:p>
                  </a:txBody>
                  <a:tcPr marL="0" marR="0" marT="0" marB="0" anchor="ctr"/>
                </a:tc>
                <a:tc>
                  <a:txBody>
                    <a:bodyPr/>
                    <a:lstStyle/>
                    <a:p>
                      <a:pPr algn="ctr" fontAlgn="ctr"/>
                      <a:r>
                        <a:rPr lang="it-IT" sz="1100" b="0" i="0" u="none" strike="noStrike">
                          <a:effectLst/>
                          <a:latin typeface="Arial" panose="020B0604020202020204" pitchFamily="34" charset="0"/>
                          <a:cs typeface="Arial" panose="020B0604020202020204" pitchFamily="34" charset="0"/>
                        </a:rPr>
                        <a:t>1,32</a:t>
                      </a:r>
                    </a:p>
                  </a:txBody>
                  <a:tcPr marL="0" marR="0" marT="0" marB="0" anchor="ctr"/>
                </a:tc>
                <a:tc>
                  <a:txBody>
                    <a:bodyPr/>
                    <a:lstStyle/>
                    <a:p>
                      <a:pPr algn="ctr" fontAlgn="ctr"/>
                      <a:r>
                        <a:rPr lang="it-IT" sz="1100" b="0" i="0" u="none" strike="noStrike" dirty="0">
                          <a:effectLst/>
                          <a:latin typeface="Arial" panose="020B0604020202020204" pitchFamily="34" charset="0"/>
                          <a:cs typeface="Arial" panose="020B0604020202020204" pitchFamily="34" charset="0"/>
                        </a:rPr>
                        <a:t>32%</a:t>
                      </a:r>
                    </a:p>
                  </a:txBody>
                  <a:tcPr marL="0" marR="0" marT="0" marB="0" anchor="ctr"/>
                </a:tc>
                <a:tc vMerge="1">
                  <a:txBody>
                    <a:bodyPr/>
                    <a:lstStyle/>
                    <a:p>
                      <a:endParaRPr lang="it-IT"/>
                    </a:p>
                  </a:txBody>
                  <a:tcPr>
                    <a:solidFill>
                      <a:srgbClr val="00FF00"/>
                    </a:solidFill>
                  </a:tcPr>
                </a:tc>
              </a:tr>
            </a:tbl>
          </a:graphicData>
        </a:graphic>
      </p:graphicFrame>
      <p:sp>
        <p:nvSpPr>
          <p:cNvPr id="12" name="CasellaDiTesto 11"/>
          <p:cNvSpPr txBox="1"/>
          <p:nvPr/>
        </p:nvSpPr>
        <p:spPr>
          <a:xfrm>
            <a:off x="1569117" y="5994225"/>
            <a:ext cx="2150772" cy="646331"/>
          </a:xfrm>
          <a:prstGeom prst="rect">
            <a:avLst/>
          </a:prstGeom>
          <a:noFill/>
        </p:spPr>
        <p:txBody>
          <a:bodyPr wrap="square" rtlCol="0">
            <a:spAutoFit/>
          </a:bodyPr>
          <a:lstStyle/>
          <a:p>
            <a:r>
              <a:rPr lang="it-IT" u="sng" dirty="0" smtClean="0"/>
              <a:t>Andamento indicatori strategici</a:t>
            </a:r>
            <a:endParaRPr lang="it-IT" u="sng" dirty="0"/>
          </a:p>
        </p:txBody>
      </p:sp>
      <p:sp>
        <p:nvSpPr>
          <p:cNvPr id="20" name="CasellaDiTesto 19"/>
          <p:cNvSpPr txBox="1"/>
          <p:nvPr/>
        </p:nvSpPr>
        <p:spPr>
          <a:xfrm>
            <a:off x="431857" y="1457260"/>
            <a:ext cx="3161652" cy="369332"/>
          </a:xfrm>
          <a:prstGeom prst="rect">
            <a:avLst/>
          </a:prstGeom>
          <a:noFill/>
          <a:ln>
            <a:noFill/>
          </a:ln>
        </p:spPr>
        <p:txBody>
          <a:bodyPr wrap="square" rtlCol="0">
            <a:spAutoFit/>
          </a:bodyPr>
          <a:lstStyle/>
          <a:p>
            <a:r>
              <a:rPr lang="it-IT" u="sng" dirty="0" smtClean="0"/>
              <a:t>Grado di raggiungimento</a:t>
            </a:r>
            <a:endParaRPr lang="it-IT" u="sng" dirty="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CasellaDiTesto 1"/>
          <p:cNvSpPr txBox="1"/>
          <p:nvPr/>
        </p:nvSpPr>
        <p:spPr>
          <a:xfrm>
            <a:off x="371340" y="5292419"/>
            <a:ext cx="5575609" cy="338554"/>
          </a:xfrm>
          <a:prstGeom prst="rect">
            <a:avLst/>
          </a:prstGeom>
          <a:noFill/>
        </p:spPr>
        <p:txBody>
          <a:bodyPr wrap="square" rtlCol="0">
            <a:spAutoFit/>
          </a:bodyPr>
          <a:lstStyle/>
          <a:p>
            <a:r>
              <a:rPr lang="it-IT" sz="800" dirty="0" smtClean="0">
                <a:latin typeface="Arial" panose="020B0604020202020204" pitchFamily="34" charset="0"/>
                <a:cs typeface="Arial" panose="020B0604020202020204" pitchFamily="34" charset="0"/>
              </a:rPr>
              <a:t>* Ultimo dato medio nazionale disponibile (Fonte: Osservatorio Unioncamere sulle Aziende speciali)</a:t>
            </a:r>
          </a:p>
          <a:p>
            <a:r>
              <a:rPr lang="it-IT" sz="800" dirty="0" smtClean="0">
                <a:latin typeface="Arial" panose="020B0604020202020204" pitchFamily="34" charset="0"/>
                <a:cs typeface="Arial" panose="020B0604020202020204" pitchFamily="34" charset="0"/>
              </a:rPr>
              <a:t>** ad esclusione dell’importo delle sanzioni e degli interessi</a:t>
            </a:r>
            <a:endParaRPr lang="it-IT" sz="800" dirty="0">
              <a:latin typeface="Arial" panose="020B0604020202020204" pitchFamily="34" charset="0"/>
              <a:cs typeface="Arial" panose="020B0604020202020204" pitchFamily="34" charset="0"/>
            </a:endParaRPr>
          </a:p>
        </p:txBody>
      </p:sp>
      <p:pic>
        <p:nvPicPr>
          <p:cNvPr id="6" name="Immagine 5"/>
          <p:cNvPicPr>
            <a:picLocks noChangeAspect="1"/>
          </p:cNvPicPr>
          <p:nvPr/>
        </p:nvPicPr>
        <p:blipFill>
          <a:blip r:embed="rId3"/>
          <a:stretch>
            <a:fillRect/>
          </a:stretch>
        </p:blipFill>
        <p:spPr>
          <a:xfrm>
            <a:off x="3638113" y="5583964"/>
            <a:ext cx="5892463" cy="1208888"/>
          </a:xfrm>
          <a:prstGeom prst="rect">
            <a:avLst/>
          </a:prstGeom>
        </p:spPr>
      </p:pic>
      <p:sp>
        <p:nvSpPr>
          <p:cNvPr id="3" name="Segnaposto numero diapositiva 2"/>
          <p:cNvSpPr>
            <a:spLocks noGrp="1"/>
          </p:cNvSpPr>
          <p:nvPr>
            <p:ph type="sldNum" sz="quarter" idx="12"/>
          </p:nvPr>
        </p:nvSpPr>
        <p:spPr>
          <a:xfrm>
            <a:off x="9448800" y="6457993"/>
            <a:ext cx="2743200" cy="365125"/>
          </a:xfrm>
        </p:spPr>
        <p:txBody>
          <a:bodyPr/>
          <a:lstStyle/>
          <a:p>
            <a:fld id="{98D9D6CD-C7D4-42E0-A31B-525549CA2A1D}" type="slidenum">
              <a:rPr lang="it-IT" smtClean="0"/>
              <a:t>56</a:t>
            </a:fld>
            <a:endParaRPr lang="it-IT" dirty="0"/>
          </a:p>
        </p:txBody>
      </p:sp>
    </p:spTree>
    <p:extLst>
      <p:ext uri="{BB962C8B-B14F-4D97-AF65-F5344CB8AC3E}">
        <p14:creationId xmlns:p14="http://schemas.microsoft.com/office/powerpoint/2010/main" val="4568647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3" name="Tabella 2"/>
          <p:cNvGraphicFramePr>
            <a:graphicFrameLocks noGrp="1"/>
          </p:cNvGraphicFramePr>
          <p:nvPr>
            <p:extLst>
              <p:ext uri="{D42A27DB-BD31-4B8C-83A1-F6EECF244321}">
                <p14:modId xmlns:p14="http://schemas.microsoft.com/office/powerpoint/2010/main" val="2879029139"/>
              </p:ext>
            </p:extLst>
          </p:nvPr>
        </p:nvGraphicFramePr>
        <p:xfrm>
          <a:off x="7489399" y="2682216"/>
          <a:ext cx="4542766" cy="1331644"/>
        </p:xfrm>
        <a:graphic>
          <a:graphicData uri="http://schemas.openxmlformats.org/drawingml/2006/table">
            <a:tbl>
              <a:tblPr firstRow="1">
                <a:tableStyleId>{F5AB1C69-6EDB-4FF4-983F-18BD219EF322}</a:tableStyleId>
              </a:tblPr>
              <a:tblGrid>
                <a:gridCol w="2065645"/>
                <a:gridCol w="914060"/>
                <a:gridCol w="815930"/>
                <a:gridCol w="747131"/>
              </a:tblGrid>
              <a:tr h="190500">
                <a:tc>
                  <a:txBody>
                    <a:bodyPr/>
                    <a:lstStyle/>
                    <a:p>
                      <a:pPr algn="l" fontAlgn="ctr"/>
                      <a:r>
                        <a:rPr lang="it-IT" sz="1100" u="none" strike="noStrike" dirty="0">
                          <a:effectLst/>
                        </a:rPr>
                        <a:t> </a:t>
                      </a:r>
                      <a:endParaRPr lang="it-IT" sz="1100" b="0" i="0" u="none" strike="noStrike" dirty="0">
                        <a:solidFill>
                          <a:srgbClr val="333333"/>
                        </a:solidFill>
                        <a:effectLst/>
                        <a:latin typeface="Arial" panose="020B0604020202020204" pitchFamily="34" charset="0"/>
                      </a:endParaRPr>
                    </a:p>
                  </a:txBody>
                  <a:tcPr marL="0" marR="0" marT="0" marB="0" anchor="ctr"/>
                </a:tc>
                <a:tc>
                  <a:txBody>
                    <a:bodyPr/>
                    <a:lstStyle/>
                    <a:p>
                      <a:pPr algn="ctr" fontAlgn="ctr"/>
                      <a:r>
                        <a:rPr lang="it-IT" sz="1100" u="none" strike="noStrike" dirty="0">
                          <a:effectLst/>
                        </a:rPr>
                        <a:t> </a:t>
                      </a:r>
                      <a:r>
                        <a:rPr lang="it-IT" sz="1100" u="none" strike="noStrike" dirty="0" smtClean="0">
                          <a:effectLst/>
                        </a:rPr>
                        <a:t>Dato medio nazionale</a:t>
                      </a:r>
                      <a:endParaRPr lang="it-IT" sz="1100" b="0" i="0" u="none" strike="noStrike" dirty="0">
                        <a:effectLst/>
                        <a:latin typeface="Arial" panose="020B0604020202020204" pitchFamily="34" charset="0"/>
                      </a:endParaRPr>
                    </a:p>
                  </a:txBody>
                  <a:tcPr marL="0" marR="0" marT="0" marB="0" anchor="ctr"/>
                </a:tc>
                <a:tc>
                  <a:txBody>
                    <a:bodyPr/>
                    <a:lstStyle/>
                    <a:p>
                      <a:pPr algn="ctr" fontAlgn="ctr"/>
                      <a:r>
                        <a:rPr lang="it-IT" sz="1100" u="none" strike="noStrike" dirty="0" err="1">
                          <a:effectLst/>
                        </a:rPr>
                        <a:t>Marchet</a:t>
                      </a:r>
                      <a:endParaRPr lang="it-IT" sz="1100" b="1" i="0" u="none" strike="noStrike" dirty="0">
                        <a:solidFill>
                          <a:srgbClr val="4472C4"/>
                        </a:solidFill>
                        <a:effectLst/>
                        <a:latin typeface="Arial" panose="020B0604020202020204" pitchFamily="34" charset="0"/>
                      </a:endParaRPr>
                    </a:p>
                  </a:txBody>
                  <a:tcPr marL="0" marR="0" marT="0" marB="0" anchor="ctr"/>
                </a:tc>
                <a:tc>
                  <a:txBody>
                    <a:bodyPr/>
                    <a:lstStyle/>
                    <a:p>
                      <a:pPr algn="ctr" fontAlgn="ctr"/>
                      <a:r>
                        <a:rPr lang="it-IT" sz="1100" u="none" strike="noStrike">
                          <a:effectLst/>
                        </a:rPr>
                        <a:t> RPQ </a:t>
                      </a:r>
                      <a:endParaRPr lang="it-IT" sz="1100" b="1" i="0" u="none" strike="noStrike">
                        <a:solidFill>
                          <a:srgbClr val="4472C4"/>
                        </a:solidFill>
                        <a:effectLst/>
                        <a:latin typeface="Arial" panose="020B0604020202020204" pitchFamily="34" charset="0"/>
                      </a:endParaRPr>
                    </a:p>
                  </a:txBody>
                  <a:tcPr marL="0" marR="0" marT="0" marB="0" anchor="ctr"/>
                </a:tc>
              </a:tr>
              <a:tr h="228600">
                <a:tc>
                  <a:txBody>
                    <a:bodyPr/>
                    <a:lstStyle/>
                    <a:p>
                      <a:pPr algn="l" fontAlgn="ctr"/>
                      <a:r>
                        <a:rPr lang="it-IT" sz="1100" u="none" strike="noStrike">
                          <a:effectLst/>
                        </a:rPr>
                        <a:t>Autonomia finanziaria</a:t>
                      </a:r>
                      <a:endParaRPr lang="it-IT" sz="1100" b="0" i="0" u="none" strike="noStrike">
                        <a:solidFill>
                          <a:srgbClr val="333333"/>
                        </a:solidFill>
                        <a:effectLst/>
                        <a:latin typeface="Arial" panose="020B0604020202020204" pitchFamily="34" charset="0"/>
                      </a:endParaRPr>
                    </a:p>
                  </a:txBody>
                  <a:tcPr marL="0" marR="0" marT="0" marB="0" anchor="ctr"/>
                </a:tc>
                <a:tc>
                  <a:txBody>
                    <a:bodyPr/>
                    <a:lstStyle/>
                    <a:p>
                      <a:pPr algn="ctr" fontAlgn="ctr"/>
                      <a:r>
                        <a:rPr lang="it-IT" sz="1100" u="none" strike="noStrike">
                          <a:effectLst/>
                        </a:rPr>
                        <a:t>≥ 54%</a:t>
                      </a:r>
                      <a:endParaRPr lang="it-IT" sz="1100" b="0" i="0" u="none" strike="noStrike">
                        <a:effectLst/>
                        <a:latin typeface="Arial" panose="020B0604020202020204" pitchFamily="34" charset="0"/>
                      </a:endParaRPr>
                    </a:p>
                  </a:txBody>
                  <a:tcPr marL="0" marR="0" marT="0" marB="0" anchor="ctr"/>
                </a:tc>
                <a:tc>
                  <a:txBody>
                    <a:bodyPr/>
                    <a:lstStyle/>
                    <a:p>
                      <a:pPr algn="ctr" fontAlgn="ctr"/>
                      <a:r>
                        <a:rPr lang="it-IT" sz="1100" u="none" strike="noStrike">
                          <a:effectLst/>
                        </a:rPr>
                        <a:t>48,49%</a:t>
                      </a:r>
                      <a:endParaRPr lang="it-IT" sz="1100" b="0" i="0" u="none" strike="noStrike">
                        <a:solidFill>
                          <a:srgbClr val="4472C4"/>
                        </a:solidFill>
                        <a:effectLst/>
                        <a:latin typeface="Arial" panose="020B0604020202020204" pitchFamily="34" charset="0"/>
                      </a:endParaRPr>
                    </a:p>
                  </a:txBody>
                  <a:tcPr marL="0" marR="0" marT="0" marB="0" anchor="ctr"/>
                </a:tc>
                <a:tc>
                  <a:txBody>
                    <a:bodyPr/>
                    <a:lstStyle/>
                    <a:p>
                      <a:pPr algn="ctr" fontAlgn="ctr"/>
                      <a:r>
                        <a:rPr lang="it-IT" sz="1100" u="none" strike="noStrike" dirty="0">
                          <a:effectLst/>
                        </a:rPr>
                        <a:t>35,64%</a:t>
                      </a:r>
                      <a:endParaRPr lang="it-IT" sz="1100" b="0" i="0" u="none" strike="noStrike" dirty="0">
                        <a:solidFill>
                          <a:srgbClr val="4472C4"/>
                        </a:solidFill>
                        <a:effectLst/>
                        <a:latin typeface="Arial" panose="020B0604020202020204" pitchFamily="34" charset="0"/>
                      </a:endParaRPr>
                    </a:p>
                  </a:txBody>
                  <a:tcPr marL="0" marR="0" marT="0" marB="0" anchor="ctr"/>
                </a:tc>
              </a:tr>
              <a:tr h="247650">
                <a:tc>
                  <a:txBody>
                    <a:bodyPr/>
                    <a:lstStyle/>
                    <a:p>
                      <a:pPr algn="l" fontAlgn="ctr"/>
                      <a:r>
                        <a:rPr lang="it-IT" sz="1100" u="none" strike="noStrike">
                          <a:effectLst/>
                        </a:rPr>
                        <a:t>Autonomia strutturale</a:t>
                      </a:r>
                      <a:endParaRPr lang="it-IT" sz="1100" b="0" i="0" u="none" strike="noStrike">
                        <a:solidFill>
                          <a:srgbClr val="333333"/>
                        </a:solidFill>
                        <a:effectLst/>
                        <a:latin typeface="Arial" panose="020B0604020202020204" pitchFamily="34" charset="0"/>
                      </a:endParaRPr>
                    </a:p>
                  </a:txBody>
                  <a:tcPr marL="0" marR="0" marT="0" marB="0" anchor="ctr"/>
                </a:tc>
                <a:tc>
                  <a:txBody>
                    <a:bodyPr/>
                    <a:lstStyle/>
                    <a:p>
                      <a:pPr algn="ctr" fontAlgn="ctr"/>
                      <a:r>
                        <a:rPr lang="it-IT" sz="1100" u="none" strike="noStrike">
                          <a:effectLst/>
                        </a:rPr>
                        <a:t>≤77%</a:t>
                      </a:r>
                      <a:endParaRPr lang="it-IT" sz="1100" b="0" i="0" u="none" strike="noStrike">
                        <a:effectLst/>
                        <a:latin typeface="Arial" panose="020B0604020202020204" pitchFamily="34" charset="0"/>
                      </a:endParaRPr>
                    </a:p>
                  </a:txBody>
                  <a:tcPr marL="0" marR="0" marT="0" marB="0" anchor="ctr"/>
                </a:tc>
                <a:tc>
                  <a:txBody>
                    <a:bodyPr/>
                    <a:lstStyle/>
                    <a:p>
                      <a:pPr algn="ctr" fontAlgn="ctr"/>
                      <a:r>
                        <a:rPr lang="it-IT" sz="1100" u="none" strike="noStrike">
                          <a:effectLst/>
                        </a:rPr>
                        <a:t>68,10%</a:t>
                      </a:r>
                      <a:endParaRPr lang="it-IT" sz="1100" b="0" i="0" u="none" strike="noStrike">
                        <a:solidFill>
                          <a:srgbClr val="4472C4"/>
                        </a:solidFill>
                        <a:effectLst/>
                        <a:latin typeface="Arial" panose="020B0604020202020204" pitchFamily="34" charset="0"/>
                      </a:endParaRPr>
                    </a:p>
                  </a:txBody>
                  <a:tcPr marL="0" marR="0" marT="0" marB="0" anchor="ctr"/>
                </a:tc>
                <a:tc>
                  <a:txBody>
                    <a:bodyPr/>
                    <a:lstStyle/>
                    <a:p>
                      <a:pPr algn="ctr" fontAlgn="ctr"/>
                      <a:r>
                        <a:rPr lang="it-IT" sz="1100" u="none" strike="noStrike">
                          <a:effectLst/>
                        </a:rPr>
                        <a:t>263,44%</a:t>
                      </a:r>
                      <a:endParaRPr lang="it-IT" sz="1100" b="0" i="0" u="none" strike="noStrike">
                        <a:solidFill>
                          <a:srgbClr val="4472C4"/>
                        </a:solidFill>
                        <a:effectLst/>
                        <a:latin typeface="Arial" panose="020B0604020202020204" pitchFamily="34" charset="0"/>
                      </a:endParaRPr>
                    </a:p>
                  </a:txBody>
                  <a:tcPr marL="0" marR="0" marT="0" marB="0" anchor="ctr"/>
                </a:tc>
              </a:tr>
              <a:tr h="257175">
                <a:tc>
                  <a:txBody>
                    <a:bodyPr/>
                    <a:lstStyle/>
                    <a:p>
                      <a:pPr algn="l" fontAlgn="ctr"/>
                      <a:r>
                        <a:rPr lang="it-IT" sz="1100" u="none" strike="noStrike">
                          <a:effectLst/>
                        </a:rPr>
                        <a:t>Incidenza costi di struttura</a:t>
                      </a:r>
                      <a:endParaRPr lang="it-IT" sz="1100" b="0" i="0" u="none" strike="noStrike">
                        <a:solidFill>
                          <a:srgbClr val="333333"/>
                        </a:solidFill>
                        <a:effectLst/>
                        <a:latin typeface="Arial" panose="020B0604020202020204" pitchFamily="34" charset="0"/>
                      </a:endParaRPr>
                    </a:p>
                  </a:txBody>
                  <a:tcPr marL="0" marR="0" marT="0" marB="0" anchor="ctr"/>
                </a:tc>
                <a:tc>
                  <a:txBody>
                    <a:bodyPr/>
                    <a:lstStyle/>
                    <a:p>
                      <a:pPr algn="ctr" fontAlgn="ctr"/>
                      <a:r>
                        <a:rPr lang="it-IT" sz="1100" u="none" strike="noStrike">
                          <a:effectLst/>
                        </a:rPr>
                        <a:t>≤35%</a:t>
                      </a:r>
                      <a:endParaRPr lang="it-IT" sz="1100" b="0" i="0" u="none" strike="noStrike">
                        <a:effectLst/>
                        <a:latin typeface="Arial" panose="020B0604020202020204" pitchFamily="34" charset="0"/>
                      </a:endParaRPr>
                    </a:p>
                  </a:txBody>
                  <a:tcPr marL="0" marR="0" marT="0" marB="0" anchor="ctr"/>
                </a:tc>
                <a:tc>
                  <a:txBody>
                    <a:bodyPr/>
                    <a:lstStyle/>
                    <a:p>
                      <a:pPr algn="ctr" fontAlgn="ctr"/>
                      <a:r>
                        <a:rPr lang="it-IT" sz="1100" u="none" strike="noStrike">
                          <a:effectLst/>
                        </a:rPr>
                        <a:t>32,92%</a:t>
                      </a:r>
                      <a:endParaRPr lang="it-IT" sz="1100" b="0" i="0" u="none" strike="noStrike">
                        <a:solidFill>
                          <a:srgbClr val="4472C4"/>
                        </a:solidFill>
                        <a:effectLst/>
                        <a:latin typeface="Arial" panose="020B0604020202020204" pitchFamily="34" charset="0"/>
                      </a:endParaRPr>
                    </a:p>
                  </a:txBody>
                  <a:tcPr marL="0" marR="0" marT="0" marB="0" anchor="ctr"/>
                </a:tc>
                <a:tc>
                  <a:txBody>
                    <a:bodyPr/>
                    <a:lstStyle/>
                    <a:p>
                      <a:pPr algn="ctr" fontAlgn="ctr"/>
                      <a:r>
                        <a:rPr lang="it-IT" sz="1100" u="none" strike="noStrike">
                          <a:effectLst/>
                        </a:rPr>
                        <a:t>93,22%</a:t>
                      </a:r>
                      <a:endParaRPr lang="it-IT" sz="1100" b="0" i="0" u="none" strike="noStrike">
                        <a:solidFill>
                          <a:srgbClr val="4472C4"/>
                        </a:solidFill>
                        <a:effectLst/>
                        <a:latin typeface="Arial" panose="020B0604020202020204" pitchFamily="34" charset="0"/>
                      </a:endParaRPr>
                    </a:p>
                  </a:txBody>
                  <a:tcPr marL="0" marR="0" marT="0" marB="0" anchor="ctr"/>
                </a:tc>
              </a:tr>
              <a:tr h="262939">
                <a:tc>
                  <a:txBody>
                    <a:bodyPr/>
                    <a:lstStyle/>
                    <a:p>
                      <a:pPr algn="l" fontAlgn="ctr"/>
                      <a:r>
                        <a:rPr lang="it-IT" sz="1100" u="none" strike="noStrike" dirty="0">
                          <a:effectLst/>
                        </a:rPr>
                        <a:t>Efficienza impiego risorse umane</a:t>
                      </a:r>
                      <a:endParaRPr lang="it-IT" sz="1100" b="0" i="0" u="none" strike="noStrike" dirty="0">
                        <a:solidFill>
                          <a:srgbClr val="333333"/>
                        </a:solidFill>
                        <a:effectLst/>
                        <a:latin typeface="Arial" panose="020B0604020202020204" pitchFamily="34" charset="0"/>
                      </a:endParaRPr>
                    </a:p>
                  </a:txBody>
                  <a:tcPr marL="0" marR="0" marT="0" marB="0" anchor="ctr"/>
                </a:tc>
                <a:tc>
                  <a:txBody>
                    <a:bodyPr/>
                    <a:lstStyle/>
                    <a:p>
                      <a:pPr algn="ctr" fontAlgn="ctr"/>
                      <a:r>
                        <a:rPr lang="it-IT" sz="1100" u="none" strike="noStrike" dirty="0">
                          <a:effectLst/>
                        </a:rPr>
                        <a:t>≤24%</a:t>
                      </a:r>
                      <a:endParaRPr lang="it-IT" sz="1100" b="0" i="0" u="none" strike="noStrike" dirty="0">
                        <a:effectLst/>
                        <a:latin typeface="Arial" panose="020B0604020202020204" pitchFamily="34" charset="0"/>
                      </a:endParaRPr>
                    </a:p>
                  </a:txBody>
                  <a:tcPr marL="0" marR="0" marT="0" marB="0" anchor="ctr"/>
                </a:tc>
                <a:tc>
                  <a:txBody>
                    <a:bodyPr/>
                    <a:lstStyle/>
                    <a:p>
                      <a:pPr algn="ctr" fontAlgn="ctr"/>
                      <a:r>
                        <a:rPr lang="it-IT" sz="1100" u="none" strike="noStrike">
                          <a:effectLst/>
                        </a:rPr>
                        <a:t>27,22%</a:t>
                      </a:r>
                      <a:endParaRPr lang="it-IT" sz="1100" b="0" i="0" u="none" strike="noStrike">
                        <a:solidFill>
                          <a:srgbClr val="4472C4"/>
                        </a:solidFill>
                        <a:effectLst/>
                        <a:latin typeface="Arial" panose="020B0604020202020204" pitchFamily="34" charset="0"/>
                      </a:endParaRPr>
                    </a:p>
                  </a:txBody>
                  <a:tcPr marL="0" marR="0" marT="0" marB="0" anchor="ctr"/>
                </a:tc>
                <a:tc>
                  <a:txBody>
                    <a:bodyPr/>
                    <a:lstStyle/>
                    <a:p>
                      <a:pPr algn="ctr" fontAlgn="ctr"/>
                      <a:r>
                        <a:rPr lang="it-IT" sz="1100" u="none" strike="noStrike" dirty="0">
                          <a:effectLst/>
                        </a:rPr>
                        <a:t>49,21%</a:t>
                      </a:r>
                      <a:endParaRPr lang="it-IT" sz="1100" b="0" i="0" u="none" strike="noStrike" dirty="0">
                        <a:solidFill>
                          <a:srgbClr val="4472C4"/>
                        </a:solidFill>
                        <a:effectLst/>
                        <a:latin typeface="Arial" panose="020B0604020202020204" pitchFamily="34" charset="0"/>
                      </a:endParaRPr>
                    </a:p>
                  </a:txBody>
                  <a:tcPr marL="0" marR="0" marT="0" marB="0" anchor="ctr"/>
                </a:tc>
              </a:tr>
            </a:tbl>
          </a:graphicData>
        </a:graphic>
      </p:graphicFrame>
      <p:sp>
        <p:nvSpPr>
          <p:cNvPr id="17" name="Line 2"/>
          <p:cNvSpPr>
            <a:spLocks noChangeShapeType="1"/>
          </p:cNvSpPr>
          <p:nvPr/>
        </p:nvSpPr>
        <p:spPr bwMode="auto">
          <a:xfrm flipH="1">
            <a:off x="628648" y="1523999"/>
            <a:ext cx="1" cy="4124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8" name="Line 3"/>
          <p:cNvSpPr>
            <a:spLocks noChangeShapeType="1"/>
          </p:cNvSpPr>
          <p:nvPr/>
        </p:nvSpPr>
        <p:spPr bwMode="auto">
          <a:xfrm>
            <a:off x="628650" y="5648325"/>
            <a:ext cx="762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 name="Text Box 4"/>
          <p:cNvSpPr txBox="1">
            <a:spLocks noChangeArrowheads="1"/>
          </p:cNvSpPr>
          <p:nvPr/>
        </p:nvSpPr>
        <p:spPr bwMode="auto">
          <a:xfrm>
            <a:off x="904875" y="5734050"/>
            <a:ext cx="1219200" cy="1057275"/>
          </a:xfrm>
          <a:prstGeom prst="rect">
            <a:avLst/>
          </a:prstGeom>
          <a:ln>
            <a:headEnd/>
            <a:tailEnd/>
          </a:ln>
          <a:extLst/>
        </p:spPr>
        <p:style>
          <a:lnRef idx="0">
            <a:schemeClr val="accent4"/>
          </a:lnRef>
          <a:fillRef idx="3">
            <a:schemeClr val="accent4"/>
          </a:fillRef>
          <a:effectRef idx="3">
            <a:schemeClr val="accent4"/>
          </a:effectRef>
          <a:fontRef idx="minor">
            <a:schemeClr val="lt1"/>
          </a:fontRef>
        </p:style>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dirty="0">
                <a:latin typeface="Arial" panose="020B0604020202020204" pitchFamily="34" charset="0"/>
              </a:rPr>
              <a:t>Autonomia finanziaria</a:t>
            </a:r>
          </a:p>
          <a:p>
            <a:pPr algn="ctr" eaLnBrk="1" hangingPunct="1">
              <a:spcBef>
                <a:spcPct val="50000"/>
              </a:spcBef>
            </a:pPr>
            <a:r>
              <a:rPr lang="it-IT" sz="900" dirty="0">
                <a:latin typeface="Arial" panose="020B0604020202020204" pitchFamily="34" charset="0"/>
              </a:rPr>
              <a:t>(Ricavi propri / Ricavi totali)</a:t>
            </a:r>
          </a:p>
          <a:p>
            <a:pPr algn="ctr" eaLnBrk="1" hangingPunct="1">
              <a:spcBef>
                <a:spcPct val="50000"/>
              </a:spcBef>
            </a:pPr>
            <a:r>
              <a:rPr lang="it-IT" sz="900" b="1" dirty="0">
                <a:solidFill>
                  <a:srgbClr val="FF0000"/>
                </a:solidFill>
                <a:latin typeface="Arial" panose="020B0604020202020204" pitchFamily="34" charset="0"/>
              </a:rPr>
              <a:t>TARGET </a:t>
            </a:r>
            <a:r>
              <a:rPr lang="it-IT" sz="900" b="1" dirty="0">
                <a:solidFill>
                  <a:srgbClr val="FF0000"/>
                </a:solidFill>
                <a:latin typeface="Arial" panose="020B0604020202020204" pitchFamily="34" charset="0"/>
                <a:ea typeface="Cambria" panose="02040503050406030204" pitchFamily="18" charset="0"/>
                <a:cs typeface="Cambria" panose="02040503050406030204" pitchFamily="18" charset="0"/>
                <a:sym typeface="Symbol" panose="05050102010706020507" pitchFamily="18" charset="2"/>
              </a:rPr>
              <a:t></a:t>
            </a:r>
            <a:r>
              <a:rPr lang="it-IT" sz="900" b="1" dirty="0">
                <a:solidFill>
                  <a:srgbClr val="FF0000"/>
                </a:solidFill>
                <a:latin typeface="Arial" panose="020B0604020202020204" pitchFamily="34" charset="0"/>
              </a:rPr>
              <a:t> dato medio nazionale</a:t>
            </a:r>
          </a:p>
        </p:txBody>
      </p:sp>
      <p:sp>
        <p:nvSpPr>
          <p:cNvPr id="21" name="Text Box 7"/>
          <p:cNvSpPr txBox="1">
            <a:spLocks noChangeArrowheads="1"/>
          </p:cNvSpPr>
          <p:nvPr/>
        </p:nvSpPr>
        <p:spPr bwMode="auto">
          <a:xfrm>
            <a:off x="19050" y="2038350"/>
            <a:ext cx="6096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spcBef>
                <a:spcPct val="50000"/>
              </a:spcBef>
            </a:pPr>
            <a:r>
              <a:rPr lang="it-IT" sz="800">
                <a:latin typeface="Arial" panose="020B0604020202020204" pitchFamily="34" charset="0"/>
              </a:rPr>
              <a:t>250%</a:t>
            </a:r>
          </a:p>
        </p:txBody>
      </p:sp>
      <p:sp>
        <p:nvSpPr>
          <p:cNvPr id="22" name="Line 8"/>
          <p:cNvSpPr>
            <a:spLocks noChangeShapeType="1"/>
          </p:cNvSpPr>
          <p:nvPr/>
        </p:nvSpPr>
        <p:spPr bwMode="auto">
          <a:xfrm flipH="1">
            <a:off x="552450" y="3452813"/>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3" name="Text Box 9"/>
          <p:cNvSpPr txBox="1">
            <a:spLocks noChangeArrowheads="1"/>
          </p:cNvSpPr>
          <p:nvPr/>
        </p:nvSpPr>
        <p:spPr bwMode="auto">
          <a:xfrm>
            <a:off x="0" y="4781550"/>
            <a:ext cx="6096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spcBef>
                <a:spcPct val="50000"/>
              </a:spcBef>
            </a:pPr>
            <a:r>
              <a:rPr lang="it-IT" sz="800">
                <a:latin typeface="Arial" panose="020B0604020202020204" pitchFamily="34" charset="0"/>
              </a:rPr>
              <a:t>50%</a:t>
            </a:r>
          </a:p>
        </p:txBody>
      </p:sp>
      <p:sp>
        <p:nvSpPr>
          <p:cNvPr id="24" name="Line 10"/>
          <p:cNvSpPr>
            <a:spLocks noChangeShapeType="1"/>
          </p:cNvSpPr>
          <p:nvPr/>
        </p:nvSpPr>
        <p:spPr bwMode="auto">
          <a:xfrm flipH="1">
            <a:off x="552450" y="4886325"/>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5" name="Line 11"/>
          <p:cNvSpPr>
            <a:spLocks noChangeShapeType="1"/>
          </p:cNvSpPr>
          <p:nvPr/>
        </p:nvSpPr>
        <p:spPr bwMode="auto">
          <a:xfrm flipH="1">
            <a:off x="552450" y="4117821"/>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6" name="Line 12"/>
          <p:cNvSpPr>
            <a:spLocks noChangeShapeType="1"/>
          </p:cNvSpPr>
          <p:nvPr/>
        </p:nvSpPr>
        <p:spPr bwMode="auto">
          <a:xfrm flipH="1">
            <a:off x="552450" y="27432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7" name="Text Box 13"/>
          <p:cNvSpPr txBox="1">
            <a:spLocks noChangeArrowheads="1"/>
          </p:cNvSpPr>
          <p:nvPr/>
        </p:nvSpPr>
        <p:spPr bwMode="auto">
          <a:xfrm>
            <a:off x="19050" y="4011420"/>
            <a:ext cx="6096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spcBef>
                <a:spcPct val="50000"/>
              </a:spcBef>
            </a:pPr>
            <a:r>
              <a:rPr lang="it-IT" sz="800" dirty="0">
                <a:latin typeface="Arial" panose="020B0604020202020204" pitchFamily="34" charset="0"/>
              </a:rPr>
              <a:t>100%</a:t>
            </a:r>
          </a:p>
        </p:txBody>
      </p:sp>
      <p:sp>
        <p:nvSpPr>
          <p:cNvPr id="28" name="Text Box 14"/>
          <p:cNvSpPr txBox="1">
            <a:spLocks noChangeArrowheads="1"/>
          </p:cNvSpPr>
          <p:nvPr/>
        </p:nvSpPr>
        <p:spPr bwMode="auto">
          <a:xfrm>
            <a:off x="38100" y="3348038"/>
            <a:ext cx="6096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spcBef>
                <a:spcPct val="50000"/>
              </a:spcBef>
            </a:pPr>
            <a:r>
              <a:rPr lang="it-IT" sz="800">
                <a:latin typeface="Arial" panose="020B0604020202020204" pitchFamily="34" charset="0"/>
              </a:rPr>
              <a:t>150%</a:t>
            </a:r>
          </a:p>
        </p:txBody>
      </p:sp>
      <p:sp>
        <p:nvSpPr>
          <p:cNvPr id="29" name="Text Box 15"/>
          <p:cNvSpPr txBox="1">
            <a:spLocks noChangeArrowheads="1"/>
          </p:cNvSpPr>
          <p:nvPr/>
        </p:nvSpPr>
        <p:spPr bwMode="auto">
          <a:xfrm>
            <a:off x="19050" y="2638425"/>
            <a:ext cx="6096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spcBef>
                <a:spcPct val="50000"/>
              </a:spcBef>
            </a:pPr>
            <a:r>
              <a:rPr lang="it-IT" sz="800">
                <a:latin typeface="Arial" panose="020B0604020202020204" pitchFamily="34" charset="0"/>
              </a:rPr>
              <a:t>200%</a:t>
            </a:r>
          </a:p>
        </p:txBody>
      </p:sp>
      <p:sp>
        <p:nvSpPr>
          <p:cNvPr id="30" name="Oval 16"/>
          <p:cNvSpPr>
            <a:spLocks noChangeArrowheads="1"/>
          </p:cNvSpPr>
          <p:nvPr/>
        </p:nvSpPr>
        <p:spPr bwMode="auto">
          <a:xfrm>
            <a:off x="1085850" y="4685449"/>
            <a:ext cx="152400" cy="16510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31" name="Oval 17"/>
          <p:cNvSpPr>
            <a:spLocks noChangeArrowheads="1"/>
          </p:cNvSpPr>
          <p:nvPr/>
        </p:nvSpPr>
        <p:spPr bwMode="auto">
          <a:xfrm>
            <a:off x="1085850" y="4524375"/>
            <a:ext cx="152400" cy="165100"/>
          </a:xfrm>
          <a:prstGeom prst="ellipse">
            <a:avLst/>
          </a:prstGeom>
          <a:gradFill rotWithShape="0">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5400000" scaled="1"/>
          </a:gradFill>
          <a:ln>
            <a:noFill/>
          </a:ln>
          <a:effectLst/>
          <a:extLs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32" name="Text Box 18"/>
          <p:cNvSpPr txBox="1">
            <a:spLocks noChangeArrowheads="1"/>
          </p:cNvSpPr>
          <p:nvPr/>
        </p:nvSpPr>
        <p:spPr bwMode="auto">
          <a:xfrm>
            <a:off x="1209675" y="4667250"/>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MARCHET</a:t>
            </a:r>
          </a:p>
        </p:txBody>
      </p:sp>
      <p:sp>
        <p:nvSpPr>
          <p:cNvPr id="33" name="Oval 19"/>
          <p:cNvSpPr>
            <a:spLocks noChangeArrowheads="1"/>
          </p:cNvSpPr>
          <p:nvPr/>
        </p:nvSpPr>
        <p:spPr bwMode="auto">
          <a:xfrm>
            <a:off x="1085850" y="5172075"/>
            <a:ext cx="152400" cy="165100"/>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34" name="Text Box 20"/>
          <p:cNvSpPr txBox="1">
            <a:spLocks noChangeArrowheads="1"/>
          </p:cNvSpPr>
          <p:nvPr/>
        </p:nvSpPr>
        <p:spPr bwMode="auto">
          <a:xfrm>
            <a:off x="1209675" y="5153025"/>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RPQ</a:t>
            </a:r>
          </a:p>
        </p:txBody>
      </p:sp>
      <p:sp>
        <p:nvSpPr>
          <p:cNvPr id="37" name="Text Box 23"/>
          <p:cNvSpPr txBox="1">
            <a:spLocks noChangeArrowheads="1"/>
          </p:cNvSpPr>
          <p:nvPr/>
        </p:nvSpPr>
        <p:spPr bwMode="auto">
          <a:xfrm>
            <a:off x="1209675" y="4510088"/>
            <a:ext cx="15525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DATO MEDIO NAZIONALE</a:t>
            </a:r>
          </a:p>
        </p:txBody>
      </p:sp>
      <p:sp>
        <p:nvSpPr>
          <p:cNvPr id="38" name="Text Box 24"/>
          <p:cNvSpPr txBox="1">
            <a:spLocks noChangeArrowheads="1"/>
          </p:cNvSpPr>
          <p:nvPr/>
        </p:nvSpPr>
        <p:spPr bwMode="auto">
          <a:xfrm>
            <a:off x="3171825" y="5753100"/>
            <a:ext cx="1219200" cy="1057275"/>
          </a:xfrm>
          <a:prstGeom prst="rect">
            <a:avLst/>
          </a:prstGeom>
          <a:ln>
            <a:headEnd/>
            <a:tailEnd/>
          </a:ln>
          <a:extLst/>
        </p:spPr>
        <p:style>
          <a:lnRef idx="1">
            <a:schemeClr val="accent6"/>
          </a:lnRef>
          <a:fillRef idx="2">
            <a:schemeClr val="accent6"/>
          </a:fillRef>
          <a:effectRef idx="1">
            <a:schemeClr val="accent6"/>
          </a:effectRef>
          <a:fontRef idx="minor">
            <a:schemeClr val="dk1"/>
          </a:fontRef>
        </p:style>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Autonomia strutturale</a:t>
            </a:r>
          </a:p>
          <a:p>
            <a:pPr algn="ctr" eaLnBrk="1" hangingPunct="1">
              <a:spcBef>
                <a:spcPct val="50000"/>
              </a:spcBef>
            </a:pPr>
            <a:r>
              <a:rPr lang="it-IT" sz="900">
                <a:latin typeface="Arial" panose="020B0604020202020204" pitchFamily="34" charset="0"/>
              </a:rPr>
              <a:t>(Costi di struttura / Ricavi propri)</a:t>
            </a:r>
          </a:p>
          <a:p>
            <a:pPr algn="ctr" eaLnBrk="1" hangingPunct="1">
              <a:spcBef>
                <a:spcPct val="50000"/>
              </a:spcBef>
            </a:pPr>
            <a:r>
              <a:rPr lang="it-IT" sz="900" b="1">
                <a:solidFill>
                  <a:srgbClr val="FF0000"/>
                </a:solidFill>
                <a:latin typeface="Arial" panose="020B0604020202020204" pitchFamily="34" charset="0"/>
              </a:rPr>
              <a:t>TARGET </a:t>
            </a:r>
            <a:r>
              <a:rPr lang="it-IT" sz="900" b="1">
                <a:solidFill>
                  <a:srgbClr val="FF0000"/>
                </a:solidFill>
                <a:latin typeface="Arial" panose="020B0604020202020204" pitchFamily="34" charset="0"/>
                <a:ea typeface="Cambria" panose="02040503050406030204" pitchFamily="18" charset="0"/>
                <a:cs typeface="Cambria" panose="02040503050406030204" pitchFamily="18" charset="0"/>
                <a:sym typeface="Symbol" panose="05050102010706020507" pitchFamily="18" charset="2"/>
              </a:rPr>
              <a:t></a:t>
            </a:r>
            <a:r>
              <a:rPr lang="it-IT" sz="900" b="1">
                <a:solidFill>
                  <a:srgbClr val="FF0000"/>
                </a:solidFill>
                <a:latin typeface="Arial" panose="020B0604020202020204" pitchFamily="34" charset="0"/>
              </a:rPr>
              <a:t> dato medio nazionale</a:t>
            </a:r>
          </a:p>
        </p:txBody>
      </p:sp>
      <p:sp>
        <p:nvSpPr>
          <p:cNvPr id="39" name="Oval 29"/>
          <p:cNvSpPr>
            <a:spLocks noChangeArrowheads="1"/>
          </p:cNvSpPr>
          <p:nvPr/>
        </p:nvSpPr>
        <p:spPr bwMode="auto">
          <a:xfrm>
            <a:off x="3171825" y="4600575"/>
            <a:ext cx="152400" cy="16510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40" name="Oval 30"/>
          <p:cNvSpPr>
            <a:spLocks noChangeArrowheads="1"/>
          </p:cNvSpPr>
          <p:nvPr/>
        </p:nvSpPr>
        <p:spPr bwMode="auto">
          <a:xfrm>
            <a:off x="3162300" y="4295775"/>
            <a:ext cx="152400" cy="165100"/>
          </a:xfrm>
          <a:prstGeom prst="ellipse">
            <a:avLst/>
          </a:prstGeom>
          <a:gradFill rotWithShape="0">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5400000" scaled="1"/>
          </a:gradFill>
          <a:ln>
            <a:noFill/>
          </a:ln>
          <a:effectLst/>
          <a:extLs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41" name="Text Box 31"/>
          <p:cNvSpPr txBox="1">
            <a:spLocks noChangeArrowheads="1"/>
          </p:cNvSpPr>
          <p:nvPr/>
        </p:nvSpPr>
        <p:spPr bwMode="auto">
          <a:xfrm>
            <a:off x="3295650" y="4581525"/>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MARCHET</a:t>
            </a:r>
          </a:p>
        </p:txBody>
      </p:sp>
      <p:sp>
        <p:nvSpPr>
          <p:cNvPr id="42" name="Oval 32"/>
          <p:cNvSpPr>
            <a:spLocks noChangeArrowheads="1"/>
          </p:cNvSpPr>
          <p:nvPr/>
        </p:nvSpPr>
        <p:spPr bwMode="auto">
          <a:xfrm>
            <a:off x="3171825" y="1704975"/>
            <a:ext cx="152400" cy="165100"/>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43" name="Text Box 33"/>
          <p:cNvSpPr txBox="1">
            <a:spLocks noChangeArrowheads="1"/>
          </p:cNvSpPr>
          <p:nvPr/>
        </p:nvSpPr>
        <p:spPr bwMode="auto">
          <a:xfrm>
            <a:off x="3295650" y="1685925"/>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RPQ</a:t>
            </a:r>
          </a:p>
        </p:txBody>
      </p:sp>
      <p:sp>
        <p:nvSpPr>
          <p:cNvPr id="46" name="Text Box 36"/>
          <p:cNvSpPr txBox="1">
            <a:spLocks noChangeArrowheads="1"/>
          </p:cNvSpPr>
          <p:nvPr/>
        </p:nvSpPr>
        <p:spPr bwMode="auto">
          <a:xfrm>
            <a:off x="3295650" y="4276725"/>
            <a:ext cx="16192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DATO MEDIO NAZIONALE</a:t>
            </a:r>
          </a:p>
        </p:txBody>
      </p:sp>
      <p:sp>
        <p:nvSpPr>
          <p:cNvPr id="47" name="Text Box 38"/>
          <p:cNvSpPr txBox="1">
            <a:spLocks noChangeArrowheads="1"/>
          </p:cNvSpPr>
          <p:nvPr/>
        </p:nvSpPr>
        <p:spPr bwMode="auto">
          <a:xfrm>
            <a:off x="9525" y="1419225"/>
            <a:ext cx="6096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spcBef>
                <a:spcPct val="50000"/>
              </a:spcBef>
            </a:pPr>
            <a:r>
              <a:rPr lang="it-IT" sz="800">
                <a:latin typeface="Arial" panose="020B0604020202020204" pitchFamily="34" charset="0"/>
              </a:rPr>
              <a:t>300%</a:t>
            </a:r>
          </a:p>
        </p:txBody>
      </p:sp>
      <p:sp>
        <p:nvSpPr>
          <p:cNvPr id="49" name="Line 40"/>
          <p:cNvSpPr>
            <a:spLocks noChangeShapeType="1"/>
          </p:cNvSpPr>
          <p:nvPr/>
        </p:nvSpPr>
        <p:spPr bwMode="auto">
          <a:xfrm>
            <a:off x="581025" y="495300"/>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0" name="Line 41"/>
          <p:cNvSpPr>
            <a:spLocks noChangeShapeType="1"/>
          </p:cNvSpPr>
          <p:nvPr/>
        </p:nvSpPr>
        <p:spPr bwMode="auto">
          <a:xfrm flipH="1">
            <a:off x="552450" y="21336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1" name="Line 42"/>
          <p:cNvSpPr>
            <a:spLocks noChangeShapeType="1"/>
          </p:cNvSpPr>
          <p:nvPr/>
        </p:nvSpPr>
        <p:spPr bwMode="auto">
          <a:xfrm flipH="1">
            <a:off x="561975" y="1524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2" name="Line 43"/>
          <p:cNvSpPr>
            <a:spLocks noChangeShapeType="1"/>
          </p:cNvSpPr>
          <p:nvPr/>
        </p:nvSpPr>
        <p:spPr bwMode="auto">
          <a:xfrm>
            <a:off x="2838450" y="438150"/>
            <a:ext cx="0" cy="5181600"/>
          </a:xfrm>
          <a:prstGeom prst="line">
            <a:avLst/>
          </a:prstGeom>
          <a:noFill/>
          <a:ln w="952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3" name="Line 44"/>
          <p:cNvSpPr>
            <a:spLocks noChangeShapeType="1"/>
          </p:cNvSpPr>
          <p:nvPr/>
        </p:nvSpPr>
        <p:spPr bwMode="auto">
          <a:xfrm>
            <a:off x="5010150" y="466725"/>
            <a:ext cx="0" cy="5181600"/>
          </a:xfrm>
          <a:prstGeom prst="line">
            <a:avLst/>
          </a:prstGeom>
          <a:noFill/>
          <a:ln w="952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4" name="Text Box 45"/>
          <p:cNvSpPr txBox="1">
            <a:spLocks noChangeArrowheads="1"/>
          </p:cNvSpPr>
          <p:nvPr/>
        </p:nvSpPr>
        <p:spPr bwMode="auto">
          <a:xfrm>
            <a:off x="5191125" y="5734050"/>
            <a:ext cx="1219200" cy="1057275"/>
          </a:xfrm>
          <a:prstGeom prst="rect">
            <a:avLst/>
          </a:prstGeom>
          <a:ln>
            <a:headEnd/>
            <a:tailEnd/>
          </a:ln>
          <a:extLst/>
        </p:spPr>
        <p:style>
          <a:lnRef idx="0">
            <a:schemeClr val="accent1"/>
          </a:lnRef>
          <a:fillRef idx="3">
            <a:schemeClr val="accent1"/>
          </a:fillRef>
          <a:effectRef idx="3">
            <a:schemeClr val="accent1"/>
          </a:effectRef>
          <a:fontRef idx="minor">
            <a:schemeClr val="lt1"/>
          </a:fontRef>
        </p:style>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Incidenza costi di struttura</a:t>
            </a:r>
          </a:p>
          <a:p>
            <a:pPr algn="ctr" eaLnBrk="1" hangingPunct="1">
              <a:spcBef>
                <a:spcPct val="50000"/>
              </a:spcBef>
            </a:pPr>
            <a:r>
              <a:rPr lang="it-IT" sz="900">
                <a:latin typeface="Arial" panose="020B0604020202020204" pitchFamily="34" charset="0"/>
              </a:rPr>
              <a:t>(Costi di struttura / Costi totali)</a:t>
            </a:r>
          </a:p>
          <a:p>
            <a:pPr algn="ctr" eaLnBrk="1" hangingPunct="1">
              <a:spcBef>
                <a:spcPct val="50000"/>
              </a:spcBef>
            </a:pPr>
            <a:r>
              <a:rPr lang="it-IT" sz="900" b="1">
                <a:solidFill>
                  <a:srgbClr val="FF0000"/>
                </a:solidFill>
                <a:latin typeface="Arial" panose="020B0604020202020204" pitchFamily="34" charset="0"/>
              </a:rPr>
              <a:t>TARGET </a:t>
            </a:r>
            <a:r>
              <a:rPr lang="it-IT" sz="900" b="1">
                <a:solidFill>
                  <a:srgbClr val="FF0000"/>
                </a:solidFill>
                <a:latin typeface="Arial" panose="020B0604020202020204" pitchFamily="34" charset="0"/>
                <a:ea typeface="Cambria" panose="02040503050406030204" pitchFamily="18" charset="0"/>
                <a:cs typeface="Cambria" panose="02040503050406030204" pitchFamily="18" charset="0"/>
                <a:sym typeface="Symbol" panose="05050102010706020507" pitchFamily="18" charset="2"/>
              </a:rPr>
              <a:t></a:t>
            </a:r>
            <a:r>
              <a:rPr lang="it-IT" sz="900" b="1">
                <a:solidFill>
                  <a:srgbClr val="FF0000"/>
                </a:solidFill>
                <a:latin typeface="Arial" panose="020B0604020202020204" pitchFamily="34" charset="0"/>
              </a:rPr>
              <a:t> dato medio nazionale</a:t>
            </a:r>
            <a:endParaRPr lang="it-IT" sz="900">
              <a:latin typeface="Arial" panose="020B0604020202020204" pitchFamily="34" charset="0"/>
            </a:endParaRPr>
          </a:p>
        </p:txBody>
      </p:sp>
      <p:sp>
        <p:nvSpPr>
          <p:cNvPr id="55" name="Oval 46"/>
          <p:cNvSpPr>
            <a:spLocks noChangeArrowheads="1"/>
          </p:cNvSpPr>
          <p:nvPr/>
        </p:nvSpPr>
        <p:spPr bwMode="auto">
          <a:xfrm>
            <a:off x="5105400" y="5067300"/>
            <a:ext cx="152400" cy="165100"/>
          </a:xfrm>
          <a:prstGeom prst="ellipse">
            <a:avLst/>
          </a:prstGeom>
          <a:gradFill rotWithShape="0">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5400000" scaled="1"/>
          </a:gradFill>
          <a:ln>
            <a:noFill/>
          </a:ln>
          <a:effectLst/>
          <a:extLs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56" name="Text Box 47"/>
          <p:cNvSpPr txBox="1">
            <a:spLocks noChangeArrowheads="1"/>
          </p:cNvSpPr>
          <p:nvPr/>
        </p:nvSpPr>
        <p:spPr bwMode="auto">
          <a:xfrm>
            <a:off x="5238750" y="5048250"/>
            <a:ext cx="16192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DATO MEDIO NAZIONALE</a:t>
            </a:r>
          </a:p>
        </p:txBody>
      </p:sp>
      <p:sp>
        <p:nvSpPr>
          <p:cNvPr id="57" name="Oval 48"/>
          <p:cNvSpPr>
            <a:spLocks noChangeArrowheads="1"/>
          </p:cNvSpPr>
          <p:nvPr/>
        </p:nvSpPr>
        <p:spPr bwMode="auto">
          <a:xfrm>
            <a:off x="5103774" y="5208549"/>
            <a:ext cx="152400" cy="16510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58" name="Text Box 49"/>
          <p:cNvSpPr txBox="1">
            <a:spLocks noChangeArrowheads="1"/>
          </p:cNvSpPr>
          <p:nvPr/>
        </p:nvSpPr>
        <p:spPr bwMode="auto">
          <a:xfrm>
            <a:off x="5238750" y="5200650"/>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MARCHET</a:t>
            </a:r>
          </a:p>
        </p:txBody>
      </p:sp>
      <p:sp>
        <p:nvSpPr>
          <p:cNvPr id="61" name="Oval 52"/>
          <p:cNvSpPr>
            <a:spLocks noChangeArrowheads="1"/>
          </p:cNvSpPr>
          <p:nvPr/>
        </p:nvSpPr>
        <p:spPr bwMode="auto">
          <a:xfrm>
            <a:off x="5114925" y="4276725"/>
            <a:ext cx="152400" cy="165100"/>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62" name="Text Box 53"/>
          <p:cNvSpPr txBox="1">
            <a:spLocks noChangeArrowheads="1"/>
          </p:cNvSpPr>
          <p:nvPr/>
        </p:nvSpPr>
        <p:spPr bwMode="auto">
          <a:xfrm>
            <a:off x="5238750" y="4257675"/>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RPQ</a:t>
            </a:r>
          </a:p>
        </p:txBody>
      </p:sp>
      <p:sp>
        <p:nvSpPr>
          <p:cNvPr id="63" name="Line 54"/>
          <p:cNvSpPr>
            <a:spLocks noChangeShapeType="1"/>
          </p:cNvSpPr>
          <p:nvPr/>
        </p:nvSpPr>
        <p:spPr bwMode="auto">
          <a:xfrm>
            <a:off x="6905625" y="466725"/>
            <a:ext cx="0" cy="5181600"/>
          </a:xfrm>
          <a:prstGeom prst="line">
            <a:avLst/>
          </a:prstGeom>
          <a:noFill/>
          <a:ln w="952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4" name="Text Box 57"/>
          <p:cNvSpPr txBox="1">
            <a:spLocks noChangeArrowheads="1"/>
          </p:cNvSpPr>
          <p:nvPr/>
        </p:nvSpPr>
        <p:spPr bwMode="auto">
          <a:xfrm>
            <a:off x="7210425" y="5734050"/>
            <a:ext cx="1219200" cy="1057275"/>
          </a:xfrm>
          <a:prstGeom prst="rect">
            <a:avLst/>
          </a:prstGeom>
          <a:ln>
            <a:headEnd/>
            <a:tailEnd/>
          </a:ln>
          <a:extLst/>
        </p:spPr>
        <p:style>
          <a:lnRef idx="0">
            <a:schemeClr val="accent3"/>
          </a:lnRef>
          <a:fillRef idx="3">
            <a:schemeClr val="accent3"/>
          </a:fillRef>
          <a:effectRef idx="3">
            <a:schemeClr val="accent3"/>
          </a:effectRef>
          <a:fontRef idx="minor">
            <a:schemeClr val="lt1"/>
          </a:fontRef>
        </p:style>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Efficienza impiego risorse umane</a:t>
            </a:r>
          </a:p>
          <a:p>
            <a:pPr algn="ctr" eaLnBrk="1" hangingPunct="1">
              <a:spcBef>
                <a:spcPct val="50000"/>
              </a:spcBef>
            </a:pPr>
            <a:r>
              <a:rPr lang="it-IT" sz="900">
                <a:latin typeface="Arial" panose="020B0604020202020204" pitchFamily="34" charset="0"/>
              </a:rPr>
              <a:t>(Costi personale/ Costi totali)</a:t>
            </a:r>
          </a:p>
          <a:p>
            <a:pPr algn="ctr" eaLnBrk="1" hangingPunct="1">
              <a:spcBef>
                <a:spcPct val="50000"/>
              </a:spcBef>
            </a:pPr>
            <a:r>
              <a:rPr lang="it-IT" sz="900" b="1">
                <a:solidFill>
                  <a:srgbClr val="FF0000"/>
                </a:solidFill>
                <a:latin typeface="Arial" panose="020B0604020202020204" pitchFamily="34" charset="0"/>
              </a:rPr>
              <a:t>TARGET </a:t>
            </a:r>
            <a:r>
              <a:rPr lang="it-IT" sz="900" b="1">
                <a:solidFill>
                  <a:srgbClr val="FF0000"/>
                </a:solidFill>
                <a:latin typeface="Arial" panose="020B0604020202020204" pitchFamily="34" charset="0"/>
                <a:ea typeface="Cambria" panose="02040503050406030204" pitchFamily="18" charset="0"/>
                <a:cs typeface="Cambria" panose="02040503050406030204" pitchFamily="18" charset="0"/>
                <a:sym typeface="Symbol" panose="05050102010706020507" pitchFamily="18" charset="2"/>
              </a:rPr>
              <a:t></a:t>
            </a:r>
            <a:r>
              <a:rPr lang="it-IT" sz="900" b="1">
                <a:solidFill>
                  <a:srgbClr val="FF0000"/>
                </a:solidFill>
                <a:latin typeface="Arial" panose="020B0604020202020204" pitchFamily="34" charset="0"/>
              </a:rPr>
              <a:t> dato medio nazionale</a:t>
            </a:r>
            <a:endParaRPr lang="it-IT" sz="900">
              <a:latin typeface="Arial" panose="020B0604020202020204" pitchFamily="34" charset="0"/>
            </a:endParaRPr>
          </a:p>
        </p:txBody>
      </p:sp>
      <p:sp>
        <p:nvSpPr>
          <p:cNvPr id="65" name="Oval 58"/>
          <p:cNvSpPr>
            <a:spLocks noChangeArrowheads="1"/>
          </p:cNvSpPr>
          <p:nvPr/>
        </p:nvSpPr>
        <p:spPr bwMode="auto">
          <a:xfrm>
            <a:off x="7086600" y="5424488"/>
            <a:ext cx="152400" cy="165100"/>
          </a:xfrm>
          <a:prstGeom prst="ellipse">
            <a:avLst/>
          </a:prstGeom>
          <a:gradFill rotWithShape="0">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5400000" scaled="1"/>
          </a:gradFill>
          <a:ln>
            <a:noFill/>
          </a:ln>
          <a:effectLst/>
          <a:extLs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66" name="Text Box 59"/>
          <p:cNvSpPr txBox="1">
            <a:spLocks noChangeArrowheads="1"/>
          </p:cNvSpPr>
          <p:nvPr/>
        </p:nvSpPr>
        <p:spPr bwMode="auto">
          <a:xfrm>
            <a:off x="7219950" y="5405438"/>
            <a:ext cx="16192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DATO MEDIO NAZIONALE</a:t>
            </a:r>
          </a:p>
        </p:txBody>
      </p:sp>
      <p:sp>
        <p:nvSpPr>
          <p:cNvPr id="67" name="Oval 60"/>
          <p:cNvSpPr>
            <a:spLocks noChangeArrowheads="1"/>
          </p:cNvSpPr>
          <p:nvPr/>
        </p:nvSpPr>
        <p:spPr bwMode="auto">
          <a:xfrm>
            <a:off x="7096125" y="5310188"/>
            <a:ext cx="152400" cy="16510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68" name="Text Box 61"/>
          <p:cNvSpPr txBox="1">
            <a:spLocks noChangeArrowheads="1"/>
          </p:cNvSpPr>
          <p:nvPr/>
        </p:nvSpPr>
        <p:spPr bwMode="auto">
          <a:xfrm>
            <a:off x="7219950" y="5291138"/>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MARCHET</a:t>
            </a:r>
          </a:p>
        </p:txBody>
      </p:sp>
      <p:sp>
        <p:nvSpPr>
          <p:cNvPr id="71" name="Oval 64"/>
          <p:cNvSpPr>
            <a:spLocks noChangeArrowheads="1"/>
          </p:cNvSpPr>
          <p:nvPr/>
        </p:nvSpPr>
        <p:spPr bwMode="auto">
          <a:xfrm>
            <a:off x="7105650" y="4886325"/>
            <a:ext cx="152400" cy="165100"/>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it-IT"/>
          </a:p>
        </p:txBody>
      </p:sp>
      <p:sp>
        <p:nvSpPr>
          <p:cNvPr id="72" name="Text Box 65"/>
          <p:cNvSpPr txBox="1">
            <a:spLocks noChangeArrowheads="1"/>
          </p:cNvSpPr>
          <p:nvPr/>
        </p:nvSpPr>
        <p:spPr bwMode="auto">
          <a:xfrm>
            <a:off x="7229475" y="4867275"/>
            <a:ext cx="685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800">
                <a:latin typeface="Arial" panose="020B0604020202020204" pitchFamily="34" charset="0"/>
              </a:rPr>
              <a:t>RPQ</a:t>
            </a:r>
          </a:p>
        </p:txBody>
      </p:sp>
      <p:sp>
        <p:nvSpPr>
          <p:cNvPr id="6" name="CasellaDiTesto 5"/>
          <p:cNvSpPr txBox="1"/>
          <p:nvPr/>
        </p:nvSpPr>
        <p:spPr>
          <a:xfrm>
            <a:off x="497624" y="965627"/>
            <a:ext cx="7074751" cy="276999"/>
          </a:xfrm>
          <a:prstGeom prst="rect">
            <a:avLst/>
          </a:prstGeom>
          <a:noFill/>
        </p:spPr>
        <p:txBody>
          <a:bodyPr wrap="square" rtlCol="0">
            <a:spAutoFit/>
          </a:bodyPr>
          <a:lstStyle/>
          <a:p>
            <a:r>
              <a:rPr lang="it-IT" sz="1200" b="1" dirty="0" smtClean="0"/>
              <a:t>Indicatori di equilibrio economico delle aziende speciali 2013 e confronto con dato medio nazionale</a:t>
            </a:r>
            <a:endParaRPr lang="it-IT" sz="1200" b="1" dirty="0"/>
          </a:p>
        </p:txBody>
      </p:sp>
      <p:sp>
        <p:nvSpPr>
          <p:cNvPr id="2" name="Segnaposto numero diapositiva 1"/>
          <p:cNvSpPr>
            <a:spLocks noGrp="1"/>
          </p:cNvSpPr>
          <p:nvPr>
            <p:ph type="sldNum" sz="quarter" idx="12"/>
          </p:nvPr>
        </p:nvSpPr>
        <p:spPr/>
        <p:txBody>
          <a:bodyPr/>
          <a:lstStyle/>
          <a:p>
            <a:fld id="{98D9D6CD-C7D4-42E0-A31B-525549CA2A1D}" type="slidenum">
              <a:rPr lang="it-IT" smtClean="0"/>
              <a:t>57</a:t>
            </a:fld>
            <a:endParaRPr lang="it-IT"/>
          </a:p>
        </p:txBody>
      </p:sp>
    </p:spTree>
    <p:extLst>
      <p:ext uri="{BB962C8B-B14F-4D97-AF65-F5344CB8AC3E}">
        <p14:creationId xmlns:p14="http://schemas.microsoft.com/office/powerpoint/2010/main" val="25948196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7" name="Rettangolo 8"/>
          <p:cNvSpPr>
            <a:spLocks noChangeArrowheads="1"/>
          </p:cNvSpPr>
          <p:nvPr/>
        </p:nvSpPr>
        <p:spPr bwMode="auto">
          <a:xfrm>
            <a:off x="240747" y="847930"/>
            <a:ext cx="5088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3.3 Obiettivi e piani operativi</a:t>
            </a:r>
            <a:endParaRPr lang="it-IT" sz="2000" dirty="0">
              <a:solidFill>
                <a:srgbClr val="A50021"/>
              </a:solidFill>
              <a:ea typeface="MS PGothic" panose="020B0600070205080204" pitchFamily="34" charset="-128"/>
              <a:cs typeface="Arial" panose="020B0604020202020204" pitchFamily="34" charset="0"/>
            </a:endParaRPr>
          </a:p>
        </p:txBody>
      </p:sp>
      <p:sp>
        <p:nvSpPr>
          <p:cNvPr id="18" name="CasellaDiTesto 17"/>
          <p:cNvSpPr txBox="1"/>
          <p:nvPr/>
        </p:nvSpPr>
        <p:spPr>
          <a:xfrm>
            <a:off x="240747" y="1300987"/>
            <a:ext cx="11615611" cy="646331"/>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 non pregiudicare la leggibilità del documento, le performance degli obiettivi e dei piani operativi sono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descritte nell’</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allegato A</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che costituisce parte integrante della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Relazione</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t>
            </a:r>
          </a:p>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Al fine di delineare un quadro generale dei risultati operativi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conseguiti,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si propone una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sintesi delle performance degli obiettivi operativi per area di responsabilità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dirigenziale / Azienda speciale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e sottostanti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servizi</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a:t>
            </a:r>
          </a:p>
        </p:txBody>
      </p:sp>
      <p:graphicFrame>
        <p:nvGraphicFramePr>
          <p:cNvPr id="2" name="Tabella 1"/>
          <p:cNvGraphicFramePr>
            <a:graphicFrameLocks noGrp="1"/>
          </p:cNvGraphicFramePr>
          <p:nvPr>
            <p:extLst>
              <p:ext uri="{D42A27DB-BD31-4B8C-83A1-F6EECF244321}">
                <p14:modId xmlns:p14="http://schemas.microsoft.com/office/powerpoint/2010/main" val="2417368652"/>
              </p:ext>
            </p:extLst>
          </p:nvPr>
        </p:nvGraphicFramePr>
        <p:xfrm>
          <a:off x="971735" y="2221956"/>
          <a:ext cx="4472673" cy="3142542"/>
        </p:xfrm>
        <a:graphic>
          <a:graphicData uri="http://schemas.openxmlformats.org/drawingml/2006/table">
            <a:tbl>
              <a:tblPr firstRow="1" firstCol="1">
                <a:tableStyleId>{7DF18680-E054-41AD-8BC1-D1AEF772440D}</a:tableStyleId>
              </a:tblPr>
              <a:tblGrid>
                <a:gridCol w="920954"/>
                <a:gridCol w="1577953"/>
                <a:gridCol w="959005"/>
                <a:gridCol w="1014761"/>
              </a:tblGrid>
              <a:tr h="508873">
                <a:tc>
                  <a:txBody>
                    <a:bodyPr/>
                    <a:lstStyle/>
                    <a:p>
                      <a:endParaRPr lang="it-IT" sz="1200" dirty="0"/>
                    </a:p>
                  </a:txBody>
                  <a:tcPr anchor="ctr"/>
                </a:tc>
                <a:tc>
                  <a:txBody>
                    <a:bodyPr/>
                    <a:lstStyle/>
                    <a:p>
                      <a:r>
                        <a:rPr lang="it-IT" sz="1200" dirty="0" smtClean="0"/>
                        <a:t>Aree di responsabilità dirigenziale</a:t>
                      </a:r>
                      <a:r>
                        <a:rPr lang="it-IT" sz="1200" baseline="0" dirty="0" smtClean="0"/>
                        <a:t> /</a:t>
                      </a:r>
                    </a:p>
                    <a:p>
                      <a:r>
                        <a:rPr lang="it-IT" sz="1200" baseline="0" dirty="0" smtClean="0"/>
                        <a:t>Aziende speciali</a:t>
                      </a:r>
                      <a:endParaRPr lang="it-IT" sz="1200" dirty="0"/>
                    </a:p>
                  </a:txBody>
                  <a:tcPr anchor="ctr"/>
                </a:tc>
                <a:tc>
                  <a:txBody>
                    <a:bodyPr/>
                    <a:lstStyle/>
                    <a:p>
                      <a:pPr algn="ctr"/>
                      <a:r>
                        <a:rPr lang="it-IT" sz="1200" dirty="0" smtClean="0"/>
                        <a:t>Obiettivi operativi</a:t>
                      </a:r>
                      <a:endParaRPr lang="it-IT" sz="1200" dirty="0"/>
                    </a:p>
                  </a:txBody>
                  <a:tcPr anchor="ctr"/>
                </a:tc>
                <a:tc>
                  <a:txBody>
                    <a:bodyPr/>
                    <a:lstStyle/>
                    <a:p>
                      <a:pPr algn="ctr"/>
                      <a:r>
                        <a:rPr lang="it-IT" sz="1200" dirty="0" smtClean="0"/>
                        <a:t>Performance</a:t>
                      </a:r>
                      <a:r>
                        <a:rPr lang="it-IT" sz="1200" baseline="0" dirty="0" smtClean="0"/>
                        <a:t> media</a:t>
                      </a:r>
                      <a:endParaRPr lang="it-IT" sz="1200" dirty="0"/>
                    </a:p>
                  </a:txBody>
                  <a:tcPr anchor="ctr"/>
                </a:tc>
              </a:tr>
              <a:tr h="346474">
                <a:tc rowSpan="3">
                  <a:txBody>
                    <a:bodyPr/>
                    <a:lstStyle/>
                    <a:p>
                      <a:r>
                        <a:rPr lang="it-IT" sz="1200" dirty="0" smtClean="0"/>
                        <a:t>Camera di Commercio di Ancona</a:t>
                      </a:r>
                      <a:endParaRPr lang="it-IT" sz="1200" dirty="0"/>
                    </a:p>
                  </a:txBody>
                  <a:tcPr anchor="ctr"/>
                </a:tc>
                <a:tc>
                  <a:txBody>
                    <a:bodyPr/>
                    <a:lstStyle/>
                    <a:p>
                      <a:r>
                        <a:rPr lang="it-IT" sz="1200" dirty="0" smtClean="0"/>
                        <a:t>Area Direzionale</a:t>
                      </a:r>
                      <a:endParaRPr lang="it-IT" sz="1200" dirty="0"/>
                    </a:p>
                  </a:txBody>
                  <a:tcPr anchor="ctr"/>
                </a:tc>
                <a:tc>
                  <a:txBody>
                    <a:bodyPr/>
                    <a:lstStyle/>
                    <a:p>
                      <a:pPr algn="ctr"/>
                      <a:r>
                        <a:rPr lang="it-IT" sz="1200" dirty="0" smtClean="0"/>
                        <a:t>31</a:t>
                      </a:r>
                      <a:endParaRPr lang="it-IT" sz="1200" dirty="0"/>
                    </a:p>
                  </a:txBody>
                  <a:tcPr anchor="ctr"/>
                </a:tc>
                <a:tc>
                  <a:txBody>
                    <a:bodyPr/>
                    <a:lstStyle/>
                    <a:p>
                      <a:pPr algn="ctr"/>
                      <a:r>
                        <a:rPr lang="it-IT" sz="1200" dirty="0" smtClean="0"/>
                        <a:t>96%</a:t>
                      </a:r>
                      <a:endParaRPr lang="it-IT" sz="1200" dirty="0"/>
                    </a:p>
                  </a:txBody>
                  <a:tcPr anchor="ctr"/>
                </a:tc>
              </a:tr>
              <a:tr h="519064">
                <a:tc vMerge="1">
                  <a:txBody>
                    <a:bodyPr/>
                    <a:lstStyle/>
                    <a:p>
                      <a:endParaRPr lang="it-IT" dirty="0"/>
                    </a:p>
                  </a:txBody>
                  <a:tcPr/>
                </a:tc>
                <a:tc>
                  <a:txBody>
                    <a:bodyPr/>
                    <a:lstStyle/>
                    <a:p>
                      <a:r>
                        <a:rPr lang="it-IT" sz="1200" dirty="0" smtClean="0"/>
                        <a:t>Area</a:t>
                      </a:r>
                      <a:r>
                        <a:rPr lang="it-IT" sz="1200" baseline="0" dirty="0" smtClean="0"/>
                        <a:t> Anagrafe Economica e uffici in delega del Servizio Provveditorato e Servizi informativi</a:t>
                      </a:r>
                      <a:endParaRPr lang="it-IT" sz="1200" dirty="0"/>
                    </a:p>
                  </a:txBody>
                  <a:tcPr anchor="ctr"/>
                </a:tc>
                <a:tc>
                  <a:txBody>
                    <a:bodyPr/>
                    <a:lstStyle/>
                    <a:p>
                      <a:pPr algn="ctr"/>
                      <a:r>
                        <a:rPr lang="it-IT" sz="1200" dirty="0" smtClean="0"/>
                        <a:t>30</a:t>
                      </a:r>
                      <a:endParaRPr lang="it-IT" sz="1200" dirty="0"/>
                    </a:p>
                  </a:txBody>
                  <a:tcPr anchor="ctr"/>
                </a:tc>
                <a:tc>
                  <a:txBody>
                    <a:bodyPr/>
                    <a:lstStyle/>
                    <a:p>
                      <a:pPr algn="ctr"/>
                      <a:r>
                        <a:rPr lang="it-IT" sz="1200" dirty="0" smtClean="0"/>
                        <a:t>98%</a:t>
                      </a:r>
                      <a:endParaRPr lang="it-IT" sz="1200" dirty="0"/>
                    </a:p>
                  </a:txBody>
                  <a:tcPr anchor="ctr"/>
                </a:tc>
              </a:tr>
              <a:tr h="346474">
                <a:tc vMerge="1">
                  <a:txBody>
                    <a:bodyPr/>
                    <a:lstStyle/>
                    <a:p>
                      <a:endParaRPr lang="it-IT" dirty="0"/>
                    </a:p>
                  </a:txBody>
                  <a:tcPr/>
                </a:tc>
                <a:tc>
                  <a:txBody>
                    <a:bodyPr/>
                    <a:lstStyle/>
                    <a:p>
                      <a:r>
                        <a:rPr lang="it-IT" sz="1200" dirty="0" smtClean="0"/>
                        <a:t>Area Sviluppo economico </a:t>
                      </a:r>
                      <a:endParaRPr lang="it-IT" sz="1200" dirty="0"/>
                    </a:p>
                  </a:txBody>
                  <a:tcPr anchor="ctr"/>
                </a:tc>
                <a:tc>
                  <a:txBody>
                    <a:bodyPr/>
                    <a:lstStyle/>
                    <a:p>
                      <a:pPr algn="ctr"/>
                      <a:r>
                        <a:rPr lang="it-IT" sz="1200" dirty="0" smtClean="0"/>
                        <a:t>47</a:t>
                      </a:r>
                      <a:endParaRPr lang="it-IT" sz="1200" dirty="0"/>
                    </a:p>
                  </a:txBody>
                  <a:tcPr anchor="ctr"/>
                </a:tc>
                <a:tc>
                  <a:txBody>
                    <a:bodyPr/>
                    <a:lstStyle/>
                    <a:p>
                      <a:pPr algn="ctr"/>
                      <a:r>
                        <a:rPr lang="it-IT" sz="1200" dirty="0" smtClean="0"/>
                        <a:t>93%</a:t>
                      </a:r>
                      <a:endParaRPr lang="it-IT" sz="1200" dirty="0"/>
                    </a:p>
                  </a:txBody>
                  <a:tcPr anchor="ctr"/>
                </a:tc>
              </a:tr>
              <a:tr h="346474">
                <a:tc rowSpan="2">
                  <a:txBody>
                    <a:bodyPr/>
                    <a:lstStyle/>
                    <a:p>
                      <a:r>
                        <a:rPr lang="it-IT" sz="1200" dirty="0" smtClean="0"/>
                        <a:t>Aziende speciali</a:t>
                      </a:r>
                      <a:endParaRPr lang="it-IT" sz="1200" dirty="0"/>
                    </a:p>
                  </a:txBody>
                  <a:tcPr anchor="ctr"/>
                </a:tc>
                <a:tc>
                  <a:txBody>
                    <a:bodyPr/>
                    <a:lstStyle/>
                    <a:p>
                      <a:r>
                        <a:rPr lang="it-IT" sz="1200" dirty="0" err="1" smtClean="0"/>
                        <a:t>Marchet</a:t>
                      </a:r>
                      <a:endParaRPr lang="it-IT" sz="1200" dirty="0"/>
                    </a:p>
                  </a:txBody>
                  <a:tcPr anchor="ctr"/>
                </a:tc>
                <a:tc>
                  <a:txBody>
                    <a:bodyPr/>
                    <a:lstStyle/>
                    <a:p>
                      <a:pPr algn="ctr"/>
                      <a:r>
                        <a:rPr lang="it-IT" sz="1200" dirty="0" smtClean="0"/>
                        <a:t>10</a:t>
                      </a:r>
                      <a:endParaRPr lang="it-IT" sz="1200" dirty="0"/>
                    </a:p>
                  </a:txBody>
                  <a:tcPr anchor="ctr"/>
                </a:tc>
                <a:tc>
                  <a:txBody>
                    <a:bodyPr/>
                    <a:lstStyle/>
                    <a:p>
                      <a:pPr algn="ctr"/>
                      <a:r>
                        <a:rPr lang="it-IT" sz="1200" dirty="0" smtClean="0"/>
                        <a:t>100%</a:t>
                      </a:r>
                      <a:endParaRPr lang="it-IT" sz="1200" dirty="0"/>
                    </a:p>
                  </a:txBody>
                  <a:tcPr anchor="ctr"/>
                </a:tc>
              </a:tr>
              <a:tr h="346474">
                <a:tc vMerge="1">
                  <a:txBody>
                    <a:bodyPr/>
                    <a:lstStyle/>
                    <a:p>
                      <a:endParaRPr lang="it-IT" dirty="0"/>
                    </a:p>
                  </a:txBody>
                  <a:tcPr/>
                </a:tc>
                <a:tc>
                  <a:txBody>
                    <a:bodyPr/>
                    <a:lstStyle/>
                    <a:p>
                      <a:r>
                        <a:rPr lang="it-IT" sz="1200" dirty="0" smtClean="0"/>
                        <a:t>RPQ</a:t>
                      </a:r>
                      <a:endParaRPr lang="it-IT" sz="1200" dirty="0"/>
                    </a:p>
                  </a:txBody>
                  <a:tcPr anchor="ctr"/>
                </a:tc>
                <a:tc>
                  <a:txBody>
                    <a:bodyPr/>
                    <a:lstStyle/>
                    <a:p>
                      <a:pPr algn="ctr"/>
                      <a:r>
                        <a:rPr lang="it-IT" sz="1200" dirty="0" smtClean="0"/>
                        <a:t>5</a:t>
                      </a:r>
                      <a:endParaRPr lang="it-IT" sz="1200" dirty="0"/>
                    </a:p>
                  </a:txBody>
                  <a:tcPr anchor="ctr"/>
                </a:tc>
                <a:tc>
                  <a:txBody>
                    <a:bodyPr/>
                    <a:lstStyle/>
                    <a:p>
                      <a:pPr algn="ctr"/>
                      <a:r>
                        <a:rPr lang="it-IT" sz="1200" dirty="0" smtClean="0"/>
                        <a:t>100%</a:t>
                      </a:r>
                      <a:endParaRPr lang="it-IT" sz="1200" dirty="0"/>
                    </a:p>
                  </a:txBody>
                  <a:tcPr anchor="ctr"/>
                </a:tc>
              </a:tr>
            </a:tbl>
          </a:graphicData>
        </a:graphic>
      </p:graphicFrame>
      <p:pic>
        <p:nvPicPr>
          <p:cNvPr id="12" name="Immagine 11"/>
          <p:cNvPicPr>
            <a:picLocks noChangeAspect="1"/>
          </p:cNvPicPr>
          <p:nvPr/>
        </p:nvPicPr>
        <p:blipFill>
          <a:blip r:embed="rId3"/>
          <a:stretch>
            <a:fillRect/>
          </a:stretch>
        </p:blipFill>
        <p:spPr>
          <a:xfrm>
            <a:off x="6010507" y="2899677"/>
            <a:ext cx="5603391" cy="3305602"/>
          </a:xfrm>
          <a:prstGeom prst="rect">
            <a:avLst/>
          </a:prstGeom>
          <a:ln>
            <a:noFill/>
          </a:ln>
          <a:effectLst>
            <a:outerShdw blurRad="190500" algn="tl" rotWithShape="0">
              <a:srgbClr val="000000">
                <a:alpha val="70000"/>
              </a:srgbClr>
            </a:outerShdw>
          </a:effectLst>
        </p:spPr>
      </p:pic>
      <p:sp>
        <p:nvSpPr>
          <p:cNvPr id="3" name="Segnaposto numero diapositiva 2"/>
          <p:cNvSpPr>
            <a:spLocks noGrp="1"/>
          </p:cNvSpPr>
          <p:nvPr>
            <p:ph type="sldNum" sz="quarter" idx="12"/>
          </p:nvPr>
        </p:nvSpPr>
        <p:spPr/>
        <p:txBody>
          <a:bodyPr/>
          <a:lstStyle/>
          <a:p>
            <a:fld id="{98D9D6CD-C7D4-42E0-A31B-525549CA2A1D}" type="slidenum">
              <a:rPr lang="it-IT" smtClean="0"/>
              <a:t>58</a:t>
            </a:fld>
            <a:endParaRPr lang="it-IT"/>
          </a:p>
        </p:txBody>
      </p:sp>
    </p:spTree>
    <p:extLst>
      <p:ext uri="{BB962C8B-B14F-4D97-AF65-F5344CB8AC3E}">
        <p14:creationId xmlns:p14="http://schemas.microsoft.com/office/powerpoint/2010/main" val="32251468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2"/>
          <a:stretch>
            <a:fillRect/>
          </a:stretch>
        </p:blipFill>
        <p:spPr>
          <a:xfrm>
            <a:off x="273917" y="3490648"/>
            <a:ext cx="4224894" cy="3048264"/>
          </a:xfrm>
          <a:prstGeom prst="rect">
            <a:avLst/>
          </a:prstGeom>
          <a:ln>
            <a:solidFill>
              <a:schemeClr val="bg1"/>
            </a:solidFill>
          </a:ln>
        </p:spPr>
      </p:pic>
      <p:sp>
        <p:nvSpPr>
          <p:cNvPr id="26" name="Rettangolo 25"/>
          <p:cNvSpPr/>
          <p:nvPr/>
        </p:nvSpPr>
        <p:spPr>
          <a:xfrm>
            <a:off x="6922414" y="4853741"/>
            <a:ext cx="45719"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p:cNvPicPr>
            <a:picLocks noChangeAspect="1"/>
          </p:cNvPicPr>
          <p:nvPr/>
        </p:nvPicPr>
        <p:blipFill>
          <a:blip r:embed="rId3"/>
          <a:stretch>
            <a:fillRect/>
          </a:stretch>
        </p:blipFill>
        <p:spPr>
          <a:xfrm>
            <a:off x="3995876" y="3440192"/>
            <a:ext cx="4489173" cy="3149175"/>
          </a:xfrm>
          <a:prstGeom prst="rect">
            <a:avLst/>
          </a:prstGeom>
          <a:ln>
            <a:noFill/>
          </a:ln>
        </p:spPr>
      </p:pic>
      <p:sp>
        <p:nvSpPr>
          <p:cNvPr id="21" name="Rettangolo 20"/>
          <p:cNvSpPr/>
          <p:nvPr/>
        </p:nvSpPr>
        <p:spPr>
          <a:xfrm>
            <a:off x="3276465" y="1715839"/>
            <a:ext cx="2005787" cy="2300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Immagine 7" descr="CAMCOManLOGOnew.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3" name="Tabella 2"/>
          <p:cNvGraphicFramePr>
            <a:graphicFrameLocks noGrp="1"/>
          </p:cNvGraphicFramePr>
          <p:nvPr>
            <p:extLst>
              <p:ext uri="{D42A27DB-BD31-4B8C-83A1-F6EECF244321}">
                <p14:modId xmlns:p14="http://schemas.microsoft.com/office/powerpoint/2010/main" val="2832222624"/>
              </p:ext>
            </p:extLst>
          </p:nvPr>
        </p:nvGraphicFramePr>
        <p:xfrm>
          <a:off x="8263055" y="1524306"/>
          <a:ext cx="3757960" cy="1732040"/>
        </p:xfrm>
        <a:graphic>
          <a:graphicData uri="http://schemas.openxmlformats.org/drawingml/2006/table">
            <a:tbl>
              <a:tblPr firstRow="1" lastRow="1">
                <a:tableStyleId>{93296810-A885-4BE3-A3E7-6D5BEEA58F35}</a:tableStyleId>
              </a:tblPr>
              <a:tblGrid>
                <a:gridCol w="2967499"/>
                <a:gridCol w="790461"/>
              </a:tblGrid>
              <a:tr h="198050">
                <a:tc>
                  <a:txBody>
                    <a:bodyPr/>
                    <a:lstStyle/>
                    <a:p>
                      <a:pPr marL="72000" algn="l" fontAlgn="b"/>
                      <a:r>
                        <a:rPr lang="it-IT" sz="1050" u="none" strike="noStrike" dirty="0" smtClean="0">
                          <a:effectLst/>
                        </a:rPr>
                        <a:t>Servizio</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kern="1200" dirty="0" smtClean="0">
                          <a:effectLst/>
                        </a:rPr>
                        <a:t>Performance media</a:t>
                      </a:r>
                      <a:endParaRPr lang="it-IT" sz="1050" b="1" u="none" strike="noStrike" kern="1200" dirty="0">
                        <a:solidFill>
                          <a:schemeClr val="lt1"/>
                        </a:solidFill>
                        <a:effectLst/>
                        <a:latin typeface="+mn-lt"/>
                        <a:ea typeface="+mn-ea"/>
                        <a:cs typeface="+mn-cs"/>
                      </a:endParaRPr>
                    </a:p>
                  </a:txBody>
                  <a:tcPr marL="0" marR="0" marT="0" marB="0" anchor="ctr"/>
                </a:tc>
              </a:tr>
              <a:tr h="198050">
                <a:tc>
                  <a:txBody>
                    <a:bodyPr/>
                    <a:lstStyle/>
                    <a:p>
                      <a:pPr marL="72000" algn="l" fontAlgn="b"/>
                      <a:r>
                        <a:rPr lang="it-IT" sz="1050" u="none" strike="noStrike" dirty="0">
                          <a:effectLst/>
                        </a:rPr>
                        <a:t>Partecipazioni societarie</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b="0" i="0" u="none" strike="noStrike" dirty="0">
                          <a:effectLst/>
                          <a:latin typeface="+mn-lt"/>
                        </a:rPr>
                        <a:t>67%</a:t>
                      </a:r>
                    </a:p>
                  </a:txBody>
                  <a:tcPr marL="0" marR="0" marT="0" marB="0" anchor="ctr"/>
                </a:tc>
              </a:tr>
              <a:tr h="198050">
                <a:tc>
                  <a:txBody>
                    <a:bodyPr/>
                    <a:lstStyle/>
                    <a:p>
                      <a:pPr marL="72000" algn="l" fontAlgn="b"/>
                      <a:r>
                        <a:rPr lang="it-IT" sz="1050" u="none" strike="noStrike" dirty="0">
                          <a:effectLst/>
                        </a:rPr>
                        <a:t>Politiche comunitarie e cooperazione internazionale</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b="0" i="0" u="none" strike="noStrike" dirty="0">
                          <a:effectLst/>
                          <a:latin typeface="+mn-lt"/>
                        </a:rPr>
                        <a:t>99%</a:t>
                      </a:r>
                    </a:p>
                  </a:txBody>
                  <a:tcPr marL="0" marR="0" marT="0" marB="0" anchor="ctr"/>
                </a:tc>
              </a:tr>
              <a:tr h="198050">
                <a:tc>
                  <a:txBody>
                    <a:bodyPr/>
                    <a:lstStyle/>
                    <a:p>
                      <a:pPr marL="72000" algn="l" fontAlgn="b"/>
                      <a:r>
                        <a:rPr lang="it-IT" sz="1050" u="none" strike="noStrike" dirty="0">
                          <a:effectLst/>
                        </a:rPr>
                        <a:t>Regolazione del mercato</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b="0" i="0" u="none" strike="noStrike" dirty="0">
                          <a:effectLst/>
                          <a:latin typeface="+mn-lt"/>
                        </a:rPr>
                        <a:t>100%</a:t>
                      </a:r>
                    </a:p>
                  </a:txBody>
                  <a:tcPr marL="0" marR="0" marT="0" marB="0" anchor="ctr"/>
                </a:tc>
              </a:tr>
              <a:tr h="198050">
                <a:tc>
                  <a:txBody>
                    <a:bodyPr/>
                    <a:lstStyle/>
                    <a:p>
                      <a:pPr marL="72000" algn="l" fontAlgn="b"/>
                      <a:r>
                        <a:rPr lang="it-IT" sz="1050" u="none" strike="noStrike" dirty="0">
                          <a:effectLst/>
                        </a:rPr>
                        <a:t>Segreteria del Forum AIC</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b="0" i="0" u="none" strike="noStrike" dirty="0">
                          <a:effectLst/>
                          <a:latin typeface="+mn-lt"/>
                        </a:rPr>
                        <a:t>83%</a:t>
                      </a:r>
                    </a:p>
                  </a:txBody>
                  <a:tcPr marL="0" marR="0" marT="0" marB="0" anchor="ctr"/>
                </a:tc>
              </a:tr>
              <a:tr h="198050">
                <a:tc>
                  <a:txBody>
                    <a:bodyPr/>
                    <a:lstStyle/>
                    <a:p>
                      <a:pPr marL="72000" algn="l" fontAlgn="b"/>
                      <a:r>
                        <a:rPr lang="it-IT" sz="1050" u="none" strike="noStrike" dirty="0">
                          <a:effectLst/>
                        </a:rPr>
                        <a:t>Sviluppo del territorio</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b="0" i="0" u="none" strike="noStrike" dirty="0">
                          <a:effectLst/>
                          <a:latin typeface="+mn-lt"/>
                        </a:rPr>
                        <a:t>94%</a:t>
                      </a:r>
                    </a:p>
                  </a:txBody>
                  <a:tcPr marL="0" marR="0" marT="0" marB="0" anchor="ctr"/>
                </a:tc>
              </a:tr>
              <a:tr h="421750">
                <a:tc>
                  <a:txBody>
                    <a:bodyPr/>
                    <a:lstStyle/>
                    <a:p>
                      <a:pPr marL="72000" algn="l" fontAlgn="b"/>
                      <a:r>
                        <a:rPr lang="it-IT" sz="1050" u="none" strike="noStrike" dirty="0" smtClean="0">
                          <a:effectLst/>
                        </a:rPr>
                        <a:t>Area Sviluppo</a:t>
                      </a:r>
                      <a:r>
                        <a:rPr lang="it-IT" sz="1050" u="none" strike="noStrike" baseline="0" dirty="0" smtClean="0">
                          <a:effectLst/>
                        </a:rPr>
                        <a:t> economico</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b="1" i="0" u="none" strike="noStrike" dirty="0">
                          <a:effectLst/>
                          <a:latin typeface="+mn-lt"/>
                        </a:rPr>
                        <a:t>93%</a:t>
                      </a:r>
                    </a:p>
                  </a:txBody>
                  <a:tcPr marL="0" marR="0" marT="0" marB="0" anchor="ctr"/>
                </a:tc>
              </a:tr>
            </a:tbl>
          </a:graphicData>
        </a:graphic>
      </p:graphicFrame>
      <p:graphicFrame>
        <p:nvGraphicFramePr>
          <p:cNvPr id="16" name="Tabella 15"/>
          <p:cNvGraphicFramePr>
            <a:graphicFrameLocks noGrp="1"/>
          </p:cNvGraphicFramePr>
          <p:nvPr>
            <p:extLst>
              <p:ext uri="{D42A27DB-BD31-4B8C-83A1-F6EECF244321}">
                <p14:modId xmlns:p14="http://schemas.microsoft.com/office/powerpoint/2010/main" val="2356986215"/>
              </p:ext>
            </p:extLst>
          </p:nvPr>
        </p:nvGraphicFramePr>
        <p:xfrm>
          <a:off x="4248616" y="1530045"/>
          <a:ext cx="3591622" cy="1726301"/>
        </p:xfrm>
        <a:graphic>
          <a:graphicData uri="http://schemas.openxmlformats.org/drawingml/2006/table">
            <a:tbl>
              <a:tblPr firstRow="1" lastRow="1">
                <a:tableStyleId>{21E4AEA4-8DFA-4A89-87EB-49C32662AFE0}</a:tableStyleId>
              </a:tblPr>
              <a:tblGrid>
                <a:gridCol w="2791583"/>
                <a:gridCol w="800039"/>
              </a:tblGrid>
              <a:tr h="300071">
                <a:tc>
                  <a:txBody>
                    <a:bodyPr/>
                    <a:lstStyle/>
                    <a:p>
                      <a:pPr marL="72000" algn="l" fontAlgn="b"/>
                      <a:r>
                        <a:rPr lang="it-IT" sz="1050" u="none" strike="noStrike" dirty="0" smtClean="0">
                          <a:effectLst/>
                        </a:rPr>
                        <a:t>Servizio</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kern="1200" dirty="0" smtClean="0">
                          <a:effectLst/>
                        </a:rPr>
                        <a:t>Performance media</a:t>
                      </a:r>
                      <a:endParaRPr lang="it-IT" sz="1050" b="1" u="none" strike="noStrike" kern="1200" dirty="0">
                        <a:solidFill>
                          <a:schemeClr val="lt1"/>
                        </a:solidFill>
                        <a:effectLst/>
                        <a:latin typeface="+mn-lt"/>
                        <a:ea typeface="+mn-ea"/>
                        <a:cs typeface="+mn-cs"/>
                      </a:endParaRPr>
                    </a:p>
                  </a:txBody>
                  <a:tcPr marL="0" marR="0" marT="0" marB="0" anchor="ctr"/>
                </a:tc>
              </a:tr>
              <a:tr h="198050">
                <a:tc>
                  <a:txBody>
                    <a:bodyPr/>
                    <a:lstStyle/>
                    <a:p>
                      <a:pPr marL="72000" algn="l" fontAlgn="b"/>
                      <a:r>
                        <a:rPr lang="it-IT" sz="1050" u="none" strike="noStrike" dirty="0">
                          <a:effectLst/>
                        </a:rPr>
                        <a:t>Anticorruzione - Trasparenza</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dirty="0">
                          <a:effectLst/>
                        </a:rPr>
                        <a:t>100%</a:t>
                      </a:r>
                      <a:endParaRPr lang="it-IT" sz="1050" b="0" i="0" u="none" strike="noStrike" dirty="0">
                        <a:effectLst/>
                        <a:latin typeface="Arial" panose="020B0604020202020204" pitchFamily="34" charset="0"/>
                      </a:endParaRPr>
                    </a:p>
                  </a:txBody>
                  <a:tcPr marL="0" marR="0" marT="0" marB="0" anchor="ctr"/>
                </a:tc>
              </a:tr>
              <a:tr h="198050">
                <a:tc>
                  <a:txBody>
                    <a:bodyPr/>
                    <a:lstStyle/>
                    <a:p>
                      <a:pPr marL="72000" algn="l" fontAlgn="b"/>
                      <a:r>
                        <a:rPr lang="it-IT" sz="1050" u="none" strike="noStrike" dirty="0">
                          <a:effectLst/>
                        </a:rPr>
                        <a:t>Provveditorato e servizi informatici (in delega)</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dirty="0">
                          <a:effectLst/>
                        </a:rPr>
                        <a:t>90%</a:t>
                      </a:r>
                      <a:endParaRPr lang="it-IT" sz="1050" b="0" i="0" u="none" strike="noStrike" dirty="0">
                        <a:effectLst/>
                        <a:latin typeface="Arial" panose="020B0604020202020204" pitchFamily="34" charset="0"/>
                      </a:endParaRPr>
                    </a:p>
                  </a:txBody>
                  <a:tcPr marL="0" marR="0" marT="0" marB="0" anchor="ctr"/>
                </a:tc>
              </a:tr>
              <a:tr h="198050">
                <a:tc>
                  <a:txBody>
                    <a:bodyPr/>
                    <a:lstStyle/>
                    <a:p>
                      <a:pPr marL="72000" algn="l" fontAlgn="b"/>
                      <a:r>
                        <a:rPr lang="it-IT" sz="1050" u="none" strike="noStrike" dirty="0">
                          <a:effectLst/>
                        </a:rPr>
                        <a:t>Registrazione e certificazione delle imprese</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dirty="0">
                          <a:effectLst/>
                        </a:rPr>
                        <a:t>100%</a:t>
                      </a:r>
                      <a:endParaRPr lang="it-IT" sz="1050" b="0" i="0" u="none" strike="noStrike" dirty="0">
                        <a:effectLst/>
                        <a:latin typeface="Arial" panose="020B0604020202020204" pitchFamily="34" charset="0"/>
                      </a:endParaRPr>
                    </a:p>
                  </a:txBody>
                  <a:tcPr marL="0" marR="0" marT="0" marB="0" anchor="ctr"/>
                </a:tc>
              </a:tr>
              <a:tr h="198050">
                <a:tc>
                  <a:txBody>
                    <a:bodyPr/>
                    <a:lstStyle/>
                    <a:p>
                      <a:pPr marL="72000" algn="l" fontAlgn="b"/>
                      <a:r>
                        <a:rPr lang="it-IT" sz="1050" u="none" strike="noStrike" dirty="0">
                          <a:effectLst/>
                        </a:rPr>
                        <a:t>Sistema gestione qualità</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dirty="0">
                          <a:effectLst/>
                        </a:rPr>
                        <a:t>100%</a:t>
                      </a:r>
                      <a:endParaRPr lang="it-IT" sz="1050" b="0" i="0" u="none" strike="noStrike" dirty="0">
                        <a:effectLst/>
                        <a:latin typeface="Arial" panose="020B0604020202020204" pitchFamily="34" charset="0"/>
                      </a:endParaRPr>
                    </a:p>
                  </a:txBody>
                  <a:tcPr marL="0" marR="0" marT="0" marB="0" anchor="ctr"/>
                </a:tc>
              </a:tr>
              <a:tr h="198050">
                <a:tc>
                  <a:txBody>
                    <a:bodyPr/>
                    <a:lstStyle/>
                    <a:p>
                      <a:pPr marL="72000" algn="l" fontAlgn="b"/>
                      <a:r>
                        <a:rPr lang="it-IT" sz="1050" u="none" strike="noStrike" dirty="0">
                          <a:effectLst/>
                        </a:rPr>
                        <a:t>Tutela e sorveglianza</a:t>
                      </a:r>
                      <a:endParaRPr lang="it-IT" sz="1050" b="0" i="0" u="none" strike="noStrike" dirty="0">
                        <a:effectLst/>
                        <a:latin typeface="Arial" panose="020B0604020202020204" pitchFamily="34" charset="0"/>
                      </a:endParaRPr>
                    </a:p>
                  </a:txBody>
                  <a:tcPr marL="0" marR="0" marT="0" marB="0" anchor="ctr"/>
                </a:tc>
                <a:tc>
                  <a:txBody>
                    <a:bodyPr/>
                    <a:lstStyle/>
                    <a:p>
                      <a:pPr algn="ctr" fontAlgn="b"/>
                      <a:r>
                        <a:rPr lang="it-IT" sz="1050" u="none" strike="noStrike" dirty="0">
                          <a:effectLst/>
                        </a:rPr>
                        <a:t>99%</a:t>
                      </a:r>
                      <a:endParaRPr lang="it-IT" sz="1050" b="0" i="0" u="none" strike="noStrike" dirty="0">
                        <a:effectLst/>
                        <a:latin typeface="Arial" panose="020B0604020202020204" pitchFamily="34" charset="0"/>
                      </a:endParaRPr>
                    </a:p>
                  </a:txBody>
                  <a:tcPr marL="0" marR="0" marT="0" marB="0" anchor="ctr"/>
                </a:tc>
              </a:tr>
              <a:tr h="416011">
                <a:tc>
                  <a:txBody>
                    <a:bodyPr/>
                    <a:lstStyle/>
                    <a:p>
                      <a:pPr marL="72000"/>
                      <a:r>
                        <a:rPr lang="it-IT" sz="1050" dirty="0" smtClean="0"/>
                        <a:t>Area</a:t>
                      </a:r>
                      <a:r>
                        <a:rPr lang="it-IT" sz="1050" baseline="0" dirty="0" smtClean="0"/>
                        <a:t> Anagrafe Economica e uffici in delega del Servizio Provveditorato e Servizi informativi</a:t>
                      </a:r>
                      <a:endParaRPr lang="it-IT" sz="1050" dirty="0"/>
                    </a:p>
                  </a:txBody>
                  <a:tcPr marL="0" marR="0" marT="0" marB="0" anchor="ctr"/>
                </a:tc>
                <a:tc>
                  <a:txBody>
                    <a:bodyPr/>
                    <a:lstStyle/>
                    <a:p>
                      <a:pPr algn="ctr" fontAlgn="b"/>
                      <a:r>
                        <a:rPr lang="it-IT" sz="1050" u="none" strike="noStrike" dirty="0">
                          <a:effectLst/>
                        </a:rPr>
                        <a:t>98%</a:t>
                      </a:r>
                      <a:endParaRPr lang="it-IT" sz="1050" b="0" i="0" u="none" strike="noStrike" dirty="0">
                        <a:effectLst/>
                        <a:latin typeface="Arial" panose="020B0604020202020204" pitchFamily="34" charset="0"/>
                      </a:endParaRPr>
                    </a:p>
                  </a:txBody>
                  <a:tcPr marL="0" marR="0" marT="0" marB="0" anchor="ctr"/>
                </a:tc>
              </a:tr>
            </a:tbl>
          </a:graphicData>
        </a:graphic>
      </p:graphicFrame>
      <p:graphicFrame>
        <p:nvGraphicFramePr>
          <p:cNvPr id="30" name="Tabella 29"/>
          <p:cNvGraphicFramePr>
            <a:graphicFrameLocks noGrp="1"/>
          </p:cNvGraphicFramePr>
          <p:nvPr>
            <p:extLst>
              <p:ext uri="{D42A27DB-BD31-4B8C-83A1-F6EECF244321}">
                <p14:modId xmlns:p14="http://schemas.microsoft.com/office/powerpoint/2010/main" val="2074497480"/>
              </p:ext>
            </p:extLst>
          </p:nvPr>
        </p:nvGraphicFramePr>
        <p:xfrm>
          <a:off x="288810" y="1537066"/>
          <a:ext cx="3486649" cy="1897708"/>
        </p:xfrm>
        <a:graphic>
          <a:graphicData uri="http://schemas.openxmlformats.org/drawingml/2006/table">
            <a:tbl>
              <a:tblPr firstRow="1" lastRow="1">
                <a:tableStyleId>{5C22544A-7EE6-4342-B048-85BDC9FD1C3A}</a:tableStyleId>
              </a:tblPr>
              <a:tblGrid>
                <a:gridCol w="2684916"/>
                <a:gridCol w="801733"/>
              </a:tblGrid>
              <a:tr h="308087">
                <a:tc>
                  <a:txBody>
                    <a:bodyPr/>
                    <a:lstStyle/>
                    <a:p>
                      <a:pPr marL="72000" algn="l" fontAlgn="b"/>
                      <a:r>
                        <a:rPr lang="it-IT" sz="1050" u="none" strike="noStrike" dirty="0" smtClean="0">
                          <a:effectLst/>
                        </a:rPr>
                        <a:t>Servizio</a:t>
                      </a:r>
                      <a:endParaRPr lang="it-IT" sz="1050" b="0" i="0" u="none" strike="noStrike" dirty="0">
                        <a:effectLst/>
                        <a:latin typeface="+mn-lt"/>
                      </a:endParaRPr>
                    </a:p>
                  </a:txBody>
                  <a:tcPr marL="0" marR="0" marT="0" marB="0" anchor="ctr"/>
                </a:tc>
                <a:tc>
                  <a:txBody>
                    <a:bodyPr/>
                    <a:lstStyle/>
                    <a:p>
                      <a:pPr algn="ctr" fontAlgn="b"/>
                      <a:r>
                        <a:rPr lang="it-IT" sz="1050" u="none" strike="noStrike" kern="1200" dirty="0" smtClean="0">
                          <a:effectLst/>
                        </a:rPr>
                        <a:t>Performance media</a:t>
                      </a:r>
                      <a:endParaRPr lang="it-IT" sz="1050" b="1" u="none" strike="noStrike" kern="1200" dirty="0">
                        <a:solidFill>
                          <a:schemeClr val="lt1"/>
                        </a:solidFill>
                        <a:effectLst/>
                        <a:latin typeface="+mn-lt"/>
                        <a:ea typeface="+mn-ea"/>
                        <a:cs typeface="+mn-cs"/>
                      </a:endParaRPr>
                    </a:p>
                  </a:txBody>
                  <a:tcPr marL="0" marR="0" marT="0" marB="0" anchor="ctr"/>
                </a:tc>
              </a:tr>
              <a:tr h="198050">
                <a:tc>
                  <a:txBody>
                    <a:bodyPr/>
                    <a:lstStyle/>
                    <a:p>
                      <a:pPr marL="72000" algn="l" fontAlgn="b"/>
                      <a:r>
                        <a:rPr lang="it-IT" sz="1050" u="none" strike="noStrike" kern="1200" dirty="0">
                          <a:effectLst/>
                        </a:rPr>
                        <a:t>Anticorruzione - Trasparenza</a:t>
                      </a:r>
                      <a:endParaRPr lang="it-IT" sz="1050" u="none" strike="noStrike" kern="1200" dirty="0">
                        <a:solidFill>
                          <a:schemeClr val="dk1"/>
                        </a:solidFill>
                        <a:effectLst/>
                        <a:latin typeface="+mn-lt"/>
                        <a:ea typeface="+mn-ea"/>
                        <a:cs typeface="+mn-cs"/>
                      </a:endParaRPr>
                    </a:p>
                  </a:txBody>
                  <a:tcPr marL="0" marR="0" marT="0" marB="0" anchor="ctr"/>
                </a:tc>
                <a:tc>
                  <a:txBody>
                    <a:bodyPr/>
                    <a:lstStyle/>
                    <a:p>
                      <a:pPr algn="ctr" fontAlgn="b"/>
                      <a:r>
                        <a:rPr lang="it-IT" sz="1050" b="0" i="0" u="none" strike="noStrike" dirty="0">
                          <a:effectLst/>
                          <a:latin typeface="+mn-lt"/>
                        </a:rPr>
                        <a:t>100%</a:t>
                      </a:r>
                    </a:p>
                  </a:txBody>
                  <a:tcPr marL="0" marR="0" marT="0" marB="0" anchor="ctr"/>
                </a:tc>
              </a:tr>
              <a:tr h="228817">
                <a:tc>
                  <a:txBody>
                    <a:bodyPr/>
                    <a:lstStyle/>
                    <a:p>
                      <a:pPr marL="72000" algn="l" fontAlgn="b"/>
                      <a:r>
                        <a:rPr lang="it-IT" sz="1050" u="none" strike="noStrike" kern="1200" dirty="0">
                          <a:effectLst/>
                        </a:rPr>
                        <a:t>Gestione amministrativa e finanziaria</a:t>
                      </a:r>
                      <a:endParaRPr lang="it-IT" sz="1050" u="none" strike="noStrike" kern="1200" dirty="0">
                        <a:solidFill>
                          <a:schemeClr val="dk1"/>
                        </a:solidFill>
                        <a:effectLst/>
                        <a:latin typeface="+mn-lt"/>
                        <a:ea typeface="+mn-ea"/>
                        <a:cs typeface="+mn-cs"/>
                      </a:endParaRPr>
                    </a:p>
                  </a:txBody>
                  <a:tcPr marL="0" marR="0" marT="0" marB="0" anchor="ctr"/>
                </a:tc>
                <a:tc>
                  <a:txBody>
                    <a:bodyPr/>
                    <a:lstStyle/>
                    <a:p>
                      <a:pPr algn="ctr" fontAlgn="b"/>
                      <a:r>
                        <a:rPr lang="it-IT" sz="1050" b="0" i="0" u="none" strike="noStrike" dirty="0">
                          <a:effectLst/>
                          <a:latin typeface="+mn-lt"/>
                        </a:rPr>
                        <a:t>100%</a:t>
                      </a:r>
                    </a:p>
                  </a:txBody>
                  <a:tcPr marL="0" marR="0" marT="0" marB="0" anchor="ctr"/>
                </a:tc>
              </a:tr>
              <a:tr h="223025">
                <a:tc>
                  <a:txBody>
                    <a:bodyPr/>
                    <a:lstStyle/>
                    <a:p>
                      <a:pPr marL="72000" algn="l" fontAlgn="b"/>
                      <a:r>
                        <a:rPr lang="it-IT" sz="1050" u="none" strike="noStrike" kern="1200" dirty="0">
                          <a:effectLst/>
                        </a:rPr>
                        <a:t>Organizzazione e programmazione</a:t>
                      </a:r>
                      <a:endParaRPr lang="it-IT" sz="1050" u="none" strike="noStrike" kern="1200" dirty="0">
                        <a:solidFill>
                          <a:schemeClr val="dk1"/>
                        </a:solidFill>
                        <a:effectLst/>
                        <a:latin typeface="+mn-lt"/>
                        <a:ea typeface="+mn-ea"/>
                        <a:cs typeface="+mn-cs"/>
                      </a:endParaRPr>
                    </a:p>
                  </a:txBody>
                  <a:tcPr marL="0" marR="0" marT="0" marB="0" anchor="ctr"/>
                </a:tc>
                <a:tc>
                  <a:txBody>
                    <a:bodyPr/>
                    <a:lstStyle/>
                    <a:p>
                      <a:pPr algn="ctr" fontAlgn="b"/>
                      <a:r>
                        <a:rPr lang="it-IT" sz="1050" b="0" i="0" u="none" strike="noStrike" dirty="0">
                          <a:effectLst/>
                          <a:latin typeface="+mn-lt"/>
                        </a:rPr>
                        <a:t>95%</a:t>
                      </a:r>
                    </a:p>
                  </a:txBody>
                  <a:tcPr marL="0" marR="0" marT="0" marB="0" anchor="ctr"/>
                </a:tc>
              </a:tr>
              <a:tr h="198050">
                <a:tc>
                  <a:txBody>
                    <a:bodyPr/>
                    <a:lstStyle/>
                    <a:p>
                      <a:pPr marL="72000" algn="l" fontAlgn="b"/>
                      <a:r>
                        <a:rPr lang="it-IT" sz="1050" u="none" strike="noStrike" kern="1200" dirty="0">
                          <a:effectLst/>
                        </a:rPr>
                        <a:t>Segreteria - Relazioni esterne</a:t>
                      </a:r>
                      <a:endParaRPr lang="it-IT" sz="1050" u="none" strike="noStrike" kern="1200" dirty="0">
                        <a:solidFill>
                          <a:schemeClr val="dk1"/>
                        </a:solidFill>
                        <a:effectLst/>
                        <a:latin typeface="+mn-lt"/>
                        <a:ea typeface="+mn-ea"/>
                        <a:cs typeface="+mn-cs"/>
                      </a:endParaRPr>
                    </a:p>
                  </a:txBody>
                  <a:tcPr marL="0" marR="0" marT="0" marB="0" anchor="ctr"/>
                </a:tc>
                <a:tc>
                  <a:txBody>
                    <a:bodyPr/>
                    <a:lstStyle/>
                    <a:p>
                      <a:pPr algn="ctr" fontAlgn="b"/>
                      <a:r>
                        <a:rPr lang="it-IT" sz="1050" b="0" i="0" u="none" strike="noStrike" dirty="0" smtClean="0">
                          <a:effectLst/>
                          <a:latin typeface="+mn-lt"/>
                        </a:rPr>
                        <a:t>97%</a:t>
                      </a:r>
                      <a:endParaRPr lang="it-IT" sz="1050" b="0" i="0" u="none" strike="noStrike" dirty="0">
                        <a:effectLst/>
                        <a:latin typeface="+mn-lt"/>
                      </a:endParaRPr>
                    </a:p>
                  </a:txBody>
                  <a:tcPr marL="0" marR="0" marT="0" marB="0" anchor="ctr"/>
                </a:tc>
              </a:tr>
              <a:tr h="228369">
                <a:tc>
                  <a:txBody>
                    <a:bodyPr/>
                    <a:lstStyle/>
                    <a:p>
                      <a:pPr marL="72000" algn="l" fontAlgn="b"/>
                      <a:r>
                        <a:rPr lang="it-IT" sz="1050" u="none" strike="noStrike" kern="1200" dirty="0">
                          <a:effectLst/>
                        </a:rPr>
                        <a:t>Sistema Gestione Ambientale</a:t>
                      </a:r>
                      <a:endParaRPr lang="it-IT" sz="1050" u="none" strike="noStrike" kern="1200" dirty="0">
                        <a:solidFill>
                          <a:schemeClr val="dk1"/>
                        </a:solidFill>
                        <a:effectLst/>
                        <a:latin typeface="+mn-lt"/>
                        <a:ea typeface="+mn-ea"/>
                        <a:cs typeface="+mn-cs"/>
                      </a:endParaRPr>
                    </a:p>
                  </a:txBody>
                  <a:tcPr marL="0" marR="0" marT="0" marB="0" anchor="ctr"/>
                </a:tc>
                <a:tc>
                  <a:txBody>
                    <a:bodyPr/>
                    <a:lstStyle/>
                    <a:p>
                      <a:pPr algn="ctr" fontAlgn="b"/>
                      <a:r>
                        <a:rPr lang="it-IT" sz="1050" b="0" i="0" u="none" strike="noStrike" dirty="0">
                          <a:effectLst/>
                          <a:latin typeface="+mn-lt"/>
                        </a:rPr>
                        <a:t>100%</a:t>
                      </a:r>
                    </a:p>
                  </a:txBody>
                  <a:tcPr marL="0" marR="0" marT="0" marB="0" anchor="ctr"/>
                </a:tc>
              </a:tr>
              <a:tr h="197587">
                <a:tc>
                  <a:txBody>
                    <a:bodyPr/>
                    <a:lstStyle/>
                    <a:p>
                      <a:pPr marL="72000" algn="l" fontAlgn="b"/>
                      <a:r>
                        <a:rPr lang="it-IT" sz="1050" u="none" strike="noStrike" kern="1200" dirty="0">
                          <a:effectLst/>
                        </a:rPr>
                        <a:t>Ufficio Tecnico e Patrimonio</a:t>
                      </a:r>
                      <a:endParaRPr lang="it-IT" sz="1050" u="none" strike="noStrike" kern="1200" dirty="0">
                        <a:solidFill>
                          <a:schemeClr val="dk1"/>
                        </a:solidFill>
                        <a:effectLst/>
                        <a:latin typeface="+mn-lt"/>
                        <a:ea typeface="+mn-ea"/>
                        <a:cs typeface="+mn-cs"/>
                      </a:endParaRPr>
                    </a:p>
                  </a:txBody>
                  <a:tcPr marL="0" marR="0" marT="0" marB="0" anchor="ctr"/>
                </a:tc>
                <a:tc>
                  <a:txBody>
                    <a:bodyPr/>
                    <a:lstStyle/>
                    <a:p>
                      <a:pPr algn="ctr" fontAlgn="b"/>
                      <a:r>
                        <a:rPr lang="it-IT" sz="1050" b="0" i="0" u="none" strike="noStrike" dirty="0">
                          <a:effectLst/>
                          <a:latin typeface="+mn-lt"/>
                        </a:rPr>
                        <a:t>78%</a:t>
                      </a:r>
                    </a:p>
                  </a:txBody>
                  <a:tcPr marL="0" marR="0" marT="0" marB="0" anchor="ctr"/>
                </a:tc>
              </a:tr>
              <a:tr h="303770">
                <a:tc>
                  <a:txBody>
                    <a:bodyPr/>
                    <a:lstStyle/>
                    <a:p>
                      <a:pPr marL="72000" algn="l" fontAlgn="b"/>
                      <a:r>
                        <a:rPr lang="it-IT" sz="1050" kern="1200" baseline="0" dirty="0" smtClean="0"/>
                        <a:t>Area Direzionale</a:t>
                      </a:r>
                      <a:endParaRPr lang="it-IT" sz="1050" b="1" kern="1200" baseline="0" dirty="0">
                        <a:solidFill>
                          <a:schemeClr val="lt1"/>
                        </a:solidFill>
                        <a:latin typeface="+mn-lt"/>
                        <a:ea typeface="+mn-ea"/>
                        <a:cs typeface="+mn-cs"/>
                      </a:endParaRPr>
                    </a:p>
                  </a:txBody>
                  <a:tcPr marL="0" marR="0" marT="0" marB="0" anchor="ctr"/>
                </a:tc>
                <a:tc>
                  <a:txBody>
                    <a:bodyPr/>
                    <a:lstStyle/>
                    <a:p>
                      <a:pPr algn="ctr" fontAlgn="b"/>
                      <a:r>
                        <a:rPr lang="it-IT" sz="1050" b="1" i="0" u="none" strike="noStrike" dirty="0">
                          <a:effectLst/>
                          <a:latin typeface="+mn-lt"/>
                        </a:rPr>
                        <a:t>96%</a:t>
                      </a:r>
                    </a:p>
                  </a:txBody>
                  <a:tcPr marL="0" marR="0" marT="0" marB="0" anchor="ctr"/>
                </a:tc>
              </a:tr>
            </a:tbl>
          </a:graphicData>
        </a:graphic>
      </p:graphicFrame>
      <p:sp>
        <p:nvSpPr>
          <p:cNvPr id="45" name="Rettangolo 44"/>
          <p:cNvSpPr/>
          <p:nvPr/>
        </p:nvSpPr>
        <p:spPr>
          <a:xfrm>
            <a:off x="218319" y="962823"/>
            <a:ext cx="114757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Performance operativa dei servizi</a:t>
            </a:r>
          </a:p>
        </p:txBody>
      </p:sp>
      <p:sp>
        <p:nvSpPr>
          <p:cNvPr id="9" name="Segnaposto numero diapositiva 8"/>
          <p:cNvSpPr>
            <a:spLocks noGrp="1"/>
          </p:cNvSpPr>
          <p:nvPr>
            <p:ph type="sldNum" sz="quarter" idx="12"/>
          </p:nvPr>
        </p:nvSpPr>
        <p:spPr/>
        <p:txBody>
          <a:bodyPr/>
          <a:lstStyle/>
          <a:p>
            <a:fld id="{98D9D6CD-C7D4-42E0-A31B-525549CA2A1D}" type="slidenum">
              <a:rPr lang="it-IT" smtClean="0"/>
              <a:t>59</a:t>
            </a:fld>
            <a:endParaRPr lang="it-IT"/>
          </a:p>
        </p:txBody>
      </p:sp>
      <p:pic>
        <p:nvPicPr>
          <p:cNvPr id="12" name="Immagine 11"/>
          <p:cNvPicPr>
            <a:picLocks noChangeAspect="1"/>
          </p:cNvPicPr>
          <p:nvPr/>
        </p:nvPicPr>
        <p:blipFill>
          <a:blip r:embed="rId5"/>
          <a:stretch>
            <a:fillRect/>
          </a:stretch>
        </p:blipFill>
        <p:spPr>
          <a:xfrm>
            <a:off x="8220770" y="3418683"/>
            <a:ext cx="3924587" cy="3259892"/>
          </a:xfrm>
          <a:prstGeom prst="rect">
            <a:avLst/>
          </a:prstGeom>
        </p:spPr>
      </p:pic>
    </p:spTree>
    <p:extLst>
      <p:ext uri="{BB962C8B-B14F-4D97-AF65-F5344CB8AC3E}">
        <p14:creationId xmlns:p14="http://schemas.microsoft.com/office/powerpoint/2010/main" val="10954767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188" y="-5032"/>
            <a:ext cx="20574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
          <p:cNvSpPr>
            <a:spLocks noChangeArrowheads="1"/>
          </p:cNvSpPr>
          <p:nvPr/>
        </p:nvSpPr>
        <p:spPr bwMode="auto">
          <a:xfrm>
            <a:off x="1524000" y="-1588"/>
            <a:ext cx="18415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it-IT" sz="2400">
              <a:latin typeface="Times New Roman" panose="02020603050405020304" pitchFamily="18" charset="0"/>
              <a:cs typeface="Times New Roman" panose="02020603050405020304" pitchFamily="18" charset="0"/>
            </a:endParaRPr>
          </a:p>
        </p:txBody>
      </p:sp>
      <p:sp>
        <p:nvSpPr>
          <p:cNvPr id="4100" name="Segnaposto numero diapositiva 1"/>
          <p:cNvSpPr>
            <a:spLocks noGrp="1"/>
          </p:cNvSpPr>
          <p:nvPr>
            <p:ph type="sldNum" sz="quarter" idx="12"/>
          </p:nvPr>
        </p:nvSpPr>
        <p:spPr bwMode="auto">
          <a:xfrm>
            <a:off x="9201615"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63A040CE-9890-4746-9115-438BBCC5550B}" type="slidenum">
              <a:rPr lang="it-IT" sz="1400">
                <a:latin typeface="Times New Roman" panose="02020603050405020304" pitchFamily="18" charset="0"/>
                <a:cs typeface="Times New Roman" panose="02020603050405020304" pitchFamily="18" charset="0"/>
              </a:rPr>
              <a:pPr/>
              <a:t>6</a:t>
            </a:fld>
            <a:endParaRPr lang="it-IT" sz="1400" dirty="0">
              <a:latin typeface="Times New Roman" panose="02020603050405020304" pitchFamily="18" charset="0"/>
              <a:cs typeface="Times New Roman" panose="02020603050405020304" pitchFamily="18" charset="0"/>
            </a:endParaRPr>
          </a:p>
        </p:txBody>
      </p:sp>
      <p:sp>
        <p:nvSpPr>
          <p:cNvPr id="4101" name="CasellaDiTesto 9"/>
          <p:cNvSpPr txBox="1">
            <a:spLocks noChangeArrowheads="1"/>
          </p:cNvSpPr>
          <p:nvPr/>
        </p:nvSpPr>
        <p:spPr bwMode="auto">
          <a:xfrm>
            <a:off x="357188" y="992188"/>
            <a:ext cx="4348162"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r>
              <a:rPr lang="it-IT" sz="1100" dirty="0">
                <a:solidFill>
                  <a:srgbClr val="5F5748"/>
                </a:solidFill>
                <a:latin typeface="Arial" panose="020B0604020202020204" pitchFamily="34" charset="0"/>
              </a:rPr>
              <a:t>Il </a:t>
            </a:r>
            <a:r>
              <a:rPr lang="it-IT" sz="1200" b="1" dirty="0">
                <a:solidFill>
                  <a:srgbClr val="5F5748"/>
                </a:solidFill>
                <a:latin typeface="Arial" panose="020B0604020202020204" pitchFamily="34" charset="0"/>
              </a:rPr>
              <a:t>tasso di disoccupazione provinciale </a:t>
            </a:r>
            <a:r>
              <a:rPr lang="it-IT" sz="1100" dirty="0">
                <a:solidFill>
                  <a:srgbClr val="5F5748"/>
                </a:solidFill>
                <a:latin typeface="Arial" panose="020B0604020202020204" pitchFamily="34" charset="0"/>
              </a:rPr>
              <a:t>del 2013 </a:t>
            </a:r>
            <a:r>
              <a:rPr lang="it-IT" sz="1200" b="1" dirty="0">
                <a:solidFill>
                  <a:srgbClr val="5F5748"/>
                </a:solidFill>
                <a:latin typeface="Arial" panose="020B0604020202020204" pitchFamily="34" charset="0"/>
              </a:rPr>
              <a:t>è salito all’11,5% </a:t>
            </a:r>
            <a:r>
              <a:rPr lang="it-IT" sz="1100" dirty="0">
                <a:solidFill>
                  <a:srgbClr val="5F5748"/>
                </a:solidFill>
                <a:latin typeface="Arial" panose="020B0604020202020204" pitchFamily="34" charset="0"/>
              </a:rPr>
              <a:t>(l'anno precedente era attestato pari a 9,3%), pur mantenendosi </a:t>
            </a:r>
            <a:r>
              <a:rPr lang="it-IT" sz="1200" b="1" dirty="0">
                <a:solidFill>
                  <a:srgbClr val="5F5748"/>
                </a:solidFill>
                <a:latin typeface="Arial" panose="020B0604020202020204" pitchFamily="34" charset="0"/>
              </a:rPr>
              <a:t>inferiore al valore medio nazionale, </a:t>
            </a:r>
            <a:r>
              <a:rPr lang="it-IT" sz="1100" dirty="0">
                <a:solidFill>
                  <a:srgbClr val="5F5748"/>
                </a:solidFill>
                <a:latin typeface="Arial" panose="020B0604020202020204" pitchFamily="34" charset="0"/>
              </a:rPr>
              <a:t>pari a 12,2%, anch’esso in crescita.</a:t>
            </a:r>
          </a:p>
          <a:p>
            <a:pPr algn="just" eaLnBrk="1" hangingPunct="1"/>
            <a:endParaRPr lang="it-IT" sz="1100" dirty="0">
              <a:solidFill>
                <a:srgbClr val="5F5748"/>
              </a:solidFill>
              <a:latin typeface="Arial" panose="020B0604020202020204" pitchFamily="34" charset="0"/>
            </a:endParaRPr>
          </a:p>
          <a:p>
            <a:pPr algn="just" eaLnBrk="1" hangingPunct="1"/>
            <a:r>
              <a:rPr lang="it-IT" sz="1100" dirty="0">
                <a:solidFill>
                  <a:srgbClr val="5F5748"/>
                </a:solidFill>
                <a:latin typeface="Arial" panose="020B0604020202020204" pitchFamily="34" charset="0"/>
              </a:rPr>
              <a:t>Il fenomeno preoccupa soprattutto rispetto alla categoria dei giovani tra i 15-24 anni, per i quali, il tasso di disoccupazione nel 2013 continua a salire: in Italia è del 40%, nel Centro arrivando al 39,8%, e nelle Marche  si ferma 36,1%.</a:t>
            </a:r>
          </a:p>
        </p:txBody>
      </p:sp>
      <p:sp>
        <p:nvSpPr>
          <p:cNvPr id="4102" name="Rettangolo 12"/>
          <p:cNvSpPr>
            <a:spLocks noChangeArrowheads="1"/>
          </p:cNvSpPr>
          <p:nvPr/>
        </p:nvSpPr>
        <p:spPr bwMode="auto">
          <a:xfrm>
            <a:off x="5342091" y="2555914"/>
            <a:ext cx="7985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t-IT" sz="800" i="1" dirty="0">
                <a:solidFill>
                  <a:srgbClr val="5F5748"/>
                </a:solidFill>
                <a:latin typeface="Arial" panose="020B0604020202020204" pitchFamily="34" charset="0"/>
                <a:cs typeface="Times New Roman" panose="02020603050405020304" pitchFamily="18" charset="0"/>
              </a:rPr>
              <a:t>Fonte: ISTAT</a:t>
            </a:r>
            <a:endParaRPr lang="it-IT" sz="800" dirty="0">
              <a:latin typeface="Times New Roman" panose="02020603050405020304" pitchFamily="18" charset="0"/>
              <a:cs typeface="Times New Roman" panose="02020603050405020304" pitchFamily="18" charset="0"/>
            </a:endParaRPr>
          </a:p>
        </p:txBody>
      </p:sp>
      <p:sp>
        <p:nvSpPr>
          <p:cNvPr id="4103" name="CasellaDiTesto 13"/>
          <p:cNvSpPr txBox="1">
            <a:spLocks noChangeArrowheads="1"/>
          </p:cNvSpPr>
          <p:nvPr/>
        </p:nvSpPr>
        <p:spPr bwMode="auto">
          <a:xfrm>
            <a:off x="357188" y="2840037"/>
            <a:ext cx="115189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spcBef>
                <a:spcPts val="600"/>
              </a:spcBef>
            </a:pPr>
            <a:r>
              <a:rPr lang="it-IT" sz="1100" dirty="0">
                <a:solidFill>
                  <a:srgbClr val="5F5748"/>
                </a:solidFill>
                <a:latin typeface="Arial" panose="020B0604020202020204" pitchFamily="34" charset="0"/>
              </a:rPr>
              <a:t>Prosegue la </a:t>
            </a:r>
            <a:r>
              <a:rPr lang="it-IT" sz="1200" b="1" dirty="0">
                <a:solidFill>
                  <a:srgbClr val="5F5748"/>
                </a:solidFill>
                <a:latin typeface="Arial" panose="020B0604020202020204" pitchFamily="34" charset="0"/>
              </a:rPr>
              <a:t>crescita delle persone in cerca di occupazione</a:t>
            </a:r>
            <a:r>
              <a:rPr lang="it-IT" sz="1100" dirty="0">
                <a:solidFill>
                  <a:srgbClr val="5F5748"/>
                </a:solidFill>
                <a:latin typeface="Arial" panose="020B0604020202020204" pitchFamily="34" charset="0"/>
              </a:rPr>
              <a:t>: il loro numero è aumentato anche nel 2013 (in Italia +13,4%). In valori assoluti, le persone in cerca di occupazione nella provincia di Ancona sono 25,7 mila unità nel 2013, contro le 20,8 mila del 2012, la crescita è del 23,4%; per le Marche si contano 77,7 mila persone in cerca di occupazione nel 2013, mentre erano 64,7 mila del 2012 (+20,0%).  </a:t>
            </a:r>
          </a:p>
          <a:p>
            <a:pPr algn="just" eaLnBrk="1" hangingPunct="1">
              <a:spcBef>
                <a:spcPts val="600"/>
              </a:spcBef>
            </a:pPr>
            <a:r>
              <a:rPr lang="it-IT" sz="1100" dirty="0">
                <a:solidFill>
                  <a:srgbClr val="5F5748"/>
                </a:solidFill>
                <a:latin typeface="Arial" panose="020B0604020202020204" pitchFamily="34" charset="0"/>
              </a:rPr>
              <a:t>Un ulteriore segnale non positivo proviene dalla CIG (</a:t>
            </a:r>
            <a:r>
              <a:rPr lang="it-IT" sz="1200" b="1" dirty="0">
                <a:solidFill>
                  <a:srgbClr val="5F5748"/>
                </a:solidFill>
                <a:latin typeface="Arial" panose="020B0604020202020204" pitchFamily="34" charset="0"/>
              </a:rPr>
              <a:t>Cassa Integrazione Guadagni</a:t>
            </a:r>
            <a:r>
              <a:rPr lang="it-IT" sz="1100" dirty="0">
                <a:solidFill>
                  <a:srgbClr val="5F5748"/>
                </a:solidFill>
                <a:latin typeface="Arial" panose="020B0604020202020204" pitchFamily="34" charset="0"/>
              </a:rPr>
              <a:t>) che ha registrato </a:t>
            </a:r>
            <a:r>
              <a:rPr lang="it-IT" sz="1200" b="1" dirty="0">
                <a:solidFill>
                  <a:srgbClr val="5F5748"/>
                </a:solidFill>
                <a:latin typeface="Arial" panose="020B0604020202020204" pitchFamily="34" charset="0"/>
              </a:rPr>
              <a:t>nel 2013 un notevole incremento </a:t>
            </a:r>
            <a:r>
              <a:rPr lang="it-IT" sz="1100" dirty="0">
                <a:solidFill>
                  <a:srgbClr val="5F5748"/>
                </a:solidFill>
                <a:latin typeface="Arial" panose="020B0604020202020204" pitchFamily="34" charset="0"/>
              </a:rPr>
              <a:t>rispetto all’anno precedente </a:t>
            </a:r>
            <a:r>
              <a:rPr lang="it-IT" sz="1200" b="1" dirty="0">
                <a:solidFill>
                  <a:srgbClr val="5F5748"/>
                </a:solidFill>
                <a:latin typeface="Arial" panose="020B0604020202020204" pitchFamily="34" charset="0"/>
              </a:rPr>
              <a:t>delle ore complessivamente autorizzate </a:t>
            </a:r>
            <a:r>
              <a:rPr lang="it-IT" sz="1100" dirty="0">
                <a:solidFill>
                  <a:srgbClr val="5F5748"/>
                </a:solidFill>
                <a:latin typeface="Arial" panose="020B0604020202020204" pitchFamily="34" charset="0"/>
              </a:rPr>
              <a:t>(+39,4%); tale crescita è stata sospinta in particolare dal </a:t>
            </a:r>
            <a:r>
              <a:rPr lang="it-IT" sz="1200" b="1" dirty="0">
                <a:solidFill>
                  <a:srgbClr val="5F5748"/>
                </a:solidFill>
                <a:latin typeface="Arial" panose="020B0604020202020204" pitchFamily="34" charset="0"/>
              </a:rPr>
              <a:t>fortissimo incremento rilevato per le ore autorizzate di cassa integrazione ordinaria </a:t>
            </a:r>
            <a:r>
              <a:rPr lang="it-IT" sz="1100" dirty="0">
                <a:solidFill>
                  <a:srgbClr val="5F5748"/>
                </a:solidFill>
                <a:latin typeface="Arial" panose="020B0604020202020204" pitchFamily="34" charset="0"/>
              </a:rPr>
              <a:t>(+136,4%).</a:t>
            </a:r>
          </a:p>
          <a:p>
            <a:pPr algn="just" eaLnBrk="1" hangingPunct="1">
              <a:spcBef>
                <a:spcPts val="600"/>
              </a:spcBef>
            </a:pPr>
            <a:r>
              <a:rPr lang="it-IT" sz="1100" dirty="0">
                <a:solidFill>
                  <a:srgbClr val="5F5748"/>
                </a:solidFill>
                <a:latin typeface="Arial" panose="020B0604020202020204" pitchFamily="34" charset="0"/>
              </a:rPr>
              <a:t>La </a:t>
            </a:r>
            <a:r>
              <a:rPr lang="it-IT" sz="1200" b="1" dirty="0" err="1">
                <a:solidFill>
                  <a:srgbClr val="5F5748"/>
                </a:solidFill>
                <a:latin typeface="Arial" panose="020B0604020202020204" pitchFamily="34" charset="0"/>
              </a:rPr>
              <a:t>Cig</a:t>
            </a:r>
            <a:r>
              <a:rPr lang="it-IT" sz="1200" b="1" dirty="0">
                <a:solidFill>
                  <a:srgbClr val="5F5748"/>
                </a:solidFill>
                <a:latin typeface="Arial" panose="020B0604020202020204" pitchFamily="34" charset="0"/>
              </a:rPr>
              <a:t> straordinaria (più difficile da risolvere positivamente) </a:t>
            </a:r>
            <a:r>
              <a:rPr lang="it-IT" sz="1100" dirty="0">
                <a:solidFill>
                  <a:srgbClr val="5F5748"/>
                </a:solidFill>
                <a:latin typeface="Arial" panose="020B0604020202020204" pitchFamily="34" charset="0"/>
              </a:rPr>
              <a:t>appare, al contrario, </a:t>
            </a:r>
            <a:r>
              <a:rPr lang="it-IT" sz="1200" b="1" dirty="0">
                <a:solidFill>
                  <a:srgbClr val="5F5748"/>
                </a:solidFill>
                <a:latin typeface="Arial" panose="020B0604020202020204" pitchFamily="34" charset="0"/>
              </a:rPr>
              <a:t>in lieve contrazione</a:t>
            </a:r>
            <a:r>
              <a:rPr lang="it-IT" sz="1200" dirty="0">
                <a:solidFill>
                  <a:srgbClr val="5F5748"/>
                </a:solidFill>
                <a:latin typeface="Arial" panose="020B0604020202020204" pitchFamily="34" charset="0"/>
              </a:rPr>
              <a:t> </a:t>
            </a:r>
            <a:r>
              <a:rPr lang="it-IT" sz="1100" dirty="0">
                <a:solidFill>
                  <a:srgbClr val="5F5748"/>
                </a:solidFill>
                <a:latin typeface="Arial" panose="020B0604020202020204" pitchFamily="34" charset="0"/>
              </a:rPr>
              <a:t>nella provincia di Ancona, sia in termini assoluti, sia in termini di incidenza percentuale sul totale delle ore autorizzate. Risultano invece in crescita le altre due componenti: quella ordinaria, che ha superato i 9 milioni di ore autorizzate, è in fortissimo incremento sia in termini assoluti sia relativi, mentre per quella in deroga (relativa all’estensione di questo strumento a settori di attività in precedenza non coinvolti) l’incremento è esclusivamente in termini assoluti.</a:t>
            </a:r>
          </a:p>
        </p:txBody>
      </p:sp>
      <p:sp>
        <p:nvSpPr>
          <p:cNvPr id="4104" name="Rettangolo 7"/>
          <p:cNvSpPr>
            <a:spLocks noChangeArrowheads="1"/>
          </p:cNvSpPr>
          <p:nvPr/>
        </p:nvSpPr>
        <p:spPr bwMode="auto">
          <a:xfrm>
            <a:off x="379644" y="5016500"/>
            <a:ext cx="45720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t-IT" sz="1000" b="1">
                <a:solidFill>
                  <a:srgbClr val="5F5748"/>
                </a:solidFill>
                <a:latin typeface="Arial" panose="020B0604020202020204" pitchFamily="34" charset="0"/>
                <a:cs typeface="Times New Roman" panose="02020603050405020304" pitchFamily="18" charset="0"/>
              </a:rPr>
              <a:t>Cassa integrazione guadagni provincia di Ancona  (ore autorizzate) </a:t>
            </a:r>
          </a:p>
        </p:txBody>
      </p:sp>
      <p:pic>
        <p:nvPicPr>
          <p:cNvPr id="4105" name="Immagin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9644" y="5264150"/>
            <a:ext cx="4413250"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Rettangolo 20"/>
          <p:cNvSpPr>
            <a:spLocks noChangeArrowheads="1"/>
          </p:cNvSpPr>
          <p:nvPr/>
        </p:nvSpPr>
        <p:spPr bwMode="auto">
          <a:xfrm>
            <a:off x="379644" y="6475413"/>
            <a:ext cx="20304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it-IT" sz="800" i="1">
                <a:solidFill>
                  <a:srgbClr val="5F5748"/>
                </a:solidFill>
                <a:latin typeface="Arial" panose="020B0604020202020204" pitchFamily="34" charset="0"/>
                <a:cs typeface="Times New Roman" panose="02020603050405020304" pitchFamily="18" charset="0"/>
              </a:rPr>
              <a:t>Fonte: INPS, Osservatorio statistico CIG</a:t>
            </a:r>
            <a:endParaRPr lang="it-IT" sz="800">
              <a:latin typeface="Times New Roman" panose="02020603050405020304" pitchFamily="18" charset="0"/>
              <a:cs typeface="Times New Roman" panose="02020603050405020304" pitchFamily="18" charset="0"/>
            </a:endParaRPr>
          </a:p>
        </p:txBody>
      </p:sp>
      <p:pic>
        <p:nvPicPr>
          <p:cNvPr id="4107" name="Immagine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16550" y="4891088"/>
            <a:ext cx="33528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Tabella 13"/>
          <p:cNvGraphicFramePr>
            <a:graphicFrameLocks noGrp="1"/>
          </p:cNvGraphicFramePr>
          <p:nvPr>
            <p:extLst>
              <p:ext uri="{D42A27DB-BD31-4B8C-83A1-F6EECF244321}">
                <p14:modId xmlns:p14="http://schemas.microsoft.com/office/powerpoint/2010/main" val="3943934160"/>
              </p:ext>
            </p:extLst>
          </p:nvPr>
        </p:nvGraphicFramePr>
        <p:xfrm>
          <a:off x="5416550" y="780993"/>
          <a:ext cx="4881562" cy="1751011"/>
        </p:xfrm>
        <a:graphic>
          <a:graphicData uri="http://schemas.openxmlformats.org/drawingml/2006/table">
            <a:tbl>
              <a:tblPr/>
              <a:tblGrid>
                <a:gridCol w="1154261"/>
                <a:gridCol w="949861"/>
                <a:gridCol w="985931"/>
                <a:gridCol w="901767"/>
                <a:gridCol w="889742"/>
              </a:tblGrid>
              <a:tr h="178501">
                <a:tc>
                  <a:txBody>
                    <a:bodyPr/>
                    <a:lstStyle/>
                    <a:p>
                      <a:pPr algn="just" fontAlgn="b"/>
                      <a:r>
                        <a:rPr lang="it-IT" sz="1000" b="0" i="0" u="none" strike="noStrike" dirty="0">
                          <a:solidFill>
                            <a:srgbClr val="5F5748"/>
                          </a:solidFill>
                          <a:latin typeface="Arial"/>
                        </a:rPr>
                        <a:t> </a:t>
                      </a:r>
                    </a:p>
                  </a:txBody>
                  <a:tcPr marL="9526" marR="9526" marT="951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it-IT" sz="1000" b="0" i="0" u="none" strike="noStrike">
                          <a:solidFill>
                            <a:srgbClr val="5F5748"/>
                          </a:solidFill>
                          <a:latin typeface="Arial"/>
                        </a:rPr>
                        <a:t>2010</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it-IT" sz="1000" b="0" i="0" u="none" strike="noStrike">
                          <a:solidFill>
                            <a:srgbClr val="5F5748"/>
                          </a:solidFill>
                          <a:latin typeface="Arial"/>
                        </a:rPr>
                        <a:t>2011</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it-IT" sz="1000" b="0" i="0" u="none" strike="noStrike">
                          <a:solidFill>
                            <a:srgbClr val="5F5748"/>
                          </a:solidFill>
                          <a:latin typeface="Arial"/>
                        </a:rPr>
                        <a:t>2012</a:t>
                      </a:r>
                    </a:p>
                  </a:txBody>
                  <a:tcPr marL="9526" marR="9526" marT="9519"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it-IT" sz="1000" b="0" i="0" u="none" strike="noStrike">
                          <a:solidFill>
                            <a:srgbClr val="5F5748"/>
                          </a:solidFill>
                          <a:latin typeface="Arial"/>
                        </a:rPr>
                        <a:t>2013</a:t>
                      </a:r>
                    </a:p>
                  </a:txBody>
                  <a:tcPr marL="9526" marR="9526" marT="9519"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503">
                <a:tc>
                  <a:txBody>
                    <a:bodyPr/>
                    <a:lstStyle/>
                    <a:p>
                      <a:pPr algn="just" fontAlgn="b"/>
                      <a:r>
                        <a:rPr lang="it-IT" sz="1000" b="0" i="0" u="none" strike="noStrike">
                          <a:solidFill>
                            <a:srgbClr val="5F5748"/>
                          </a:solidFill>
                          <a:latin typeface="Arial"/>
                        </a:rPr>
                        <a:t>Province e regioni</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t-IT" sz="1000" b="0" i="0" u="none" strike="noStrike">
                          <a:solidFill>
                            <a:srgbClr val="5F5748"/>
                          </a:solidFill>
                          <a:latin typeface="Arial"/>
                        </a:rPr>
                        <a:t>Tasso di disoccupazione</a:t>
                      </a:r>
                    </a:p>
                  </a:txBody>
                  <a:tcPr marL="9526" marR="9526" marT="951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t-IT" sz="1000" b="0" i="0" u="none" strike="noStrike">
                          <a:solidFill>
                            <a:srgbClr val="5F5748"/>
                          </a:solidFill>
                          <a:latin typeface="Arial"/>
                        </a:rPr>
                        <a:t>Tasso di disoccupazione</a:t>
                      </a:r>
                    </a:p>
                  </a:txBody>
                  <a:tcPr marL="9526" marR="9526" marT="951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t-IT" sz="1000" b="0" i="0" u="none" strike="noStrike">
                          <a:solidFill>
                            <a:srgbClr val="5F5748"/>
                          </a:solidFill>
                          <a:latin typeface="Arial"/>
                        </a:rPr>
                        <a:t>Tasso di disoccupazione</a:t>
                      </a:r>
                    </a:p>
                  </a:txBody>
                  <a:tcPr marL="9526" marR="9526" marT="951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t-IT" sz="1000" b="0" i="0" u="none" strike="noStrike">
                          <a:solidFill>
                            <a:srgbClr val="5F5748"/>
                          </a:solidFill>
                          <a:latin typeface="Arial"/>
                        </a:rPr>
                        <a:t>Tasso di disoccupazione</a:t>
                      </a:r>
                    </a:p>
                  </a:txBody>
                  <a:tcPr marL="9526" marR="9526" marT="951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001">
                <a:tc>
                  <a:txBody>
                    <a:bodyPr/>
                    <a:lstStyle/>
                    <a:p>
                      <a:pPr algn="just" fontAlgn="b"/>
                      <a:r>
                        <a:rPr lang="it-IT" sz="1000" b="0" i="0" u="none" strike="noStrike">
                          <a:solidFill>
                            <a:srgbClr val="5F5748"/>
                          </a:solidFill>
                          <a:latin typeface="Arial"/>
                        </a:rPr>
                        <a:t>Pesaro e Urbino</a:t>
                      </a:r>
                    </a:p>
                  </a:txBody>
                  <a:tcPr marL="9526" marR="9526" marT="9519"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it-IT" sz="1000" b="0" i="0" u="none" strike="noStrike">
                          <a:solidFill>
                            <a:srgbClr val="5F5748"/>
                          </a:solidFill>
                          <a:latin typeface="Arial"/>
                        </a:rPr>
                        <a:t>4,6</a:t>
                      </a:r>
                    </a:p>
                  </a:txBody>
                  <a:tcPr marL="9526" marR="9526" marT="9519"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it-IT" sz="1000" b="0" i="0" u="none" strike="noStrike">
                          <a:solidFill>
                            <a:srgbClr val="5F5748"/>
                          </a:solidFill>
                          <a:latin typeface="Arial"/>
                        </a:rPr>
                        <a:t>5,5</a:t>
                      </a:r>
                    </a:p>
                  </a:txBody>
                  <a:tcPr marL="9526" marR="9526" marT="9519"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t"/>
                      <a:r>
                        <a:rPr lang="it-IT" sz="1000" b="0" i="0" u="none" strike="noStrike">
                          <a:solidFill>
                            <a:srgbClr val="5F5748"/>
                          </a:solidFill>
                          <a:latin typeface="Arial"/>
                        </a:rPr>
                        <a:t>8,0</a:t>
                      </a:r>
                    </a:p>
                  </a:txBody>
                  <a:tcPr marL="9526" marR="9526" marT="9519"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t"/>
                      <a:r>
                        <a:rPr lang="it-IT" sz="1000" b="0" i="0" u="none" strike="noStrike">
                          <a:solidFill>
                            <a:srgbClr val="5F5748"/>
                          </a:solidFill>
                          <a:latin typeface="Arial"/>
                        </a:rPr>
                        <a:t>9,8</a:t>
                      </a:r>
                    </a:p>
                  </a:txBody>
                  <a:tcPr marL="9526" marR="9526" marT="9519" marB="0">
                    <a:lnL>
                      <a:noFill/>
                    </a:lnL>
                    <a:lnR>
                      <a:noFill/>
                    </a:lnR>
                    <a:lnT w="12700" cap="flat" cmpd="sng" algn="ctr">
                      <a:solidFill>
                        <a:srgbClr val="000000"/>
                      </a:solidFill>
                      <a:prstDash val="solid"/>
                      <a:round/>
                      <a:headEnd type="none" w="med" len="med"/>
                      <a:tailEnd type="none" w="med" len="med"/>
                    </a:lnT>
                    <a:lnB>
                      <a:noFill/>
                    </a:lnB>
                  </a:tcPr>
                </a:tc>
              </a:tr>
              <a:tr h="170001">
                <a:tc>
                  <a:txBody>
                    <a:bodyPr/>
                    <a:lstStyle/>
                    <a:p>
                      <a:pPr algn="just" fontAlgn="b"/>
                      <a:r>
                        <a:rPr lang="it-IT" sz="1000" b="0" i="0" u="none" strike="noStrike">
                          <a:solidFill>
                            <a:srgbClr val="5F5748"/>
                          </a:solidFill>
                          <a:latin typeface="Arial"/>
                        </a:rPr>
                        <a:t>Ancona</a:t>
                      </a:r>
                    </a:p>
                  </a:txBody>
                  <a:tcPr marL="9526" marR="9526" marT="9519" marB="0" anchor="b">
                    <a:lnL>
                      <a:noFill/>
                    </a:lnL>
                    <a:lnR>
                      <a:noFill/>
                    </a:lnR>
                    <a:lnT>
                      <a:noFill/>
                    </a:lnT>
                    <a:lnB>
                      <a:noFill/>
                    </a:lnB>
                    <a:solidFill>
                      <a:srgbClr val="FFFF99"/>
                    </a:solidFill>
                  </a:tcPr>
                </a:tc>
                <a:tc>
                  <a:txBody>
                    <a:bodyPr/>
                    <a:lstStyle/>
                    <a:p>
                      <a:pPr algn="r" fontAlgn="b"/>
                      <a:r>
                        <a:rPr lang="it-IT" sz="1000" b="0" i="0" u="none" strike="noStrike">
                          <a:solidFill>
                            <a:srgbClr val="5F5748"/>
                          </a:solidFill>
                          <a:latin typeface="Arial"/>
                        </a:rPr>
                        <a:t>4,9</a:t>
                      </a:r>
                    </a:p>
                  </a:txBody>
                  <a:tcPr marL="9526" marR="9526" marT="9519" marB="0" anchor="b">
                    <a:lnL>
                      <a:noFill/>
                    </a:lnL>
                    <a:lnR>
                      <a:noFill/>
                    </a:lnR>
                    <a:lnT>
                      <a:noFill/>
                    </a:lnT>
                    <a:lnB>
                      <a:noFill/>
                    </a:lnB>
                    <a:solidFill>
                      <a:srgbClr val="FFFF99"/>
                    </a:solidFill>
                  </a:tcPr>
                </a:tc>
                <a:tc>
                  <a:txBody>
                    <a:bodyPr/>
                    <a:lstStyle/>
                    <a:p>
                      <a:pPr algn="r" fontAlgn="b"/>
                      <a:r>
                        <a:rPr lang="it-IT" sz="1000" b="0" i="0" u="none" strike="noStrike">
                          <a:solidFill>
                            <a:srgbClr val="5F5748"/>
                          </a:solidFill>
                          <a:latin typeface="Arial"/>
                        </a:rPr>
                        <a:t>6,9</a:t>
                      </a:r>
                    </a:p>
                  </a:txBody>
                  <a:tcPr marL="9526" marR="9526" marT="9519" marB="0" anchor="b">
                    <a:lnL>
                      <a:noFill/>
                    </a:lnL>
                    <a:lnR>
                      <a:noFill/>
                    </a:lnR>
                    <a:lnT>
                      <a:noFill/>
                    </a:lnT>
                    <a:lnB>
                      <a:noFill/>
                    </a:lnB>
                    <a:solidFill>
                      <a:srgbClr val="FFFF99"/>
                    </a:solidFill>
                  </a:tcPr>
                </a:tc>
                <a:tc>
                  <a:txBody>
                    <a:bodyPr/>
                    <a:lstStyle/>
                    <a:p>
                      <a:pPr algn="r" fontAlgn="t"/>
                      <a:r>
                        <a:rPr lang="it-IT" sz="1000" b="0" i="0" u="none" strike="noStrike">
                          <a:solidFill>
                            <a:srgbClr val="5F5748"/>
                          </a:solidFill>
                          <a:latin typeface="Arial"/>
                        </a:rPr>
                        <a:t>9,3</a:t>
                      </a:r>
                    </a:p>
                  </a:txBody>
                  <a:tcPr marL="9526" marR="9526" marT="9519" marB="0">
                    <a:lnL>
                      <a:noFill/>
                    </a:lnL>
                    <a:lnR>
                      <a:noFill/>
                    </a:lnR>
                    <a:lnT>
                      <a:noFill/>
                    </a:lnT>
                    <a:lnB>
                      <a:noFill/>
                    </a:lnB>
                    <a:solidFill>
                      <a:srgbClr val="FFFF99"/>
                    </a:solidFill>
                  </a:tcPr>
                </a:tc>
                <a:tc>
                  <a:txBody>
                    <a:bodyPr/>
                    <a:lstStyle/>
                    <a:p>
                      <a:pPr algn="r" fontAlgn="t"/>
                      <a:r>
                        <a:rPr lang="it-IT" sz="1000" b="0" i="0" u="none" strike="noStrike">
                          <a:solidFill>
                            <a:srgbClr val="5F5748"/>
                          </a:solidFill>
                          <a:latin typeface="Arial"/>
                        </a:rPr>
                        <a:t>11,5</a:t>
                      </a:r>
                    </a:p>
                  </a:txBody>
                  <a:tcPr marL="9526" marR="9526" marT="9519" marB="0">
                    <a:lnL>
                      <a:noFill/>
                    </a:lnL>
                    <a:lnR>
                      <a:noFill/>
                    </a:lnR>
                    <a:lnT>
                      <a:noFill/>
                    </a:lnT>
                    <a:lnB>
                      <a:noFill/>
                    </a:lnB>
                    <a:solidFill>
                      <a:srgbClr val="FFFF99"/>
                    </a:solidFill>
                  </a:tcPr>
                </a:tc>
              </a:tr>
              <a:tr h="170001">
                <a:tc>
                  <a:txBody>
                    <a:bodyPr/>
                    <a:lstStyle/>
                    <a:p>
                      <a:pPr algn="just" fontAlgn="b"/>
                      <a:r>
                        <a:rPr lang="it-IT" sz="1000" b="0" i="0" u="none" strike="noStrike">
                          <a:solidFill>
                            <a:srgbClr val="5F5748"/>
                          </a:solidFill>
                          <a:latin typeface="Arial"/>
                        </a:rPr>
                        <a:t>Macerata</a:t>
                      </a:r>
                    </a:p>
                  </a:txBody>
                  <a:tcPr marL="9526" marR="9526" marT="9519" marB="0" anchor="b">
                    <a:lnL>
                      <a:noFill/>
                    </a:lnL>
                    <a:lnR>
                      <a:noFill/>
                    </a:lnR>
                    <a:lnT>
                      <a:noFill/>
                    </a:lnT>
                    <a:lnB>
                      <a:noFill/>
                    </a:lnB>
                  </a:tcPr>
                </a:tc>
                <a:tc>
                  <a:txBody>
                    <a:bodyPr/>
                    <a:lstStyle/>
                    <a:p>
                      <a:pPr algn="r" fontAlgn="b"/>
                      <a:r>
                        <a:rPr lang="it-IT" sz="1000" b="0" i="0" u="none" strike="noStrike">
                          <a:solidFill>
                            <a:srgbClr val="5F5748"/>
                          </a:solidFill>
                          <a:latin typeface="Arial"/>
                        </a:rPr>
                        <a:t>5,8</a:t>
                      </a:r>
                    </a:p>
                  </a:txBody>
                  <a:tcPr marL="9526" marR="9526" marT="9519" marB="0" anchor="b">
                    <a:lnL>
                      <a:noFill/>
                    </a:lnL>
                    <a:lnR>
                      <a:noFill/>
                    </a:lnR>
                    <a:lnT>
                      <a:noFill/>
                    </a:lnT>
                    <a:lnB>
                      <a:noFill/>
                    </a:lnB>
                  </a:tcPr>
                </a:tc>
                <a:tc>
                  <a:txBody>
                    <a:bodyPr/>
                    <a:lstStyle/>
                    <a:p>
                      <a:pPr algn="r" fontAlgn="b"/>
                      <a:r>
                        <a:rPr lang="it-IT" sz="1000" b="0" i="0" u="none" strike="noStrike">
                          <a:solidFill>
                            <a:srgbClr val="5F5748"/>
                          </a:solidFill>
                          <a:latin typeface="Arial"/>
                        </a:rPr>
                        <a:t>5,4</a:t>
                      </a:r>
                    </a:p>
                  </a:txBody>
                  <a:tcPr marL="9526" marR="9526" marT="9519" marB="0" anchor="b">
                    <a:lnL>
                      <a:noFill/>
                    </a:lnL>
                    <a:lnR>
                      <a:noFill/>
                    </a:lnR>
                    <a:lnT>
                      <a:noFill/>
                    </a:lnT>
                    <a:lnB>
                      <a:noFill/>
                    </a:lnB>
                  </a:tcPr>
                </a:tc>
                <a:tc>
                  <a:txBody>
                    <a:bodyPr/>
                    <a:lstStyle/>
                    <a:p>
                      <a:pPr algn="r" fontAlgn="t"/>
                      <a:r>
                        <a:rPr lang="it-IT" sz="1000" b="0" i="0" u="none" strike="noStrike">
                          <a:solidFill>
                            <a:srgbClr val="5F5748"/>
                          </a:solidFill>
                          <a:latin typeface="Arial"/>
                        </a:rPr>
                        <a:t>8,2</a:t>
                      </a:r>
                    </a:p>
                  </a:txBody>
                  <a:tcPr marL="9526" marR="9526" marT="9519" marB="0">
                    <a:lnL>
                      <a:noFill/>
                    </a:lnL>
                    <a:lnR>
                      <a:noFill/>
                    </a:lnR>
                    <a:lnT>
                      <a:noFill/>
                    </a:lnT>
                    <a:lnB>
                      <a:noFill/>
                    </a:lnB>
                  </a:tcPr>
                </a:tc>
                <a:tc>
                  <a:txBody>
                    <a:bodyPr/>
                    <a:lstStyle/>
                    <a:p>
                      <a:pPr algn="r" fontAlgn="t"/>
                      <a:r>
                        <a:rPr lang="it-IT" sz="1000" b="0" i="0" u="none" strike="noStrike">
                          <a:solidFill>
                            <a:srgbClr val="5F5748"/>
                          </a:solidFill>
                          <a:latin typeface="Arial"/>
                        </a:rPr>
                        <a:t>13,1</a:t>
                      </a:r>
                    </a:p>
                  </a:txBody>
                  <a:tcPr marL="9526" marR="9526" marT="9519" marB="0">
                    <a:lnL>
                      <a:noFill/>
                    </a:lnL>
                    <a:lnR>
                      <a:noFill/>
                    </a:lnR>
                    <a:lnT>
                      <a:noFill/>
                    </a:lnT>
                    <a:lnB>
                      <a:noFill/>
                    </a:lnB>
                  </a:tcPr>
                </a:tc>
              </a:tr>
              <a:tr h="170001">
                <a:tc>
                  <a:txBody>
                    <a:bodyPr/>
                    <a:lstStyle/>
                    <a:p>
                      <a:pPr algn="just" fontAlgn="b"/>
                      <a:r>
                        <a:rPr lang="it-IT" sz="1000" b="0" i="0" u="none" strike="noStrike">
                          <a:solidFill>
                            <a:srgbClr val="5F5748"/>
                          </a:solidFill>
                          <a:latin typeface="Arial"/>
                        </a:rPr>
                        <a:t>Ascoli Piceno</a:t>
                      </a:r>
                    </a:p>
                  </a:txBody>
                  <a:tcPr marL="9526" marR="9526" marT="9519" marB="0" anchor="b">
                    <a:lnL>
                      <a:noFill/>
                    </a:lnL>
                    <a:lnR>
                      <a:noFill/>
                    </a:lnR>
                    <a:lnT>
                      <a:noFill/>
                    </a:lnT>
                    <a:lnB>
                      <a:noFill/>
                    </a:lnB>
                  </a:tcPr>
                </a:tc>
                <a:tc>
                  <a:txBody>
                    <a:bodyPr/>
                    <a:lstStyle/>
                    <a:p>
                      <a:pPr algn="r" fontAlgn="b"/>
                      <a:r>
                        <a:rPr lang="it-IT" sz="1000" b="0" i="0" u="none" strike="noStrike">
                          <a:solidFill>
                            <a:srgbClr val="5F5748"/>
                          </a:solidFill>
                          <a:latin typeface="Arial"/>
                        </a:rPr>
                        <a:t>9,1</a:t>
                      </a:r>
                    </a:p>
                  </a:txBody>
                  <a:tcPr marL="9526" marR="9526" marT="9519" marB="0" anchor="b">
                    <a:lnL>
                      <a:noFill/>
                    </a:lnL>
                    <a:lnR>
                      <a:noFill/>
                    </a:lnR>
                    <a:lnT>
                      <a:noFill/>
                    </a:lnT>
                    <a:lnB>
                      <a:noFill/>
                    </a:lnB>
                  </a:tcPr>
                </a:tc>
                <a:tc>
                  <a:txBody>
                    <a:bodyPr/>
                    <a:lstStyle/>
                    <a:p>
                      <a:pPr algn="r" fontAlgn="b"/>
                      <a:r>
                        <a:rPr lang="it-IT" sz="1000" b="0" i="0" u="none" strike="noStrike">
                          <a:solidFill>
                            <a:srgbClr val="5F5748"/>
                          </a:solidFill>
                          <a:latin typeface="Arial"/>
                        </a:rPr>
                        <a:t>10,2</a:t>
                      </a:r>
                    </a:p>
                  </a:txBody>
                  <a:tcPr marL="9526" marR="9526" marT="9519" marB="0" anchor="b">
                    <a:lnL>
                      <a:noFill/>
                    </a:lnL>
                    <a:lnR>
                      <a:noFill/>
                    </a:lnR>
                    <a:lnT>
                      <a:noFill/>
                    </a:lnT>
                    <a:lnB>
                      <a:noFill/>
                    </a:lnB>
                  </a:tcPr>
                </a:tc>
                <a:tc>
                  <a:txBody>
                    <a:bodyPr/>
                    <a:lstStyle/>
                    <a:p>
                      <a:pPr algn="r" fontAlgn="t"/>
                      <a:r>
                        <a:rPr lang="it-IT" sz="1000" b="0" i="0" u="none" strike="noStrike">
                          <a:solidFill>
                            <a:srgbClr val="5F5748"/>
                          </a:solidFill>
                          <a:latin typeface="Arial"/>
                        </a:rPr>
                        <a:t>12,2</a:t>
                      </a:r>
                    </a:p>
                  </a:txBody>
                  <a:tcPr marL="9526" marR="9526" marT="9519" marB="0">
                    <a:lnL>
                      <a:noFill/>
                    </a:lnL>
                    <a:lnR>
                      <a:noFill/>
                    </a:lnR>
                    <a:lnT>
                      <a:noFill/>
                    </a:lnT>
                    <a:lnB>
                      <a:noFill/>
                    </a:lnB>
                  </a:tcPr>
                </a:tc>
                <a:tc>
                  <a:txBody>
                    <a:bodyPr/>
                    <a:lstStyle/>
                    <a:p>
                      <a:pPr algn="r" fontAlgn="t"/>
                      <a:r>
                        <a:rPr lang="it-IT" sz="1000" b="0" i="0" u="none" strike="noStrike">
                          <a:solidFill>
                            <a:srgbClr val="5F5748"/>
                          </a:solidFill>
                          <a:latin typeface="Arial"/>
                        </a:rPr>
                        <a:t>11,4</a:t>
                      </a:r>
                    </a:p>
                  </a:txBody>
                  <a:tcPr marL="9526" marR="9526" marT="9519" marB="0">
                    <a:lnL>
                      <a:noFill/>
                    </a:lnL>
                    <a:lnR>
                      <a:noFill/>
                    </a:lnR>
                    <a:lnT>
                      <a:noFill/>
                    </a:lnT>
                    <a:lnB>
                      <a:noFill/>
                    </a:lnB>
                  </a:tcPr>
                </a:tc>
              </a:tr>
              <a:tr h="170001">
                <a:tc>
                  <a:txBody>
                    <a:bodyPr/>
                    <a:lstStyle/>
                    <a:p>
                      <a:pPr algn="just" fontAlgn="b"/>
                      <a:r>
                        <a:rPr lang="it-IT" sz="1000" b="0" i="0" u="none" strike="noStrike">
                          <a:solidFill>
                            <a:srgbClr val="5F5748"/>
                          </a:solidFill>
                          <a:latin typeface="Arial"/>
                        </a:rPr>
                        <a:t>Fermo</a:t>
                      </a:r>
                    </a:p>
                  </a:txBody>
                  <a:tcPr marL="9526" marR="9526" marT="9519" marB="0" anchor="b">
                    <a:lnL>
                      <a:noFill/>
                    </a:lnL>
                    <a:lnR>
                      <a:noFill/>
                    </a:lnR>
                    <a:lnT>
                      <a:noFill/>
                    </a:lnT>
                    <a:lnB>
                      <a:noFill/>
                    </a:lnB>
                  </a:tcPr>
                </a:tc>
                <a:tc>
                  <a:txBody>
                    <a:bodyPr/>
                    <a:lstStyle/>
                    <a:p>
                      <a:pPr algn="r" fontAlgn="b"/>
                      <a:r>
                        <a:rPr lang="it-IT" sz="1000" b="0" i="0" u="none" strike="noStrike">
                          <a:solidFill>
                            <a:srgbClr val="5F5748"/>
                          </a:solidFill>
                          <a:latin typeface="Arial"/>
                        </a:rPr>
                        <a:t>5,9</a:t>
                      </a:r>
                    </a:p>
                  </a:txBody>
                  <a:tcPr marL="9526" marR="9526" marT="9519" marB="0" anchor="b">
                    <a:lnL>
                      <a:noFill/>
                    </a:lnL>
                    <a:lnR>
                      <a:noFill/>
                    </a:lnR>
                    <a:lnT>
                      <a:noFill/>
                    </a:lnT>
                    <a:lnB>
                      <a:noFill/>
                    </a:lnB>
                  </a:tcPr>
                </a:tc>
                <a:tc>
                  <a:txBody>
                    <a:bodyPr/>
                    <a:lstStyle/>
                    <a:p>
                      <a:pPr algn="r" fontAlgn="b"/>
                      <a:r>
                        <a:rPr lang="it-IT" sz="1000" b="0" i="0" u="none" strike="noStrike">
                          <a:solidFill>
                            <a:srgbClr val="5F5748"/>
                          </a:solidFill>
                          <a:latin typeface="Arial"/>
                        </a:rPr>
                        <a:t>7,3</a:t>
                      </a:r>
                    </a:p>
                  </a:txBody>
                  <a:tcPr marL="9526" marR="9526" marT="9519" marB="0" anchor="b">
                    <a:lnL>
                      <a:noFill/>
                    </a:lnL>
                    <a:lnR>
                      <a:noFill/>
                    </a:lnR>
                    <a:lnT>
                      <a:noFill/>
                    </a:lnT>
                    <a:lnB>
                      <a:noFill/>
                    </a:lnB>
                  </a:tcPr>
                </a:tc>
                <a:tc>
                  <a:txBody>
                    <a:bodyPr/>
                    <a:lstStyle/>
                    <a:p>
                      <a:pPr algn="r" fontAlgn="t"/>
                      <a:r>
                        <a:rPr lang="it-IT" sz="1000" b="0" i="0" u="none" strike="noStrike">
                          <a:solidFill>
                            <a:srgbClr val="5F5748"/>
                          </a:solidFill>
                          <a:latin typeface="Arial"/>
                        </a:rPr>
                        <a:t>9,2</a:t>
                      </a:r>
                    </a:p>
                  </a:txBody>
                  <a:tcPr marL="9526" marR="9526" marT="9519" marB="0">
                    <a:lnL>
                      <a:noFill/>
                    </a:lnL>
                    <a:lnR>
                      <a:noFill/>
                    </a:lnR>
                    <a:lnT>
                      <a:noFill/>
                    </a:lnT>
                    <a:lnB>
                      <a:noFill/>
                    </a:lnB>
                  </a:tcPr>
                </a:tc>
                <a:tc>
                  <a:txBody>
                    <a:bodyPr/>
                    <a:lstStyle/>
                    <a:p>
                      <a:pPr algn="r" fontAlgn="t"/>
                      <a:r>
                        <a:rPr lang="it-IT" sz="1000" b="0" i="0" u="none" strike="noStrike">
                          <a:solidFill>
                            <a:srgbClr val="5F5748"/>
                          </a:solidFill>
                          <a:latin typeface="Arial"/>
                        </a:rPr>
                        <a:t>8,3</a:t>
                      </a:r>
                    </a:p>
                  </a:txBody>
                  <a:tcPr marL="9526" marR="9526" marT="9519" marB="0">
                    <a:lnL>
                      <a:noFill/>
                    </a:lnL>
                    <a:lnR>
                      <a:noFill/>
                    </a:lnR>
                    <a:lnT>
                      <a:noFill/>
                    </a:lnT>
                    <a:lnB>
                      <a:noFill/>
                    </a:lnB>
                  </a:tcPr>
                </a:tc>
              </a:tr>
              <a:tr h="178501">
                <a:tc>
                  <a:txBody>
                    <a:bodyPr/>
                    <a:lstStyle/>
                    <a:p>
                      <a:pPr algn="just" fontAlgn="b"/>
                      <a:r>
                        <a:rPr lang="it-IT" sz="1000" b="0" i="0" u="none" strike="noStrike">
                          <a:solidFill>
                            <a:srgbClr val="5F5748"/>
                          </a:solidFill>
                          <a:latin typeface="Arial"/>
                        </a:rPr>
                        <a:t>MARCHE</a:t>
                      </a:r>
                    </a:p>
                  </a:txBody>
                  <a:tcPr marL="9526" marR="9526" marT="951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it-IT" sz="1000" b="0" i="0" u="none" strike="noStrike">
                          <a:solidFill>
                            <a:srgbClr val="5F5748"/>
                          </a:solidFill>
                          <a:latin typeface="Arial"/>
                        </a:rPr>
                        <a:t>5,7</a:t>
                      </a:r>
                    </a:p>
                  </a:txBody>
                  <a:tcPr marL="9526" marR="9526" marT="951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it-IT" sz="1000" b="0" i="0" u="none" strike="noStrike">
                          <a:solidFill>
                            <a:srgbClr val="5F5748"/>
                          </a:solidFill>
                          <a:latin typeface="Arial"/>
                        </a:rPr>
                        <a:t>6,7</a:t>
                      </a:r>
                    </a:p>
                  </a:txBody>
                  <a:tcPr marL="9526" marR="9526" marT="951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t"/>
                      <a:r>
                        <a:rPr lang="it-IT" sz="1000" b="0" i="0" u="none" strike="noStrike">
                          <a:solidFill>
                            <a:srgbClr val="5F5748"/>
                          </a:solidFill>
                          <a:latin typeface="Arial"/>
                        </a:rPr>
                        <a:t>9,1</a:t>
                      </a:r>
                    </a:p>
                  </a:txBody>
                  <a:tcPr marL="9526" marR="9526" marT="9519"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t"/>
                      <a:r>
                        <a:rPr lang="it-IT" sz="1000" b="0" i="0" u="none" strike="noStrike">
                          <a:solidFill>
                            <a:srgbClr val="5F5748"/>
                          </a:solidFill>
                          <a:latin typeface="Arial"/>
                        </a:rPr>
                        <a:t>11,1</a:t>
                      </a:r>
                    </a:p>
                  </a:txBody>
                  <a:tcPr marL="9526" marR="9526" marT="9519" marB="0">
                    <a:lnL>
                      <a:noFill/>
                    </a:lnL>
                    <a:lnR>
                      <a:noFill/>
                    </a:lnR>
                    <a:lnT>
                      <a:noFill/>
                    </a:lnT>
                    <a:lnB w="12700" cap="flat" cmpd="sng" algn="ctr">
                      <a:solidFill>
                        <a:srgbClr val="000000"/>
                      </a:solidFill>
                      <a:prstDash val="solid"/>
                      <a:round/>
                      <a:headEnd type="none" w="med" len="med"/>
                      <a:tailEnd type="none" w="med" len="med"/>
                    </a:lnB>
                  </a:tcPr>
                </a:tc>
              </a:tr>
              <a:tr h="178501">
                <a:tc>
                  <a:txBody>
                    <a:bodyPr/>
                    <a:lstStyle/>
                    <a:p>
                      <a:pPr algn="just" fontAlgn="b"/>
                      <a:r>
                        <a:rPr lang="it-IT" sz="1000" b="0" i="0" u="none" strike="noStrike" dirty="0">
                          <a:solidFill>
                            <a:srgbClr val="5F5748"/>
                          </a:solidFill>
                          <a:latin typeface="Arial"/>
                        </a:rPr>
                        <a:t>ITALIA</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it-IT" sz="1000" b="0" i="0" u="none" strike="noStrike">
                          <a:solidFill>
                            <a:srgbClr val="5F5748"/>
                          </a:solidFill>
                          <a:latin typeface="Arial"/>
                        </a:rPr>
                        <a:t>8,4</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it-IT" sz="1000" b="0" i="0" u="none" strike="noStrike">
                          <a:solidFill>
                            <a:srgbClr val="5F5748"/>
                          </a:solidFill>
                          <a:latin typeface="Arial"/>
                        </a:rPr>
                        <a:t>8,4</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it-IT" sz="1000" b="0" i="0" u="none" strike="noStrike">
                          <a:solidFill>
                            <a:srgbClr val="5F5748"/>
                          </a:solidFill>
                          <a:latin typeface="Arial"/>
                        </a:rPr>
                        <a:t>10,7</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it-IT" sz="1000" b="0" i="0" u="none" strike="noStrike" dirty="0">
                          <a:solidFill>
                            <a:srgbClr val="5F5748"/>
                          </a:solidFill>
                          <a:latin typeface="Arial"/>
                        </a:rPr>
                        <a:t>12,2</a:t>
                      </a:r>
                    </a:p>
                  </a:txBody>
                  <a:tcPr marL="9526" marR="9526" marT="951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15" name="Gruppo 14"/>
          <p:cNvGrpSpPr/>
          <p:nvPr/>
        </p:nvGrpSpPr>
        <p:grpSpPr>
          <a:xfrm>
            <a:off x="2341563" y="107618"/>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57017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ttangolo 20"/>
          <p:cNvSpPr/>
          <p:nvPr/>
        </p:nvSpPr>
        <p:spPr>
          <a:xfrm>
            <a:off x="3276465" y="1715839"/>
            <a:ext cx="2005787" cy="2300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5" name="Rettangolo 44"/>
          <p:cNvSpPr/>
          <p:nvPr/>
        </p:nvSpPr>
        <p:spPr>
          <a:xfrm>
            <a:off x="355716" y="952169"/>
            <a:ext cx="114757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Grado di realizzazione dei piani operativi</a:t>
            </a:r>
          </a:p>
        </p:txBody>
      </p:sp>
      <p:sp>
        <p:nvSpPr>
          <p:cNvPr id="9" name="Segnaposto numero diapositiva 8"/>
          <p:cNvSpPr>
            <a:spLocks noGrp="1"/>
          </p:cNvSpPr>
          <p:nvPr>
            <p:ph type="sldNum" sz="quarter" idx="12"/>
          </p:nvPr>
        </p:nvSpPr>
        <p:spPr>
          <a:xfrm>
            <a:off x="9448800" y="6342062"/>
            <a:ext cx="2743200" cy="365125"/>
          </a:xfrm>
        </p:spPr>
        <p:txBody>
          <a:bodyPr/>
          <a:lstStyle/>
          <a:p>
            <a:fld id="{98D9D6CD-C7D4-42E0-A31B-525549CA2A1D}" type="slidenum">
              <a:rPr lang="it-IT" smtClean="0"/>
              <a:t>60</a:t>
            </a:fld>
            <a:endParaRPr lang="it-IT"/>
          </a:p>
        </p:txBody>
      </p:sp>
      <p:graphicFrame>
        <p:nvGraphicFramePr>
          <p:cNvPr id="2" name="Tabella 1"/>
          <p:cNvGraphicFramePr>
            <a:graphicFrameLocks noGrp="1"/>
          </p:cNvGraphicFramePr>
          <p:nvPr>
            <p:extLst>
              <p:ext uri="{D42A27DB-BD31-4B8C-83A1-F6EECF244321}">
                <p14:modId xmlns:p14="http://schemas.microsoft.com/office/powerpoint/2010/main" val="1273364209"/>
              </p:ext>
            </p:extLst>
          </p:nvPr>
        </p:nvGraphicFramePr>
        <p:xfrm>
          <a:off x="446048" y="1593176"/>
          <a:ext cx="6913755" cy="2007907"/>
        </p:xfrm>
        <a:graphic>
          <a:graphicData uri="http://schemas.openxmlformats.org/drawingml/2006/table">
            <a:tbl>
              <a:tblPr firstRow="1" firstCol="1" lastRow="1">
                <a:tableStyleId>{68D230F3-CF80-4859-8CE7-A43EE81993B5}</a:tableStyleId>
              </a:tblPr>
              <a:tblGrid>
                <a:gridCol w="1683300"/>
                <a:gridCol w="2197325"/>
                <a:gridCol w="1661531"/>
                <a:gridCol w="1371599"/>
              </a:tblGrid>
              <a:tr h="451619">
                <a:tc>
                  <a:txBody>
                    <a:bodyPr/>
                    <a:lstStyle/>
                    <a:p>
                      <a:pPr marL="72000" algn="l" fontAlgn="b">
                        <a:spcBef>
                          <a:spcPts val="600"/>
                        </a:spcBef>
                        <a:spcAft>
                          <a:spcPts val="600"/>
                        </a:spcAft>
                      </a:pPr>
                      <a:r>
                        <a:rPr lang="it-IT" sz="1200" u="none" strike="noStrike" dirty="0">
                          <a:effectLst/>
                          <a:latin typeface="+mn-lt"/>
                        </a:rPr>
                        <a:t>AREA</a:t>
                      </a:r>
                      <a:endParaRPr lang="it-IT" sz="1200" b="0" i="0" u="none" strike="noStrike" dirty="0">
                        <a:effectLst/>
                        <a:latin typeface="+mn-lt"/>
                      </a:endParaRPr>
                    </a:p>
                  </a:txBody>
                  <a:tcPr marL="0" marR="0" marT="0" marB="0" anchor="ctr">
                    <a:solidFill>
                      <a:schemeClr val="accent6">
                        <a:lumMod val="20000"/>
                        <a:lumOff val="80000"/>
                      </a:schemeClr>
                    </a:solidFill>
                  </a:tcPr>
                </a:tc>
                <a:tc>
                  <a:txBody>
                    <a:bodyPr/>
                    <a:lstStyle/>
                    <a:p>
                      <a:pPr algn="ctr" fontAlgn="b"/>
                      <a:r>
                        <a:rPr lang="it-IT" sz="1200" u="none" strike="noStrike" dirty="0" smtClean="0">
                          <a:effectLst/>
                          <a:latin typeface="+mn-lt"/>
                        </a:rPr>
                        <a:t>Azioni programmate</a:t>
                      </a:r>
                    </a:p>
                    <a:p>
                      <a:pPr algn="ctr" fontAlgn="b"/>
                      <a:r>
                        <a:rPr lang="it-IT" sz="1100" b="0" i="1" u="none" strike="noStrike" dirty="0" smtClean="0">
                          <a:effectLst/>
                          <a:latin typeface="+mn-lt"/>
                        </a:rPr>
                        <a:t>(aggiornate</a:t>
                      </a:r>
                      <a:r>
                        <a:rPr lang="it-IT" sz="1100" b="0" i="1" u="none" strike="noStrike" baseline="0" dirty="0" smtClean="0">
                          <a:effectLst/>
                          <a:latin typeface="+mn-lt"/>
                        </a:rPr>
                        <a:t> con report semestrale)</a:t>
                      </a:r>
                      <a:endParaRPr lang="it-IT" sz="1200" b="0" i="1" u="none" strike="noStrike" dirty="0">
                        <a:effectLst/>
                        <a:latin typeface="+mn-lt"/>
                      </a:endParaRPr>
                    </a:p>
                  </a:txBody>
                  <a:tcPr marL="0" marR="0" marT="0" marB="0" anchor="ctr">
                    <a:solidFill>
                      <a:schemeClr val="accent6">
                        <a:lumMod val="20000"/>
                        <a:lumOff val="80000"/>
                      </a:schemeClr>
                    </a:solidFill>
                  </a:tcPr>
                </a:tc>
                <a:tc>
                  <a:txBody>
                    <a:bodyPr/>
                    <a:lstStyle/>
                    <a:p>
                      <a:pPr algn="ctr" fontAlgn="b"/>
                      <a:r>
                        <a:rPr lang="it-IT" sz="1200" u="none" strike="noStrike" dirty="0" smtClean="0">
                          <a:effectLst/>
                          <a:latin typeface="+mn-lt"/>
                        </a:rPr>
                        <a:t>Azioni </a:t>
                      </a:r>
                      <a:r>
                        <a:rPr lang="it-IT" sz="1200" u="none" strike="noStrike" dirty="0">
                          <a:effectLst/>
                          <a:latin typeface="+mn-lt"/>
                        </a:rPr>
                        <a:t>realizzate</a:t>
                      </a:r>
                      <a:endParaRPr lang="it-IT" sz="1200" b="0" i="0" u="none" strike="noStrike" dirty="0">
                        <a:effectLst/>
                        <a:latin typeface="+mn-lt"/>
                      </a:endParaRPr>
                    </a:p>
                  </a:txBody>
                  <a:tcPr marL="0" marR="0" marT="0" marB="0" anchor="ctr">
                    <a:solidFill>
                      <a:schemeClr val="accent6">
                        <a:lumMod val="20000"/>
                        <a:lumOff val="80000"/>
                      </a:schemeClr>
                    </a:solidFill>
                  </a:tcPr>
                </a:tc>
                <a:tc>
                  <a:txBody>
                    <a:bodyPr/>
                    <a:lstStyle/>
                    <a:p>
                      <a:pPr algn="ctr" fontAlgn="b"/>
                      <a:r>
                        <a:rPr lang="it-IT" sz="1200" u="none" strike="noStrike" dirty="0" smtClean="0">
                          <a:effectLst/>
                          <a:latin typeface="+mn-lt"/>
                        </a:rPr>
                        <a:t>Grado di realizzazione</a:t>
                      </a:r>
                      <a:endParaRPr lang="it-IT" sz="1200" b="0" i="0" u="none" strike="noStrike" dirty="0">
                        <a:effectLst/>
                        <a:latin typeface="+mn-lt"/>
                      </a:endParaRPr>
                    </a:p>
                  </a:txBody>
                  <a:tcPr marL="0" marR="0" marT="0" marB="0" anchor="ctr">
                    <a:solidFill>
                      <a:schemeClr val="accent6">
                        <a:lumMod val="20000"/>
                        <a:lumOff val="80000"/>
                      </a:schemeClr>
                    </a:solidFill>
                  </a:tcPr>
                </a:tc>
              </a:tr>
              <a:tr h="233478">
                <a:tc>
                  <a:txBody>
                    <a:bodyPr/>
                    <a:lstStyle/>
                    <a:p>
                      <a:pPr marL="72000" algn="l" fontAlgn="b">
                        <a:spcBef>
                          <a:spcPts val="600"/>
                        </a:spcBef>
                        <a:spcAft>
                          <a:spcPts val="600"/>
                        </a:spcAft>
                      </a:pPr>
                      <a:r>
                        <a:rPr lang="it-IT" sz="1200" u="none" strike="noStrike" dirty="0">
                          <a:effectLst/>
                        </a:rPr>
                        <a:t>AAE</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a:effectLst/>
                        </a:rPr>
                        <a:t>29</a:t>
                      </a:r>
                      <a:endParaRPr lang="it-IT" sz="1200" b="0" i="0" u="none" strike="noStrike">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a:effectLst/>
                        </a:rPr>
                        <a:t>27</a:t>
                      </a:r>
                      <a:endParaRPr lang="it-IT" sz="1200" b="0" i="0" u="none" strike="noStrike">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a:effectLst/>
                        </a:rPr>
                        <a:t>97%</a:t>
                      </a:r>
                      <a:endParaRPr lang="it-IT" sz="1200" b="0" i="0" u="none" strike="noStrike">
                        <a:effectLst/>
                        <a:latin typeface="Arial" panose="020B0604020202020204" pitchFamily="34" charset="0"/>
                      </a:endParaRPr>
                    </a:p>
                  </a:txBody>
                  <a:tcPr marL="0" marR="0" marT="0" marB="0" anchor="ctr"/>
                </a:tc>
              </a:tr>
              <a:tr h="233478">
                <a:tc>
                  <a:txBody>
                    <a:bodyPr/>
                    <a:lstStyle/>
                    <a:p>
                      <a:pPr marL="72000" algn="l" fontAlgn="b">
                        <a:spcBef>
                          <a:spcPts val="600"/>
                        </a:spcBef>
                        <a:spcAft>
                          <a:spcPts val="600"/>
                        </a:spcAft>
                      </a:pPr>
                      <a:r>
                        <a:rPr lang="it-IT" sz="1200" u="none" strike="noStrike" dirty="0">
                          <a:effectLst/>
                        </a:rPr>
                        <a:t>ASE</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a:effectLst/>
                        </a:rPr>
                        <a:t>160</a:t>
                      </a:r>
                      <a:endParaRPr lang="it-IT" sz="1200" b="0" i="0" u="none" strike="noStrike">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a:effectLst/>
                        </a:rPr>
                        <a:t>155</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a:effectLst/>
                        </a:rPr>
                        <a:t>98%</a:t>
                      </a:r>
                      <a:endParaRPr lang="it-IT" sz="1200" b="0" i="0" u="none" strike="noStrike">
                        <a:effectLst/>
                        <a:latin typeface="Arial" panose="020B0604020202020204" pitchFamily="34" charset="0"/>
                      </a:endParaRPr>
                    </a:p>
                  </a:txBody>
                  <a:tcPr marL="0" marR="0" marT="0" marB="0" anchor="ctr"/>
                </a:tc>
              </a:tr>
              <a:tr h="233478">
                <a:tc>
                  <a:txBody>
                    <a:bodyPr/>
                    <a:lstStyle/>
                    <a:p>
                      <a:pPr marL="72000" algn="l" fontAlgn="b">
                        <a:spcBef>
                          <a:spcPts val="600"/>
                        </a:spcBef>
                        <a:spcAft>
                          <a:spcPts val="600"/>
                        </a:spcAft>
                      </a:pPr>
                      <a:r>
                        <a:rPr lang="it-IT" sz="1200" u="none" strike="noStrike" dirty="0" smtClean="0">
                          <a:effectLst/>
                        </a:rPr>
                        <a:t>DIREZIONALE</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a:effectLst/>
                        </a:rPr>
                        <a:t>40</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smtClean="0">
                          <a:effectLst/>
                        </a:rPr>
                        <a:t>37</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smtClean="0">
                          <a:effectLst/>
                        </a:rPr>
                        <a:t>96%</a:t>
                      </a:r>
                      <a:endParaRPr lang="it-IT" sz="1200" b="0" i="0" u="none" strike="noStrike" dirty="0">
                        <a:effectLst/>
                        <a:latin typeface="Arial" panose="020B0604020202020204" pitchFamily="34" charset="0"/>
                      </a:endParaRPr>
                    </a:p>
                  </a:txBody>
                  <a:tcPr marL="0" marR="0" marT="0" marB="0" anchor="ctr"/>
                </a:tc>
              </a:tr>
              <a:tr h="233478">
                <a:tc>
                  <a:txBody>
                    <a:bodyPr/>
                    <a:lstStyle/>
                    <a:p>
                      <a:pPr marL="72000" algn="l" fontAlgn="b">
                        <a:spcBef>
                          <a:spcPts val="600"/>
                        </a:spcBef>
                        <a:spcAft>
                          <a:spcPts val="600"/>
                        </a:spcAft>
                      </a:pPr>
                      <a:r>
                        <a:rPr lang="it-IT" sz="1200" u="none" strike="noStrike" dirty="0">
                          <a:effectLst/>
                        </a:rPr>
                        <a:t>MARCHET</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a:effectLst/>
                        </a:rPr>
                        <a:t>51</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a:effectLst/>
                        </a:rPr>
                        <a:t>48</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a:effectLst/>
                        </a:rPr>
                        <a:t>96%</a:t>
                      </a:r>
                      <a:endParaRPr lang="it-IT" sz="1200" b="0" i="0" u="none" strike="noStrike" dirty="0">
                        <a:effectLst/>
                        <a:latin typeface="Arial" panose="020B0604020202020204" pitchFamily="34" charset="0"/>
                      </a:endParaRPr>
                    </a:p>
                  </a:txBody>
                  <a:tcPr marL="0" marR="0" marT="0" marB="0" anchor="ctr"/>
                </a:tc>
              </a:tr>
              <a:tr h="233478">
                <a:tc>
                  <a:txBody>
                    <a:bodyPr/>
                    <a:lstStyle/>
                    <a:p>
                      <a:pPr marL="72000" algn="l" fontAlgn="b">
                        <a:spcBef>
                          <a:spcPts val="600"/>
                        </a:spcBef>
                        <a:spcAft>
                          <a:spcPts val="600"/>
                        </a:spcAft>
                      </a:pPr>
                      <a:r>
                        <a:rPr lang="it-IT" sz="1200" u="none" strike="noStrike" dirty="0">
                          <a:effectLst/>
                        </a:rPr>
                        <a:t>RPQ</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a:effectLst/>
                        </a:rPr>
                        <a:t>6</a:t>
                      </a:r>
                      <a:endParaRPr lang="it-IT" sz="1200" b="0" i="0" u="none" strike="noStrike">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a:effectLst/>
                        </a:rPr>
                        <a:t>4</a:t>
                      </a:r>
                      <a:endParaRPr lang="it-IT" sz="1200" b="0" i="0" u="none" strike="noStrike" dirty="0">
                        <a:effectLst/>
                        <a:latin typeface="Arial" panose="020B0604020202020204" pitchFamily="34" charset="0"/>
                      </a:endParaRPr>
                    </a:p>
                  </a:txBody>
                  <a:tcPr marL="0" marR="0" marT="0" marB="0" anchor="ctr"/>
                </a:tc>
                <a:tc>
                  <a:txBody>
                    <a:bodyPr/>
                    <a:lstStyle/>
                    <a:p>
                      <a:pPr marL="72000" algn="ctr" fontAlgn="b">
                        <a:spcBef>
                          <a:spcPts val="600"/>
                        </a:spcBef>
                        <a:spcAft>
                          <a:spcPts val="600"/>
                        </a:spcAft>
                      </a:pPr>
                      <a:r>
                        <a:rPr lang="it-IT" sz="1200" u="none" strike="noStrike" dirty="0">
                          <a:effectLst/>
                        </a:rPr>
                        <a:t>67%</a:t>
                      </a:r>
                      <a:endParaRPr lang="it-IT" sz="1200" b="0" i="0" u="none" strike="noStrike" dirty="0">
                        <a:effectLst/>
                        <a:latin typeface="Arial" panose="020B0604020202020204" pitchFamily="34" charset="0"/>
                      </a:endParaRPr>
                    </a:p>
                  </a:txBody>
                  <a:tcPr marL="0" marR="0" marT="0" marB="0" anchor="ctr"/>
                </a:tc>
              </a:tr>
              <a:tr h="388898">
                <a:tc>
                  <a:txBody>
                    <a:bodyPr/>
                    <a:lstStyle/>
                    <a:p>
                      <a:pPr marL="72000" algn="l" fontAlgn="b">
                        <a:spcBef>
                          <a:spcPts val="600"/>
                        </a:spcBef>
                        <a:spcAft>
                          <a:spcPts val="600"/>
                        </a:spcAft>
                      </a:pPr>
                      <a:r>
                        <a:rPr lang="it-IT" sz="1200" u="none" strike="noStrike" dirty="0">
                          <a:effectLst/>
                        </a:rPr>
                        <a:t>Totale complessivo</a:t>
                      </a:r>
                      <a:endParaRPr lang="it-IT" sz="1200" b="0" i="0" u="none" strike="noStrike" dirty="0">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b"/>
                      <a:r>
                        <a:rPr lang="it-IT" sz="1200" u="none" strike="noStrike" dirty="0">
                          <a:effectLst/>
                        </a:rPr>
                        <a:t>286</a:t>
                      </a:r>
                      <a:endParaRPr lang="it-IT" sz="1200" b="0" i="0" u="none" strike="noStrike" dirty="0">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b"/>
                      <a:r>
                        <a:rPr lang="it-IT" sz="1200" u="none" strike="noStrike" dirty="0" smtClean="0">
                          <a:effectLst/>
                        </a:rPr>
                        <a:t>271</a:t>
                      </a:r>
                      <a:endParaRPr lang="it-IT" sz="1200" b="0" i="0" u="none" strike="noStrike" dirty="0">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b"/>
                      <a:r>
                        <a:rPr lang="it-IT" sz="1200" u="none" strike="noStrike" dirty="0" smtClean="0">
                          <a:effectLst/>
                        </a:rPr>
                        <a:t>96%</a:t>
                      </a:r>
                      <a:endParaRPr lang="it-IT" sz="1200" b="0" i="0" u="none" strike="noStrike" dirty="0">
                        <a:effectLst/>
                        <a:latin typeface="Arial" panose="020B0604020202020204" pitchFamily="34" charset="0"/>
                      </a:endParaRPr>
                    </a:p>
                  </a:txBody>
                  <a:tcPr marL="0" marR="0" marT="0" marB="0" anchor="ctr">
                    <a:solidFill>
                      <a:schemeClr val="accent6">
                        <a:lumMod val="20000"/>
                        <a:lumOff val="80000"/>
                      </a:schemeClr>
                    </a:solidFill>
                  </a:tcPr>
                </a:tc>
              </a:tr>
            </a:tbl>
          </a:graphicData>
        </a:graphic>
      </p:graphicFrame>
      <p:pic>
        <p:nvPicPr>
          <p:cNvPr id="3" name="Immagine 2"/>
          <p:cNvPicPr>
            <a:picLocks noChangeAspect="1"/>
          </p:cNvPicPr>
          <p:nvPr/>
        </p:nvPicPr>
        <p:blipFill>
          <a:blip r:embed="rId3"/>
          <a:stretch>
            <a:fillRect/>
          </a:stretch>
        </p:blipFill>
        <p:spPr>
          <a:xfrm>
            <a:off x="7499423" y="3173831"/>
            <a:ext cx="4692577" cy="3350793"/>
          </a:xfrm>
          <a:prstGeom prst="rect">
            <a:avLst/>
          </a:prstGeom>
        </p:spPr>
      </p:pic>
    </p:spTree>
    <p:extLst>
      <p:ext uri="{BB962C8B-B14F-4D97-AF65-F5344CB8AC3E}">
        <p14:creationId xmlns:p14="http://schemas.microsoft.com/office/powerpoint/2010/main" val="366574176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Rettangolo 1"/>
          <p:cNvSpPr/>
          <p:nvPr/>
        </p:nvSpPr>
        <p:spPr>
          <a:xfrm>
            <a:off x="355714" y="912966"/>
            <a:ext cx="114757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Stato di attuazione del Programma </a:t>
            </a: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triennale per la Trasparenza e Integrità </a:t>
            </a:r>
          </a:p>
        </p:txBody>
      </p:sp>
      <p:sp>
        <p:nvSpPr>
          <p:cNvPr id="3" name="CasellaDiTesto 2"/>
          <p:cNvSpPr txBox="1"/>
          <p:nvPr/>
        </p:nvSpPr>
        <p:spPr>
          <a:xfrm>
            <a:off x="355716" y="1422445"/>
            <a:ext cx="11475726" cy="1762021"/>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Nel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2013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 Camera di Commercio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di Ancona ha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aggiornato la sezione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«Amministrazione Trasparente»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del sito, recependo le disposizioni contenute nei seguenti atti</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a:p>
            <a:pPr marL="171450" indent="-171450" algn="just">
              <a:spcBef>
                <a:spcPts val="300"/>
              </a:spcBef>
              <a:buFont typeface="Wingdings" panose="05000000000000000000" pitchFamily="2" charset="2"/>
              <a:buChar char="§"/>
            </a:pPr>
            <a:r>
              <a:rPr lang="it-IT" sz="1200" b="1" dirty="0" err="1" smtClean="0">
                <a:solidFill>
                  <a:srgbClr val="5F5748"/>
                </a:solidFill>
                <a:latin typeface="Arial" panose="020B0604020202020204" pitchFamily="34" charset="0"/>
                <a:ea typeface="Cambria" panose="02040503050406030204" pitchFamily="18" charset="0"/>
                <a:cs typeface="Times New Roman" panose="02020603050405020304" pitchFamily="18" charset="0"/>
              </a:rPr>
              <a:t>D.Lgs</a:t>
            </a:r>
            <a:r>
              <a:rPr lang="it-IT" sz="1200" b="1" dirty="0" err="1">
                <a:solidFill>
                  <a:srgbClr val="5F5748"/>
                </a:solidFill>
                <a:latin typeface="Arial" panose="020B0604020202020204" pitchFamily="34" charset="0"/>
                <a:ea typeface="Cambria" panose="02040503050406030204" pitchFamily="18" charset="0"/>
                <a:cs typeface="Times New Roman" panose="02020603050405020304" pitchFamily="18" charset="0"/>
              </a:rPr>
              <a:t>.</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33/2013 ”Decreto Trasparenza”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che reca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“riordino della disciplina riguardante gli obblighi di pubblicità, trasparenza e diffusione di informazioni da parte delle pubbliche amministrazioni” uniformando gli obblighi e le modalità di pubblicazione per tutte le pubbliche amministrazioni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 gli enti controllati. Il Decreto ha definito ruoli, responsabilità e processi in capo alle pubbliche amministrazioni e agli organi di controllo, introducendo il nuovo istituto dell’accesso civico, diritto che consente a chiunque (senza necessità di motivazioni e senza sostenere spese) di richiedere ad una pubblica amministrazione documenti, informazioni e dati dei quali la legge prevede la pubblicazione sul sito. </a:t>
            </a:r>
          </a:p>
          <a:p>
            <a:pPr marL="171450" indent="-171450" algn="just">
              <a:spcBef>
                <a:spcPts val="300"/>
              </a:spcBef>
              <a:buFont typeface="Wingdings" panose="05000000000000000000" pitchFamily="2" charset="2"/>
              <a:buChar char="§"/>
            </a:pP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Delibera ANAC 50/2013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recante le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«Linee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guida per l’aggiornamento del Programma triennale per la trasparenza e l’integrità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2014-2016».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delibera è corredata da numerosi allegati tra cui, in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particolare,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l’elenco degli obblighi di pubblicazione vigenti (modificato con errata corrige nel settembre 2013) e il documento tecnico sui criteri di qualità della pubblicazione dei dati. </a:t>
            </a:r>
            <a:endPar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endParaRPr>
          </a:p>
          <a:p>
            <a:pPr marL="171450" indent="-171450" algn="just">
              <a:spcBef>
                <a:spcPts val="300"/>
              </a:spcBef>
              <a:buFont typeface="Wingdings" panose="05000000000000000000" pitchFamily="2" charset="2"/>
              <a:buChar char="§"/>
            </a:pPr>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p:txBody>
      </p:sp>
      <p:sp>
        <p:nvSpPr>
          <p:cNvPr id="4" name="Rettangolo 3"/>
          <p:cNvSpPr/>
          <p:nvPr/>
        </p:nvSpPr>
        <p:spPr>
          <a:xfrm>
            <a:off x="355715" y="5595187"/>
            <a:ext cx="11475727" cy="769441"/>
          </a:xfrm>
          <a:prstGeom prst="rect">
            <a:avLst/>
          </a:prstGeom>
        </p:spPr>
        <p:txBody>
          <a:bodyPr wrap="square">
            <a:spAutoFit/>
          </a:bodyPr>
          <a:lstStyle/>
          <a:p>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In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relazione a quanto previsto dl Programma triennale in tema di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“Iniziative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 la trasparenza, per la legalità e per la promozione della cultura dell’integrità", il 5 novembre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2013, l’Ente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ha presentato, con una conferenza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aperta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ai propri stakeholder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(mass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media locali, membri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del Consiglio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camerale, membri di Giunta 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dipendenti</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la rendicontazione delle attività svolte in campo ambientale, sociale ed energetico, attraverso un video scaricabile dal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sito: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http</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www.an.camcom.gov.it/telecamera/</a:t>
            </a:r>
            <a:r>
              <a:rPr lang="it-IT" sz="1100" dirty="0" err="1" smtClean="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vis_media?i</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=735&amp;t=IL%20VIDEO%20BILANCIO%20DI%20SOSTENIBILITA</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p>
        </p:txBody>
      </p:sp>
      <p:sp>
        <p:nvSpPr>
          <p:cNvPr id="5" name="Rettangolo 4"/>
          <p:cNvSpPr/>
          <p:nvPr/>
        </p:nvSpPr>
        <p:spPr>
          <a:xfrm>
            <a:off x="355716" y="5169793"/>
            <a:ext cx="105167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Coinvolgimento degli stakeholder nelle iniziative per la Trasparenza e Integrità realizzate</a:t>
            </a:r>
          </a:p>
        </p:txBody>
      </p:sp>
      <p:pic>
        <p:nvPicPr>
          <p:cNvPr id="6" name="Immagine 5"/>
          <p:cNvPicPr>
            <a:picLocks noChangeAspect="1"/>
          </p:cNvPicPr>
          <p:nvPr/>
        </p:nvPicPr>
        <p:blipFill>
          <a:blip r:embed="rId4"/>
          <a:stretch>
            <a:fillRect/>
          </a:stretch>
        </p:blipFill>
        <p:spPr>
          <a:xfrm>
            <a:off x="8310816" y="3184466"/>
            <a:ext cx="3163790" cy="165291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7" name="Rettangolo 6"/>
          <p:cNvSpPr/>
          <p:nvPr/>
        </p:nvSpPr>
        <p:spPr>
          <a:xfrm>
            <a:off x="355715" y="3244594"/>
            <a:ext cx="7955101" cy="984885"/>
          </a:xfrm>
          <a:prstGeom prst="rect">
            <a:avLst/>
          </a:prstGeom>
        </p:spPr>
        <p:txBody>
          <a:bodyPr wrap="square">
            <a:spAutoFit/>
          </a:bodyPr>
          <a:lstStyle/>
          <a:p>
            <a:pPr algn="just">
              <a:spcBef>
                <a:spcPts val="300"/>
              </a:spcBef>
            </a:pP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 conformità agli obblighi di pubblicazione è monitorabile attraverso la navigazione in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Bussola della Trasparenza</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il sito messo a disposizione dal “Ministero della Pubblica Amministrazione e semplificazione”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5"/>
              </a:rPr>
              <a:t>www.magellanopa.it/bussola</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accessibile sia a pubbliche amministrazioni che a cittadini, che consente di effettuare analisi ed elaborazioni statistiche, rendendo disponibili i risultati anche in formato OPEN-DATA. La Camera di Commercio di Ancona riporta una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percentuale di aderenza ai contenuti definiti nelle linee guida pari al 100%</a:t>
            </a:r>
            <a:r>
              <a:rPr lang="it-IT" sz="1200" dirty="0">
                <a:solidFill>
                  <a:srgbClr val="5F5748"/>
                </a:solidFill>
                <a:latin typeface="Arial" panose="020B0604020202020204" pitchFamily="34" charset="0"/>
                <a:ea typeface="Cambria" panose="02040503050406030204" pitchFamily="18" charset="0"/>
                <a:cs typeface="Times New Roman" panose="02020603050405020304" pitchFamily="18" charset="0"/>
              </a:rPr>
              <a:t>.</a:t>
            </a:r>
          </a:p>
        </p:txBody>
      </p:sp>
      <p:sp>
        <p:nvSpPr>
          <p:cNvPr id="8" name="Segnaposto numero diapositiva 7"/>
          <p:cNvSpPr>
            <a:spLocks noGrp="1"/>
          </p:cNvSpPr>
          <p:nvPr>
            <p:ph type="sldNum" sz="quarter" idx="12"/>
          </p:nvPr>
        </p:nvSpPr>
        <p:spPr/>
        <p:txBody>
          <a:bodyPr/>
          <a:lstStyle/>
          <a:p>
            <a:fld id="{98D9D6CD-C7D4-42E0-A31B-525549CA2A1D}" type="slidenum">
              <a:rPr lang="it-IT" smtClean="0"/>
              <a:t>61</a:t>
            </a:fld>
            <a:endParaRPr lang="it-IT"/>
          </a:p>
        </p:txBody>
      </p:sp>
    </p:spTree>
    <p:extLst>
      <p:ext uri="{BB962C8B-B14F-4D97-AF65-F5344CB8AC3E}">
        <p14:creationId xmlns:p14="http://schemas.microsoft.com/office/powerpoint/2010/main" val="38595989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Rettangolo 1"/>
          <p:cNvSpPr/>
          <p:nvPr/>
        </p:nvSpPr>
        <p:spPr>
          <a:xfrm>
            <a:off x="355716" y="815867"/>
            <a:ext cx="115091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spcBef>
                <a:spcPct val="0"/>
              </a:spcBef>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Partecipazione degli stakeholder</a:t>
            </a:r>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 in termini di feedback sui dati pubblicati e di conseguente individuazione di ulteriori dati da pubblicare oltre a quelli obbligatori</a:t>
            </a:r>
          </a:p>
        </p:txBody>
      </p:sp>
      <p:sp>
        <p:nvSpPr>
          <p:cNvPr id="3" name="Rettangolo 2"/>
          <p:cNvSpPr/>
          <p:nvPr/>
        </p:nvSpPr>
        <p:spPr>
          <a:xfrm>
            <a:off x="355716" y="1448457"/>
            <a:ext cx="7309605" cy="784830"/>
          </a:xfrm>
          <a:prstGeom prst="rect">
            <a:avLst/>
          </a:prstGeom>
        </p:spPr>
        <p:txBody>
          <a:bodyPr wrap="square">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L’aggiornamento della sezione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«Amministrazione Trasparente» si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è conclusa a settembre 2013, data dalla quale è stato introdotto un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sistema per il monitoraggio degli accessi alla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sezione</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Nel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periodo ottobre / novembre / dicembre 2013, le visite alla sezione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“Amministrazione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trasparente” sono state 3794 (corrispondenti al 3,5% delle visite totali fatte al sito</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p:txBody>
      </p:sp>
      <p:graphicFrame>
        <p:nvGraphicFramePr>
          <p:cNvPr id="4" name="Tabella 3"/>
          <p:cNvGraphicFramePr>
            <a:graphicFrameLocks noGrp="1"/>
          </p:cNvGraphicFramePr>
          <p:nvPr>
            <p:extLst>
              <p:ext uri="{D42A27DB-BD31-4B8C-83A1-F6EECF244321}">
                <p14:modId xmlns:p14="http://schemas.microsoft.com/office/powerpoint/2010/main" val="2288939405"/>
              </p:ext>
            </p:extLst>
          </p:nvPr>
        </p:nvGraphicFramePr>
        <p:xfrm>
          <a:off x="2009911" y="2104445"/>
          <a:ext cx="3353826" cy="4443456"/>
        </p:xfrm>
        <a:graphic>
          <a:graphicData uri="http://schemas.openxmlformats.org/drawingml/2006/table">
            <a:tbl>
              <a:tblPr firstRow="1" lastRow="1">
                <a:tableStyleId>{93296810-A885-4BE3-A3E7-6D5BEEA58F35}</a:tableStyleId>
              </a:tblPr>
              <a:tblGrid>
                <a:gridCol w="666318"/>
                <a:gridCol w="2057988"/>
                <a:gridCol w="629520"/>
              </a:tblGrid>
              <a:tr h="302945">
                <a:tc>
                  <a:txBody>
                    <a:bodyPr/>
                    <a:lstStyle/>
                    <a:p>
                      <a:pPr algn="ctr" rtl="0"/>
                      <a:r>
                        <a:rPr lang="it-IT" sz="900" dirty="0" smtClean="0">
                          <a:effectLst/>
                        </a:rPr>
                        <a:t>N sottosezione</a:t>
                      </a:r>
                      <a:endParaRPr lang="it-IT" sz="900" dirty="0">
                        <a:effectLst/>
                        <a:latin typeface="+mn-lt"/>
                      </a:endParaRPr>
                    </a:p>
                  </a:txBody>
                  <a:tcPr marL="18277" marR="18277" marT="18277" marB="18277" anchor="ctr"/>
                </a:tc>
                <a:tc>
                  <a:txBody>
                    <a:bodyPr/>
                    <a:lstStyle/>
                    <a:p>
                      <a:pPr marL="36000" algn="just" rtl="0"/>
                      <a:r>
                        <a:rPr lang="it-IT" sz="900" dirty="0" smtClean="0">
                          <a:effectLst/>
                        </a:rPr>
                        <a:t>Nome sottosezione</a:t>
                      </a:r>
                      <a:endParaRPr lang="it-IT" sz="900" dirty="0">
                        <a:effectLst/>
                        <a:latin typeface="+mn-lt"/>
                      </a:endParaRPr>
                    </a:p>
                  </a:txBody>
                  <a:tcPr marL="18277" marR="18277" marT="18277" marB="18277" anchor="ctr"/>
                </a:tc>
                <a:tc>
                  <a:txBody>
                    <a:bodyPr/>
                    <a:lstStyle/>
                    <a:p>
                      <a:pPr algn="ctr" rtl="0"/>
                      <a:r>
                        <a:rPr lang="it-IT" sz="900" dirty="0" smtClean="0">
                          <a:effectLst/>
                        </a:rPr>
                        <a:t>N.  </a:t>
                      </a:r>
                      <a:r>
                        <a:rPr lang="it-IT" sz="900" dirty="0">
                          <a:effectLst/>
                        </a:rPr>
                        <a:t>visite </a:t>
                      </a:r>
                      <a:endParaRPr lang="it-IT" sz="900" dirty="0">
                        <a:effectLst/>
                        <a:latin typeface="+mn-lt"/>
                      </a:endParaRPr>
                    </a:p>
                  </a:txBody>
                  <a:tcPr marL="18277" marR="18277" marT="18277" marB="18277" anchor="ctr"/>
                </a:tc>
              </a:tr>
              <a:tr h="169283">
                <a:tc>
                  <a:txBody>
                    <a:bodyPr/>
                    <a:lstStyle/>
                    <a:p>
                      <a:pPr algn="ctr" rtl="0"/>
                      <a:r>
                        <a:rPr lang="it-IT" sz="900" dirty="0">
                          <a:effectLst/>
                        </a:rPr>
                        <a:t>2</a:t>
                      </a:r>
                      <a:endParaRPr lang="it-IT" sz="900" dirty="0">
                        <a:effectLst/>
                        <a:latin typeface="+mn-lt"/>
                      </a:endParaRPr>
                    </a:p>
                  </a:txBody>
                  <a:tcPr marL="18277" marR="18277" marT="18277" marB="18277" anchor="b"/>
                </a:tc>
                <a:tc>
                  <a:txBody>
                    <a:bodyPr/>
                    <a:lstStyle/>
                    <a:p>
                      <a:pPr marL="36000" algn="just" rtl="0"/>
                      <a:r>
                        <a:rPr lang="it-IT" sz="900" dirty="0" smtClean="0">
                          <a:effectLst/>
                        </a:rPr>
                        <a:t>Organizzazione</a:t>
                      </a:r>
                      <a:endParaRPr lang="it-IT" sz="900" dirty="0">
                        <a:effectLst/>
                        <a:latin typeface="+mn-lt"/>
                      </a:endParaRPr>
                    </a:p>
                  </a:txBody>
                  <a:tcPr marL="18277" marR="18277" marT="18277" marB="18277" anchor="b"/>
                </a:tc>
                <a:tc>
                  <a:txBody>
                    <a:bodyPr/>
                    <a:lstStyle/>
                    <a:p>
                      <a:pPr algn="ctr" rtl="0"/>
                      <a:r>
                        <a:rPr lang="it-IT" sz="900" dirty="0">
                          <a:effectLst/>
                        </a:rPr>
                        <a:t>1.923 </a:t>
                      </a:r>
                      <a:endParaRPr lang="it-IT" sz="900" dirty="0">
                        <a:effectLst/>
                        <a:latin typeface="+mn-lt"/>
                      </a:endParaRPr>
                    </a:p>
                  </a:txBody>
                  <a:tcPr marL="18277" marR="18277" marT="18277" marB="18277" anchor="b"/>
                </a:tc>
              </a:tr>
              <a:tr h="169283">
                <a:tc>
                  <a:txBody>
                    <a:bodyPr/>
                    <a:lstStyle/>
                    <a:p>
                      <a:pPr algn="ctr" rtl="0"/>
                      <a:r>
                        <a:rPr lang="it-IT" sz="900" dirty="0">
                          <a:effectLst/>
                        </a:rPr>
                        <a:t>4</a:t>
                      </a:r>
                      <a:endParaRPr lang="it-IT" sz="900" dirty="0">
                        <a:effectLst/>
                        <a:latin typeface="+mn-lt"/>
                      </a:endParaRPr>
                    </a:p>
                  </a:txBody>
                  <a:tcPr marL="18277" marR="18277" marT="18277" marB="18277" anchor="b"/>
                </a:tc>
                <a:tc>
                  <a:txBody>
                    <a:bodyPr/>
                    <a:lstStyle/>
                    <a:p>
                      <a:pPr marL="36000" algn="just" rtl="0"/>
                      <a:r>
                        <a:rPr lang="it-IT" sz="900" dirty="0" smtClean="0">
                          <a:effectLst/>
                        </a:rPr>
                        <a:t>Personale</a:t>
                      </a:r>
                      <a:endParaRPr lang="it-IT" sz="900" dirty="0">
                        <a:effectLst/>
                        <a:latin typeface="+mn-lt"/>
                      </a:endParaRPr>
                    </a:p>
                  </a:txBody>
                  <a:tcPr marL="18277" marR="18277" marT="18277" marB="18277" anchor="b"/>
                </a:tc>
                <a:tc>
                  <a:txBody>
                    <a:bodyPr/>
                    <a:lstStyle/>
                    <a:p>
                      <a:pPr algn="ctr" rtl="0"/>
                      <a:r>
                        <a:rPr lang="it-IT" sz="900" dirty="0">
                          <a:effectLst/>
                        </a:rPr>
                        <a:t>593 </a:t>
                      </a:r>
                      <a:endParaRPr lang="it-IT" sz="900" dirty="0">
                        <a:effectLst/>
                        <a:latin typeface="+mn-lt"/>
                      </a:endParaRPr>
                    </a:p>
                  </a:txBody>
                  <a:tcPr marL="18277" marR="18277" marT="18277" marB="18277" anchor="b"/>
                </a:tc>
              </a:tr>
              <a:tr h="169283">
                <a:tc>
                  <a:txBody>
                    <a:bodyPr/>
                    <a:lstStyle/>
                    <a:p>
                      <a:pPr algn="ctr" rtl="0"/>
                      <a:r>
                        <a:rPr lang="it-IT" sz="900" dirty="0">
                          <a:effectLst/>
                        </a:rPr>
                        <a:t>11</a:t>
                      </a:r>
                      <a:endParaRPr lang="it-IT" sz="900" dirty="0">
                        <a:effectLst/>
                        <a:latin typeface="+mn-lt"/>
                      </a:endParaRPr>
                    </a:p>
                  </a:txBody>
                  <a:tcPr marL="18277" marR="18277" marT="18277" marB="18277" anchor="b"/>
                </a:tc>
                <a:tc>
                  <a:txBody>
                    <a:bodyPr/>
                    <a:lstStyle/>
                    <a:p>
                      <a:pPr marL="36000" algn="just" rtl="0"/>
                      <a:r>
                        <a:rPr lang="it-IT" sz="900" dirty="0" smtClean="0">
                          <a:effectLst/>
                        </a:rPr>
                        <a:t>Bandi Di Gara E Contratti</a:t>
                      </a:r>
                      <a:endParaRPr lang="it-IT" sz="900" dirty="0">
                        <a:effectLst/>
                        <a:latin typeface="+mn-lt"/>
                      </a:endParaRPr>
                    </a:p>
                  </a:txBody>
                  <a:tcPr marL="18277" marR="18277" marT="18277" marB="18277" anchor="b"/>
                </a:tc>
                <a:tc>
                  <a:txBody>
                    <a:bodyPr/>
                    <a:lstStyle/>
                    <a:p>
                      <a:pPr algn="ctr" rtl="0"/>
                      <a:r>
                        <a:rPr lang="it-IT" sz="900">
                          <a:effectLst/>
                        </a:rPr>
                        <a:t>256 </a:t>
                      </a:r>
                      <a:endParaRPr lang="it-IT" sz="900">
                        <a:effectLst/>
                        <a:latin typeface="+mn-lt"/>
                      </a:endParaRPr>
                    </a:p>
                  </a:txBody>
                  <a:tcPr marL="18277" marR="18277" marT="18277" marB="18277" anchor="b"/>
                </a:tc>
              </a:tr>
              <a:tr h="169283">
                <a:tc>
                  <a:txBody>
                    <a:bodyPr/>
                    <a:lstStyle/>
                    <a:p>
                      <a:pPr algn="ctr" rtl="0"/>
                      <a:r>
                        <a:rPr lang="it-IT" sz="900" dirty="0">
                          <a:effectLst/>
                        </a:rPr>
                        <a:t>1</a:t>
                      </a:r>
                      <a:endParaRPr lang="it-IT" sz="900" dirty="0">
                        <a:effectLst/>
                        <a:latin typeface="+mn-lt"/>
                      </a:endParaRPr>
                    </a:p>
                  </a:txBody>
                  <a:tcPr marL="18277" marR="18277" marT="18277" marB="18277" anchor="b"/>
                </a:tc>
                <a:tc>
                  <a:txBody>
                    <a:bodyPr/>
                    <a:lstStyle/>
                    <a:p>
                      <a:pPr marL="36000" algn="just" rtl="0"/>
                      <a:r>
                        <a:rPr lang="it-IT" sz="900" dirty="0" smtClean="0">
                          <a:effectLst/>
                        </a:rPr>
                        <a:t>Disposizioni Generali</a:t>
                      </a:r>
                      <a:endParaRPr lang="it-IT" sz="900" dirty="0">
                        <a:effectLst/>
                        <a:latin typeface="+mn-lt"/>
                      </a:endParaRPr>
                    </a:p>
                  </a:txBody>
                  <a:tcPr marL="18277" marR="18277" marT="18277" marB="18277" anchor="b"/>
                </a:tc>
                <a:tc>
                  <a:txBody>
                    <a:bodyPr/>
                    <a:lstStyle/>
                    <a:p>
                      <a:pPr algn="ctr" rtl="0"/>
                      <a:r>
                        <a:rPr lang="it-IT" sz="900">
                          <a:effectLst/>
                        </a:rPr>
                        <a:t>170 </a:t>
                      </a:r>
                      <a:endParaRPr lang="it-IT" sz="900">
                        <a:effectLst/>
                        <a:latin typeface="+mn-lt"/>
                      </a:endParaRPr>
                    </a:p>
                  </a:txBody>
                  <a:tcPr marL="18277" marR="18277" marT="18277" marB="18277" anchor="b"/>
                </a:tc>
              </a:tr>
              <a:tr h="169283">
                <a:tc>
                  <a:txBody>
                    <a:bodyPr/>
                    <a:lstStyle/>
                    <a:p>
                      <a:pPr algn="ctr" rtl="0"/>
                      <a:r>
                        <a:rPr lang="it-IT" sz="900" dirty="0">
                          <a:effectLst/>
                        </a:rPr>
                        <a:t>12</a:t>
                      </a:r>
                      <a:endParaRPr lang="it-IT" sz="900" dirty="0">
                        <a:effectLst/>
                        <a:latin typeface="+mn-lt"/>
                      </a:endParaRPr>
                    </a:p>
                  </a:txBody>
                  <a:tcPr marL="18277" marR="18277" marT="18277" marB="18277" anchor="b"/>
                </a:tc>
                <a:tc>
                  <a:txBody>
                    <a:bodyPr/>
                    <a:lstStyle/>
                    <a:p>
                      <a:pPr marL="36000" algn="just" rtl="0"/>
                      <a:r>
                        <a:rPr lang="it-IT" sz="900" dirty="0" smtClean="0">
                          <a:effectLst/>
                        </a:rPr>
                        <a:t>Sovvenzioni Contributi Sussidi</a:t>
                      </a:r>
                      <a:endParaRPr lang="it-IT" sz="900" dirty="0">
                        <a:effectLst/>
                        <a:latin typeface="+mn-lt"/>
                      </a:endParaRPr>
                    </a:p>
                  </a:txBody>
                  <a:tcPr marL="18277" marR="18277" marT="18277" marB="18277" anchor="b"/>
                </a:tc>
                <a:tc>
                  <a:txBody>
                    <a:bodyPr/>
                    <a:lstStyle/>
                    <a:p>
                      <a:pPr algn="ctr" rtl="0"/>
                      <a:r>
                        <a:rPr lang="it-IT" sz="900">
                          <a:effectLst/>
                        </a:rPr>
                        <a:t>134 </a:t>
                      </a:r>
                      <a:endParaRPr lang="it-IT" sz="900">
                        <a:effectLst/>
                        <a:latin typeface="+mn-lt"/>
                      </a:endParaRPr>
                    </a:p>
                  </a:txBody>
                  <a:tcPr marL="18277" marR="18277" marT="18277" marB="18277" anchor="b"/>
                </a:tc>
              </a:tr>
              <a:tr h="169283">
                <a:tc>
                  <a:txBody>
                    <a:bodyPr/>
                    <a:lstStyle/>
                    <a:p>
                      <a:pPr algn="ctr" rtl="0"/>
                      <a:r>
                        <a:rPr lang="it-IT" sz="900" dirty="0">
                          <a:effectLst/>
                        </a:rPr>
                        <a:t>5</a:t>
                      </a:r>
                      <a:endParaRPr lang="it-IT" sz="900" dirty="0">
                        <a:effectLst/>
                        <a:latin typeface="+mn-lt"/>
                      </a:endParaRPr>
                    </a:p>
                  </a:txBody>
                  <a:tcPr marL="18277" marR="18277" marT="18277" marB="18277" anchor="b"/>
                </a:tc>
                <a:tc>
                  <a:txBody>
                    <a:bodyPr/>
                    <a:lstStyle/>
                    <a:p>
                      <a:pPr marL="36000" algn="just" rtl="0"/>
                      <a:r>
                        <a:rPr lang="it-IT" sz="900" dirty="0" smtClean="0">
                          <a:effectLst/>
                        </a:rPr>
                        <a:t>Bandi Di Concorso</a:t>
                      </a:r>
                      <a:endParaRPr lang="it-IT" sz="900" dirty="0">
                        <a:effectLst/>
                        <a:latin typeface="+mn-lt"/>
                      </a:endParaRPr>
                    </a:p>
                  </a:txBody>
                  <a:tcPr marL="18277" marR="18277" marT="18277" marB="18277" anchor="b"/>
                </a:tc>
                <a:tc>
                  <a:txBody>
                    <a:bodyPr/>
                    <a:lstStyle/>
                    <a:p>
                      <a:pPr algn="ctr" rtl="0"/>
                      <a:r>
                        <a:rPr lang="it-IT" sz="900">
                          <a:effectLst/>
                        </a:rPr>
                        <a:t>113 </a:t>
                      </a:r>
                      <a:endParaRPr lang="it-IT" sz="900">
                        <a:effectLst/>
                        <a:latin typeface="+mn-lt"/>
                      </a:endParaRPr>
                    </a:p>
                  </a:txBody>
                  <a:tcPr marL="18277" marR="18277" marT="18277" marB="18277" anchor="b"/>
                </a:tc>
              </a:tr>
              <a:tr h="169283">
                <a:tc>
                  <a:txBody>
                    <a:bodyPr/>
                    <a:lstStyle/>
                    <a:p>
                      <a:pPr algn="ctr" rtl="0"/>
                      <a:r>
                        <a:rPr lang="it-IT" sz="900" dirty="0">
                          <a:effectLst/>
                        </a:rPr>
                        <a:t>3</a:t>
                      </a:r>
                      <a:endParaRPr lang="it-IT" sz="900" dirty="0">
                        <a:effectLst/>
                        <a:latin typeface="+mn-lt"/>
                      </a:endParaRPr>
                    </a:p>
                  </a:txBody>
                  <a:tcPr marL="18277" marR="18277" marT="18277" marB="18277" anchor="b"/>
                </a:tc>
                <a:tc>
                  <a:txBody>
                    <a:bodyPr/>
                    <a:lstStyle/>
                    <a:p>
                      <a:pPr marL="36000" algn="just" rtl="0"/>
                      <a:r>
                        <a:rPr lang="it-IT" sz="900" dirty="0" smtClean="0">
                          <a:effectLst/>
                        </a:rPr>
                        <a:t>Consulenti E Collaboratori</a:t>
                      </a:r>
                      <a:endParaRPr lang="it-IT" sz="900" dirty="0">
                        <a:effectLst/>
                        <a:latin typeface="+mn-lt"/>
                      </a:endParaRPr>
                    </a:p>
                  </a:txBody>
                  <a:tcPr marL="18277" marR="18277" marT="18277" marB="18277" anchor="b"/>
                </a:tc>
                <a:tc>
                  <a:txBody>
                    <a:bodyPr/>
                    <a:lstStyle/>
                    <a:p>
                      <a:pPr algn="ctr" rtl="0"/>
                      <a:r>
                        <a:rPr lang="it-IT" sz="900">
                          <a:effectLst/>
                        </a:rPr>
                        <a:t>111 </a:t>
                      </a:r>
                      <a:endParaRPr lang="it-IT" sz="900">
                        <a:effectLst/>
                        <a:latin typeface="+mn-lt"/>
                      </a:endParaRPr>
                    </a:p>
                  </a:txBody>
                  <a:tcPr marL="18277" marR="18277" marT="18277" marB="18277" anchor="b"/>
                </a:tc>
              </a:tr>
              <a:tr h="169283">
                <a:tc>
                  <a:txBody>
                    <a:bodyPr/>
                    <a:lstStyle/>
                    <a:p>
                      <a:pPr algn="ctr" rtl="0"/>
                      <a:r>
                        <a:rPr lang="it-IT" sz="900" dirty="0">
                          <a:effectLst/>
                        </a:rPr>
                        <a:t>13</a:t>
                      </a:r>
                      <a:endParaRPr lang="it-IT" sz="900" dirty="0">
                        <a:effectLst/>
                        <a:latin typeface="+mn-lt"/>
                      </a:endParaRPr>
                    </a:p>
                  </a:txBody>
                  <a:tcPr marL="18277" marR="18277" marT="18277" marB="18277" anchor="b"/>
                </a:tc>
                <a:tc>
                  <a:txBody>
                    <a:bodyPr/>
                    <a:lstStyle/>
                    <a:p>
                      <a:pPr marL="36000" algn="just" rtl="0"/>
                      <a:r>
                        <a:rPr lang="it-IT" sz="900" dirty="0" smtClean="0">
                          <a:effectLst/>
                        </a:rPr>
                        <a:t>Bilanci</a:t>
                      </a:r>
                      <a:endParaRPr lang="it-IT" sz="900" dirty="0">
                        <a:effectLst/>
                        <a:latin typeface="+mn-lt"/>
                      </a:endParaRPr>
                    </a:p>
                  </a:txBody>
                  <a:tcPr marL="18277" marR="18277" marT="18277" marB="18277" anchor="b"/>
                </a:tc>
                <a:tc>
                  <a:txBody>
                    <a:bodyPr/>
                    <a:lstStyle/>
                    <a:p>
                      <a:pPr algn="ctr" rtl="0"/>
                      <a:r>
                        <a:rPr lang="it-IT" sz="900">
                          <a:effectLst/>
                        </a:rPr>
                        <a:t>76 </a:t>
                      </a:r>
                      <a:endParaRPr lang="it-IT" sz="900">
                        <a:effectLst/>
                        <a:latin typeface="+mn-lt"/>
                      </a:endParaRPr>
                    </a:p>
                  </a:txBody>
                  <a:tcPr marL="18277" marR="18277" marT="18277" marB="18277" anchor="b"/>
                </a:tc>
              </a:tr>
              <a:tr h="169283">
                <a:tc>
                  <a:txBody>
                    <a:bodyPr/>
                    <a:lstStyle/>
                    <a:p>
                      <a:pPr algn="ctr" rtl="0"/>
                      <a:r>
                        <a:rPr lang="it-IT" sz="900" dirty="0">
                          <a:effectLst/>
                        </a:rPr>
                        <a:t>7</a:t>
                      </a:r>
                      <a:endParaRPr lang="it-IT" sz="900" dirty="0">
                        <a:effectLst/>
                        <a:latin typeface="+mn-lt"/>
                      </a:endParaRPr>
                    </a:p>
                  </a:txBody>
                  <a:tcPr marL="18277" marR="18277" marT="18277" marB="18277" anchor="b"/>
                </a:tc>
                <a:tc>
                  <a:txBody>
                    <a:bodyPr/>
                    <a:lstStyle/>
                    <a:p>
                      <a:pPr marL="36000" algn="just" rtl="0"/>
                      <a:r>
                        <a:rPr lang="it-IT" sz="900" dirty="0" smtClean="0">
                          <a:effectLst/>
                        </a:rPr>
                        <a:t>Enti Controllati</a:t>
                      </a:r>
                      <a:endParaRPr lang="it-IT" sz="900" dirty="0">
                        <a:effectLst/>
                        <a:latin typeface="+mn-lt"/>
                      </a:endParaRPr>
                    </a:p>
                  </a:txBody>
                  <a:tcPr marL="18277" marR="18277" marT="18277" marB="18277" anchor="b"/>
                </a:tc>
                <a:tc>
                  <a:txBody>
                    <a:bodyPr/>
                    <a:lstStyle/>
                    <a:p>
                      <a:pPr algn="ctr" rtl="0"/>
                      <a:r>
                        <a:rPr lang="it-IT" sz="900">
                          <a:effectLst/>
                        </a:rPr>
                        <a:t>74 </a:t>
                      </a:r>
                      <a:endParaRPr lang="it-IT" sz="900">
                        <a:effectLst/>
                        <a:latin typeface="+mn-lt"/>
                      </a:endParaRPr>
                    </a:p>
                  </a:txBody>
                  <a:tcPr marL="18277" marR="18277" marT="18277" marB="18277" anchor="b"/>
                </a:tc>
              </a:tr>
              <a:tr h="169283">
                <a:tc>
                  <a:txBody>
                    <a:bodyPr/>
                    <a:lstStyle/>
                    <a:p>
                      <a:pPr algn="ctr" rtl="0"/>
                      <a:r>
                        <a:rPr lang="it-IT" sz="900" dirty="0">
                          <a:effectLst/>
                        </a:rPr>
                        <a:t>6</a:t>
                      </a:r>
                      <a:endParaRPr lang="it-IT" sz="900" dirty="0">
                        <a:effectLst/>
                        <a:latin typeface="+mn-lt"/>
                      </a:endParaRPr>
                    </a:p>
                  </a:txBody>
                  <a:tcPr marL="18277" marR="18277" marT="18277" marB="18277" anchor="b"/>
                </a:tc>
                <a:tc>
                  <a:txBody>
                    <a:bodyPr/>
                    <a:lstStyle/>
                    <a:p>
                      <a:pPr marL="36000" algn="just" rtl="0"/>
                      <a:r>
                        <a:rPr lang="it-IT" sz="900" dirty="0" smtClean="0">
                          <a:effectLst/>
                        </a:rPr>
                        <a:t>Performance</a:t>
                      </a:r>
                      <a:endParaRPr lang="it-IT" sz="900" dirty="0">
                        <a:effectLst/>
                        <a:latin typeface="+mn-lt"/>
                      </a:endParaRPr>
                    </a:p>
                  </a:txBody>
                  <a:tcPr marL="18277" marR="18277" marT="18277" marB="18277" anchor="b"/>
                </a:tc>
                <a:tc>
                  <a:txBody>
                    <a:bodyPr/>
                    <a:lstStyle/>
                    <a:p>
                      <a:pPr algn="ctr" rtl="0"/>
                      <a:r>
                        <a:rPr lang="it-IT" sz="900">
                          <a:effectLst/>
                        </a:rPr>
                        <a:t>72 </a:t>
                      </a:r>
                      <a:endParaRPr lang="it-IT" sz="900">
                        <a:effectLst/>
                        <a:latin typeface="+mn-lt"/>
                      </a:endParaRPr>
                    </a:p>
                  </a:txBody>
                  <a:tcPr marL="18277" marR="18277" marT="18277" marB="18277" anchor="b"/>
                </a:tc>
              </a:tr>
              <a:tr h="169283">
                <a:tc>
                  <a:txBody>
                    <a:bodyPr/>
                    <a:lstStyle/>
                    <a:p>
                      <a:pPr algn="ctr" rtl="0"/>
                      <a:r>
                        <a:rPr lang="it-IT" sz="900" dirty="0">
                          <a:effectLst/>
                        </a:rPr>
                        <a:t>8</a:t>
                      </a:r>
                      <a:endParaRPr lang="it-IT" sz="900" dirty="0">
                        <a:effectLst/>
                        <a:latin typeface="+mn-lt"/>
                      </a:endParaRPr>
                    </a:p>
                  </a:txBody>
                  <a:tcPr marL="18277" marR="18277" marT="18277" marB="18277" anchor="b"/>
                </a:tc>
                <a:tc>
                  <a:txBody>
                    <a:bodyPr/>
                    <a:lstStyle/>
                    <a:p>
                      <a:pPr marL="36000" algn="just" rtl="0"/>
                      <a:r>
                        <a:rPr lang="it-IT" sz="900" dirty="0" smtClean="0">
                          <a:effectLst/>
                        </a:rPr>
                        <a:t>Attività E Procedimenti</a:t>
                      </a:r>
                      <a:endParaRPr lang="it-IT" sz="900" dirty="0">
                        <a:effectLst/>
                        <a:latin typeface="+mn-lt"/>
                      </a:endParaRPr>
                    </a:p>
                  </a:txBody>
                  <a:tcPr marL="18277" marR="18277" marT="18277" marB="18277" anchor="b"/>
                </a:tc>
                <a:tc>
                  <a:txBody>
                    <a:bodyPr/>
                    <a:lstStyle/>
                    <a:p>
                      <a:pPr algn="ctr" rtl="0"/>
                      <a:r>
                        <a:rPr lang="it-IT" sz="900">
                          <a:effectLst/>
                        </a:rPr>
                        <a:t>58 </a:t>
                      </a:r>
                      <a:endParaRPr lang="it-IT" sz="900">
                        <a:effectLst/>
                        <a:latin typeface="+mn-lt"/>
                      </a:endParaRPr>
                    </a:p>
                  </a:txBody>
                  <a:tcPr marL="18277" marR="18277" marT="18277" marB="18277" anchor="b"/>
                </a:tc>
              </a:tr>
              <a:tr h="169283">
                <a:tc>
                  <a:txBody>
                    <a:bodyPr/>
                    <a:lstStyle/>
                    <a:p>
                      <a:pPr algn="ctr" rtl="0"/>
                      <a:r>
                        <a:rPr lang="it-IT" sz="900" dirty="0">
                          <a:effectLst/>
                        </a:rPr>
                        <a:t>9</a:t>
                      </a:r>
                      <a:endParaRPr lang="it-IT" sz="900" dirty="0">
                        <a:effectLst/>
                        <a:latin typeface="+mn-lt"/>
                      </a:endParaRPr>
                    </a:p>
                  </a:txBody>
                  <a:tcPr marL="18277" marR="18277" marT="18277" marB="18277" anchor="b"/>
                </a:tc>
                <a:tc>
                  <a:txBody>
                    <a:bodyPr/>
                    <a:lstStyle/>
                    <a:p>
                      <a:pPr marL="36000" algn="just" rtl="0"/>
                      <a:r>
                        <a:rPr lang="it-IT" sz="900" dirty="0" smtClean="0">
                          <a:effectLst/>
                        </a:rPr>
                        <a:t>Provvedimenti</a:t>
                      </a:r>
                      <a:endParaRPr lang="it-IT" sz="900" dirty="0">
                        <a:effectLst/>
                        <a:latin typeface="+mn-lt"/>
                      </a:endParaRPr>
                    </a:p>
                  </a:txBody>
                  <a:tcPr marL="18277" marR="18277" marT="18277" marB="18277" anchor="b"/>
                </a:tc>
                <a:tc>
                  <a:txBody>
                    <a:bodyPr/>
                    <a:lstStyle/>
                    <a:p>
                      <a:pPr algn="ctr" rtl="0"/>
                      <a:r>
                        <a:rPr lang="it-IT" sz="900">
                          <a:effectLst/>
                        </a:rPr>
                        <a:t>56 </a:t>
                      </a:r>
                      <a:endParaRPr lang="it-IT" sz="900">
                        <a:effectLst/>
                        <a:latin typeface="+mn-lt"/>
                      </a:endParaRPr>
                    </a:p>
                  </a:txBody>
                  <a:tcPr marL="18277" marR="18277" marT="18277" marB="18277" anchor="b"/>
                </a:tc>
              </a:tr>
              <a:tr h="169283">
                <a:tc>
                  <a:txBody>
                    <a:bodyPr/>
                    <a:lstStyle/>
                    <a:p>
                      <a:pPr algn="ctr" rtl="0"/>
                      <a:r>
                        <a:rPr lang="it-IT" sz="900" dirty="0">
                          <a:effectLst/>
                        </a:rPr>
                        <a:t>16</a:t>
                      </a:r>
                      <a:endParaRPr lang="it-IT" sz="900" dirty="0">
                        <a:effectLst/>
                        <a:latin typeface="+mn-lt"/>
                      </a:endParaRPr>
                    </a:p>
                  </a:txBody>
                  <a:tcPr marL="18277" marR="18277" marT="18277" marB="18277" anchor="b"/>
                </a:tc>
                <a:tc>
                  <a:txBody>
                    <a:bodyPr/>
                    <a:lstStyle/>
                    <a:p>
                      <a:pPr marL="36000" algn="just" rtl="0"/>
                      <a:r>
                        <a:rPr lang="it-IT" sz="900" dirty="0" smtClean="0">
                          <a:effectLst/>
                        </a:rPr>
                        <a:t>Servizi Erogati</a:t>
                      </a:r>
                      <a:endParaRPr lang="it-IT" sz="900" dirty="0">
                        <a:effectLst/>
                        <a:latin typeface="+mn-lt"/>
                      </a:endParaRPr>
                    </a:p>
                  </a:txBody>
                  <a:tcPr marL="18277" marR="18277" marT="18277" marB="18277" anchor="b"/>
                </a:tc>
                <a:tc>
                  <a:txBody>
                    <a:bodyPr/>
                    <a:lstStyle/>
                    <a:p>
                      <a:pPr algn="ctr" rtl="0"/>
                      <a:r>
                        <a:rPr lang="it-IT" sz="900">
                          <a:effectLst/>
                        </a:rPr>
                        <a:t>40 </a:t>
                      </a:r>
                      <a:endParaRPr lang="it-IT" sz="900">
                        <a:effectLst/>
                        <a:latin typeface="+mn-lt"/>
                      </a:endParaRPr>
                    </a:p>
                  </a:txBody>
                  <a:tcPr marL="18277" marR="18277" marT="18277" marB="18277" anchor="b"/>
                </a:tc>
              </a:tr>
              <a:tr h="169283">
                <a:tc>
                  <a:txBody>
                    <a:bodyPr/>
                    <a:lstStyle/>
                    <a:p>
                      <a:pPr algn="ctr" rtl="0"/>
                      <a:r>
                        <a:rPr lang="it-IT" sz="900" dirty="0">
                          <a:effectLst/>
                        </a:rPr>
                        <a:t>22</a:t>
                      </a:r>
                      <a:endParaRPr lang="it-IT" sz="900" dirty="0">
                        <a:effectLst/>
                        <a:latin typeface="+mn-lt"/>
                      </a:endParaRPr>
                    </a:p>
                  </a:txBody>
                  <a:tcPr marL="18277" marR="18277" marT="18277" marB="18277" anchor="b"/>
                </a:tc>
                <a:tc>
                  <a:txBody>
                    <a:bodyPr/>
                    <a:lstStyle/>
                    <a:p>
                      <a:pPr marL="36000" algn="just" rtl="0"/>
                      <a:r>
                        <a:rPr lang="it-IT" sz="900" dirty="0" smtClean="0">
                          <a:effectLst/>
                        </a:rPr>
                        <a:t>Altri Contenuti</a:t>
                      </a:r>
                      <a:endParaRPr lang="it-IT" sz="900" dirty="0">
                        <a:effectLst/>
                        <a:latin typeface="+mn-lt"/>
                      </a:endParaRPr>
                    </a:p>
                  </a:txBody>
                  <a:tcPr marL="18277" marR="18277" marT="18277" marB="18277" anchor="b"/>
                </a:tc>
                <a:tc>
                  <a:txBody>
                    <a:bodyPr/>
                    <a:lstStyle/>
                    <a:p>
                      <a:pPr algn="ctr" rtl="0"/>
                      <a:r>
                        <a:rPr lang="it-IT" sz="900">
                          <a:effectLst/>
                        </a:rPr>
                        <a:t>33 </a:t>
                      </a:r>
                      <a:endParaRPr lang="it-IT" sz="900">
                        <a:effectLst/>
                        <a:latin typeface="+mn-lt"/>
                      </a:endParaRPr>
                    </a:p>
                  </a:txBody>
                  <a:tcPr marL="18277" marR="18277" marT="18277" marB="18277" anchor="b"/>
                </a:tc>
              </a:tr>
              <a:tr h="169283">
                <a:tc>
                  <a:txBody>
                    <a:bodyPr/>
                    <a:lstStyle/>
                    <a:p>
                      <a:pPr algn="ctr" rtl="0"/>
                      <a:r>
                        <a:rPr lang="it-IT" sz="900" dirty="0">
                          <a:effectLst/>
                        </a:rPr>
                        <a:t>17</a:t>
                      </a:r>
                      <a:endParaRPr lang="it-IT" sz="900" dirty="0">
                        <a:effectLst/>
                        <a:latin typeface="+mn-lt"/>
                      </a:endParaRPr>
                    </a:p>
                  </a:txBody>
                  <a:tcPr marL="18277" marR="18277" marT="18277" marB="18277" anchor="b"/>
                </a:tc>
                <a:tc>
                  <a:txBody>
                    <a:bodyPr/>
                    <a:lstStyle/>
                    <a:p>
                      <a:pPr marL="36000" algn="just" rtl="0"/>
                      <a:r>
                        <a:rPr lang="it-IT" sz="900" dirty="0" smtClean="0">
                          <a:effectLst/>
                        </a:rPr>
                        <a:t>Pagamenti Dell'amministrazione</a:t>
                      </a:r>
                      <a:endParaRPr lang="it-IT" sz="900" dirty="0">
                        <a:effectLst/>
                        <a:latin typeface="+mn-lt"/>
                      </a:endParaRPr>
                    </a:p>
                  </a:txBody>
                  <a:tcPr marL="18277" marR="18277" marT="18277" marB="18277" anchor="b"/>
                </a:tc>
                <a:tc>
                  <a:txBody>
                    <a:bodyPr/>
                    <a:lstStyle/>
                    <a:p>
                      <a:pPr algn="ctr" rtl="0"/>
                      <a:r>
                        <a:rPr lang="it-IT" sz="900">
                          <a:effectLst/>
                        </a:rPr>
                        <a:t>23 </a:t>
                      </a:r>
                      <a:endParaRPr lang="it-IT" sz="900">
                        <a:effectLst/>
                        <a:latin typeface="+mn-lt"/>
                      </a:endParaRPr>
                    </a:p>
                  </a:txBody>
                  <a:tcPr marL="18277" marR="18277" marT="18277" marB="18277" anchor="b"/>
                </a:tc>
              </a:tr>
              <a:tr h="169283">
                <a:tc>
                  <a:txBody>
                    <a:bodyPr/>
                    <a:lstStyle/>
                    <a:p>
                      <a:pPr algn="ctr" rtl="0"/>
                      <a:r>
                        <a:rPr lang="it-IT" sz="900" dirty="0">
                          <a:effectLst/>
                        </a:rPr>
                        <a:t>10</a:t>
                      </a:r>
                      <a:endParaRPr lang="it-IT" sz="900" dirty="0">
                        <a:effectLst/>
                        <a:latin typeface="+mn-lt"/>
                      </a:endParaRPr>
                    </a:p>
                  </a:txBody>
                  <a:tcPr marL="18277" marR="18277" marT="18277" marB="18277" anchor="b"/>
                </a:tc>
                <a:tc>
                  <a:txBody>
                    <a:bodyPr/>
                    <a:lstStyle/>
                    <a:p>
                      <a:pPr marL="36000" algn="just" rtl="0"/>
                      <a:r>
                        <a:rPr lang="it-IT" sz="900" dirty="0" smtClean="0">
                          <a:effectLst/>
                        </a:rPr>
                        <a:t>Controlli Su Imprese</a:t>
                      </a:r>
                      <a:endParaRPr lang="it-IT" sz="900" dirty="0">
                        <a:effectLst/>
                        <a:latin typeface="+mn-lt"/>
                      </a:endParaRPr>
                    </a:p>
                  </a:txBody>
                  <a:tcPr marL="18277" marR="18277" marT="18277" marB="18277" anchor="b"/>
                </a:tc>
                <a:tc>
                  <a:txBody>
                    <a:bodyPr/>
                    <a:lstStyle/>
                    <a:p>
                      <a:pPr algn="ctr" rtl="0"/>
                      <a:r>
                        <a:rPr lang="it-IT" sz="900">
                          <a:effectLst/>
                        </a:rPr>
                        <a:t>15 </a:t>
                      </a:r>
                      <a:endParaRPr lang="it-IT" sz="900">
                        <a:effectLst/>
                        <a:latin typeface="+mn-lt"/>
                      </a:endParaRPr>
                    </a:p>
                  </a:txBody>
                  <a:tcPr marL="18277" marR="18277" marT="18277" marB="18277" anchor="b"/>
                </a:tc>
              </a:tr>
              <a:tr h="169283">
                <a:tc>
                  <a:txBody>
                    <a:bodyPr/>
                    <a:lstStyle/>
                    <a:p>
                      <a:pPr algn="ctr" rtl="0"/>
                      <a:r>
                        <a:rPr lang="it-IT" sz="900" dirty="0">
                          <a:effectLst/>
                        </a:rPr>
                        <a:t>14</a:t>
                      </a:r>
                      <a:endParaRPr lang="it-IT" sz="900" dirty="0">
                        <a:effectLst/>
                        <a:latin typeface="+mn-lt"/>
                      </a:endParaRPr>
                    </a:p>
                  </a:txBody>
                  <a:tcPr marL="18277" marR="18277" marT="18277" marB="18277" anchor="b"/>
                </a:tc>
                <a:tc>
                  <a:txBody>
                    <a:bodyPr/>
                    <a:lstStyle/>
                    <a:p>
                      <a:pPr marL="36000" algn="just" rtl="0"/>
                      <a:r>
                        <a:rPr lang="it-IT" sz="900" dirty="0" smtClean="0">
                          <a:effectLst/>
                        </a:rPr>
                        <a:t>Beni Immobili e gestione del patrimonio</a:t>
                      </a:r>
                      <a:endParaRPr lang="it-IT" sz="900" dirty="0">
                        <a:effectLst/>
                        <a:latin typeface="+mn-lt"/>
                      </a:endParaRPr>
                    </a:p>
                  </a:txBody>
                  <a:tcPr marL="18277" marR="18277" marT="18277" marB="18277" anchor="b"/>
                </a:tc>
                <a:tc>
                  <a:txBody>
                    <a:bodyPr/>
                    <a:lstStyle/>
                    <a:p>
                      <a:pPr algn="ctr" rtl="0"/>
                      <a:r>
                        <a:rPr lang="it-IT" sz="900">
                          <a:effectLst/>
                        </a:rPr>
                        <a:t>15 </a:t>
                      </a:r>
                      <a:endParaRPr lang="it-IT" sz="900">
                        <a:effectLst/>
                        <a:latin typeface="+mn-lt"/>
                      </a:endParaRPr>
                    </a:p>
                  </a:txBody>
                  <a:tcPr marL="18277" marR="18277" marT="18277" marB="18277" anchor="b"/>
                </a:tc>
              </a:tr>
              <a:tr h="169283">
                <a:tc>
                  <a:txBody>
                    <a:bodyPr/>
                    <a:lstStyle/>
                    <a:p>
                      <a:pPr algn="ctr" rtl="0"/>
                      <a:r>
                        <a:rPr lang="it-IT" sz="900" dirty="0">
                          <a:effectLst/>
                        </a:rPr>
                        <a:t>20</a:t>
                      </a:r>
                      <a:endParaRPr lang="it-IT" sz="900" dirty="0">
                        <a:effectLst/>
                        <a:latin typeface="+mn-lt"/>
                      </a:endParaRPr>
                    </a:p>
                  </a:txBody>
                  <a:tcPr marL="18277" marR="18277" marT="18277" marB="18277" anchor="b"/>
                </a:tc>
                <a:tc>
                  <a:txBody>
                    <a:bodyPr/>
                    <a:lstStyle/>
                    <a:p>
                      <a:pPr marL="36000" algn="just" rtl="0"/>
                      <a:r>
                        <a:rPr lang="it-IT" sz="900" dirty="0" smtClean="0">
                          <a:effectLst/>
                        </a:rPr>
                        <a:t>Informazioni Ambientali</a:t>
                      </a:r>
                      <a:endParaRPr lang="it-IT" sz="900" dirty="0">
                        <a:effectLst/>
                        <a:latin typeface="+mn-lt"/>
                      </a:endParaRPr>
                    </a:p>
                  </a:txBody>
                  <a:tcPr marL="18277" marR="18277" marT="18277" marB="18277" anchor="b"/>
                </a:tc>
                <a:tc>
                  <a:txBody>
                    <a:bodyPr/>
                    <a:lstStyle/>
                    <a:p>
                      <a:pPr algn="ctr" rtl="0"/>
                      <a:r>
                        <a:rPr lang="it-IT" sz="900">
                          <a:effectLst/>
                        </a:rPr>
                        <a:t>8 </a:t>
                      </a:r>
                      <a:endParaRPr lang="it-IT" sz="900">
                        <a:effectLst/>
                        <a:latin typeface="+mn-lt"/>
                      </a:endParaRPr>
                    </a:p>
                  </a:txBody>
                  <a:tcPr marL="18277" marR="18277" marT="18277" marB="18277" anchor="b"/>
                </a:tc>
              </a:tr>
              <a:tr h="169283">
                <a:tc>
                  <a:txBody>
                    <a:bodyPr/>
                    <a:lstStyle/>
                    <a:p>
                      <a:pPr algn="ctr" rtl="0"/>
                      <a:r>
                        <a:rPr lang="it-IT" sz="900" dirty="0">
                          <a:effectLst/>
                        </a:rPr>
                        <a:t>18</a:t>
                      </a:r>
                      <a:endParaRPr lang="it-IT" sz="900" dirty="0">
                        <a:effectLst/>
                        <a:latin typeface="+mn-lt"/>
                      </a:endParaRPr>
                    </a:p>
                  </a:txBody>
                  <a:tcPr marL="18277" marR="18277" marT="18277" marB="18277" anchor="b"/>
                </a:tc>
                <a:tc>
                  <a:txBody>
                    <a:bodyPr/>
                    <a:lstStyle/>
                    <a:p>
                      <a:pPr marL="36000" algn="just" rtl="0"/>
                      <a:r>
                        <a:rPr lang="it-IT" sz="900" dirty="0" smtClean="0">
                          <a:effectLst/>
                        </a:rPr>
                        <a:t>Opere Pubbliche</a:t>
                      </a:r>
                      <a:endParaRPr lang="it-IT" sz="900" dirty="0">
                        <a:effectLst/>
                        <a:latin typeface="+mn-lt"/>
                      </a:endParaRPr>
                    </a:p>
                  </a:txBody>
                  <a:tcPr marL="18277" marR="18277" marT="18277" marB="18277" anchor="b"/>
                </a:tc>
                <a:tc>
                  <a:txBody>
                    <a:bodyPr/>
                    <a:lstStyle/>
                    <a:p>
                      <a:pPr algn="ctr" rtl="0"/>
                      <a:r>
                        <a:rPr lang="it-IT" sz="900">
                          <a:effectLst/>
                        </a:rPr>
                        <a:t>7 </a:t>
                      </a:r>
                      <a:endParaRPr lang="it-IT" sz="900">
                        <a:effectLst/>
                        <a:latin typeface="+mn-lt"/>
                      </a:endParaRPr>
                    </a:p>
                  </a:txBody>
                  <a:tcPr marL="18277" marR="18277" marT="18277" marB="18277" anchor="b"/>
                </a:tc>
              </a:tr>
              <a:tr h="169283">
                <a:tc>
                  <a:txBody>
                    <a:bodyPr/>
                    <a:lstStyle/>
                    <a:p>
                      <a:pPr algn="ctr" rtl="0"/>
                      <a:r>
                        <a:rPr lang="it-IT" sz="900" dirty="0">
                          <a:effectLst/>
                        </a:rPr>
                        <a:t>15</a:t>
                      </a:r>
                      <a:endParaRPr lang="it-IT" sz="900" dirty="0">
                        <a:effectLst/>
                        <a:latin typeface="+mn-lt"/>
                      </a:endParaRPr>
                    </a:p>
                  </a:txBody>
                  <a:tcPr marL="18277" marR="18277" marT="18277" marB="18277" anchor="b"/>
                </a:tc>
                <a:tc>
                  <a:txBody>
                    <a:bodyPr/>
                    <a:lstStyle/>
                    <a:p>
                      <a:pPr marL="36000" algn="just" rtl="0"/>
                      <a:r>
                        <a:rPr lang="it-IT" sz="900" dirty="0" smtClean="0">
                          <a:effectLst/>
                        </a:rPr>
                        <a:t>Controlli rilievi sull'amministrazione</a:t>
                      </a:r>
                      <a:endParaRPr lang="it-IT" sz="900" dirty="0">
                        <a:effectLst/>
                        <a:latin typeface="+mn-lt"/>
                      </a:endParaRPr>
                    </a:p>
                  </a:txBody>
                  <a:tcPr marL="18277" marR="18277" marT="18277" marB="18277" anchor="b"/>
                </a:tc>
                <a:tc>
                  <a:txBody>
                    <a:bodyPr/>
                    <a:lstStyle/>
                    <a:p>
                      <a:pPr algn="ctr" rtl="0"/>
                      <a:r>
                        <a:rPr lang="it-IT" sz="900">
                          <a:effectLst/>
                        </a:rPr>
                        <a:t>6 </a:t>
                      </a:r>
                      <a:endParaRPr lang="it-IT" sz="900">
                        <a:effectLst/>
                        <a:latin typeface="+mn-lt"/>
                      </a:endParaRPr>
                    </a:p>
                  </a:txBody>
                  <a:tcPr marL="18277" marR="18277" marT="18277" marB="18277" anchor="b"/>
                </a:tc>
              </a:tr>
              <a:tr h="169283">
                <a:tc>
                  <a:txBody>
                    <a:bodyPr/>
                    <a:lstStyle/>
                    <a:p>
                      <a:pPr algn="ctr" rtl="0"/>
                      <a:r>
                        <a:rPr lang="it-IT" sz="900" dirty="0">
                          <a:effectLst/>
                        </a:rPr>
                        <a:t>21</a:t>
                      </a:r>
                      <a:endParaRPr lang="it-IT" sz="900" dirty="0">
                        <a:effectLst/>
                        <a:latin typeface="+mn-lt"/>
                      </a:endParaRPr>
                    </a:p>
                  </a:txBody>
                  <a:tcPr marL="18277" marR="18277" marT="18277" marB="18277" anchor="b"/>
                </a:tc>
                <a:tc>
                  <a:txBody>
                    <a:bodyPr/>
                    <a:lstStyle/>
                    <a:p>
                      <a:pPr marL="36000" algn="just" rtl="0"/>
                      <a:r>
                        <a:rPr lang="it-IT" sz="900" dirty="0" smtClean="0">
                          <a:effectLst/>
                        </a:rPr>
                        <a:t>Interventi Straordinari Emergenza</a:t>
                      </a:r>
                      <a:endParaRPr lang="it-IT" sz="900" dirty="0">
                        <a:effectLst/>
                        <a:latin typeface="+mn-lt"/>
                      </a:endParaRPr>
                    </a:p>
                  </a:txBody>
                  <a:tcPr marL="18277" marR="18277" marT="18277" marB="18277" anchor="b"/>
                </a:tc>
                <a:tc>
                  <a:txBody>
                    <a:bodyPr/>
                    <a:lstStyle/>
                    <a:p>
                      <a:pPr algn="ctr" rtl="0"/>
                      <a:r>
                        <a:rPr lang="it-IT" sz="900">
                          <a:effectLst/>
                        </a:rPr>
                        <a:t>6 </a:t>
                      </a:r>
                      <a:endParaRPr lang="it-IT" sz="900">
                        <a:effectLst/>
                        <a:latin typeface="+mn-lt"/>
                      </a:endParaRPr>
                    </a:p>
                  </a:txBody>
                  <a:tcPr marL="18277" marR="18277" marT="18277" marB="18277" anchor="b"/>
                </a:tc>
              </a:tr>
              <a:tr h="169283">
                <a:tc>
                  <a:txBody>
                    <a:bodyPr/>
                    <a:lstStyle/>
                    <a:p>
                      <a:pPr algn="ctr" rtl="0"/>
                      <a:r>
                        <a:rPr lang="it-IT" sz="900" dirty="0">
                          <a:effectLst/>
                        </a:rPr>
                        <a:t>19</a:t>
                      </a:r>
                      <a:endParaRPr lang="it-IT" sz="900" dirty="0">
                        <a:effectLst/>
                        <a:latin typeface="+mn-lt"/>
                      </a:endParaRPr>
                    </a:p>
                  </a:txBody>
                  <a:tcPr marL="18277" marR="18277" marT="18277" marB="18277" anchor="b"/>
                </a:tc>
                <a:tc>
                  <a:txBody>
                    <a:bodyPr/>
                    <a:lstStyle/>
                    <a:p>
                      <a:pPr marL="36000" algn="just" rtl="0"/>
                      <a:r>
                        <a:rPr lang="it-IT" sz="900" dirty="0" smtClean="0">
                          <a:effectLst/>
                        </a:rPr>
                        <a:t>Pianificazione e governo del territorio</a:t>
                      </a:r>
                      <a:endParaRPr lang="it-IT" sz="900" dirty="0">
                        <a:effectLst/>
                        <a:latin typeface="+mn-lt"/>
                      </a:endParaRPr>
                    </a:p>
                  </a:txBody>
                  <a:tcPr marL="18277" marR="18277" marT="18277" marB="18277" anchor="b"/>
                </a:tc>
                <a:tc>
                  <a:txBody>
                    <a:bodyPr/>
                    <a:lstStyle/>
                    <a:p>
                      <a:pPr algn="ctr" rtl="0"/>
                      <a:r>
                        <a:rPr lang="it-IT" sz="900">
                          <a:effectLst/>
                        </a:rPr>
                        <a:t>5 </a:t>
                      </a:r>
                      <a:endParaRPr lang="it-IT" sz="900">
                        <a:effectLst/>
                        <a:latin typeface="+mn-lt"/>
                      </a:endParaRPr>
                    </a:p>
                  </a:txBody>
                  <a:tcPr marL="18277" marR="18277" marT="18277" marB="18277" anchor="b"/>
                </a:tc>
              </a:tr>
              <a:tr h="302945">
                <a:tc>
                  <a:txBody>
                    <a:bodyPr/>
                    <a:lstStyle/>
                    <a:p>
                      <a:pPr algn="just" rtl="0"/>
                      <a:r>
                        <a:rPr lang="it-IT" sz="900" dirty="0">
                          <a:effectLst/>
                        </a:rPr>
                        <a:t/>
                      </a:r>
                      <a:br>
                        <a:rPr lang="it-IT" sz="900" dirty="0">
                          <a:effectLst/>
                        </a:rPr>
                      </a:br>
                      <a:endParaRPr lang="it-IT" sz="900" dirty="0">
                        <a:effectLst/>
                        <a:latin typeface="+mn-lt"/>
                      </a:endParaRPr>
                    </a:p>
                  </a:txBody>
                  <a:tcPr marL="18277" marR="18277" marT="18277" marB="18277" anchor="ctr"/>
                </a:tc>
                <a:tc>
                  <a:txBody>
                    <a:bodyPr/>
                    <a:lstStyle/>
                    <a:p>
                      <a:pPr marL="36000" algn="just" rtl="0"/>
                      <a:r>
                        <a:rPr lang="it-IT" sz="900" dirty="0" smtClean="0">
                          <a:effectLst/>
                        </a:rPr>
                        <a:t>Totale </a:t>
                      </a:r>
                      <a:r>
                        <a:rPr lang="it-IT" sz="900" dirty="0">
                          <a:effectLst/>
                        </a:rPr>
                        <a:t>visite </a:t>
                      </a:r>
                      <a:endParaRPr lang="it-IT" sz="900" dirty="0">
                        <a:effectLst/>
                        <a:latin typeface="+mn-lt"/>
                      </a:endParaRPr>
                    </a:p>
                  </a:txBody>
                  <a:tcPr marL="18277" marR="18277" marT="18277" marB="18277" anchor="ctr"/>
                </a:tc>
                <a:tc>
                  <a:txBody>
                    <a:bodyPr/>
                    <a:lstStyle/>
                    <a:p>
                      <a:pPr algn="ctr" rtl="0"/>
                      <a:r>
                        <a:rPr lang="it-IT" sz="900" dirty="0">
                          <a:effectLst/>
                        </a:rPr>
                        <a:t>3.794 </a:t>
                      </a:r>
                      <a:endParaRPr lang="it-IT" sz="900" dirty="0">
                        <a:effectLst/>
                        <a:latin typeface="+mn-lt"/>
                      </a:endParaRPr>
                    </a:p>
                  </a:txBody>
                  <a:tcPr marL="18277" marR="18277" marT="18277" marB="18277" anchor="ctr"/>
                </a:tc>
              </a:tr>
            </a:tbl>
          </a:graphicData>
        </a:graphic>
      </p:graphicFrame>
      <p:sp>
        <p:nvSpPr>
          <p:cNvPr id="5" name="Rettangolo 4"/>
          <p:cNvSpPr/>
          <p:nvPr/>
        </p:nvSpPr>
        <p:spPr>
          <a:xfrm>
            <a:off x="6110868" y="4097614"/>
            <a:ext cx="5910147" cy="1492716"/>
          </a:xfrm>
          <a:prstGeom prst="rect">
            <a:avLst/>
          </a:prstGeom>
        </p:spPr>
        <p:txBody>
          <a:bodyPr wrap="square">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 la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segnalazione degli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utenti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di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eventuali ritardi e inadempienze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nella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pubblicazione dei dati della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trasparenza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http</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www.an.camcom.gov.it/responsabile</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è previsto che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Responsabile del procedimento di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pubblicazione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raccoglie le segnalazioni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su eventuali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contenuti obsoleti ovvero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sulla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non corrispondenza delle informazioni presenti sul sito a quelle contenute nei provvedimenti originali, nonché eventuali suggerimenti per il miglioramento del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sito</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t>
            </a:r>
          </a:p>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a:r>
            <a:b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b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Nel 2013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non vi è stata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alcuna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proposta né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segnalazione da parte degli stakeholder.</a:t>
            </a:r>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p:txBody>
      </p:sp>
      <p:sp>
        <p:nvSpPr>
          <p:cNvPr id="6" name="Segnaposto numero diapositiva 5"/>
          <p:cNvSpPr>
            <a:spLocks noGrp="1"/>
          </p:cNvSpPr>
          <p:nvPr>
            <p:ph type="sldNum" sz="quarter" idx="12"/>
          </p:nvPr>
        </p:nvSpPr>
        <p:spPr/>
        <p:txBody>
          <a:bodyPr/>
          <a:lstStyle/>
          <a:p>
            <a:fld id="{98D9D6CD-C7D4-42E0-A31B-525549CA2A1D}" type="slidenum">
              <a:rPr lang="it-IT" smtClean="0"/>
              <a:t>62</a:t>
            </a:fld>
            <a:endParaRPr lang="it-IT"/>
          </a:p>
        </p:txBody>
      </p:sp>
    </p:spTree>
    <p:extLst>
      <p:ext uri="{BB962C8B-B14F-4D97-AF65-F5344CB8AC3E}">
        <p14:creationId xmlns:p14="http://schemas.microsoft.com/office/powerpoint/2010/main" val="343724006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3914" y="5755"/>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338956" y="6375288"/>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63</a:t>
            </a:fld>
            <a:endParaRPr lang="it-IT" sz="1400" dirty="0"/>
          </a:p>
        </p:txBody>
      </p:sp>
      <p:graphicFrame>
        <p:nvGraphicFramePr>
          <p:cNvPr id="4" name="Tabella 3"/>
          <p:cNvGraphicFramePr>
            <a:graphicFrameLocks noGrp="1"/>
          </p:cNvGraphicFramePr>
          <p:nvPr>
            <p:extLst>
              <p:ext uri="{D42A27DB-BD31-4B8C-83A1-F6EECF244321}">
                <p14:modId xmlns:p14="http://schemas.microsoft.com/office/powerpoint/2010/main" val="393880034"/>
              </p:ext>
            </p:extLst>
          </p:nvPr>
        </p:nvGraphicFramePr>
        <p:xfrm>
          <a:off x="2724458" y="2554071"/>
          <a:ext cx="2238004" cy="1463040"/>
        </p:xfrm>
        <a:graphic>
          <a:graphicData uri="http://schemas.openxmlformats.org/drawingml/2006/table">
            <a:tbl>
              <a:tblPr firstRow="1" bandRow="1">
                <a:tableStyleId>{5C22544A-7EE6-4342-B048-85BDC9FD1C3A}</a:tableStyleId>
              </a:tblPr>
              <a:tblGrid>
                <a:gridCol w="597669"/>
                <a:gridCol w="1640335"/>
              </a:tblGrid>
              <a:tr h="228168">
                <a:tc gridSpan="2">
                  <a:txBody>
                    <a:bodyPr/>
                    <a:lstStyle/>
                    <a:p>
                      <a:pPr algn="l"/>
                      <a:r>
                        <a:rPr lang="it-IT" sz="1000" b="1" dirty="0" smtClean="0">
                          <a:latin typeface="Arial" panose="020B0604020202020204" pitchFamily="34" charset="0"/>
                          <a:cs typeface="Arial" panose="020B0604020202020204" pitchFamily="34" charset="0"/>
                        </a:rPr>
                        <a:t>SCALA DI VALUTAZIONE</a:t>
                      </a:r>
                      <a:endParaRPr lang="it-IT" sz="1000" b="1" dirty="0">
                        <a:latin typeface="Arial" panose="020B0604020202020204" pitchFamily="34" charset="0"/>
                        <a:cs typeface="Arial" panose="020B0604020202020204" pitchFamily="34" charset="0"/>
                      </a:endParaRPr>
                    </a:p>
                  </a:txBody>
                  <a:tcPr/>
                </a:tc>
                <a:tc hMerge="1">
                  <a:txBody>
                    <a:bodyPr/>
                    <a:lstStyle/>
                    <a:p>
                      <a:endParaRPr lang="it-IT" sz="1100" dirty="0">
                        <a:latin typeface="Arial" panose="020B0604020202020204" pitchFamily="34" charset="0"/>
                        <a:cs typeface="Arial" panose="020B0604020202020204" pitchFamily="34" charset="0"/>
                      </a:endParaRPr>
                    </a:p>
                  </a:txBody>
                  <a:tcPr/>
                </a:tc>
              </a:tr>
              <a:tr h="228168">
                <a:tc>
                  <a:txBody>
                    <a:bodyPr/>
                    <a:lstStyle/>
                    <a:p>
                      <a:pPr algn="ctr"/>
                      <a:r>
                        <a:rPr lang="it-IT" sz="1000" dirty="0" smtClean="0">
                          <a:latin typeface="Arial" panose="020B0604020202020204" pitchFamily="34" charset="0"/>
                          <a:cs typeface="Arial" panose="020B0604020202020204" pitchFamily="34" charset="0"/>
                        </a:rPr>
                        <a:t>1</a:t>
                      </a:r>
                      <a:endParaRPr lang="it-IT" sz="1000" b="1" dirty="0">
                        <a:latin typeface="Arial" panose="020B0604020202020204" pitchFamily="34" charset="0"/>
                        <a:cs typeface="Arial" panose="020B0604020202020204" pitchFamily="34" charset="0"/>
                      </a:endParaRPr>
                    </a:p>
                  </a:txBody>
                  <a:tcPr/>
                </a:tc>
                <a:tc>
                  <a:txBody>
                    <a:bodyPr/>
                    <a:lstStyle/>
                    <a:p>
                      <a:r>
                        <a:rPr lang="it-IT" sz="1000" dirty="0" smtClean="0">
                          <a:latin typeface="Arial" panose="020B0604020202020204" pitchFamily="34" charset="0"/>
                          <a:cs typeface="Arial" panose="020B0604020202020204" pitchFamily="34" charset="0"/>
                        </a:rPr>
                        <a:t>Insufficiente</a:t>
                      </a:r>
                      <a:endParaRPr lang="it-IT" sz="1000" dirty="0">
                        <a:latin typeface="Arial" panose="020B0604020202020204" pitchFamily="34" charset="0"/>
                        <a:cs typeface="Arial" panose="020B0604020202020204" pitchFamily="34" charset="0"/>
                      </a:endParaRPr>
                    </a:p>
                  </a:txBody>
                  <a:tcPr/>
                </a:tc>
              </a:tr>
              <a:tr h="228168">
                <a:tc>
                  <a:txBody>
                    <a:bodyPr/>
                    <a:lstStyle/>
                    <a:p>
                      <a:pPr algn="ctr"/>
                      <a:r>
                        <a:rPr lang="it-IT" sz="1000" dirty="0" smtClean="0">
                          <a:latin typeface="Arial" panose="020B0604020202020204" pitchFamily="34" charset="0"/>
                          <a:cs typeface="Arial" panose="020B0604020202020204" pitchFamily="34" charset="0"/>
                        </a:rPr>
                        <a:t>2</a:t>
                      </a:r>
                      <a:endParaRPr lang="it-IT" sz="1000" b="1" dirty="0">
                        <a:latin typeface="Arial" panose="020B0604020202020204" pitchFamily="34" charset="0"/>
                        <a:cs typeface="Arial" panose="020B0604020202020204" pitchFamily="34" charset="0"/>
                      </a:endParaRPr>
                    </a:p>
                  </a:txBody>
                  <a:tcPr/>
                </a:tc>
                <a:tc>
                  <a:txBody>
                    <a:bodyPr/>
                    <a:lstStyle/>
                    <a:p>
                      <a:r>
                        <a:rPr lang="it-IT" sz="1000" dirty="0" smtClean="0">
                          <a:latin typeface="Arial" panose="020B0604020202020204" pitchFamily="34" charset="0"/>
                          <a:cs typeface="Arial" panose="020B0604020202020204" pitchFamily="34" charset="0"/>
                        </a:rPr>
                        <a:t>Sufficiente</a:t>
                      </a:r>
                      <a:endParaRPr lang="it-IT" sz="1000" dirty="0">
                        <a:latin typeface="Arial" panose="020B0604020202020204" pitchFamily="34" charset="0"/>
                        <a:cs typeface="Arial" panose="020B0604020202020204" pitchFamily="34" charset="0"/>
                      </a:endParaRPr>
                    </a:p>
                  </a:txBody>
                  <a:tcPr/>
                </a:tc>
              </a:tr>
              <a:tr h="228168">
                <a:tc>
                  <a:txBody>
                    <a:bodyPr/>
                    <a:lstStyle/>
                    <a:p>
                      <a:pPr algn="ctr"/>
                      <a:r>
                        <a:rPr lang="it-IT" sz="1000" dirty="0" smtClean="0">
                          <a:latin typeface="Arial" panose="020B0604020202020204" pitchFamily="34" charset="0"/>
                          <a:cs typeface="Arial" panose="020B0604020202020204" pitchFamily="34" charset="0"/>
                        </a:rPr>
                        <a:t>3</a:t>
                      </a:r>
                      <a:endParaRPr lang="it-IT" sz="1000" b="1" dirty="0">
                        <a:latin typeface="Arial" panose="020B0604020202020204" pitchFamily="34" charset="0"/>
                        <a:cs typeface="Arial" panose="020B0604020202020204" pitchFamily="34" charset="0"/>
                      </a:endParaRPr>
                    </a:p>
                  </a:txBody>
                  <a:tcPr/>
                </a:tc>
                <a:tc>
                  <a:txBody>
                    <a:bodyPr/>
                    <a:lstStyle/>
                    <a:p>
                      <a:r>
                        <a:rPr lang="it-IT" sz="1000" dirty="0" smtClean="0">
                          <a:latin typeface="Arial" panose="020B0604020202020204" pitchFamily="34" charset="0"/>
                          <a:cs typeface="Arial" panose="020B0604020202020204" pitchFamily="34" charset="0"/>
                        </a:rPr>
                        <a:t>Discreto</a:t>
                      </a:r>
                      <a:endParaRPr lang="it-IT" sz="1000" dirty="0">
                        <a:latin typeface="Arial" panose="020B0604020202020204" pitchFamily="34" charset="0"/>
                        <a:cs typeface="Arial" panose="020B0604020202020204" pitchFamily="34" charset="0"/>
                      </a:endParaRPr>
                    </a:p>
                  </a:txBody>
                  <a:tcPr/>
                </a:tc>
              </a:tr>
              <a:tr h="228168">
                <a:tc>
                  <a:txBody>
                    <a:bodyPr/>
                    <a:lstStyle/>
                    <a:p>
                      <a:pPr algn="ctr"/>
                      <a:r>
                        <a:rPr lang="it-IT" sz="1000" dirty="0" smtClean="0">
                          <a:latin typeface="Arial" panose="020B0604020202020204" pitchFamily="34" charset="0"/>
                          <a:cs typeface="Arial" panose="020B0604020202020204" pitchFamily="34" charset="0"/>
                        </a:rPr>
                        <a:t>4</a:t>
                      </a:r>
                      <a:endParaRPr lang="it-IT" sz="1000" b="1" dirty="0">
                        <a:latin typeface="Arial" panose="020B0604020202020204" pitchFamily="34" charset="0"/>
                        <a:cs typeface="Arial" panose="020B0604020202020204" pitchFamily="34" charset="0"/>
                      </a:endParaRPr>
                    </a:p>
                  </a:txBody>
                  <a:tcPr/>
                </a:tc>
                <a:tc>
                  <a:txBody>
                    <a:bodyPr/>
                    <a:lstStyle/>
                    <a:p>
                      <a:r>
                        <a:rPr lang="it-IT" sz="1000" dirty="0" smtClean="0">
                          <a:latin typeface="Arial" panose="020B0604020202020204" pitchFamily="34" charset="0"/>
                          <a:cs typeface="Arial" panose="020B0604020202020204" pitchFamily="34" charset="0"/>
                        </a:rPr>
                        <a:t>Buono </a:t>
                      </a:r>
                      <a:endParaRPr lang="it-IT" sz="1000" dirty="0">
                        <a:latin typeface="Arial" panose="020B0604020202020204" pitchFamily="34" charset="0"/>
                        <a:cs typeface="Arial" panose="020B0604020202020204" pitchFamily="34" charset="0"/>
                      </a:endParaRPr>
                    </a:p>
                  </a:txBody>
                  <a:tcPr/>
                </a:tc>
              </a:tr>
              <a:tr h="228168">
                <a:tc>
                  <a:txBody>
                    <a:bodyPr/>
                    <a:lstStyle/>
                    <a:p>
                      <a:pPr algn="ctr"/>
                      <a:r>
                        <a:rPr lang="it-IT" sz="1000" dirty="0" smtClean="0">
                          <a:latin typeface="Arial" panose="020B0604020202020204" pitchFamily="34" charset="0"/>
                          <a:cs typeface="Arial" panose="020B0604020202020204" pitchFamily="34" charset="0"/>
                        </a:rPr>
                        <a:t>5</a:t>
                      </a:r>
                      <a:endParaRPr lang="it-IT" sz="1000" b="1" dirty="0">
                        <a:latin typeface="Arial" panose="020B0604020202020204" pitchFamily="34" charset="0"/>
                        <a:cs typeface="Arial" panose="020B0604020202020204" pitchFamily="34" charset="0"/>
                      </a:endParaRPr>
                    </a:p>
                  </a:txBody>
                  <a:tcPr/>
                </a:tc>
                <a:tc>
                  <a:txBody>
                    <a:bodyPr/>
                    <a:lstStyle/>
                    <a:p>
                      <a:r>
                        <a:rPr lang="it-IT" sz="1000" dirty="0" smtClean="0">
                          <a:latin typeface="Arial" panose="020B0604020202020204" pitchFamily="34" charset="0"/>
                          <a:cs typeface="Arial" panose="020B0604020202020204" pitchFamily="34" charset="0"/>
                        </a:rPr>
                        <a:t>Ottimo</a:t>
                      </a:r>
                      <a:endParaRPr lang="it-IT" sz="1000" dirty="0">
                        <a:latin typeface="Arial" panose="020B0604020202020204" pitchFamily="34" charset="0"/>
                        <a:cs typeface="Arial" panose="020B0604020202020204" pitchFamily="34" charset="0"/>
                      </a:endParaRPr>
                    </a:p>
                  </a:txBody>
                  <a:tcPr/>
                </a:tc>
              </a:tr>
            </a:tbl>
          </a:graphicData>
        </a:graphic>
      </p:graphicFrame>
      <p:graphicFrame>
        <p:nvGraphicFramePr>
          <p:cNvPr id="13" name="Tabella 12"/>
          <p:cNvGraphicFramePr>
            <a:graphicFrameLocks noGrp="1"/>
          </p:cNvGraphicFramePr>
          <p:nvPr>
            <p:extLst>
              <p:ext uri="{D42A27DB-BD31-4B8C-83A1-F6EECF244321}">
                <p14:modId xmlns:p14="http://schemas.microsoft.com/office/powerpoint/2010/main" val="1608061300"/>
              </p:ext>
            </p:extLst>
          </p:nvPr>
        </p:nvGraphicFramePr>
        <p:xfrm>
          <a:off x="534396" y="4149882"/>
          <a:ext cx="4445946" cy="2103120"/>
        </p:xfrm>
        <a:graphic>
          <a:graphicData uri="http://schemas.openxmlformats.org/drawingml/2006/table">
            <a:tbl>
              <a:tblPr firstRow="1" bandRow="1">
                <a:tableStyleId>{5C22544A-7EE6-4342-B048-85BDC9FD1C3A}</a:tableStyleId>
              </a:tblPr>
              <a:tblGrid>
                <a:gridCol w="2327215"/>
                <a:gridCol w="925551"/>
                <a:gridCol w="1193180"/>
              </a:tblGrid>
              <a:tr h="228168">
                <a:tc>
                  <a:txBody>
                    <a:bodyPr/>
                    <a:lstStyle/>
                    <a:p>
                      <a:r>
                        <a:rPr lang="it-IT" sz="1000" dirty="0" smtClean="0">
                          <a:latin typeface="Arial" panose="020B0604020202020204" pitchFamily="34" charset="0"/>
                          <a:cs typeface="Arial" panose="020B0604020202020204" pitchFamily="34" charset="0"/>
                        </a:rPr>
                        <a:t>SERVIZIO</a:t>
                      </a:r>
                      <a:endParaRPr lang="it-IT" sz="1000" dirty="0">
                        <a:latin typeface="Arial" panose="020B0604020202020204" pitchFamily="34" charset="0"/>
                        <a:cs typeface="Arial" panose="020B0604020202020204" pitchFamily="34" charset="0"/>
                      </a:endParaRPr>
                    </a:p>
                  </a:txBody>
                  <a:tcPr anchor="ctr"/>
                </a:tc>
                <a:tc>
                  <a:txBody>
                    <a:bodyPr/>
                    <a:lstStyle/>
                    <a:p>
                      <a:pPr algn="ctr"/>
                      <a:r>
                        <a:rPr lang="it-IT" sz="1000" dirty="0" smtClean="0">
                          <a:latin typeface="Arial" panose="020B0604020202020204" pitchFamily="34" charset="0"/>
                          <a:cs typeface="Arial" panose="020B0604020202020204" pitchFamily="34" charset="0"/>
                        </a:rPr>
                        <a:t>NUMERO RISPOSTE</a:t>
                      </a:r>
                      <a:endParaRPr lang="it-IT" sz="1000" dirty="0">
                        <a:latin typeface="Arial" panose="020B0604020202020204" pitchFamily="34" charset="0"/>
                        <a:cs typeface="Arial" panose="020B0604020202020204" pitchFamily="34" charset="0"/>
                      </a:endParaRPr>
                    </a:p>
                  </a:txBody>
                  <a:tcPr anchor="ctr"/>
                </a:tc>
                <a:tc>
                  <a:txBody>
                    <a:bodyPr/>
                    <a:lstStyle/>
                    <a:p>
                      <a:pPr algn="ctr"/>
                      <a:r>
                        <a:rPr lang="it-IT" sz="1000" dirty="0" smtClean="0">
                          <a:latin typeface="Arial" panose="020B0604020202020204" pitchFamily="34" charset="0"/>
                          <a:cs typeface="Arial" panose="020B0604020202020204" pitchFamily="34" charset="0"/>
                        </a:rPr>
                        <a:t>VALUTAZIONE</a:t>
                      </a:r>
                      <a:r>
                        <a:rPr lang="it-IT" sz="1000" baseline="0" dirty="0" smtClean="0">
                          <a:latin typeface="Arial" panose="020B0604020202020204" pitchFamily="34" charset="0"/>
                          <a:cs typeface="Arial" panose="020B0604020202020204" pitchFamily="34" charset="0"/>
                        </a:rPr>
                        <a:t> MEDIA</a:t>
                      </a:r>
                      <a:endParaRPr lang="it-IT" sz="1000" dirty="0">
                        <a:latin typeface="Arial" panose="020B0604020202020204" pitchFamily="34" charset="0"/>
                        <a:cs typeface="Arial" panose="020B0604020202020204" pitchFamily="34" charset="0"/>
                      </a:endParaRPr>
                    </a:p>
                  </a:txBody>
                  <a:tcPr anchor="ctr"/>
                </a:tc>
              </a:tr>
              <a:tr h="228168">
                <a:tc>
                  <a:txBody>
                    <a:bodyPr/>
                    <a:lstStyle/>
                    <a:p>
                      <a:r>
                        <a:rPr lang="it-IT" sz="1000" dirty="0" smtClean="0">
                          <a:latin typeface="Arial" panose="020B0604020202020204" pitchFamily="34" charset="0"/>
                          <a:cs typeface="Arial" panose="020B0604020202020204" pitchFamily="34" charset="0"/>
                        </a:rPr>
                        <a:t>Registro</a:t>
                      </a:r>
                      <a:r>
                        <a:rPr lang="it-IT" sz="1000" baseline="0" dirty="0" smtClean="0">
                          <a:latin typeface="Arial" panose="020B0604020202020204" pitchFamily="34" charset="0"/>
                          <a:cs typeface="Arial" panose="020B0604020202020204" pitchFamily="34" charset="0"/>
                        </a:rPr>
                        <a:t> Imprese e servizi digitali</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dirty="0" smtClean="0">
                          <a:latin typeface="Arial" panose="020B0604020202020204" pitchFamily="34" charset="0"/>
                          <a:cs typeface="Arial" panose="020B0604020202020204" pitchFamily="34" charset="0"/>
                        </a:rPr>
                        <a:t>293</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b="1" dirty="0" smtClean="0">
                          <a:latin typeface="Arial" panose="020B0604020202020204" pitchFamily="34" charset="0"/>
                          <a:cs typeface="Arial" panose="020B0604020202020204" pitchFamily="34" charset="0"/>
                        </a:rPr>
                        <a:t>3,5</a:t>
                      </a:r>
                      <a:endParaRPr lang="it-IT" sz="1000" b="1" dirty="0">
                        <a:latin typeface="Arial" panose="020B0604020202020204" pitchFamily="34" charset="0"/>
                        <a:cs typeface="Arial" panose="020B0604020202020204" pitchFamily="34" charset="0"/>
                      </a:endParaRPr>
                    </a:p>
                  </a:txBody>
                  <a:tcPr/>
                </a:tc>
              </a:tr>
              <a:tr h="228168">
                <a:tc>
                  <a:txBody>
                    <a:bodyPr/>
                    <a:lstStyle/>
                    <a:p>
                      <a:r>
                        <a:rPr lang="it-IT" sz="1000" dirty="0" smtClean="0">
                          <a:latin typeface="Arial" panose="020B0604020202020204" pitchFamily="34" charset="0"/>
                          <a:cs typeface="Arial" panose="020B0604020202020204" pitchFamily="34" charset="0"/>
                        </a:rPr>
                        <a:t>Certificazioni</a:t>
                      </a:r>
                      <a:r>
                        <a:rPr lang="it-IT" sz="1000" baseline="0" dirty="0" smtClean="0">
                          <a:latin typeface="Arial" panose="020B0604020202020204" pitchFamily="34" charset="0"/>
                          <a:cs typeface="Arial" panose="020B0604020202020204" pitchFamily="34" charset="0"/>
                        </a:rPr>
                        <a:t> per l’estero</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dirty="0" smtClean="0">
                          <a:latin typeface="Arial" panose="020B0604020202020204" pitchFamily="34" charset="0"/>
                          <a:cs typeface="Arial" panose="020B0604020202020204" pitchFamily="34" charset="0"/>
                        </a:rPr>
                        <a:t>10</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b="1" dirty="0" smtClean="0">
                          <a:latin typeface="Arial" panose="020B0604020202020204" pitchFamily="34" charset="0"/>
                          <a:cs typeface="Arial" panose="020B0604020202020204" pitchFamily="34" charset="0"/>
                        </a:rPr>
                        <a:t>4,4</a:t>
                      </a:r>
                      <a:endParaRPr lang="it-IT" sz="1000" b="1" dirty="0">
                        <a:latin typeface="Arial" panose="020B0604020202020204" pitchFamily="34" charset="0"/>
                        <a:cs typeface="Arial" panose="020B0604020202020204" pitchFamily="34" charset="0"/>
                      </a:endParaRPr>
                    </a:p>
                  </a:txBody>
                  <a:tcPr/>
                </a:tc>
              </a:tr>
              <a:tr h="228168">
                <a:tc>
                  <a:txBody>
                    <a:bodyPr/>
                    <a:lstStyle/>
                    <a:p>
                      <a:r>
                        <a:rPr lang="it-IT" sz="1000" dirty="0" smtClean="0">
                          <a:latin typeface="Arial" panose="020B0604020202020204" pitchFamily="34" charset="0"/>
                          <a:cs typeface="Arial" panose="020B0604020202020204" pitchFamily="34" charset="0"/>
                        </a:rPr>
                        <a:t>Ambiente e rifiuti</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dirty="0" smtClean="0">
                          <a:latin typeface="Arial" panose="020B0604020202020204" pitchFamily="34" charset="0"/>
                          <a:cs typeface="Arial" panose="020B0604020202020204" pitchFamily="34" charset="0"/>
                        </a:rPr>
                        <a:t>70</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b="1" dirty="0" smtClean="0">
                          <a:latin typeface="Arial" panose="020B0604020202020204" pitchFamily="34" charset="0"/>
                          <a:cs typeface="Arial" panose="020B0604020202020204" pitchFamily="34" charset="0"/>
                        </a:rPr>
                        <a:t>4,2</a:t>
                      </a:r>
                      <a:endParaRPr lang="it-IT" sz="1000" b="1" dirty="0">
                        <a:latin typeface="Arial" panose="020B0604020202020204" pitchFamily="34" charset="0"/>
                        <a:cs typeface="Arial" panose="020B0604020202020204" pitchFamily="34" charset="0"/>
                      </a:endParaRPr>
                    </a:p>
                  </a:txBody>
                  <a:tcPr/>
                </a:tc>
              </a:tr>
              <a:tr h="228168">
                <a:tc>
                  <a:txBody>
                    <a:bodyPr/>
                    <a:lstStyle/>
                    <a:p>
                      <a:r>
                        <a:rPr lang="it-IT" sz="1000" dirty="0" smtClean="0">
                          <a:latin typeface="Arial" panose="020B0604020202020204" pitchFamily="34" charset="0"/>
                          <a:cs typeface="Arial" panose="020B0604020202020204" pitchFamily="34" charset="0"/>
                        </a:rPr>
                        <a:t>Marchi e Brevetti</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dirty="0" smtClean="0">
                          <a:latin typeface="Arial" panose="020B0604020202020204" pitchFamily="34" charset="0"/>
                          <a:cs typeface="Arial" panose="020B0604020202020204" pitchFamily="34" charset="0"/>
                        </a:rPr>
                        <a:t>81</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b="1" dirty="0" smtClean="0">
                          <a:latin typeface="Arial" panose="020B0604020202020204" pitchFamily="34" charset="0"/>
                          <a:cs typeface="Arial" panose="020B0604020202020204" pitchFamily="34" charset="0"/>
                        </a:rPr>
                        <a:t>4,6</a:t>
                      </a:r>
                      <a:endParaRPr lang="it-IT" sz="1000" b="1" dirty="0">
                        <a:latin typeface="Arial" panose="020B0604020202020204" pitchFamily="34" charset="0"/>
                        <a:cs typeface="Arial" panose="020B0604020202020204" pitchFamily="34" charset="0"/>
                      </a:endParaRPr>
                    </a:p>
                  </a:txBody>
                  <a:tcPr/>
                </a:tc>
              </a:tr>
              <a:tr h="228168">
                <a:tc>
                  <a:txBody>
                    <a:bodyPr/>
                    <a:lstStyle/>
                    <a:p>
                      <a:r>
                        <a:rPr lang="it-IT" sz="1000" dirty="0" smtClean="0">
                          <a:latin typeface="Arial" panose="020B0604020202020204" pitchFamily="34" charset="0"/>
                          <a:cs typeface="Arial" panose="020B0604020202020204" pitchFamily="34" charset="0"/>
                        </a:rPr>
                        <a:t>Rete EEN</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dirty="0" smtClean="0">
                          <a:latin typeface="Arial" panose="020B0604020202020204" pitchFamily="34" charset="0"/>
                          <a:cs typeface="Arial" panose="020B0604020202020204" pitchFamily="34" charset="0"/>
                        </a:rPr>
                        <a:t>43</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b="1" dirty="0" smtClean="0">
                          <a:latin typeface="Arial" panose="020B0604020202020204" pitchFamily="34" charset="0"/>
                          <a:cs typeface="Arial" panose="020B0604020202020204" pitchFamily="34" charset="0"/>
                        </a:rPr>
                        <a:t>4</a:t>
                      </a:r>
                      <a:endParaRPr lang="it-IT" sz="1000" b="1" dirty="0">
                        <a:latin typeface="Arial" panose="020B0604020202020204" pitchFamily="34" charset="0"/>
                        <a:cs typeface="Arial" panose="020B0604020202020204" pitchFamily="34" charset="0"/>
                      </a:endParaRPr>
                    </a:p>
                  </a:txBody>
                  <a:tcPr/>
                </a:tc>
              </a:tr>
              <a:tr h="228168">
                <a:tc>
                  <a:txBody>
                    <a:bodyPr/>
                    <a:lstStyle/>
                    <a:p>
                      <a:r>
                        <a:rPr lang="it-IT" sz="1000" dirty="0" smtClean="0">
                          <a:latin typeface="Arial" panose="020B0604020202020204" pitchFamily="34" charset="0"/>
                          <a:cs typeface="Arial" panose="020B0604020202020204" pitchFamily="34" charset="0"/>
                        </a:rPr>
                        <a:t>Metrologia</a:t>
                      </a:r>
                      <a:r>
                        <a:rPr lang="it-IT" sz="1000" baseline="0" dirty="0" smtClean="0">
                          <a:latin typeface="Arial" panose="020B0604020202020204" pitchFamily="34" charset="0"/>
                          <a:cs typeface="Arial" panose="020B0604020202020204" pitchFamily="34" charset="0"/>
                        </a:rPr>
                        <a:t> legale</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dirty="0" smtClean="0">
                          <a:latin typeface="Arial" panose="020B0604020202020204" pitchFamily="34" charset="0"/>
                          <a:cs typeface="Arial" panose="020B0604020202020204" pitchFamily="34" charset="0"/>
                        </a:rPr>
                        <a:t>20</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b="1" dirty="0" smtClean="0">
                          <a:latin typeface="Arial" panose="020B0604020202020204" pitchFamily="34" charset="0"/>
                          <a:cs typeface="Arial" panose="020B0604020202020204" pitchFamily="34" charset="0"/>
                        </a:rPr>
                        <a:t>3,9</a:t>
                      </a:r>
                      <a:endParaRPr lang="it-IT" sz="1000" b="1" dirty="0">
                        <a:latin typeface="Arial" panose="020B0604020202020204" pitchFamily="34" charset="0"/>
                        <a:cs typeface="Arial" panose="020B0604020202020204" pitchFamily="34" charset="0"/>
                      </a:endParaRPr>
                    </a:p>
                  </a:txBody>
                  <a:tcPr/>
                </a:tc>
              </a:tr>
              <a:tr h="228168">
                <a:tc>
                  <a:txBody>
                    <a:bodyPr/>
                    <a:lstStyle/>
                    <a:p>
                      <a:r>
                        <a:rPr lang="it-IT" sz="1000" dirty="0" smtClean="0">
                          <a:latin typeface="Arial" panose="020B0604020202020204" pitchFamily="34" charset="0"/>
                          <a:cs typeface="Arial" panose="020B0604020202020204" pitchFamily="34" charset="0"/>
                        </a:rPr>
                        <a:t>Formazione professionale</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dirty="0" smtClean="0">
                          <a:latin typeface="Arial" panose="020B0604020202020204" pitchFamily="34" charset="0"/>
                          <a:cs typeface="Arial" panose="020B0604020202020204" pitchFamily="34" charset="0"/>
                        </a:rPr>
                        <a:t>492</a:t>
                      </a:r>
                      <a:endParaRPr lang="it-IT" sz="1000" dirty="0">
                        <a:latin typeface="Arial" panose="020B0604020202020204" pitchFamily="34" charset="0"/>
                        <a:cs typeface="Arial" panose="020B0604020202020204" pitchFamily="34" charset="0"/>
                      </a:endParaRPr>
                    </a:p>
                  </a:txBody>
                  <a:tcPr/>
                </a:tc>
                <a:tc>
                  <a:txBody>
                    <a:bodyPr/>
                    <a:lstStyle/>
                    <a:p>
                      <a:pPr algn="ctr"/>
                      <a:r>
                        <a:rPr lang="it-IT" sz="1000" b="1" dirty="0" smtClean="0">
                          <a:latin typeface="Arial" panose="020B0604020202020204" pitchFamily="34" charset="0"/>
                          <a:cs typeface="Arial" panose="020B0604020202020204" pitchFamily="34" charset="0"/>
                        </a:rPr>
                        <a:t>4,2</a:t>
                      </a:r>
                      <a:endParaRPr lang="it-IT" sz="1000" b="1" dirty="0">
                        <a:latin typeface="Arial" panose="020B0604020202020204" pitchFamily="34" charset="0"/>
                        <a:cs typeface="Arial" panose="020B0604020202020204" pitchFamily="34" charset="0"/>
                      </a:endParaRPr>
                    </a:p>
                  </a:txBody>
                  <a:tcPr/>
                </a:tc>
              </a:tr>
            </a:tbl>
          </a:graphicData>
        </a:graphic>
      </p:graphicFrame>
      <p:graphicFrame>
        <p:nvGraphicFramePr>
          <p:cNvPr id="16" name="Tabella 15"/>
          <p:cNvGraphicFramePr>
            <a:graphicFrameLocks noGrp="1"/>
          </p:cNvGraphicFramePr>
          <p:nvPr>
            <p:extLst>
              <p:ext uri="{D42A27DB-BD31-4B8C-83A1-F6EECF244321}">
                <p14:modId xmlns:p14="http://schemas.microsoft.com/office/powerpoint/2010/main" val="1746231654"/>
              </p:ext>
            </p:extLst>
          </p:nvPr>
        </p:nvGraphicFramePr>
        <p:xfrm>
          <a:off x="528352" y="3093620"/>
          <a:ext cx="2125641" cy="640080"/>
        </p:xfrm>
        <a:graphic>
          <a:graphicData uri="http://schemas.openxmlformats.org/drawingml/2006/table">
            <a:tbl>
              <a:tblPr firstRow="1" bandRow="1">
                <a:tableStyleId>{5C22544A-7EE6-4342-B048-85BDC9FD1C3A}</a:tableStyleId>
              </a:tblPr>
              <a:tblGrid>
                <a:gridCol w="2125641"/>
              </a:tblGrid>
              <a:tr h="0">
                <a:tc>
                  <a:txBody>
                    <a:bodyPr/>
                    <a:lstStyle/>
                    <a:p>
                      <a:r>
                        <a:rPr lang="it-IT" sz="1000" dirty="0" smtClean="0">
                          <a:latin typeface="Arial" panose="020B0604020202020204" pitchFamily="34" charset="0"/>
                          <a:cs typeface="Arial" panose="020B0604020202020204" pitchFamily="34" charset="0"/>
                        </a:rPr>
                        <a:t>DOMANDA</a:t>
                      </a:r>
                      <a:endParaRPr lang="it-IT" sz="1000" dirty="0">
                        <a:latin typeface="Arial" panose="020B0604020202020204" pitchFamily="34" charset="0"/>
                        <a:cs typeface="Arial" panose="020B0604020202020204" pitchFamily="34" charset="0"/>
                      </a:endParaRPr>
                    </a:p>
                  </a:txBody>
                  <a:tcPr/>
                </a:tc>
              </a:tr>
              <a:tr h="228168">
                <a:tc>
                  <a:txBody>
                    <a:bodyPr/>
                    <a:lstStyle/>
                    <a:p>
                      <a:r>
                        <a:rPr lang="it-IT" sz="1000" dirty="0" smtClean="0">
                          <a:latin typeface="Arial" panose="020B0604020202020204" pitchFamily="34" charset="0"/>
                          <a:cs typeface="Arial" panose="020B0604020202020204" pitchFamily="34" charset="0"/>
                        </a:rPr>
                        <a:t>Come giudica in generale il livello dei servizi offerti?</a:t>
                      </a:r>
                      <a:endParaRPr lang="it-IT" sz="1000" dirty="0">
                        <a:latin typeface="Arial" panose="020B0604020202020204" pitchFamily="34" charset="0"/>
                        <a:cs typeface="Arial" panose="020B0604020202020204" pitchFamily="34" charset="0"/>
                      </a:endParaRPr>
                    </a:p>
                  </a:txBody>
                  <a:tcPr/>
                </a:tc>
              </a:tr>
            </a:tbl>
          </a:graphicData>
        </a:graphic>
      </p:graphicFrame>
      <p:pic>
        <p:nvPicPr>
          <p:cNvPr id="21" name="Immagine 20"/>
          <p:cNvPicPr>
            <a:picLocks noChangeAspect="1"/>
          </p:cNvPicPr>
          <p:nvPr/>
        </p:nvPicPr>
        <p:blipFill>
          <a:blip r:embed="rId3"/>
          <a:stretch>
            <a:fillRect/>
          </a:stretch>
        </p:blipFill>
        <p:spPr>
          <a:xfrm>
            <a:off x="6008146" y="2980410"/>
            <a:ext cx="5277646" cy="3163912"/>
          </a:xfrm>
          <a:prstGeom prst="rect">
            <a:avLst/>
          </a:prstGeom>
        </p:spPr>
      </p:pic>
      <p:graphicFrame>
        <p:nvGraphicFramePr>
          <p:cNvPr id="3" name="Tabella 2"/>
          <p:cNvGraphicFramePr>
            <a:graphicFrameLocks noGrp="1"/>
          </p:cNvGraphicFramePr>
          <p:nvPr>
            <p:extLst>
              <p:ext uri="{D42A27DB-BD31-4B8C-83A1-F6EECF244321}">
                <p14:modId xmlns:p14="http://schemas.microsoft.com/office/powerpoint/2010/main" val="1702212111"/>
              </p:ext>
            </p:extLst>
          </p:nvPr>
        </p:nvGraphicFramePr>
        <p:xfrm>
          <a:off x="548270" y="6409353"/>
          <a:ext cx="4445946" cy="259080"/>
        </p:xfrm>
        <a:graphic>
          <a:graphicData uri="http://schemas.openxmlformats.org/drawingml/2006/table">
            <a:tbl>
              <a:tblPr firstRow="1" bandRow="1">
                <a:tableStyleId>{5C22544A-7EE6-4342-B048-85BDC9FD1C3A}</a:tableStyleId>
              </a:tblPr>
              <a:tblGrid>
                <a:gridCol w="2327215"/>
                <a:gridCol w="925551"/>
                <a:gridCol w="1193180"/>
              </a:tblGrid>
              <a:tr h="197248">
                <a:tc>
                  <a:txBody>
                    <a:bodyPr/>
                    <a:lstStyle/>
                    <a:p>
                      <a:r>
                        <a:rPr lang="it-IT" sz="900" dirty="0" smtClean="0">
                          <a:latin typeface="Arial" panose="020B0604020202020204" pitchFamily="34" charset="0"/>
                          <a:cs typeface="Arial" panose="020B0604020202020204" pitchFamily="34" charset="0"/>
                        </a:rPr>
                        <a:t>NUMERO</a:t>
                      </a:r>
                      <a:r>
                        <a:rPr lang="it-IT" sz="900" baseline="0" dirty="0" smtClean="0">
                          <a:latin typeface="Arial" panose="020B0604020202020204" pitchFamily="34" charset="0"/>
                          <a:cs typeface="Arial" panose="020B0604020202020204" pitchFamily="34" charset="0"/>
                        </a:rPr>
                        <a:t> TOTALE RISPOSTE</a:t>
                      </a:r>
                      <a:endParaRPr lang="it-IT" sz="900" dirty="0">
                        <a:latin typeface="Arial" panose="020B0604020202020204" pitchFamily="34" charset="0"/>
                        <a:cs typeface="Arial" panose="020B0604020202020204" pitchFamily="34" charset="0"/>
                      </a:endParaRPr>
                    </a:p>
                  </a:txBody>
                  <a:tcPr/>
                </a:tc>
                <a:tc>
                  <a:txBody>
                    <a:bodyPr/>
                    <a:lstStyle/>
                    <a:p>
                      <a:pPr algn="ctr"/>
                      <a:r>
                        <a:rPr lang="it-IT" sz="900" dirty="0" smtClean="0">
                          <a:latin typeface="Arial" panose="020B0604020202020204" pitchFamily="34" charset="0"/>
                          <a:cs typeface="Arial" panose="020B0604020202020204" pitchFamily="34" charset="0"/>
                        </a:rPr>
                        <a:t>1.009</a:t>
                      </a:r>
                      <a:endParaRPr lang="it-IT" sz="900" dirty="0">
                        <a:latin typeface="Arial" panose="020B0604020202020204" pitchFamily="34" charset="0"/>
                        <a:cs typeface="Arial" panose="020B0604020202020204" pitchFamily="34" charset="0"/>
                      </a:endParaRPr>
                    </a:p>
                  </a:txBody>
                  <a:tcPr/>
                </a:tc>
                <a:tc>
                  <a:txBody>
                    <a:bodyPr/>
                    <a:lstStyle/>
                    <a:p>
                      <a:pPr algn="ctr"/>
                      <a:endParaRPr lang="it-IT" sz="1100" b="1" dirty="0">
                        <a:latin typeface="Arial" panose="020B0604020202020204" pitchFamily="34" charset="0"/>
                        <a:cs typeface="Arial" panose="020B0604020202020204" pitchFamily="34" charset="0"/>
                      </a:endParaRPr>
                    </a:p>
                  </a:txBody>
                  <a:tcPr>
                    <a:noFill/>
                  </a:tcPr>
                </a:tc>
              </a:tr>
            </a:tbl>
          </a:graphicData>
        </a:graphic>
      </p:graphicFrame>
      <p:sp>
        <p:nvSpPr>
          <p:cNvPr id="14" name="Rettangolo 17"/>
          <p:cNvSpPr>
            <a:spLocks noChangeArrowheads="1"/>
          </p:cNvSpPr>
          <p:nvPr/>
        </p:nvSpPr>
        <p:spPr bwMode="auto">
          <a:xfrm>
            <a:off x="303914" y="2206448"/>
            <a:ext cx="78156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4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Risultati delle indagini sul libello di soddisfazione dell’utenza sui servizi erogati</a:t>
            </a:r>
            <a:endParaRPr lang="it-IT" sz="1400" i="1" u="sng" dirty="0">
              <a:solidFill>
                <a:srgbClr val="A50021"/>
              </a:solidFill>
              <a:ea typeface="MS PGothic" panose="020B0600070205080204" pitchFamily="34" charset="-128"/>
              <a:cs typeface="Arial" panose="020B0604020202020204" pitchFamily="34" charset="0"/>
            </a:endParaRPr>
          </a:p>
        </p:txBody>
      </p:sp>
      <p:grpSp>
        <p:nvGrpSpPr>
          <p:cNvPr id="15" name="Gruppo 14"/>
          <p:cNvGrpSpPr/>
          <p:nvPr/>
        </p:nvGrpSpPr>
        <p:grpSpPr>
          <a:xfrm>
            <a:off x="2341563" y="107618"/>
            <a:ext cx="9394602" cy="430429"/>
            <a:chOff x="2341563" y="107618"/>
            <a:chExt cx="9394602" cy="430429"/>
          </a:xfrm>
        </p:grpSpPr>
        <p:sp>
          <p:nvSpPr>
            <p:cNvPr id="17"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8" name="Connettore 1 1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0" name="Rettangolo 19"/>
          <p:cNvSpPr/>
          <p:nvPr/>
        </p:nvSpPr>
        <p:spPr>
          <a:xfrm>
            <a:off x="280127" y="1185047"/>
            <a:ext cx="11456038" cy="869469"/>
          </a:xfrm>
          <a:prstGeom prst="rect">
            <a:avLst/>
          </a:prstGeom>
        </p:spPr>
        <p:txBody>
          <a:bodyPr wrap="square">
            <a:spAutoFit/>
          </a:bodyPr>
          <a:lstStyle/>
          <a:p>
            <a:pPr algn="just">
              <a:spcBef>
                <a:spcPts val="300"/>
              </a:spcBef>
              <a:spcAft>
                <a:spcPts val="0"/>
              </a:spcAft>
            </a:pPr>
            <a:r>
              <a:rPr lang="it-IT" sz="1200" dirty="0" smtClean="0">
                <a:solidFill>
                  <a:srgbClr val="5F5748"/>
                </a:solidFill>
                <a:latin typeface="Arial" panose="020B0604020202020204" pitchFamily="34" charset="0"/>
                <a:ea typeface="Cambria" panose="02040503050406030204" pitchFamily="18" charset="0"/>
              </a:rPr>
              <a:t>La  </a:t>
            </a:r>
            <a:r>
              <a:rPr lang="it-IT" sz="1200" dirty="0">
                <a:solidFill>
                  <a:srgbClr val="5F5748"/>
                </a:solidFill>
                <a:latin typeface="Arial" panose="020B0604020202020204" pitchFamily="34" charset="0"/>
                <a:ea typeface="Cambria" panose="02040503050406030204" pitchFamily="18" charset="0"/>
              </a:rPr>
              <a:t>Carta dei </a:t>
            </a:r>
            <a:r>
              <a:rPr lang="it-IT" sz="1200" dirty="0" smtClean="0">
                <a:solidFill>
                  <a:srgbClr val="5F5748"/>
                </a:solidFill>
                <a:latin typeface="Arial" panose="020B0604020202020204" pitchFamily="34" charset="0"/>
                <a:ea typeface="Cambria" panose="02040503050406030204" pitchFamily="18" charset="0"/>
              </a:rPr>
              <a:t>servizi </a:t>
            </a:r>
            <a:r>
              <a:rPr lang="it-IT" sz="1200" dirty="0">
                <a:solidFill>
                  <a:srgbClr val="5F5748"/>
                </a:solidFill>
                <a:latin typeface="Arial" panose="020B0604020202020204" pitchFamily="34" charset="0"/>
                <a:ea typeface="Cambria" panose="02040503050406030204" pitchFamily="18" charset="0"/>
              </a:rPr>
              <a:t>è </a:t>
            </a:r>
            <a:r>
              <a:rPr lang="it-IT" sz="1200" dirty="0" smtClean="0">
                <a:solidFill>
                  <a:srgbClr val="5F5748"/>
                </a:solidFill>
                <a:latin typeface="Arial" panose="020B0604020202020204" pitchFamily="34" charset="0"/>
                <a:ea typeface="Cambria" panose="02040503050406030204" pitchFamily="18" charset="0"/>
              </a:rPr>
              <a:t>il documento in cui sono </a:t>
            </a:r>
            <a:r>
              <a:rPr lang="it-IT" sz="1200" dirty="0">
                <a:solidFill>
                  <a:srgbClr val="5F5748"/>
                </a:solidFill>
                <a:latin typeface="Arial" panose="020B0604020202020204" pitchFamily="34" charset="0"/>
                <a:ea typeface="Cambria" panose="02040503050406030204" pitchFamily="18" charset="0"/>
              </a:rPr>
              <a:t>descritti finalità, modi, criteri e strutture attraverso cui i servizi </a:t>
            </a:r>
            <a:r>
              <a:rPr lang="it-IT" sz="1200" dirty="0" smtClean="0">
                <a:solidFill>
                  <a:srgbClr val="5F5748"/>
                </a:solidFill>
                <a:latin typeface="Arial" panose="020B0604020202020204" pitchFamily="34" charset="0"/>
                <a:ea typeface="Cambria" panose="02040503050406030204" pitchFamily="18" charset="0"/>
              </a:rPr>
              <a:t>sono attuati</a:t>
            </a:r>
            <a:r>
              <a:rPr lang="it-IT" sz="1200" dirty="0">
                <a:solidFill>
                  <a:srgbClr val="5F5748"/>
                </a:solidFill>
                <a:latin typeface="Arial" panose="020B0604020202020204" pitchFamily="34" charset="0"/>
                <a:ea typeface="Cambria" panose="02040503050406030204" pitchFamily="18" charset="0"/>
              </a:rPr>
              <a:t>, diritti e doveri, modalità e tempi di partecipazione, procedure di controllo che l’utente ha a </a:t>
            </a:r>
            <a:r>
              <a:rPr lang="it-IT" sz="1200" dirty="0" smtClean="0">
                <a:solidFill>
                  <a:srgbClr val="5F5748"/>
                </a:solidFill>
                <a:latin typeface="Arial" panose="020B0604020202020204" pitchFamily="34" charset="0"/>
                <a:ea typeface="Cambria" panose="02040503050406030204" pitchFamily="18" charset="0"/>
              </a:rPr>
              <a:t>disposizione</a:t>
            </a:r>
            <a:r>
              <a:rPr lang="it-IT" sz="1200" dirty="0">
                <a:solidFill>
                  <a:srgbClr val="5F5748"/>
                </a:solidFill>
                <a:latin typeface="Arial" panose="020B0604020202020204" pitchFamily="34" charset="0"/>
                <a:ea typeface="Cambria" panose="02040503050406030204" pitchFamily="18" charset="0"/>
              </a:rPr>
              <a:t>. </a:t>
            </a:r>
            <a:endParaRPr lang="it-IT" sz="1200" dirty="0" smtClean="0">
              <a:solidFill>
                <a:srgbClr val="5F5748"/>
              </a:solidFill>
              <a:latin typeface="Arial" panose="020B0604020202020204" pitchFamily="34" charset="0"/>
              <a:ea typeface="Cambria" panose="02040503050406030204" pitchFamily="18" charset="0"/>
            </a:endParaRPr>
          </a:p>
          <a:p>
            <a:pPr algn="just">
              <a:spcBef>
                <a:spcPts val="300"/>
              </a:spcBef>
              <a:spcAft>
                <a:spcPts val="0"/>
              </a:spcAft>
            </a:pPr>
            <a:r>
              <a:rPr lang="it-IT" sz="1200" dirty="0" smtClean="0">
                <a:solidFill>
                  <a:srgbClr val="5F5748"/>
                </a:solidFill>
                <a:latin typeface="Arial" panose="020B0604020202020204" pitchFamily="34" charset="0"/>
                <a:ea typeface="Cambria" panose="02040503050406030204" pitchFamily="18" charset="0"/>
              </a:rPr>
              <a:t>La </a:t>
            </a:r>
            <a:r>
              <a:rPr lang="it-IT" sz="1200" dirty="0">
                <a:solidFill>
                  <a:srgbClr val="5F5748"/>
                </a:solidFill>
                <a:latin typeface="Arial" panose="020B0604020202020204" pitchFamily="34" charset="0"/>
                <a:ea typeface="Cambria" panose="02040503050406030204" pitchFamily="18" charset="0"/>
              </a:rPr>
              <a:t>versione attuale della carta dei servizi è stata approvata con delibera di Giunta n. 217 del 20.12.2013. E' stato scelto di pubblicarla solo on line</a:t>
            </a:r>
            <a:r>
              <a:rPr lang="it-IT" sz="1200" dirty="0" smtClean="0">
                <a:solidFill>
                  <a:srgbClr val="5F5748"/>
                </a:solidFill>
                <a:latin typeface="Arial" panose="020B0604020202020204" pitchFamily="34" charset="0"/>
                <a:ea typeface="Cambria" panose="02040503050406030204" pitchFamily="18" charset="0"/>
              </a:rPr>
              <a:t>. Per ciascun servizio, oltre ad una dettagliata descrizione, sono indicati gli standard di qualità che l’ente si impegna a raggiungere. </a:t>
            </a:r>
            <a:endParaRPr lang="it-IT" sz="1200" dirty="0">
              <a:solidFill>
                <a:srgbClr val="5F5748"/>
              </a:solidFill>
              <a:latin typeface="Arial" panose="020B0604020202020204" pitchFamily="34" charset="0"/>
              <a:ea typeface="Cambria" panose="02040503050406030204" pitchFamily="18" charset="0"/>
            </a:endParaRPr>
          </a:p>
        </p:txBody>
      </p:sp>
      <p:sp>
        <p:nvSpPr>
          <p:cNvPr id="22" name="Rettangolo 17"/>
          <p:cNvSpPr>
            <a:spLocks noChangeArrowheads="1"/>
          </p:cNvSpPr>
          <p:nvPr/>
        </p:nvSpPr>
        <p:spPr bwMode="auto">
          <a:xfrm>
            <a:off x="269307" y="794174"/>
            <a:ext cx="52975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Carta dei servizi</a:t>
            </a:r>
            <a:endParaRPr lang="it-IT" sz="1600" i="1" u="sng" dirty="0">
              <a:solidFill>
                <a:srgbClr val="A5002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1352420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7" name="Rettangolo 8"/>
          <p:cNvSpPr>
            <a:spLocks noChangeArrowheads="1"/>
          </p:cNvSpPr>
          <p:nvPr/>
        </p:nvSpPr>
        <p:spPr bwMode="auto">
          <a:xfrm>
            <a:off x="386557" y="827764"/>
            <a:ext cx="5088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3.3 Obiettivi individuali</a:t>
            </a:r>
            <a:endParaRPr lang="it-IT" sz="2000" dirty="0">
              <a:solidFill>
                <a:srgbClr val="A50021"/>
              </a:solidFill>
              <a:ea typeface="MS PGothic" panose="020B0600070205080204" pitchFamily="34" charset="-128"/>
              <a:cs typeface="Arial" panose="020B0604020202020204" pitchFamily="34" charset="0"/>
            </a:endParaRPr>
          </a:p>
        </p:txBody>
      </p:sp>
      <p:sp>
        <p:nvSpPr>
          <p:cNvPr id="2" name="Rettangolo 1"/>
          <p:cNvSpPr/>
          <p:nvPr/>
        </p:nvSpPr>
        <p:spPr>
          <a:xfrm>
            <a:off x="386557" y="1224973"/>
            <a:ext cx="11464577" cy="600164"/>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Al fine di rappresentare i risultati del sistema di valutazione individuale, si riportano informazioni sintetiche sul grado di raggiungimento degli obiettivi individuali del personale dirigente e non dirigente della Camera di Commercio di </a:t>
            </a:r>
            <a:r>
              <a:rPr lang="it-IT" sz="1100" dirty="0" smtClean="0">
                <a:solidFill>
                  <a:srgbClr val="5F5748"/>
                </a:solidFill>
                <a:latin typeface="Arial" panose="020B0604020202020204" pitchFamily="34" charset="0"/>
                <a:ea typeface="Cambria" panose="02040503050406030204" pitchFamily="18" charset="0"/>
              </a:rPr>
              <a:t>Ancona.  La </a:t>
            </a:r>
            <a:r>
              <a:rPr lang="it-IT" sz="1100" dirty="0">
                <a:solidFill>
                  <a:srgbClr val="5F5748"/>
                </a:solidFill>
                <a:latin typeface="Arial" panose="020B0604020202020204" pitchFamily="34" charset="0"/>
                <a:ea typeface="Cambria" panose="02040503050406030204" pitchFamily="18" charset="0"/>
              </a:rPr>
              <a:t>valutazione della performance individuale è stata effettuata con riferimento al periodo 1 gennaio - 31 dicembre </a:t>
            </a:r>
            <a:r>
              <a:rPr lang="it-IT" sz="1100" dirty="0" smtClean="0">
                <a:solidFill>
                  <a:srgbClr val="5F5748"/>
                </a:solidFill>
                <a:latin typeface="Arial" panose="020B0604020202020204" pitchFamily="34" charset="0"/>
                <a:ea typeface="Cambria" panose="02040503050406030204" pitchFamily="18" charset="0"/>
              </a:rPr>
              <a:t>2013, </a:t>
            </a:r>
            <a:r>
              <a:rPr lang="it-IT" sz="1100" dirty="0">
                <a:solidFill>
                  <a:srgbClr val="5F5748"/>
                </a:solidFill>
                <a:latin typeface="Arial" panose="020B0604020202020204" pitchFamily="34" charset="0"/>
                <a:ea typeface="Cambria" panose="02040503050406030204" pitchFamily="18" charset="0"/>
              </a:rPr>
              <a:t>sulla base dei criteri indicati nel documento sul Sistema di misurazione e valutazione della performance che, si precisa, sono diversi per il personale dirigente e non dirigente. </a:t>
            </a:r>
            <a:endParaRPr lang="it-IT" sz="1100" dirty="0">
              <a:solidFill>
                <a:srgbClr val="5F5748"/>
              </a:solidFill>
              <a:effectLst/>
              <a:latin typeface="Arial" panose="020B0604020202020204" pitchFamily="34" charset="0"/>
              <a:ea typeface="Cambria" panose="02040503050406030204" pitchFamily="18" charset="0"/>
            </a:endParaRPr>
          </a:p>
        </p:txBody>
      </p:sp>
      <p:sp>
        <p:nvSpPr>
          <p:cNvPr id="4" name="CasellaDiTesto 3"/>
          <p:cNvSpPr txBox="1"/>
          <p:nvPr/>
        </p:nvSpPr>
        <p:spPr>
          <a:xfrm>
            <a:off x="548179" y="1964647"/>
            <a:ext cx="6166624" cy="338554"/>
          </a:xfrm>
          <a:prstGeom prst="rect">
            <a:avLst/>
          </a:prstGeom>
          <a:noFill/>
        </p:spPr>
        <p:txBody>
          <a:bodyPr wrap="square" rtlCol="0">
            <a:spAutoFit/>
          </a:bodyPr>
          <a:lstStyle/>
          <a:p>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Performance individuale del personale </a:t>
            </a: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dirigente</a:t>
            </a:r>
            <a:endPar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sp>
        <p:nvSpPr>
          <p:cNvPr id="5" name="Rettangolo 4"/>
          <p:cNvSpPr/>
          <p:nvPr/>
        </p:nvSpPr>
        <p:spPr>
          <a:xfrm>
            <a:off x="330802" y="2341337"/>
            <a:ext cx="5473478" cy="600164"/>
          </a:xfrm>
          <a:prstGeom prst="rect">
            <a:avLst/>
          </a:prstGeom>
        </p:spPr>
        <p:txBody>
          <a:bodyPr wrap="square">
            <a:spAutoFit/>
          </a:bodyPr>
          <a:lstStyle/>
          <a:p>
            <a:pPr algn="just"/>
            <a:r>
              <a:rPr lang="it-IT" sz="1100" dirty="0" smtClean="0">
                <a:solidFill>
                  <a:srgbClr val="5F5748"/>
                </a:solidFill>
                <a:latin typeface="Arial" panose="020B0604020202020204" pitchFamily="34" charset="0"/>
                <a:ea typeface="Cambria" panose="02040503050406030204" pitchFamily="18" charset="0"/>
              </a:rPr>
              <a:t>I due </a:t>
            </a:r>
            <a:r>
              <a:rPr lang="it-IT" sz="1100" dirty="0">
                <a:solidFill>
                  <a:srgbClr val="5F5748"/>
                </a:solidFill>
                <a:latin typeface="Arial" panose="020B0604020202020204" pitchFamily="34" charset="0"/>
                <a:ea typeface="Cambria" panose="02040503050406030204" pitchFamily="18" charset="0"/>
              </a:rPr>
              <a:t>dirigenti della Camera di Commercio di </a:t>
            </a:r>
            <a:r>
              <a:rPr lang="it-IT" sz="1100" dirty="0" smtClean="0">
                <a:solidFill>
                  <a:srgbClr val="5F5748"/>
                </a:solidFill>
                <a:latin typeface="Arial" panose="020B0604020202020204" pitchFamily="34" charset="0"/>
                <a:ea typeface="Cambria" panose="02040503050406030204" pitchFamily="18" charset="0"/>
              </a:rPr>
              <a:t>Ancona hanno </a:t>
            </a:r>
            <a:r>
              <a:rPr lang="it-IT" sz="1100" dirty="0">
                <a:solidFill>
                  <a:srgbClr val="5F5748"/>
                </a:solidFill>
                <a:latin typeface="Arial" panose="020B0604020202020204" pitchFamily="34" charset="0"/>
                <a:ea typeface="Cambria" panose="02040503050406030204" pitchFamily="18" charset="0"/>
              </a:rPr>
              <a:t>ottenuto un punteggio medio che si colloca nella fascia di valutazione più alta (Valutazione superiore alle aspettative) cui corrisponde una percentuale di retribuzione di risultato del 100%.</a:t>
            </a:r>
            <a:endParaRPr lang="it-IT" sz="1100" dirty="0"/>
          </a:p>
        </p:txBody>
      </p:sp>
      <p:pic>
        <p:nvPicPr>
          <p:cNvPr id="7" name="Immagine 6"/>
          <p:cNvPicPr>
            <a:picLocks noChangeAspect="1"/>
          </p:cNvPicPr>
          <p:nvPr/>
        </p:nvPicPr>
        <p:blipFill>
          <a:blip r:embed="rId3"/>
          <a:stretch>
            <a:fillRect/>
          </a:stretch>
        </p:blipFill>
        <p:spPr>
          <a:xfrm>
            <a:off x="548179" y="2965286"/>
            <a:ext cx="4572396" cy="2743438"/>
          </a:xfrm>
          <a:prstGeom prst="rect">
            <a:avLst/>
          </a:prstGeom>
        </p:spPr>
      </p:pic>
      <p:sp>
        <p:nvSpPr>
          <p:cNvPr id="16" name="CasellaDiTesto 15"/>
          <p:cNvSpPr txBox="1"/>
          <p:nvPr/>
        </p:nvSpPr>
        <p:spPr>
          <a:xfrm>
            <a:off x="6397616" y="1964647"/>
            <a:ext cx="5393860" cy="338554"/>
          </a:xfrm>
          <a:prstGeom prst="rect">
            <a:avLst/>
          </a:prstGeom>
          <a:noFill/>
        </p:spPr>
        <p:txBody>
          <a:bodyPr wrap="square" rtlCol="0">
            <a:spAutoFit/>
          </a:bodyPr>
          <a:lstStyle/>
          <a:p>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Performance individuale del personale </a:t>
            </a: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non dirigente</a:t>
            </a:r>
            <a:endPar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sp>
        <p:nvSpPr>
          <p:cNvPr id="8" name="Rettangolo 7"/>
          <p:cNvSpPr/>
          <p:nvPr/>
        </p:nvSpPr>
        <p:spPr>
          <a:xfrm>
            <a:off x="6099717" y="2341337"/>
            <a:ext cx="5848912" cy="600164"/>
          </a:xfrm>
          <a:prstGeom prst="rect">
            <a:avLst/>
          </a:prstGeom>
          <a:ln>
            <a:noFill/>
          </a:ln>
        </p:spPr>
        <p:txBody>
          <a:bodyPr wrap="square">
            <a:spAutoFit/>
          </a:bodyPr>
          <a:lstStyle/>
          <a:p>
            <a:pPr algn="just"/>
            <a:r>
              <a:rPr lang="it-IT" sz="1100" dirty="0" smtClean="0">
                <a:solidFill>
                  <a:srgbClr val="5F5748"/>
                </a:solidFill>
                <a:latin typeface="Arial" panose="020B0604020202020204" pitchFamily="34" charset="0"/>
                <a:ea typeface="Cambria" panose="02040503050406030204" pitchFamily="18" charset="0"/>
              </a:rPr>
              <a:t>Il 23% del personale non dirigente </a:t>
            </a:r>
            <a:r>
              <a:rPr lang="it-IT" sz="1100" dirty="0">
                <a:solidFill>
                  <a:srgbClr val="5F5748"/>
                </a:solidFill>
                <a:latin typeface="Arial" panose="020B0604020202020204" pitchFamily="34" charset="0"/>
                <a:ea typeface="Cambria" panose="02040503050406030204" pitchFamily="18" charset="0"/>
              </a:rPr>
              <a:t>ha ottenuto, nel </a:t>
            </a:r>
            <a:r>
              <a:rPr lang="it-IT" sz="1100" dirty="0" smtClean="0">
                <a:solidFill>
                  <a:srgbClr val="5F5748"/>
                </a:solidFill>
                <a:latin typeface="Arial" panose="020B0604020202020204" pitchFamily="34" charset="0"/>
                <a:ea typeface="Cambria" panose="02040503050406030204" pitchFamily="18" charset="0"/>
              </a:rPr>
              <a:t>2013, </a:t>
            </a:r>
            <a:r>
              <a:rPr lang="it-IT" sz="1100" dirty="0">
                <a:solidFill>
                  <a:srgbClr val="5F5748"/>
                </a:solidFill>
                <a:latin typeface="Arial" panose="020B0604020202020204" pitchFamily="34" charset="0"/>
                <a:ea typeface="Cambria" panose="02040503050406030204" pitchFamily="18" charset="0"/>
              </a:rPr>
              <a:t>il punteggio massimo, mentre  il </a:t>
            </a:r>
            <a:r>
              <a:rPr lang="it-IT" sz="1100" dirty="0" smtClean="0">
                <a:solidFill>
                  <a:srgbClr val="5F5748"/>
                </a:solidFill>
                <a:latin typeface="Arial" panose="020B0604020202020204" pitchFamily="34" charset="0"/>
                <a:ea typeface="Cambria" panose="02040503050406030204" pitchFamily="18" charset="0"/>
              </a:rPr>
              <a:t>69% </a:t>
            </a:r>
            <a:r>
              <a:rPr lang="it-IT" sz="1100" dirty="0">
                <a:solidFill>
                  <a:srgbClr val="5F5748"/>
                </a:solidFill>
                <a:latin typeface="Arial" panose="020B0604020202020204" pitchFamily="34" charset="0"/>
                <a:ea typeface="Cambria" panose="02040503050406030204" pitchFamily="18" charset="0"/>
              </a:rPr>
              <a:t>si attesta tra il 90 e 100% del punteggio massimo conseguibile considerando la categoria contrattuale di </a:t>
            </a:r>
            <a:r>
              <a:rPr lang="it-IT" sz="1100" dirty="0" smtClean="0">
                <a:solidFill>
                  <a:srgbClr val="5F5748"/>
                </a:solidFill>
                <a:latin typeface="Arial" panose="020B0604020202020204" pitchFamily="34" charset="0"/>
                <a:ea typeface="Cambria" panose="02040503050406030204" pitchFamily="18" charset="0"/>
              </a:rPr>
              <a:t>afferenza.</a:t>
            </a:r>
            <a:endParaRPr lang="it-IT" sz="1100" dirty="0"/>
          </a:p>
        </p:txBody>
      </p:sp>
      <p:pic>
        <p:nvPicPr>
          <p:cNvPr id="9" name="Immagine 8"/>
          <p:cNvPicPr>
            <a:picLocks noChangeAspect="1"/>
          </p:cNvPicPr>
          <p:nvPr/>
        </p:nvPicPr>
        <p:blipFill rotWithShape="1">
          <a:blip r:embed="rId4"/>
          <a:srcRect r="7258"/>
          <a:stretch/>
        </p:blipFill>
        <p:spPr>
          <a:xfrm>
            <a:off x="5804280" y="2972053"/>
            <a:ext cx="6189801" cy="3223070"/>
          </a:xfrm>
          <a:prstGeom prst="rect">
            <a:avLst/>
          </a:prstGeom>
        </p:spPr>
      </p:pic>
      <p:sp>
        <p:nvSpPr>
          <p:cNvPr id="23" name="Rettangolo 22"/>
          <p:cNvSpPr/>
          <p:nvPr/>
        </p:nvSpPr>
        <p:spPr>
          <a:xfrm>
            <a:off x="6113424" y="5750004"/>
            <a:ext cx="5835205" cy="1107996"/>
          </a:xfrm>
          <a:prstGeom prst="rect">
            <a:avLst/>
          </a:prstGeom>
          <a:ln>
            <a:noFill/>
          </a:ln>
        </p:spPr>
        <p:txBody>
          <a:bodyPr wrap="square">
            <a:spAutoFit/>
          </a:bodyPr>
          <a:lstStyle/>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Al fine di garantire una differenziazione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qualitativa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dei giudizi tale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da rendere più personalizzata la valutazione 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costituire la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base per piani di miglioramento </a:t>
            </a:r>
            <a:r>
              <a:rPr lang="it-IT" sz="1100" i="1" dirty="0">
                <a:solidFill>
                  <a:srgbClr val="5F5748"/>
                </a:solidFill>
                <a:latin typeface="Arial" panose="020B0604020202020204" pitchFamily="34" charset="0"/>
                <a:ea typeface="Cambria" panose="02040503050406030204" pitchFamily="18" charset="0"/>
                <a:cs typeface="Times New Roman" panose="02020603050405020304" pitchFamily="18" charset="0"/>
              </a:rPr>
              <a:t>ad hoc</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di tipo formativo e/o organizzativo dei quali si potesse monitorare la realizzazione nel tempo 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l’efficacia, 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dirigenti hanno compilato, per tutti i dipendenti, il campo “Eventuali suggerimenti per lo sviluppo professionale” della scheda di valutazione 2013, specificando le più opportune azioni formative e di miglioramento. </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3" name="Segnaposto numero diapositiva 2"/>
          <p:cNvSpPr>
            <a:spLocks noGrp="1"/>
          </p:cNvSpPr>
          <p:nvPr>
            <p:ph type="sldNum" sz="quarter" idx="12"/>
          </p:nvPr>
        </p:nvSpPr>
        <p:spPr>
          <a:xfrm>
            <a:off x="9448800" y="6492875"/>
            <a:ext cx="2743200" cy="365125"/>
          </a:xfrm>
        </p:spPr>
        <p:txBody>
          <a:bodyPr/>
          <a:lstStyle/>
          <a:p>
            <a:fld id="{98D9D6CD-C7D4-42E0-A31B-525549CA2A1D}" type="slidenum">
              <a:rPr lang="it-IT" smtClean="0"/>
              <a:t>64</a:t>
            </a:fld>
            <a:endParaRPr lang="it-IT" dirty="0"/>
          </a:p>
        </p:txBody>
      </p:sp>
    </p:spTree>
    <p:extLst>
      <p:ext uri="{BB962C8B-B14F-4D97-AF65-F5344CB8AC3E}">
        <p14:creationId xmlns:p14="http://schemas.microsoft.com/office/powerpoint/2010/main" val="37545195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716" y="3379"/>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uppo 10"/>
          <p:cNvGrpSpPr/>
          <p:nvPr/>
        </p:nvGrpSpPr>
        <p:grpSpPr>
          <a:xfrm>
            <a:off x="2341563" y="107618"/>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3.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OBIETTIVI: RISULTATI RAGGIUNTI E </a:t>
              </a: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SCOSTAMENTI</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9" name="Rettangolo 18"/>
          <p:cNvSpPr/>
          <p:nvPr/>
        </p:nvSpPr>
        <p:spPr>
          <a:xfrm>
            <a:off x="275596" y="972459"/>
            <a:ext cx="11578083" cy="600164"/>
          </a:xfrm>
          <a:prstGeom prst="rect">
            <a:avLst/>
          </a:prstGeom>
          <a:ln>
            <a:noFill/>
          </a:ln>
        </p:spPr>
        <p:txBody>
          <a:bodyPr wrap="square">
            <a:spAutoFit/>
          </a:bodyPr>
          <a:lstStyle/>
          <a:p>
            <a:pPr algn="just"/>
            <a:r>
              <a:rPr lang="it-IT" sz="1100" dirty="0" smtClean="0">
                <a:solidFill>
                  <a:srgbClr val="5F5748"/>
                </a:solidFill>
                <a:latin typeface="Arial" panose="020B0604020202020204" pitchFamily="34" charset="0"/>
                <a:ea typeface="Cambria" panose="02040503050406030204" pitchFamily="18" charset="0"/>
              </a:rPr>
              <a:t>Per garantire </a:t>
            </a:r>
            <a:r>
              <a:rPr lang="it-IT" sz="1100" dirty="0">
                <a:solidFill>
                  <a:srgbClr val="5F5748"/>
                </a:solidFill>
                <a:latin typeface="Arial" panose="020B0604020202020204" pitchFamily="34" charset="0"/>
                <a:ea typeface="Cambria" panose="02040503050406030204" pitchFamily="18" charset="0"/>
              </a:rPr>
              <a:t>un maggior </a:t>
            </a:r>
            <a:r>
              <a:rPr lang="it-IT" sz="1100" dirty="0" smtClean="0">
                <a:solidFill>
                  <a:srgbClr val="5F5748"/>
                </a:solidFill>
                <a:latin typeface="Arial" panose="020B0604020202020204" pitchFamily="34" charset="0"/>
                <a:ea typeface="Cambria" panose="02040503050406030204" pitchFamily="18" charset="0"/>
              </a:rPr>
              <a:t>dettaglio sulla performance individuale del personale non dirigente, </a:t>
            </a:r>
            <a:r>
              <a:rPr lang="it-IT" sz="1100" dirty="0">
                <a:solidFill>
                  <a:srgbClr val="5F5748"/>
                </a:solidFill>
                <a:latin typeface="Arial" panose="020B0604020202020204" pitchFamily="34" charset="0"/>
                <a:ea typeface="Cambria" panose="02040503050406030204" pitchFamily="18" charset="0"/>
              </a:rPr>
              <a:t>si riportano le griglie di valutazione del personale non dirigente articolate in relazione a:</a:t>
            </a:r>
          </a:p>
          <a:p>
            <a:pPr marL="714375" indent="-179388" algn="just">
              <a:buFont typeface="Wingdings" panose="05000000000000000000" pitchFamily="2" charset="2"/>
              <a:buChar char="§"/>
            </a:pPr>
            <a:r>
              <a:rPr lang="it-IT" sz="1100" dirty="0" smtClean="0">
                <a:solidFill>
                  <a:srgbClr val="5F5748"/>
                </a:solidFill>
                <a:latin typeface="Arial" panose="020B0604020202020204" pitchFamily="34" charset="0"/>
                <a:ea typeface="Cambria" panose="02040503050406030204" pitchFamily="18" charset="0"/>
              </a:rPr>
              <a:t>categoria </a:t>
            </a:r>
            <a:r>
              <a:rPr lang="it-IT" sz="1100" dirty="0">
                <a:solidFill>
                  <a:srgbClr val="5F5748"/>
                </a:solidFill>
                <a:latin typeface="Arial" panose="020B0604020202020204" pitchFamily="34" charset="0"/>
                <a:ea typeface="Cambria" panose="02040503050406030204" pitchFamily="18" charset="0"/>
              </a:rPr>
              <a:t>contrattuale di afferenza;</a:t>
            </a:r>
          </a:p>
          <a:p>
            <a:pPr marL="714375" indent="-179388" algn="just">
              <a:buFont typeface="Wingdings" panose="05000000000000000000" pitchFamily="2" charset="2"/>
              <a:buChar char="§"/>
            </a:pPr>
            <a:r>
              <a:rPr lang="it-IT" sz="1100" dirty="0" smtClean="0">
                <a:solidFill>
                  <a:srgbClr val="5F5748"/>
                </a:solidFill>
                <a:latin typeface="Arial" panose="020B0604020202020204" pitchFamily="34" charset="0"/>
                <a:ea typeface="Cambria" panose="02040503050406030204" pitchFamily="18" charset="0"/>
              </a:rPr>
              <a:t>unità </a:t>
            </a:r>
            <a:r>
              <a:rPr lang="it-IT" sz="1100" dirty="0">
                <a:solidFill>
                  <a:srgbClr val="5F5748"/>
                </a:solidFill>
                <a:latin typeface="Arial" panose="020B0604020202020204" pitchFamily="34" charset="0"/>
                <a:ea typeface="Cambria" panose="02040503050406030204" pitchFamily="18" charset="0"/>
              </a:rPr>
              <a:t>organizzativa di appartenenza</a:t>
            </a:r>
          </a:p>
        </p:txBody>
      </p:sp>
      <p:graphicFrame>
        <p:nvGraphicFramePr>
          <p:cNvPr id="3" name="Tabella 2"/>
          <p:cNvGraphicFramePr>
            <a:graphicFrameLocks noGrp="1"/>
          </p:cNvGraphicFramePr>
          <p:nvPr>
            <p:extLst>
              <p:ext uri="{D42A27DB-BD31-4B8C-83A1-F6EECF244321}">
                <p14:modId xmlns:p14="http://schemas.microsoft.com/office/powerpoint/2010/main" val="2674310615"/>
              </p:ext>
            </p:extLst>
          </p:nvPr>
        </p:nvGraphicFramePr>
        <p:xfrm>
          <a:off x="702527" y="2154185"/>
          <a:ext cx="4689086" cy="3606843"/>
        </p:xfrm>
        <a:graphic>
          <a:graphicData uri="http://schemas.openxmlformats.org/drawingml/2006/table">
            <a:tbl>
              <a:tblPr firstRow="1" lastRow="1" bandRow="1">
                <a:tableStyleId>{21E4AEA4-8DFA-4A89-87EB-49C32662AFE0}</a:tableStyleId>
              </a:tblPr>
              <a:tblGrid>
                <a:gridCol w="2093691"/>
                <a:gridCol w="694382"/>
                <a:gridCol w="671615"/>
                <a:gridCol w="614699"/>
                <a:gridCol w="614699"/>
              </a:tblGrid>
              <a:tr h="332547">
                <a:tc>
                  <a:txBody>
                    <a:bodyPr/>
                    <a:lstStyle/>
                    <a:p>
                      <a:pPr algn="ctr" fontAlgn="ctr"/>
                      <a:r>
                        <a:rPr lang="it-IT" sz="1050" u="none" strike="noStrike" dirty="0">
                          <a:effectLst/>
                        </a:rPr>
                        <a:t>GRIGLIA DI VALUTAZIONE</a:t>
                      </a:r>
                      <a:endParaRPr lang="it-IT" sz="1050" b="1" i="0" u="none" strike="noStrike" dirty="0">
                        <a:solidFill>
                          <a:srgbClr val="FFFFFF"/>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smtClean="0">
                          <a:effectLst/>
                        </a:rPr>
                        <a:t>(AP/PO</a:t>
                      </a:r>
                      <a:r>
                        <a:rPr lang="it-IT" sz="1050" u="none" strike="noStrike" dirty="0">
                          <a:effectLst/>
                        </a:rPr>
                        <a:t>)</a:t>
                      </a:r>
                      <a:endParaRPr lang="it-IT" sz="1050" b="1" i="0" u="none" strike="noStrike" dirty="0">
                        <a:solidFill>
                          <a:srgbClr val="FFFFFF"/>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(Cat. D)</a:t>
                      </a:r>
                      <a:endParaRPr lang="it-IT" sz="1050" b="1" i="0" u="none" strike="noStrike">
                        <a:solidFill>
                          <a:srgbClr val="FFFFFF"/>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(Cat. C)</a:t>
                      </a:r>
                      <a:endParaRPr lang="it-IT" sz="1050" b="1" i="0" u="none" strike="noStrike">
                        <a:solidFill>
                          <a:srgbClr val="FFFFFF"/>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(Cat. B)</a:t>
                      </a:r>
                      <a:endParaRPr lang="it-IT" sz="1050" b="1" i="0" u="none" strike="noStrike">
                        <a:solidFill>
                          <a:srgbClr val="FFFFFF"/>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100%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3</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2</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14</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90 al 100%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18</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35</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5</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80 al 90%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3</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70 al 80%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2</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60 al 70%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50 al 60%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40% al 50%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30 al 40%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20 al 30%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10 al 20%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fino al 10%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N. totale dipendenti CCIAA valutati</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4</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22</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53</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7</a:t>
                      </a:r>
                      <a:endParaRPr lang="it-IT" sz="1050" b="1" i="0" u="none" strike="noStrike" dirty="0">
                        <a:solidFill>
                          <a:srgbClr val="5F5748"/>
                        </a:solidFill>
                        <a:effectLst/>
                        <a:latin typeface="Arial" panose="020B0604020202020204" pitchFamily="34" charset="0"/>
                      </a:endParaRPr>
                    </a:p>
                  </a:txBody>
                  <a:tcPr marL="9525" marR="9525" marT="9525" marB="0" anchor="ctr"/>
                </a:tc>
              </a:tr>
            </a:tbl>
          </a:graphicData>
        </a:graphic>
      </p:graphicFrame>
      <p:sp>
        <p:nvSpPr>
          <p:cNvPr id="6" name="CasellaDiTesto 5"/>
          <p:cNvSpPr txBox="1"/>
          <p:nvPr/>
        </p:nvSpPr>
        <p:spPr>
          <a:xfrm>
            <a:off x="456075" y="1795687"/>
            <a:ext cx="5241074" cy="261610"/>
          </a:xfrm>
          <a:prstGeom prst="rect">
            <a:avLst/>
          </a:prstGeom>
          <a:noFill/>
        </p:spPr>
        <p:txBody>
          <a:bodyPr wrap="square" rtlCol="0">
            <a:spAutoFit/>
          </a:bodyPr>
          <a:lstStyle/>
          <a:p>
            <a:r>
              <a:rPr lang="it-IT" sz="1100" b="1" dirty="0" smtClean="0">
                <a:latin typeface="Arial" panose="020B0604020202020204" pitchFamily="34" charset="0"/>
                <a:cs typeface="Arial" panose="020B0604020202020204" pitchFamily="34" charset="0"/>
              </a:rPr>
              <a:t>Griglia di valutazione per categoria contrattuale -  </a:t>
            </a:r>
            <a:r>
              <a:rPr lang="it-IT" sz="1100" b="1" dirty="0">
                <a:latin typeface="Arial" panose="020B0604020202020204" pitchFamily="34" charset="0"/>
                <a:cs typeface="Arial" panose="020B0604020202020204" pitchFamily="34" charset="0"/>
              </a:rPr>
              <a:t>P</a:t>
            </a:r>
            <a:r>
              <a:rPr lang="it-IT" sz="1100" b="1" dirty="0" smtClean="0">
                <a:latin typeface="Arial" panose="020B0604020202020204" pitchFamily="34" charset="0"/>
                <a:cs typeface="Arial" panose="020B0604020202020204" pitchFamily="34" charset="0"/>
              </a:rPr>
              <a:t>ersonale non dirigente</a:t>
            </a:r>
            <a:endParaRPr lang="it-IT" sz="1100" b="1" dirty="0">
              <a:latin typeface="Arial" panose="020B0604020202020204" pitchFamily="34" charset="0"/>
              <a:cs typeface="Arial" panose="020B0604020202020204" pitchFamily="34" charset="0"/>
            </a:endParaRPr>
          </a:p>
        </p:txBody>
      </p:sp>
      <p:graphicFrame>
        <p:nvGraphicFramePr>
          <p:cNvPr id="22" name="Tabella 21"/>
          <p:cNvGraphicFramePr>
            <a:graphicFrameLocks noGrp="1"/>
          </p:cNvGraphicFramePr>
          <p:nvPr>
            <p:extLst>
              <p:ext uri="{D42A27DB-BD31-4B8C-83A1-F6EECF244321}">
                <p14:modId xmlns:p14="http://schemas.microsoft.com/office/powerpoint/2010/main" val="2708494115"/>
              </p:ext>
            </p:extLst>
          </p:nvPr>
        </p:nvGraphicFramePr>
        <p:xfrm>
          <a:off x="6690666" y="2146341"/>
          <a:ext cx="4683513" cy="3607688"/>
        </p:xfrm>
        <a:graphic>
          <a:graphicData uri="http://schemas.openxmlformats.org/drawingml/2006/table">
            <a:tbl>
              <a:tblPr firstRow="1" lastRow="1" bandRow="1">
                <a:tableStyleId>{21E4AEA4-8DFA-4A89-87EB-49C32662AFE0}</a:tableStyleId>
              </a:tblPr>
              <a:tblGrid>
                <a:gridCol w="2191976"/>
                <a:gridCol w="787441"/>
                <a:gridCol w="968115"/>
                <a:gridCol w="735981"/>
              </a:tblGrid>
              <a:tr h="263680">
                <a:tc>
                  <a:txBody>
                    <a:bodyPr/>
                    <a:lstStyle/>
                    <a:p>
                      <a:pPr algn="ctr" fontAlgn="ctr"/>
                      <a:r>
                        <a:rPr lang="it-IT" sz="1050" u="none" strike="noStrike" dirty="0">
                          <a:effectLst/>
                        </a:rPr>
                        <a:t>GRIGLIA DI VALUTAZIONE</a:t>
                      </a:r>
                      <a:endParaRPr lang="it-IT" sz="1050" b="1" i="0" u="none" strike="noStrike" dirty="0">
                        <a:solidFill>
                          <a:srgbClr val="FFFFFF"/>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smtClean="0">
                          <a:effectLst/>
                        </a:rPr>
                        <a:t>Direzionale</a:t>
                      </a:r>
                      <a:endParaRPr lang="it-IT" sz="1050" b="1" i="0" u="none" strike="noStrike" dirty="0">
                        <a:solidFill>
                          <a:srgbClr val="FFFFFF"/>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smtClean="0">
                          <a:effectLst/>
                        </a:rPr>
                        <a:t>AAE e Servizi In Delega</a:t>
                      </a:r>
                      <a:endParaRPr lang="it-IT" sz="1050" b="1" i="0" u="none" strike="noStrike" dirty="0">
                        <a:solidFill>
                          <a:srgbClr val="FFFFFF"/>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smtClean="0">
                          <a:effectLst/>
                        </a:rPr>
                        <a:t>ASE</a:t>
                      </a:r>
                      <a:endParaRPr lang="it-IT" sz="1050" b="1" i="0" u="none" strike="noStrike" dirty="0">
                        <a:solidFill>
                          <a:srgbClr val="FFFFFF"/>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100%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6</a:t>
                      </a:r>
                      <a:endParaRPr lang="it-IT" sz="1050" b="1"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11</a:t>
                      </a:r>
                      <a:endParaRPr lang="it-IT" sz="1050" b="1"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3</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90 al 100%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15</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27</a:t>
                      </a:r>
                      <a:endParaRPr lang="it-IT" sz="1050" b="1"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17</a:t>
                      </a:r>
                      <a:endParaRPr lang="it-IT" sz="1050" b="1" i="0" u="none" strike="noStrike">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80 al 90%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3</a:t>
                      </a:r>
                      <a:endParaRPr lang="it-IT" sz="1050" b="1"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70 al 80%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r>
                        <a:rPr lang="it-IT" sz="1050" u="none" strike="noStrike" dirty="0" smtClean="0">
                          <a:effectLst/>
                        </a:rPr>
                        <a:t>2</a:t>
                      </a: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60 al 70%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50 al 60%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1</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40% al 50%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30 al 40%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20 al 30%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dal 10 al 20%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r>
              <a:tr h="272858">
                <a:tc>
                  <a:txBody>
                    <a:bodyPr/>
                    <a:lstStyle/>
                    <a:p>
                      <a:pPr marL="36000" algn="l" fontAlgn="ctr"/>
                      <a:r>
                        <a:rPr lang="it-IT" sz="1050" u="none" strike="noStrike" dirty="0">
                          <a:effectLst/>
                        </a:rPr>
                        <a:t>fino al 10% del punteggio </a:t>
                      </a:r>
                      <a:r>
                        <a:rPr lang="it-IT" sz="1050" u="none" strike="noStrike" dirty="0" err="1">
                          <a:effectLst/>
                        </a:rPr>
                        <a:t>max</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 </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 </a:t>
                      </a:r>
                      <a:endParaRPr lang="it-IT" sz="1050" b="1" i="0" u="none" strike="noStrike" dirty="0">
                        <a:solidFill>
                          <a:srgbClr val="5F5748"/>
                        </a:solidFill>
                        <a:effectLst/>
                        <a:latin typeface="Arial" panose="020B0604020202020204" pitchFamily="34" charset="0"/>
                      </a:endParaRPr>
                    </a:p>
                  </a:txBody>
                  <a:tcPr marL="9525" marR="9525" marT="9525" marB="0" anchor="ctr"/>
                </a:tc>
              </a:tr>
              <a:tr h="276685">
                <a:tc>
                  <a:txBody>
                    <a:bodyPr/>
                    <a:lstStyle/>
                    <a:p>
                      <a:pPr marL="36000" algn="l" fontAlgn="ctr"/>
                      <a:r>
                        <a:rPr lang="it-IT" sz="1050" u="none" strike="noStrike" dirty="0">
                          <a:effectLst/>
                        </a:rPr>
                        <a:t>N. totale dipendenti CCIAA valutati</a:t>
                      </a:r>
                      <a:endParaRPr lang="it-IT" sz="1050" b="0" i="0" u="none" strike="noStrike" dirty="0">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22</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a:effectLst/>
                        </a:rPr>
                        <a:t>42</a:t>
                      </a:r>
                      <a:endParaRPr lang="it-IT" sz="1050" b="1" i="0" u="none" strike="noStrike">
                        <a:solidFill>
                          <a:srgbClr val="5F5748"/>
                        </a:solidFill>
                        <a:effectLst/>
                        <a:latin typeface="Arial" panose="020B0604020202020204" pitchFamily="34" charset="0"/>
                      </a:endParaRPr>
                    </a:p>
                  </a:txBody>
                  <a:tcPr marL="9525" marR="9525" marT="9525" marB="0" anchor="ctr"/>
                </a:tc>
                <a:tc>
                  <a:txBody>
                    <a:bodyPr/>
                    <a:lstStyle/>
                    <a:p>
                      <a:pPr algn="ctr" fontAlgn="ctr"/>
                      <a:r>
                        <a:rPr lang="it-IT" sz="1050" u="none" strike="noStrike" dirty="0">
                          <a:effectLst/>
                        </a:rPr>
                        <a:t>22</a:t>
                      </a:r>
                      <a:endParaRPr lang="it-IT" sz="1050" b="1" i="0" u="none" strike="noStrike" dirty="0">
                        <a:solidFill>
                          <a:srgbClr val="5F5748"/>
                        </a:solidFill>
                        <a:effectLst/>
                        <a:latin typeface="Arial" panose="020B0604020202020204" pitchFamily="34" charset="0"/>
                      </a:endParaRPr>
                    </a:p>
                  </a:txBody>
                  <a:tcPr marL="9525" marR="9525" marT="9525" marB="0" anchor="ctr"/>
                </a:tc>
              </a:tr>
            </a:tbl>
          </a:graphicData>
        </a:graphic>
      </p:graphicFrame>
      <p:sp>
        <p:nvSpPr>
          <p:cNvPr id="23" name="CasellaDiTesto 22"/>
          <p:cNvSpPr txBox="1"/>
          <p:nvPr/>
        </p:nvSpPr>
        <p:spPr>
          <a:xfrm>
            <a:off x="6144321" y="1797853"/>
            <a:ext cx="5910147" cy="261610"/>
          </a:xfrm>
          <a:prstGeom prst="rect">
            <a:avLst/>
          </a:prstGeom>
          <a:noFill/>
        </p:spPr>
        <p:txBody>
          <a:bodyPr wrap="square" rtlCol="0">
            <a:spAutoFit/>
          </a:bodyPr>
          <a:lstStyle/>
          <a:p>
            <a:r>
              <a:rPr lang="it-IT" sz="1100" b="1" dirty="0" smtClean="0">
                <a:latin typeface="Arial" panose="020B0604020202020204" pitchFamily="34" charset="0"/>
                <a:cs typeface="Arial" panose="020B0604020202020204" pitchFamily="34" charset="0"/>
              </a:rPr>
              <a:t>Griglia di valutazione </a:t>
            </a:r>
            <a:r>
              <a:rPr lang="it-IT" sz="1100" b="1" dirty="0">
                <a:latin typeface="Arial" panose="020B0604020202020204" pitchFamily="34" charset="0"/>
                <a:cs typeface="Arial" panose="020B0604020202020204" pitchFamily="34" charset="0"/>
              </a:rPr>
              <a:t>per </a:t>
            </a:r>
            <a:r>
              <a:rPr lang="it-IT" sz="1100" b="1" dirty="0" smtClean="0">
                <a:latin typeface="Arial" panose="020B0604020202020204" pitchFamily="34" charset="0"/>
                <a:cs typeface="Arial" panose="020B0604020202020204" pitchFamily="34" charset="0"/>
              </a:rPr>
              <a:t>aree </a:t>
            </a:r>
            <a:r>
              <a:rPr lang="it-IT" sz="1100" b="1" dirty="0">
                <a:latin typeface="Arial" panose="020B0604020202020204" pitchFamily="34" charset="0"/>
                <a:cs typeface="Arial" panose="020B0604020202020204" pitchFamily="34" charset="0"/>
              </a:rPr>
              <a:t>di responsabilità dirigenziale </a:t>
            </a:r>
            <a:r>
              <a:rPr lang="it-IT" sz="1100" b="1" dirty="0" smtClean="0">
                <a:latin typeface="Arial" panose="020B0604020202020204" pitchFamily="34" charset="0"/>
                <a:cs typeface="Arial" panose="020B0604020202020204" pitchFamily="34" charset="0"/>
              </a:rPr>
              <a:t>-  </a:t>
            </a:r>
            <a:r>
              <a:rPr lang="it-IT" sz="1100" b="1" dirty="0">
                <a:latin typeface="Arial" panose="020B0604020202020204" pitchFamily="34" charset="0"/>
                <a:cs typeface="Arial" panose="020B0604020202020204" pitchFamily="34" charset="0"/>
              </a:rPr>
              <a:t>P</a:t>
            </a:r>
            <a:r>
              <a:rPr lang="it-IT" sz="1100" b="1" dirty="0" smtClean="0">
                <a:latin typeface="Arial" panose="020B0604020202020204" pitchFamily="34" charset="0"/>
                <a:cs typeface="Arial" panose="020B0604020202020204" pitchFamily="34" charset="0"/>
              </a:rPr>
              <a:t>ersonale non dirigente</a:t>
            </a:r>
            <a:endParaRPr lang="it-IT" sz="1100" b="1" dirty="0">
              <a:latin typeface="Arial" panose="020B0604020202020204" pitchFamily="34" charset="0"/>
              <a:cs typeface="Arial" panose="020B0604020202020204" pitchFamily="34" charset="0"/>
            </a:endParaRPr>
          </a:p>
        </p:txBody>
      </p:sp>
      <p:sp>
        <p:nvSpPr>
          <p:cNvPr id="2" name="Segnaposto numero diapositiva 1"/>
          <p:cNvSpPr>
            <a:spLocks noGrp="1"/>
          </p:cNvSpPr>
          <p:nvPr>
            <p:ph type="sldNum" sz="quarter" idx="12"/>
          </p:nvPr>
        </p:nvSpPr>
        <p:spPr>
          <a:xfrm>
            <a:off x="9448800" y="6492875"/>
            <a:ext cx="2743200" cy="365125"/>
          </a:xfrm>
        </p:spPr>
        <p:txBody>
          <a:bodyPr/>
          <a:lstStyle/>
          <a:p>
            <a:fld id="{98D9D6CD-C7D4-42E0-A31B-525549CA2A1D}" type="slidenum">
              <a:rPr lang="it-IT" smtClean="0"/>
              <a:t>65</a:t>
            </a:fld>
            <a:endParaRPr lang="it-IT"/>
          </a:p>
        </p:txBody>
      </p:sp>
    </p:spTree>
    <p:extLst>
      <p:ext uri="{BB962C8B-B14F-4D97-AF65-F5344CB8AC3E}">
        <p14:creationId xmlns:p14="http://schemas.microsoft.com/office/powerpoint/2010/main" val="170218215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220280" y="3229735"/>
            <a:ext cx="4572396" cy="2743438"/>
          </a:xfrm>
          <a:prstGeom prst="rect">
            <a:avLst/>
          </a:prstGeom>
        </p:spPr>
      </p:pic>
      <p:graphicFrame>
        <p:nvGraphicFramePr>
          <p:cNvPr id="5" name="Tabella 4"/>
          <p:cNvGraphicFramePr>
            <a:graphicFrameLocks noGrp="1"/>
          </p:cNvGraphicFramePr>
          <p:nvPr>
            <p:extLst>
              <p:ext uri="{D42A27DB-BD31-4B8C-83A1-F6EECF244321}">
                <p14:modId xmlns:p14="http://schemas.microsoft.com/office/powerpoint/2010/main" val="1460411699"/>
              </p:ext>
            </p:extLst>
          </p:nvPr>
        </p:nvGraphicFramePr>
        <p:xfrm>
          <a:off x="701155" y="1452595"/>
          <a:ext cx="3587947" cy="1695638"/>
        </p:xfrm>
        <a:graphic>
          <a:graphicData uri="http://schemas.openxmlformats.org/drawingml/2006/table">
            <a:tbl>
              <a:tblPr firstRow="1" lastRow="1">
                <a:tableStyleId>{7DF18680-E054-41AD-8BC1-D1AEF772440D}</a:tableStyleId>
              </a:tblPr>
              <a:tblGrid>
                <a:gridCol w="2407624"/>
                <a:gridCol w="1180323"/>
              </a:tblGrid>
              <a:tr h="352843">
                <a:tc gridSpan="2">
                  <a:txBody>
                    <a:bodyPr/>
                    <a:lstStyle/>
                    <a:p>
                      <a:pPr algn="l" fontAlgn="b"/>
                      <a:r>
                        <a:rPr lang="it-IT" sz="1000" u="none" strike="noStrike" dirty="0" smtClean="0">
                          <a:effectLst/>
                          <a:latin typeface="Arial" panose="020B0604020202020204" pitchFamily="34" charset="0"/>
                          <a:cs typeface="Arial" panose="020B0604020202020204" pitchFamily="34" charset="0"/>
                        </a:rPr>
                        <a:t>PROVENTI</a:t>
                      </a:r>
                      <a:r>
                        <a:rPr lang="it-IT" sz="1000" u="none" strike="noStrike" baseline="0" dirty="0" smtClean="0">
                          <a:effectLst/>
                          <a:latin typeface="Arial" panose="020B0604020202020204" pitchFamily="34" charset="0"/>
                          <a:cs typeface="Arial" panose="020B0604020202020204" pitchFamily="34" charset="0"/>
                        </a:rPr>
                        <a:t> CORRENTI</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l" fontAlgn="b"/>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96251">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Diritto Annuale</a:t>
                      </a:r>
                    </a:p>
                  </a:txBody>
                  <a:tcPr marL="9525" marR="9525" marT="9525" marB="0" anchor="ctr"/>
                </a:tc>
                <a:tc>
                  <a:txBody>
                    <a:bodyPr/>
                    <a:lstStyle/>
                    <a:p>
                      <a:pPr algn="l" fontAlgn="b"/>
                      <a:r>
                        <a:rPr lang="it-IT" sz="1000" u="none" strike="noStrike" dirty="0">
                          <a:effectLst/>
                          <a:latin typeface="Arial" panose="020B0604020202020204" pitchFamily="34" charset="0"/>
                          <a:cs typeface="Arial" panose="020B0604020202020204" pitchFamily="34" charset="0"/>
                        </a:rPr>
                        <a:t> €     9.194.439,51 </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89096">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Diritti di Segreteria</a:t>
                      </a:r>
                    </a:p>
                  </a:txBody>
                  <a:tcPr marL="9525" marR="9525" marT="9525" marB="0" anchor="ctr"/>
                </a:tc>
                <a:tc>
                  <a:txBody>
                    <a:bodyPr/>
                    <a:lstStyle/>
                    <a:p>
                      <a:pPr algn="l" fontAlgn="b"/>
                      <a:r>
                        <a:rPr lang="it-IT" sz="1000" u="none" strike="noStrike">
                          <a:effectLst/>
                          <a:latin typeface="Arial" panose="020B0604020202020204" pitchFamily="34" charset="0"/>
                          <a:cs typeface="Arial" panose="020B0604020202020204" pitchFamily="34" charset="0"/>
                        </a:rPr>
                        <a:t> €     2.312.336,20 </a:t>
                      </a:r>
                      <a:endParaRPr lang="it-IT" sz="1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70789">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Contributi trasferimenti e altre entrate</a:t>
                      </a:r>
                    </a:p>
                  </a:txBody>
                  <a:tcPr marL="9525" marR="9525" marT="9525" marB="0" anchor="ctr"/>
                </a:tc>
                <a:tc>
                  <a:txBody>
                    <a:bodyPr/>
                    <a:lstStyle/>
                    <a:p>
                      <a:pPr algn="l" fontAlgn="b"/>
                      <a:r>
                        <a:rPr lang="it-IT" sz="1000" u="none" strike="noStrike">
                          <a:effectLst/>
                          <a:latin typeface="Arial" panose="020B0604020202020204" pitchFamily="34" charset="0"/>
                          <a:cs typeface="Arial" panose="020B0604020202020204" pitchFamily="34" charset="0"/>
                        </a:rPr>
                        <a:t> €         696.007,49 </a:t>
                      </a:r>
                      <a:endParaRPr lang="it-IT" sz="1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2483">
                <a:tc>
                  <a:txBody>
                    <a:bodyPr/>
                    <a:lstStyle/>
                    <a:p>
                      <a:pPr algn="l" fontAlgn="b"/>
                      <a:r>
                        <a:rPr lang="it-IT" sz="1000" u="none" strike="noStrike" dirty="0">
                          <a:effectLst/>
                          <a:latin typeface="Arial" panose="020B0604020202020204" pitchFamily="34" charset="0"/>
                          <a:cs typeface="Arial" panose="020B0604020202020204" pitchFamily="34" charset="0"/>
                        </a:rPr>
                        <a:t>Altri proventi</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it-IT" sz="1000" u="none" strike="noStrike" dirty="0">
                          <a:effectLst/>
                          <a:latin typeface="Arial" panose="020B0604020202020204" pitchFamily="34" charset="0"/>
                          <a:cs typeface="Arial" panose="020B0604020202020204" pitchFamily="34" charset="0"/>
                        </a:rPr>
                        <a:t> €         222.521,12 </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34176">
                <a:tc>
                  <a:txBody>
                    <a:bodyPr/>
                    <a:lstStyle/>
                    <a:p>
                      <a:pPr algn="l" fontAlgn="b"/>
                      <a:r>
                        <a:rPr lang="it-IT" sz="1000" u="none" strike="noStrike" dirty="0">
                          <a:effectLst/>
                          <a:latin typeface="Arial" panose="020B0604020202020204" pitchFamily="34" charset="0"/>
                          <a:cs typeface="Arial" panose="020B0604020202020204" pitchFamily="34" charset="0"/>
                        </a:rPr>
                        <a:t>Totale proventi correnti</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it-IT" sz="1000" u="none" strike="noStrike" dirty="0">
                          <a:effectLst/>
                          <a:latin typeface="Arial" panose="020B0604020202020204" pitchFamily="34" charset="0"/>
                          <a:cs typeface="Arial" panose="020B0604020202020204" pitchFamily="34" charset="0"/>
                        </a:rPr>
                        <a:t> €   12.425.304,32 </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bl>
          </a:graphicData>
        </a:graphic>
      </p:graphicFrame>
      <p:sp>
        <p:nvSpPr>
          <p:cNvPr id="6" name="CasellaDiTesto 5"/>
          <p:cNvSpPr txBox="1"/>
          <p:nvPr/>
        </p:nvSpPr>
        <p:spPr>
          <a:xfrm>
            <a:off x="4919741" y="2241395"/>
            <a:ext cx="6904424" cy="1800493"/>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diritto annuale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complessivo registra una sostanziale tenuta (- 0,3% rispetto al bilancio di esercizio 2012) nonostante il periodo di pesante crisi economica che ha colpito il tessuto imprenditoriale italiano e marchigiano, con pesanti ripercussioni sui fatturati delle imprese.</a:t>
            </a:r>
          </a:p>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Tuttavia, occorre considerare che:</a:t>
            </a:r>
          </a:p>
          <a:p>
            <a:pPr marL="171450" lvl="0" indent="-171450" algn="just">
              <a:buFont typeface="Wingdings" panose="05000000000000000000" pitchFamily="2" charset="2"/>
              <a:buChar char="§"/>
            </a:pP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provento 2013, al netto dell'incremento dell'accantonamento al fondo svalutazione crediti, subisce una decremento del 5,2% rispetto al bilancio di esercizio 2012;</a:t>
            </a:r>
          </a:p>
          <a:p>
            <a:pPr marL="171450" lvl="0" indent="-171450" algn="just">
              <a:buFont typeface="Wingdings" panose="05000000000000000000" pitchFamily="2" charset="2"/>
              <a:buChar char="§"/>
            </a:pP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le riscossioni 2013 (€ 6.490.498,53) subiscono una flessione del 3,15% rispetto al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2012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€ 6.701.925,12), </a:t>
            </a:r>
            <a:endPar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endParaRPr>
          </a:p>
          <a:p>
            <a:pPr marL="171450" lvl="0" indent="-171450" algn="just">
              <a:buFont typeface="Wingdings" panose="05000000000000000000" pitchFamily="2" charset="2"/>
              <a:buChar char="§"/>
            </a:pP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il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tasso di riscossione del diritto annuale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registra un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peggioramento del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2,9%;</a:t>
            </a:r>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a:p>
            <a:pPr marL="171450" lvl="0" indent="-171450" algn="just">
              <a:buFont typeface="Wingdings" panose="05000000000000000000" pitchFamily="2" charset="2"/>
              <a:buChar char="§"/>
            </a:pP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numero di sedi di imprese iscritte al registro delle imprese al 31/12/2013 è sostanzialmente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invariato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(- 0,03% rispetto al 31/12/2012).</a:t>
            </a:r>
          </a:p>
        </p:txBody>
      </p:sp>
      <p:graphicFrame>
        <p:nvGraphicFramePr>
          <p:cNvPr id="7" name="Tabella 6"/>
          <p:cNvGraphicFramePr>
            <a:graphicFrameLocks noGrp="1"/>
          </p:cNvGraphicFramePr>
          <p:nvPr>
            <p:extLst>
              <p:ext uri="{D42A27DB-BD31-4B8C-83A1-F6EECF244321}">
                <p14:modId xmlns:p14="http://schemas.microsoft.com/office/powerpoint/2010/main" val="42523272"/>
              </p:ext>
            </p:extLst>
          </p:nvPr>
        </p:nvGraphicFramePr>
        <p:xfrm>
          <a:off x="5062656" y="4175480"/>
          <a:ext cx="6724185" cy="2215081"/>
        </p:xfrm>
        <a:graphic>
          <a:graphicData uri="http://schemas.openxmlformats.org/drawingml/2006/table">
            <a:tbl>
              <a:tblPr firstRow="1">
                <a:tableStyleId>{7DF18680-E054-41AD-8BC1-D1AEF772440D}</a:tableStyleId>
              </a:tblPr>
              <a:tblGrid>
                <a:gridCol w="3442431"/>
                <a:gridCol w="1066034"/>
                <a:gridCol w="1107860"/>
                <a:gridCol w="1107860"/>
              </a:tblGrid>
              <a:tr h="307310">
                <a:tc>
                  <a:txBody>
                    <a:bodyPr/>
                    <a:lstStyle/>
                    <a:p>
                      <a:pPr algn="l">
                        <a:lnSpc>
                          <a:spcPct val="100000"/>
                        </a:lnSpc>
                        <a:spcAft>
                          <a:spcPts val="0"/>
                        </a:spcAft>
                      </a:pPr>
                      <a:r>
                        <a:rPr lang="it-IT" sz="1000" dirty="0">
                          <a:effectLst/>
                          <a:latin typeface="Arial" panose="020B0604020202020204" pitchFamily="34" charset="0"/>
                          <a:cs typeface="Arial" panose="020B0604020202020204" pitchFamily="34" charset="0"/>
                        </a:rPr>
                        <a:t>Dati bilancio di esercizio</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2012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a:effectLst/>
                          <a:latin typeface="Arial" panose="020B0604020202020204" pitchFamily="34" charset="0"/>
                          <a:cs typeface="Arial" panose="020B0604020202020204" pitchFamily="34" charset="0"/>
                        </a:rPr>
                        <a:t>2013</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el-GR" sz="1000" dirty="0" smtClean="0">
                          <a:effectLst/>
                          <a:latin typeface="Arial" panose="020B0604020202020204" pitchFamily="34" charset="0"/>
                          <a:ea typeface="Times New Roman" panose="02020603050405020304" pitchFamily="18" charset="0"/>
                          <a:cs typeface="Arial" panose="020B0604020202020204" pitchFamily="34" charset="0"/>
                        </a:rPr>
                        <a:t>Δ</a:t>
                      </a:r>
                      <a:r>
                        <a:rPr lang="it-IT" sz="1000" dirty="0" smtClean="0">
                          <a:effectLst/>
                          <a:latin typeface="Arial" panose="020B0604020202020204" pitchFamily="34" charset="0"/>
                          <a:ea typeface="Times New Roman" panose="02020603050405020304" pitchFamily="18" charset="0"/>
                          <a:cs typeface="Arial" panose="020B0604020202020204" pitchFamily="34" charset="0"/>
                        </a:rPr>
                        <a:t>%</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r>
              <a:tr h="232914">
                <a:tc>
                  <a:txBody>
                    <a:bodyPr/>
                    <a:lstStyle/>
                    <a:p>
                      <a:pPr algn="l">
                        <a:lnSpc>
                          <a:spcPct val="100000"/>
                        </a:lnSpc>
                        <a:spcAft>
                          <a:spcPts val="0"/>
                        </a:spcAft>
                      </a:pPr>
                      <a:r>
                        <a:rPr lang="it-IT" sz="1000" dirty="0">
                          <a:effectLst/>
                          <a:latin typeface="Arial" panose="020B0604020202020204" pitchFamily="34" charset="0"/>
                          <a:cs typeface="Arial" panose="020B0604020202020204" pitchFamily="34" charset="0"/>
                        </a:rPr>
                        <a:t>Riscossioni al 31/12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    6.701.925,12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a:effectLst/>
                          <a:latin typeface="Arial" panose="020B0604020202020204" pitchFamily="34" charset="0"/>
                          <a:cs typeface="Arial" panose="020B0604020202020204" pitchFamily="34" charset="0"/>
                        </a:rPr>
                        <a:t>€    6.490.498,53</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smtClean="0">
                          <a:effectLst/>
                          <a:latin typeface="Arial" panose="020B0604020202020204" pitchFamily="34" charset="0"/>
                          <a:cs typeface="Arial" panose="020B0604020202020204" pitchFamily="34" charset="0"/>
                        </a:rPr>
                        <a:t>-3,15%</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r>
              <a:tr h="245326">
                <a:tc>
                  <a:txBody>
                    <a:bodyPr/>
                    <a:lstStyle/>
                    <a:p>
                      <a:pPr algn="l">
                        <a:lnSpc>
                          <a:spcPct val="100000"/>
                        </a:lnSpc>
                        <a:spcAft>
                          <a:spcPts val="0"/>
                        </a:spcAft>
                      </a:pPr>
                      <a:r>
                        <a:rPr lang="it-IT" sz="1000" dirty="0">
                          <a:effectLst/>
                          <a:latin typeface="Arial" panose="020B0604020202020204" pitchFamily="34" charset="0"/>
                          <a:cs typeface="Arial" panose="020B0604020202020204" pitchFamily="34" charset="0"/>
                        </a:rPr>
                        <a:t>Tasso di riscossione (riscossioni/provento complessivo)</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72,70%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a:effectLst/>
                          <a:latin typeface="Arial" panose="020B0604020202020204" pitchFamily="34" charset="0"/>
                          <a:cs typeface="Arial" panose="020B0604020202020204" pitchFamily="34" charset="0"/>
                        </a:rPr>
                        <a:t>70,59%</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-2,90%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r>
              <a:tr h="278783">
                <a:tc>
                  <a:txBody>
                    <a:bodyPr/>
                    <a:lstStyle/>
                    <a:p>
                      <a:pPr algn="l">
                        <a:lnSpc>
                          <a:spcPct val="100000"/>
                        </a:lnSpc>
                        <a:spcAft>
                          <a:spcPts val="0"/>
                        </a:spcAft>
                      </a:pPr>
                      <a:r>
                        <a:rPr lang="it-IT" sz="1000" dirty="0">
                          <a:effectLst/>
                          <a:latin typeface="Arial" panose="020B0604020202020204" pitchFamily="34" charset="0"/>
                          <a:cs typeface="Arial" panose="020B0604020202020204" pitchFamily="34" charset="0"/>
                        </a:rPr>
                        <a:t>Numero sedi imprese iscritte al RI al 31/12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47.078</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a:effectLst/>
                          <a:latin typeface="Arial" panose="020B0604020202020204" pitchFamily="34" charset="0"/>
                          <a:cs typeface="Arial" panose="020B0604020202020204" pitchFamily="34" charset="0"/>
                        </a:rPr>
                        <a:t>47.062</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smtClean="0">
                          <a:effectLst/>
                          <a:latin typeface="Arial" panose="020B0604020202020204" pitchFamily="34" charset="0"/>
                          <a:cs typeface="Arial" panose="020B0604020202020204" pitchFamily="34" charset="0"/>
                        </a:rPr>
                        <a:t>-0,03%</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r>
              <a:tr h="226015">
                <a:tc>
                  <a:txBody>
                    <a:bodyPr/>
                    <a:lstStyle/>
                    <a:p>
                      <a:pPr algn="l">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noFill/>
                  </a:tcP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noFill/>
                  </a:tcP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noFill/>
                  </a:tcP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noFill/>
                  </a:tcPr>
                </a:tc>
              </a:tr>
              <a:tr h="278459">
                <a:tc>
                  <a:txBody>
                    <a:bodyPr/>
                    <a:lstStyle/>
                    <a:p>
                      <a:pPr algn="l">
                        <a:lnSpc>
                          <a:spcPct val="100000"/>
                        </a:lnSpc>
                        <a:spcAft>
                          <a:spcPts val="0"/>
                        </a:spcAft>
                      </a:pPr>
                      <a:r>
                        <a:rPr lang="it-IT" sz="1000" dirty="0">
                          <a:effectLst/>
                          <a:latin typeface="Arial" panose="020B0604020202020204" pitchFamily="34" charset="0"/>
                          <a:cs typeface="Arial" panose="020B0604020202020204" pitchFamily="34" charset="0"/>
                        </a:rPr>
                        <a:t>PROVENTO </a:t>
                      </a:r>
                      <a:r>
                        <a:rPr lang="it-IT" sz="1000" dirty="0" smtClean="0">
                          <a:effectLst/>
                          <a:latin typeface="Arial" panose="020B0604020202020204" pitchFamily="34" charset="0"/>
                          <a:cs typeface="Arial" panose="020B0604020202020204" pitchFamily="34" charset="0"/>
                        </a:rPr>
                        <a:t>COMPLESSIVO (</a:t>
                      </a:r>
                      <a:r>
                        <a:rPr lang="it-IT" sz="1000" dirty="0">
                          <a:effectLst/>
                          <a:latin typeface="Arial" panose="020B0604020202020204" pitchFamily="34" charset="0"/>
                          <a:cs typeface="Arial" panose="020B0604020202020204" pitchFamily="34" charset="0"/>
                        </a:rPr>
                        <a:t>Diritto, sanzioni ed interessi)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a:effectLst/>
                          <a:latin typeface="Arial" panose="020B0604020202020204" pitchFamily="34" charset="0"/>
                          <a:cs typeface="Arial" panose="020B0604020202020204" pitchFamily="34" charset="0"/>
                        </a:rPr>
                        <a:t>€   9.218.253,59</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   9.194.439,51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smtClean="0">
                          <a:effectLst/>
                          <a:latin typeface="Arial" panose="020B0604020202020204" pitchFamily="34" charset="0"/>
                          <a:cs typeface="Arial" panose="020B0604020202020204" pitchFamily="34" charset="0"/>
                        </a:rPr>
                        <a:t>-0,3%</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r>
              <a:tr h="375680">
                <a:tc>
                  <a:txBody>
                    <a:bodyPr/>
                    <a:lstStyle/>
                    <a:p>
                      <a:pPr algn="l">
                        <a:lnSpc>
                          <a:spcPct val="100000"/>
                        </a:lnSpc>
                        <a:spcAft>
                          <a:spcPts val="0"/>
                        </a:spcAft>
                      </a:pPr>
                      <a:r>
                        <a:rPr lang="it-IT" sz="1000" dirty="0">
                          <a:effectLst/>
                          <a:latin typeface="Arial" panose="020B0604020202020204" pitchFamily="34" charset="0"/>
                          <a:cs typeface="Arial" panose="020B0604020202020204" pitchFamily="34" charset="0"/>
                        </a:rPr>
                        <a:t>Accantonamento annuale al fondo svalutazione crediti </a:t>
                      </a:r>
                      <a:endParaRPr lang="it-IT" sz="1000" dirty="0" smtClean="0">
                        <a:effectLst/>
                        <a:latin typeface="Arial" panose="020B0604020202020204" pitchFamily="34" charset="0"/>
                        <a:cs typeface="Arial" panose="020B0604020202020204" pitchFamily="34" charset="0"/>
                      </a:endParaRPr>
                    </a:p>
                    <a:p>
                      <a:pPr algn="l">
                        <a:lnSpc>
                          <a:spcPct val="100000"/>
                        </a:lnSpc>
                        <a:spcAft>
                          <a:spcPts val="0"/>
                        </a:spcAft>
                      </a:pPr>
                      <a:r>
                        <a:rPr lang="it-IT" sz="1000" dirty="0" smtClean="0">
                          <a:effectLst/>
                          <a:latin typeface="Arial" panose="020B0604020202020204" pitchFamily="34" charset="0"/>
                          <a:cs typeface="Arial" panose="020B0604020202020204" pitchFamily="34" charset="0"/>
                        </a:rPr>
                        <a:t>(</a:t>
                      </a:r>
                      <a:r>
                        <a:rPr lang="it-IT" sz="1000" dirty="0">
                          <a:effectLst/>
                          <a:latin typeface="Arial" panose="020B0604020202020204" pitchFamily="34" charset="0"/>
                          <a:cs typeface="Arial" panose="020B0604020202020204" pitchFamily="34" charset="0"/>
                        </a:rPr>
                        <a:t>80% nel 2013 / 70% nel 2012)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a:effectLst/>
                          <a:latin typeface="Arial" panose="020B0604020202020204" pitchFamily="34" charset="0"/>
                          <a:cs typeface="Arial" panose="020B0604020202020204" pitchFamily="34" charset="0"/>
                        </a:rPr>
                        <a:t>€   1.688.933,41</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   2.055.487,74</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r>
              <a:tr h="270594">
                <a:tc>
                  <a:txBody>
                    <a:bodyPr/>
                    <a:lstStyle/>
                    <a:p>
                      <a:pPr algn="l">
                        <a:lnSpc>
                          <a:spcPct val="100000"/>
                        </a:lnSpc>
                        <a:spcAft>
                          <a:spcPts val="0"/>
                        </a:spcAft>
                      </a:pPr>
                      <a:r>
                        <a:rPr lang="it-IT" sz="1000" dirty="0">
                          <a:effectLst/>
                          <a:latin typeface="Arial" panose="020B0604020202020204" pitchFamily="34" charset="0"/>
                          <a:cs typeface="Arial" panose="020B0604020202020204" pitchFamily="34" charset="0"/>
                        </a:rPr>
                        <a:t>PROVENTO NETTO (Diritto, sanzioni ed interessi)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   7.529.320,18</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a:effectLst/>
                          <a:latin typeface="Arial" panose="020B0604020202020204" pitchFamily="34" charset="0"/>
                          <a:cs typeface="Arial" panose="020B0604020202020204" pitchFamily="34" charset="0"/>
                        </a:rPr>
                        <a:t>€   7.138.951,77</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c>
                  <a:txBody>
                    <a:bodyPr/>
                    <a:lstStyle/>
                    <a:p>
                      <a:pPr algn="ctr">
                        <a:lnSpc>
                          <a:spcPct val="100000"/>
                        </a:lnSpc>
                        <a:spcAft>
                          <a:spcPts val="0"/>
                        </a:spcAft>
                      </a:pPr>
                      <a:r>
                        <a:rPr lang="it-IT" sz="1000" dirty="0" smtClean="0">
                          <a:effectLst/>
                          <a:latin typeface="Arial" panose="020B0604020202020204" pitchFamily="34" charset="0"/>
                          <a:cs typeface="Arial" panose="020B0604020202020204" pitchFamily="34" charset="0"/>
                        </a:rPr>
                        <a:t>-5,2%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5715" marR="5715" marT="5715" marB="0" anchor="ctr"/>
                </a:tc>
              </a:tr>
            </a:tbl>
          </a:graphicData>
        </a:graphic>
      </p:graphicFrame>
      <p:pic>
        <p:nvPicPr>
          <p:cNvPr id="14"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3914" y="-5396"/>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6" name="Gruppo 15"/>
          <p:cNvGrpSpPr/>
          <p:nvPr/>
        </p:nvGrpSpPr>
        <p:grpSpPr>
          <a:xfrm>
            <a:off x="2341563" y="107618"/>
            <a:ext cx="9394602" cy="430429"/>
            <a:chOff x="2341563" y="107618"/>
            <a:chExt cx="9394602" cy="430429"/>
          </a:xfrm>
        </p:grpSpPr>
        <p:sp>
          <p:nvSpPr>
            <p:cNvPr id="17"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8" name="Connettore 1 1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0" name="Rettangolo 17"/>
          <p:cNvSpPr>
            <a:spLocks noChangeArrowheads="1"/>
          </p:cNvSpPr>
          <p:nvPr/>
        </p:nvSpPr>
        <p:spPr bwMode="auto">
          <a:xfrm>
            <a:off x="410795" y="950665"/>
            <a:ext cx="9364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Risorse</a:t>
            </a:r>
            <a:endParaRPr lang="it-IT" sz="1600" i="1" u="sng" dirty="0">
              <a:solidFill>
                <a:srgbClr val="A50021"/>
              </a:solidFill>
              <a:ea typeface="MS PGothic" panose="020B0600070205080204" pitchFamily="34" charset="-128"/>
              <a:cs typeface="Arial" panose="020B0604020202020204" pitchFamily="34" charset="0"/>
            </a:endParaRPr>
          </a:p>
        </p:txBody>
      </p:sp>
      <p:cxnSp>
        <p:nvCxnSpPr>
          <p:cNvPr id="22" name="Connettore 1 21"/>
          <p:cNvCxnSpPr/>
          <p:nvPr/>
        </p:nvCxnSpPr>
        <p:spPr>
          <a:xfrm>
            <a:off x="4971625" y="2141034"/>
            <a:ext cx="6812182"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Connettore 1 22"/>
          <p:cNvCxnSpPr/>
          <p:nvPr/>
        </p:nvCxnSpPr>
        <p:spPr>
          <a:xfrm>
            <a:off x="4971625" y="6564351"/>
            <a:ext cx="6812182"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 name="Segnaposto numero diapositiva 2"/>
          <p:cNvSpPr>
            <a:spLocks noGrp="1"/>
          </p:cNvSpPr>
          <p:nvPr>
            <p:ph type="sldNum" sz="quarter" idx="12"/>
          </p:nvPr>
        </p:nvSpPr>
        <p:spPr>
          <a:xfrm>
            <a:off x="9448800" y="6492875"/>
            <a:ext cx="2743200" cy="365125"/>
          </a:xfrm>
        </p:spPr>
        <p:txBody>
          <a:bodyPr/>
          <a:lstStyle/>
          <a:p>
            <a:fld id="{98D9D6CD-C7D4-42E0-A31B-525549CA2A1D}" type="slidenum">
              <a:rPr lang="it-IT" smtClean="0"/>
              <a:t>66</a:t>
            </a:fld>
            <a:endParaRPr lang="it-IT" dirty="0"/>
          </a:p>
        </p:txBody>
      </p:sp>
    </p:spTree>
    <p:extLst>
      <p:ext uri="{BB962C8B-B14F-4D97-AF65-F5344CB8AC3E}">
        <p14:creationId xmlns:p14="http://schemas.microsoft.com/office/powerpoint/2010/main" val="34725935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a 4"/>
          <p:cNvGraphicFramePr>
            <a:graphicFrameLocks noGrp="1"/>
          </p:cNvGraphicFramePr>
          <p:nvPr>
            <p:extLst>
              <p:ext uri="{D42A27DB-BD31-4B8C-83A1-F6EECF244321}">
                <p14:modId xmlns:p14="http://schemas.microsoft.com/office/powerpoint/2010/main" val="2454705058"/>
              </p:ext>
            </p:extLst>
          </p:nvPr>
        </p:nvGraphicFramePr>
        <p:xfrm>
          <a:off x="711337" y="1460810"/>
          <a:ext cx="3587947" cy="1663142"/>
        </p:xfrm>
        <a:graphic>
          <a:graphicData uri="http://schemas.openxmlformats.org/drawingml/2006/table">
            <a:tbl>
              <a:tblPr firstRow="1" lastRow="1">
                <a:tableStyleId>{93296810-A885-4BE3-A3E7-6D5BEEA58F35}</a:tableStyleId>
              </a:tblPr>
              <a:tblGrid>
                <a:gridCol w="2407624"/>
                <a:gridCol w="1180323"/>
              </a:tblGrid>
              <a:tr h="340979">
                <a:tc gridSpan="2">
                  <a:txBody>
                    <a:bodyPr/>
                    <a:lstStyle/>
                    <a:p>
                      <a:pPr algn="l" fontAlgn="b"/>
                      <a:r>
                        <a:rPr lang="it-IT" sz="1000" u="none" strike="noStrike" baseline="0" dirty="0" smtClean="0">
                          <a:effectLst/>
                          <a:latin typeface="Arial" panose="020B0604020202020204" pitchFamily="34" charset="0"/>
                          <a:cs typeface="Arial" panose="020B0604020202020204" pitchFamily="34" charset="0"/>
                        </a:rPr>
                        <a:t>ONERI CORRENTI</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l" fontAlgn="b"/>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96251">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Personale</a:t>
                      </a:r>
                    </a:p>
                  </a:txBody>
                  <a:tcPr marL="9525" marR="9525" marT="9525" marB="0" anchor="ctr"/>
                </a:tc>
                <a:tc>
                  <a:txBody>
                    <a:bodyPr/>
                    <a:lstStyle/>
                    <a:p>
                      <a:pPr marL="0" algn="l" defTabSz="914400" rtl="0" eaLnBrk="1" fontAlgn="b" latinLnBrk="0" hangingPunct="1"/>
                      <a:r>
                        <a:rPr lang="it-IT" sz="1000" u="none" strike="noStrike" kern="1200">
                          <a:solidFill>
                            <a:schemeClr val="dk1"/>
                          </a:solidFill>
                          <a:effectLst/>
                          <a:latin typeface="Arial" panose="020B0604020202020204" pitchFamily="34" charset="0"/>
                          <a:ea typeface="+mn-ea"/>
                          <a:cs typeface="Arial" panose="020B0604020202020204" pitchFamily="34" charset="0"/>
                        </a:rPr>
                        <a:t> €     3.494.809,06 </a:t>
                      </a:r>
                    </a:p>
                  </a:txBody>
                  <a:tcPr marL="9525" marR="9525" marT="9525" marB="0" anchor="ctr"/>
                </a:tc>
              </a:tr>
              <a:tr h="289096">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Funzionamento</a:t>
                      </a:r>
                    </a:p>
                  </a:txBody>
                  <a:tcPr marL="9525" marR="9525" marT="9525" marB="0" anchor="ctr"/>
                </a:tc>
                <a:tc>
                  <a:txBody>
                    <a:bodyPr/>
                    <a:lstStyle/>
                    <a:p>
                      <a:pPr marL="0" algn="l" defTabSz="914400" rtl="0" eaLnBrk="1" fontAlgn="b" latinLnBrk="0" hangingPunct="1"/>
                      <a:r>
                        <a:rPr lang="it-IT" sz="1000" u="none" strike="noStrike" kern="1200">
                          <a:solidFill>
                            <a:schemeClr val="dk1"/>
                          </a:solidFill>
                          <a:effectLst/>
                          <a:latin typeface="Arial" panose="020B0604020202020204" pitchFamily="34" charset="0"/>
                          <a:ea typeface="+mn-ea"/>
                          <a:cs typeface="Arial" panose="020B0604020202020204" pitchFamily="34" charset="0"/>
                        </a:rPr>
                        <a:t> €     2.651.651,47 </a:t>
                      </a:r>
                    </a:p>
                  </a:txBody>
                  <a:tcPr marL="9525" marR="9525" marT="9525" marB="0" anchor="ctr"/>
                </a:tc>
              </a:tr>
              <a:tr h="270789">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Interventi economici</a:t>
                      </a:r>
                    </a:p>
                  </a:txBody>
                  <a:tcPr marL="9525" marR="9525" marT="9525" marB="0" anchor="ctr"/>
                </a:tc>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 €     3.529.918,37 </a:t>
                      </a:r>
                    </a:p>
                  </a:txBody>
                  <a:tcPr marL="9525" marR="9525" marT="9525" marB="0" anchor="ctr"/>
                </a:tc>
              </a:tr>
              <a:tr h="252483">
                <a:tc>
                  <a:txBody>
                    <a:bodyPr/>
                    <a:lstStyle/>
                    <a:p>
                      <a:pPr marL="0" algn="l" defTabSz="914400" rtl="0" eaLnBrk="1" fontAlgn="b" latinLnBrk="0" hangingPunct="1"/>
                      <a:r>
                        <a:rPr lang="it-IT" sz="1000" u="none" strike="noStrike" kern="1200">
                          <a:solidFill>
                            <a:schemeClr val="dk1"/>
                          </a:solidFill>
                          <a:effectLst/>
                          <a:latin typeface="Arial" panose="020B0604020202020204" pitchFamily="34" charset="0"/>
                          <a:ea typeface="+mn-ea"/>
                          <a:cs typeface="Arial" panose="020B0604020202020204" pitchFamily="34" charset="0"/>
                        </a:rPr>
                        <a:t>Ammortamenti e accantonamenti</a:t>
                      </a:r>
                    </a:p>
                  </a:txBody>
                  <a:tcPr marL="9525" marR="9525" marT="9525" marB="0" anchor="ctr"/>
                </a:tc>
                <a:tc>
                  <a:txBody>
                    <a:bodyPr/>
                    <a:lstStyle/>
                    <a:p>
                      <a:pPr marL="0" algn="l" defTabSz="914400" rtl="0" eaLnBrk="1" fontAlgn="b" latinLnBrk="0" hangingPunct="1"/>
                      <a:r>
                        <a:rPr lang="it-IT" sz="1000" u="none" strike="noStrike" kern="1200" dirty="0">
                          <a:solidFill>
                            <a:schemeClr val="dk1"/>
                          </a:solidFill>
                          <a:effectLst/>
                          <a:latin typeface="Arial" panose="020B0604020202020204" pitchFamily="34" charset="0"/>
                          <a:ea typeface="+mn-ea"/>
                          <a:cs typeface="Arial" panose="020B0604020202020204" pitchFamily="34" charset="0"/>
                        </a:rPr>
                        <a:t> €     2.478.498,10 </a:t>
                      </a:r>
                    </a:p>
                  </a:txBody>
                  <a:tcPr marL="9525" marR="9525" marT="9525" marB="0" anchor="ctr"/>
                </a:tc>
              </a:tr>
              <a:tr h="213544">
                <a:tc>
                  <a:txBody>
                    <a:bodyPr/>
                    <a:lstStyle/>
                    <a:p>
                      <a:pPr marL="0" algn="l" defTabSz="914400" rtl="0" eaLnBrk="1" fontAlgn="b" latinLnBrk="0" hangingPunct="1"/>
                      <a:r>
                        <a:rPr lang="it-IT" sz="1000" b="1" u="none" strike="noStrike" kern="1200" dirty="0">
                          <a:solidFill>
                            <a:schemeClr val="bg1"/>
                          </a:solidFill>
                          <a:effectLst/>
                          <a:latin typeface="Arial" panose="020B0604020202020204" pitchFamily="34" charset="0"/>
                          <a:ea typeface="+mn-ea"/>
                          <a:cs typeface="Arial" panose="020B0604020202020204" pitchFamily="34" charset="0"/>
                        </a:rPr>
                        <a:t>Totale </a:t>
                      </a:r>
                      <a:r>
                        <a:rPr lang="it-IT" sz="1000" b="1" u="none" strike="noStrike" kern="1200" dirty="0" smtClean="0">
                          <a:solidFill>
                            <a:schemeClr val="bg1"/>
                          </a:solidFill>
                          <a:effectLst/>
                          <a:latin typeface="Arial" panose="020B0604020202020204" pitchFamily="34" charset="0"/>
                          <a:ea typeface="+mn-ea"/>
                          <a:cs typeface="Arial" panose="020B0604020202020204" pitchFamily="34" charset="0"/>
                        </a:rPr>
                        <a:t>oneri correnti</a:t>
                      </a:r>
                      <a:endParaRPr lang="it-IT" sz="1000" b="1" u="none" strike="noStrike" kern="1200" dirty="0">
                        <a:solidFill>
                          <a:schemeClr val="bg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algn="l" defTabSz="914400" rtl="0" eaLnBrk="1" fontAlgn="b" latinLnBrk="0" hangingPunct="1"/>
                      <a:r>
                        <a:rPr lang="it-IT" sz="1000" b="1" u="none" strike="noStrike" kern="1200" dirty="0">
                          <a:solidFill>
                            <a:schemeClr val="bg1"/>
                          </a:solidFill>
                          <a:effectLst/>
                          <a:latin typeface="Arial" panose="020B0604020202020204" pitchFamily="34" charset="0"/>
                          <a:ea typeface="+mn-ea"/>
                          <a:cs typeface="Arial" panose="020B0604020202020204" pitchFamily="34" charset="0"/>
                        </a:rPr>
                        <a:t> €   12.154.877,00 </a:t>
                      </a:r>
                    </a:p>
                  </a:txBody>
                  <a:tcPr marL="9525" marR="9525" marT="9525" marB="0" anchor="ctr"/>
                </a:tc>
              </a:tr>
            </a:tbl>
          </a:graphicData>
        </a:graphic>
      </p:graphicFrame>
      <p:sp>
        <p:nvSpPr>
          <p:cNvPr id="6" name="CasellaDiTesto 5"/>
          <p:cNvSpPr txBox="1"/>
          <p:nvPr/>
        </p:nvSpPr>
        <p:spPr>
          <a:xfrm>
            <a:off x="4890534" y="6225082"/>
            <a:ext cx="6977476" cy="430887"/>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'indicatore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relativo al costo medio del personale (costo del personale/personale che ha svolto attività nell'anno) dal 2010 al 2013 è in costante diminuzione (da € 42.239,76 a € 39.773,48).</a:t>
            </a:r>
          </a:p>
        </p:txBody>
      </p:sp>
      <p:pic>
        <p:nvPicPr>
          <p:cNvPr id="4" name="Immagine 3"/>
          <p:cNvPicPr>
            <a:picLocks noChangeAspect="1"/>
          </p:cNvPicPr>
          <p:nvPr/>
        </p:nvPicPr>
        <p:blipFill>
          <a:blip r:embed="rId2"/>
          <a:stretch>
            <a:fillRect/>
          </a:stretch>
        </p:blipFill>
        <p:spPr>
          <a:xfrm>
            <a:off x="289208" y="3310130"/>
            <a:ext cx="4442099" cy="2743438"/>
          </a:xfrm>
          <a:prstGeom prst="rect">
            <a:avLst/>
          </a:prstGeom>
        </p:spPr>
      </p:pic>
      <p:graphicFrame>
        <p:nvGraphicFramePr>
          <p:cNvPr id="2" name="Tabella 1"/>
          <p:cNvGraphicFramePr>
            <a:graphicFrameLocks noGrp="1"/>
          </p:cNvGraphicFramePr>
          <p:nvPr>
            <p:extLst>
              <p:ext uri="{D42A27DB-BD31-4B8C-83A1-F6EECF244321}">
                <p14:modId xmlns:p14="http://schemas.microsoft.com/office/powerpoint/2010/main" val="3093053426"/>
              </p:ext>
            </p:extLst>
          </p:nvPr>
        </p:nvGraphicFramePr>
        <p:xfrm>
          <a:off x="6512313" y="5046396"/>
          <a:ext cx="4168465" cy="1023126"/>
        </p:xfrm>
        <a:graphic>
          <a:graphicData uri="http://schemas.openxmlformats.org/drawingml/2006/table">
            <a:tbl>
              <a:tblPr firstRow="1" lastRow="1">
                <a:tableStyleId>{93296810-A885-4BE3-A3E7-6D5BEEA58F35}</a:tableStyleId>
              </a:tblPr>
              <a:tblGrid>
                <a:gridCol w="1603065"/>
                <a:gridCol w="1054100"/>
                <a:gridCol w="901700"/>
                <a:gridCol w="609600"/>
              </a:tblGrid>
              <a:tr h="256479">
                <a:tc>
                  <a:txBody>
                    <a:bodyPr/>
                    <a:lstStyle/>
                    <a:p>
                      <a:pPr algn="l" fontAlgn="ct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dirty="0">
                          <a:effectLst/>
                          <a:latin typeface="Arial" panose="020B0604020202020204" pitchFamily="34" charset="0"/>
                          <a:cs typeface="Arial" panose="020B0604020202020204" pitchFamily="34" charset="0"/>
                        </a:rPr>
                        <a:t>2012</a:t>
                      </a: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a:effectLst/>
                          <a:latin typeface="Arial" panose="020B0604020202020204" pitchFamily="34" charset="0"/>
                          <a:cs typeface="Arial" panose="020B0604020202020204" pitchFamily="34" charset="0"/>
                        </a:rPr>
                        <a:t>2013</a:t>
                      </a:r>
                      <a:endParaRPr lang="it-IT" sz="10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1000" dirty="0" smtClean="0">
                          <a:effectLst/>
                          <a:latin typeface="Arial" panose="020B0604020202020204" pitchFamily="34" charset="0"/>
                          <a:ea typeface="Times New Roman" panose="02020603050405020304" pitchFamily="18" charset="0"/>
                          <a:cs typeface="Arial" panose="020B0604020202020204" pitchFamily="34" charset="0"/>
                        </a:rPr>
                        <a:t>Δ</a:t>
                      </a:r>
                      <a:r>
                        <a:rPr lang="it-IT" sz="1000" dirty="0" smtClean="0">
                          <a:effectLst/>
                          <a:latin typeface="Arial" panose="020B0604020202020204" pitchFamily="34" charset="0"/>
                          <a:ea typeface="Times New Roman" panose="02020603050405020304" pitchFamily="18" charset="0"/>
                          <a:cs typeface="Arial" panose="020B0604020202020204" pitchFamily="34" charset="0"/>
                        </a:rPr>
                        <a:t>%</a:t>
                      </a:r>
                    </a:p>
                  </a:txBody>
                  <a:tcPr marL="9525" marR="9525" marT="9525" marB="0" anchor="ctr"/>
                </a:tc>
              </a:tr>
              <a:tr h="223024">
                <a:tc>
                  <a:txBody>
                    <a:bodyPr/>
                    <a:lstStyle/>
                    <a:p>
                      <a:pPr marL="36000" algn="l" fontAlgn="ctr"/>
                      <a:r>
                        <a:rPr lang="it-IT" sz="1000" u="none" strike="noStrike" dirty="0" smtClean="0">
                          <a:effectLst/>
                          <a:latin typeface="Arial" panose="020B0604020202020204" pitchFamily="34" charset="0"/>
                          <a:cs typeface="Arial" panose="020B0604020202020204" pitchFamily="34" charset="0"/>
                        </a:rPr>
                        <a:t>Personale</a:t>
                      </a: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a:effectLst/>
                          <a:latin typeface="Arial" panose="020B0604020202020204" pitchFamily="34" charset="0"/>
                          <a:cs typeface="Arial" panose="020B0604020202020204" pitchFamily="34" charset="0"/>
                        </a:rPr>
                        <a:t>€ 3.671.606,79</a:t>
                      </a:r>
                      <a:endParaRPr lang="it-IT" sz="1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a:effectLst/>
                          <a:latin typeface="Arial" panose="020B0604020202020204" pitchFamily="34" charset="0"/>
                          <a:cs typeface="Arial" panose="020B0604020202020204" pitchFamily="34" charset="0"/>
                        </a:rPr>
                        <a:t>€ 3.494.809,06</a:t>
                      </a:r>
                      <a:endParaRPr lang="it-IT" sz="1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000" u="none" strike="noStrike" dirty="0">
                          <a:effectLst/>
                          <a:latin typeface="Arial" panose="020B0604020202020204" pitchFamily="34" charset="0"/>
                          <a:cs typeface="Arial" panose="020B0604020202020204" pitchFamily="34" charset="0"/>
                        </a:rPr>
                        <a:t>-4,8%</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78781">
                <a:tc>
                  <a:txBody>
                    <a:bodyPr/>
                    <a:lstStyle/>
                    <a:p>
                      <a:pPr marL="36000" algn="l" fontAlgn="ctr"/>
                      <a:r>
                        <a:rPr lang="it-IT" sz="1000" u="none" strike="noStrike" dirty="0" smtClean="0">
                          <a:effectLst/>
                          <a:latin typeface="Arial" panose="020B0604020202020204" pitchFamily="34" charset="0"/>
                          <a:cs typeface="Arial" panose="020B0604020202020204" pitchFamily="34" charset="0"/>
                        </a:rPr>
                        <a:t>Funzionamento</a:t>
                      </a: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dirty="0">
                          <a:effectLst/>
                          <a:latin typeface="Arial" panose="020B0604020202020204" pitchFamily="34" charset="0"/>
                          <a:cs typeface="Arial" panose="020B0604020202020204" pitchFamily="34" charset="0"/>
                        </a:rPr>
                        <a:t>€ 2.695.631,08</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a:effectLst/>
                          <a:latin typeface="Arial" panose="020B0604020202020204" pitchFamily="34" charset="0"/>
                          <a:cs typeface="Arial" panose="020B0604020202020204" pitchFamily="34" charset="0"/>
                        </a:rPr>
                        <a:t>€ 2.651.651,47</a:t>
                      </a:r>
                      <a:endParaRPr lang="it-IT" sz="10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000" u="none" strike="noStrike" dirty="0">
                          <a:effectLst/>
                          <a:latin typeface="Arial" panose="020B0604020202020204" pitchFamily="34" charset="0"/>
                          <a:cs typeface="Arial" panose="020B0604020202020204" pitchFamily="34" charset="0"/>
                        </a:rPr>
                        <a:t>-1,6%</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64842">
                <a:tc>
                  <a:txBody>
                    <a:bodyPr/>
                    <a:lstStyle/>
                    <a:p>
                      <a:pPr marL="36000" algn="l" fontAlgn="ctr"/>
                      <a:r>
                        <a:rPr lang="it-IT" sz="1000" u="none" strike="noStrike" dirty="0">
                          <a:effectLst/>
                          <a:latin typeface="Arial" panose="020B0604020202020204" pitchFamily="34" charset="0"/>
                          <a:cs typeface="Arial" panose="020B0604020202020204" pitchFamily="34" charset="0"/>
                        </a:rPr>
                        <a:t>Totale oneri strutturali</a:t>
                      </a: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dirty="0">
                          <a:effectLst/>
                          <a:latin typeface="Arial" panose="020B0604020202020204" pitchFamily="34" charset="0"/>
                          <a:cs typeface="Arial" panose="020B0604020202020204" pitchFamily="34" charset="0"/>
                        </a:rPr>
                        <a:t>€ 6.367.237,87</a:t>
                      </a: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it-IT" sz="1000" u="none" strike="noStrike" dirty="0">
                          <a:effectLst/>
                          <a:latin typeface="Arial" panose="020B0604020202020204" pitchFamily="34" charset="0"/>
                          <a:cs typeface="Arial" panose="020B0604020202020204" pitchFamily="34" charset="0"/>
                        </a:rPr>
                        <a:t>€ 6.146.460,53</a:t>
                      </a: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000" u="none" strike="noStrike" dirty="0">
                          <a:effectLst/>
                          <a:latin typeface="Arial" panose="020B0604020202020204" pitchFamily="34" charset="0"/>
                          <a:cs typeface="Arial" panose="020B0604020202020204" pitchFamily="34" charset="0"/>
                        </a:rPr>
                        <a:t>-3,5%</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bl>
          </a:graphicData>
        </a:graphic>
      </p:graphicFrame>
      <p:sp>
        <p:nvSpPr>
          <p:cNvPr id="9" name="CasellaDiTesto 8"/>
          <p:cNvSpPr txBox="1"/>
          <p:nvPr/>
        </p:nvSpPr>
        <p:spPr>
          <a:xfrm>
            <a:off x="4798213" y="4503430"/>
            <a:ext cx="7069797" cy="446276"/>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G</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li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oneri strutturali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personale e funzionamento) sono stati ridotti di del 3,5% rispetto al bilancio di esercizio 2012, con un risparmio di risorse di oltre € 220.000.</a:t>
            </a:r>
          </a:p>
        </p:txBody>
      </p:sp>
      <p:sp>
        <p:nvSpPr>
          <p:cNvPr id="10" name="CasellaDiTesto 9"/>
          <p:cNvSpPr txBox="1"/>
          <p:nvPr/>
        </p:nvSpPr>
        <p:spPr>
          <a:xfrm>
            <a:off x="4798213" y="1124485"/>
            <a:ext cx="7069797" cy="1123384"/>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 quanto riguarda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gli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interventi economici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€ 3.529.918,37</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 scelta operata dalla Giunta è stata quella di consolidare gli interventi economici a sostegno del sistema imprenditoriale e del territorio al livello del 2012 (rispetto al quale nel 2013 si è registrata una flessione contenuta pari all'1,3%), proprio in un periodo tra i più difficili dell’ultimo decennio, tenuto anche conto della confermata solidità finanziaria dell’Ente: al 31/12/2013 è stato anche iscritto in bilancio un accantonamento al fondo spese future, per passività certe, pari a €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100.000 al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fine di alimentare il fondo di solidarietà regionale. </a:t>
            </a:r>
            <a:endPar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val="678773183"/>
              </p:ext>
            </p:extLst>
          </p:nvPr>
        </p:nvGraphicFramePr>
        <p:xfrm>
          <a:off x="5368132" y="2326156"/>
          <a:ext cx="6217463" cy="1814484"/>
        </p:xfrm>
        <a:graphic>
          <a:graphicData uri="http://schemas.openxmlformats.org/drawingml/2006/table">
            <a:tbl>
              <a:tblPr firstRow="1" lastRow="1">
                <a:tableStyleId>{93296810-A885-4BE3-A3E7-6D5BEEA58F35}</a:tableStyleId>
              </a:tblPr>
              <a:tblGrid>
                <a:gridCol w="2805190"/>
                <a:gridCol w="1237785"/>
                <a:gridCol w="1438508"/>
                <a:gridCol w="735980"/>
              </a:tblGrid>
              <a:tr h="0">
                <a:tc>
                  <a:txBody>
                    <a:bodyPr/>
                    <a:lstStyle/>
                    <a:p>
                      <a:pPr algn="l">
                        <a:lnSpc>
                          <a:spcPct val="150000"/>
                        </a:lnSpc>
                        <a:spcAft>
                          <a:spcPts val="0"/>
                        </a:spcAft>
                      </a:pPr>
                      <a:endParaRPr lang="it-IT" sz="1000" dirty="0">
                        <a:effectLst/>
                        <a:latin typeface="Arial" panose="020B0604020202020204" pitchFamily="34"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2012</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dirty="0">
                          <a:effectLst/>
                          <a:latin typeface="Arial" panose="020B0604020202020204" pitchFamily="34" charset="0"/>
                          <a:cs typeface="Arial" panose="020B0604020202020204" pitchFamily="34" charset="0"/>
                        </a:rPr>
                        <a:t>2013</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l-GR" sz="1000" dirty="0" smtClean="0">
                          <a:effectLst/>
                          <a:latin typeface="Arial" panose="020B0604020202020204" pitchFamily="34" charset="0"/>
                          <a:ea typeface="Times New Roman" panose="02020603050405020304" pitchFamily="18" charset="0"/>
                          <a:cs typeface="Arial" panose="020B0604020202020204" pitchFamily="34" charset="0"/>
                        </a:rPr>
                        <a:t>Δ</a:t>
                      </a:r>
                      <a:r>
                        <a:rPr lang="it-IT" sz="1000" dirty="0" smtClean="0">
                          <a:effectLst/>
                          <a:latin typeface="Arial" panose="020B0604020202020204" pitchFamily="34" charset="0"/>
                          <a:ea typeface="Times New Roman" panose="02020603050405020304" pitchFamily="18" charset="0"/>
                          <a:cs typeface="Arial" panose="020B0604020202020204" pitchFamily="34" charset="0"/>
                        </a:rPr>
                        <a:t>%</a:t>
                      </a:r>
                    </a:p>
                  </a:txBody>
                  <a:tcPr marL="6350" marR="6350" marT="6350" marB="0" anchor="ctr"/>
                </a:tc>
              </a:tr>
              <a:tr h="257118">
                <a:tc>
                  <a:txBody>
                    <a:bodyPr/>
                    <a:lstStyle/>
                    <a:p>
                      <a:pPr algn="l">
                        <a:lnSpc>
                          <a:spcPct val="150000"/>
                        </a:lnSpc>
                        <a:spcAft>
                          <a:spcPts val="0"/>
                        </a:spcAft>
                      </a:pPr>
                      <a:r>
                        <a:rPr lang="it-IT" sz="1000" dirty="0">
                          <a:effectLst/>
                          <a:latin typeface="Arial" panose="020B0604020202020204" pitchFamily="34" charset="0"/>
                          <a:cs typeface="Arial" panose="020B0604020202020204" pitchFamily="34" charset="0"/>
                        </a:rPr>
                        <a:t>Interventi per aziende speciali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   1.037.592,00</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   1.087.919,00</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fontAlgn="b"/>
                      <a:r>
                        <a:rPr lang="it-IT" sz="1000" b="0" i="0" u="none" strike="noStrike">
                          <a:solidFill>
                            <a:srgbClr val="000000"/>
                          </a:solidFill>
                          <a:effectLst/>
                          <a:latin typeface="Arial" panose="020B0604020202020204" pitchFamily="34" charset="0"/>
                          <a:cs typeface="Arial" panose="020B0604020202020204" pitchFamily="34" charset="0"/>
                        </a:rPr>
                        <a:t>4,9%</a:t>
                      </a:r>
                    </a:p>
                  </a:txBody>
                  <a:tcPr marL="9525" marR="9525" marT="9525" marB="0" anchor="ctr"/>
                </a:tc>
              </a:tr>
              <a:tr h="197485">
                <a:tc>
                  <a:txBody>
                    <a:bodyPr/>
                    <a:lstStyle/>
                    <a:p>
                      <a:pPr algn="l">
                        <a:lnSpc>
                          <a:spcPct val="150000"/>
                        </a:lnSpc>
                        <a:spcAft>
                          <a:spcPts val="0"/>
                        </a:spcAft>
                      </a:pPr>
                      <a:r>
                        <a:rPr lang="it-IT" sz="1000" dirty="0">
                          <a:effectLst/>
                          <a:latin typeface="Arial" panose="020B0604020202020204" pitchFamily="34" charset="0"/>
                          <a:cs typeface="Arial" panose="020B0604020202020204" pitchFamily="34" charset="0"/>
                        </a:rPr>
                        <a:t>Interventi indiretti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      847.975,20</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      840.407,20</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fontAlgn="b"/>
                      <a:r>
                        <a:rPr lang="it-IT" sz="1000" b="0" i="0" u="none" strike="noStrike">
                          <a:solidFill>
                            <a:srgbClr val="000000"/>
                          </a:solidFill>
                          <a:effectLst/>
                          <a:latin typeface="Arial" panose="020B0604020202020204" pitchFamily="34" charset="0"/>
                          <a:cs typeface="Arial" panose="020B0604020202020204" pitchFamily="34" charset="0"/>
                        </a:rPr>
                        <a:t>-0,9%</a:t>
                      </a:r>
                    </a:p>
                  </a:txBody>
                  <a:tcPr marL="9525" marR="9525" marT="9525" marB="0" anchor="ctr"/>
                </a:tc>
              </a:tr>
              <a:tr h="273427">
                <a:tc>
                  <a:txBody>
                    <a:bodyPr/>
                    <a:lstStyle/>
                    <a:p>
                      <a:pPr algn="l">
                        <a:lnSpc>
                          <a:spcPct val="150000"/>
                        </a:lnSpc>
                        <a:spcAft>
                          <a:spcPts val="0"/>
                        </a:spcAft>
                      </a:pPr>
                      <a:r>
                        <a:rPr lang="it-IT" sz="1000" dirty="0">
                          <a:effectLst/>
                          <a:latin typeface="Arial" panose="020B0604020202020204" pitchFamily="34" charset="0"/>
                          <a:cs typeface="Arial" panose="020B0604020202020204" pitchFamily="34" charset="0"/>
                        </a:rPr>
                        <a:t>Interventi diretti e in collaborazione con enti locali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dirty="0">
                          <a:effectLst/>
                          <a:latin typeface="Arial" panose="020B0604020202020204" pitchFamily="34" charset="0"/>
                          <a:cs typeface="Arial" panose="020B0604020202020204" pitchFamily="34" charset="0"/>
                        </a:rPr>
                        <a:t>€   1.350.065,65</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   1.150.255,66</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fontAlgn="b"/>
                      <a:r>
                        <a:rPr lang="it-IT" sz="1000" b="0" i="0" u="none" strike="noStrike">
                          <a:solidFill>
                            <a:srgbClr val="000000"/>
                          </a:solidFill>
                          <a:effectLst/>
                          <a:latin typeface="Arial" panose="020B0604020202020204" pitchFamily="34" charset="0"/>
                          <a:cs typeface="Arial" panose="020B0604020202020204" pitchFamily="34" charset="0"/>
                        </a:rPr>
                        <a:t>-14,8%</a:t>
                      </a:r>
                    </a:p>
                  </a:txBody>
                  <a:tcPr marL="9525" marR="9525" marT="9525" marB="0" anchor="ctr"/>
                </a:tc>
              </a:tr>
              <a:tr h="197485">
                <a:tc>
                  <a:txBody>
                    <a:bodyPr/>
                    <a:lstStyle/>
                    <a:p>
                      <a:pPr algn="l">
                        <a:lnSpc>
                          <a:spcPct val="150000"/>
                        </a:lnSpc>
                        <a:spcAft>
                          <a:spcPts val="0"/>
                        </a:spcAft>
                      </a:pPr>
                      <a:r>
                        <a:rPr lang="it-IT" sz="1000">
                          <a:effectLst/>
                          <a:latin typeface="Arial" panose="020B0604020202020204" pitchFamily="34" charset="0"/>
                          <a:cs typeface="Arial" panose="020B0604020202020204" pitchFamily="34" charset="0"/>
                        </a:rPr>
                        <a:t>Quote associative per lo sviluppo economico</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dirty="0">
                          <a:effectLst/>
                          <a:latin typeface="Arial" panose="020B0604020202020204" pitchFamily="34" charset="0"/>
                          <a:cs typeface="Arial" panose="020B0604020202020204" pitchFamily="34" charset="0"/>
                        </a:rPr>
                        <a:t>€      186.608,73</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      164.108,73</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fontAlgn="b"/>
                      <a:r>
                        <a:rPr lang="it-IT" sz="1000" b="0" i="0" u="none" strike="noStrike">
                          <a:solidFill>
                            <a:srgbClr val="000000"/>
                          </a:solidFill>
                          <a:effectLst/>
                          <a:latin typeface="Arial" panose="020B0604020202020204" pitchFamily="34" charset="0"/>
                          <a:cs typeface="Arial" panose="020B0604020202020204" pitchFamily="34" charset="0"/>
                        </a:rPr>
                        <a:t>-12,1%</a:t>
                      </a:r>
                    </a:p>
                  </a:txBody>
                  <a:tcPr marL="9525" marR="9525" marT="9525" marB="0" anchor="ctr"/>
                </a:tc>
              </a:tr>
              <a:tr h="300308">
                <a:tc>
                  <a:txBody>
                    <a:bodyPr/>
                    <a:lstStyle/>
                    <a:p>
                      <a:pPr algn="l">
                        <a:lnSpc>
                          <a:spcPct val="150000"/>
                        </a:lnSpc>
                        <a:spcAft>
                          <a:spcPts val="0"/>
                        </a:spcAft>
                      </a:pPr>
                      <a:r>
                        <a:rPr lang="it-IT" sz="1000" dirty="0">
                          <a:effectLst/>
                          <a:latin typeface="Arial" panose="020B0604020202020204" pitchFamily="34" charset="0"/>
                          <a:cs typeface="Arial" panose="020B0604020202020204" pitchFamily="34" charset="0"/>
                        </a:rPr>
                        <a:t>Progetti fondo perequativo Unioncamere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dirty="0">
                          <a:effectLst/>
                          <a:latin typeface="Arial" panose="020B0604020202020204" pitchFamily="34" charset="0"/>
                          <a:cs typeface="Arial" panose="020B0604020202020204" pitchFamily="34" charset="0"/>
                        </a:rPr>
                        <a:t>€      154.939,59</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dirty="0">
                          <a:effectLst/>
                          <a:latin typeface="Arial" panose="020B0604020202020204" pitchFamily="34" charset="0"/>
                          <a:cs typeface="Arial" panose="020B0604020202020204" pitchFamily="34" charset="0"/>
                        </a:rPr>
                        <a:t>€      287.227,78</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fontAlgn="b"/>
                      <a:r>
                        <a:rPr lang="it-IT" sz="1000" b="0" i="0" u="none" strike="noStrike">
                          <a:solidFill>
                            <a:srgbClr val="000000"/>
                          </a:solidFill>
                          <a:effectLst/>
                          <a:latin typeface="Arial" panose="020B0604020202020204" pitchFamily="34" charset="0"/>
                          <a:cs typeface="Arial" panose="020B0604020202020204" pitchFamily="34" charset="0"/>
                        </a:rPr>
                        <a:t>85,4%</a:t>
                      </a:r>
                    </a:p>
                  </a:txBody>
                  <a:tcPr marL="9525" marR="9525" marT="9525" marB="0" anchor="ctr"/>
                </a:tc>
              </a:tr>
              <a:tr h="278781">
                <a:tc>
                  <a:txBody>
                    <a:bodyPr/>
                    <a:lstStyle/>
                    <a:p>
                      <a:pPr algn="l">
                        <a:lnSpc>
                          <a:spcPct val="150000"/>
                        </a:lnSpc>
                        <a:spcAft>
                          <a:spcPts val="0"/>
                        </a:spcAft>
                      </a:pPr>
                      <a:r>
                        <a:rPr lang="it-IT" sz="1000" dirty="0">
                          <a:effectLst/>
                          <a:latin typeface="Arial" panose="020B0604020202020204" pitchFamily="34" charset="0"/>
                          <a:cs typeface="Arial" panose="020B0604020202020204" pitchFamily="34" charset="0"/>
                        </a:rPr>
                        <a:t>Risorse destinate agli interventi economici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dirty="0">
                          <a:effectLst/>
                          <a:latin typeface="Arial" panose="020B0604020202020204" pitchFamily="34" charset="0"/>
                          <a:cs typeface="Arial" panose="020B0604020202020204" pitchFamily="34" charset="0"/>
                        </a:rPr>
                        <a:t>€   3.577.181,17</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a:lnSpc>
                          <a:spcPct val="150000"/>
                        </a:lnSpc>
                        <a:spcAft>
                          <a:spcPts val="0"/>
                        </a:spcAft>
                      </a:pPr>
                      <a:r>
                        <a:rPr lang="it-IT" sz="1000" dirty="0">
                          <a:effectLst/>
                          <a:latin typeface="Arial" panose="020B0604020202020204" pitchFamily="34" charset="0"/>
                          <a:cs typeface="Arial" panose="020B0604020202020204" pitchFamily="34" charset="0"/>
                        </a:rPr>
                        <a:t>€   3.529.918,37</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ctr"/>
                </a:tc>
                <a:tc>
                  <a:txBody>
                    <a:bodyPr/>
                    <a:lstStyle/>
                    <a:p>
                      <a:pPr algn="ctr" fontAlgn="b"/>
                      <a:r>
                        <a:rPr lang="it-IT" sz="1000" b="0" i="0" u="none" strike="noStrike" dirty="0">
                          <a:solidFill>
                            <a:srgbClr val="000000"/>
                          </a:solidFill>
                          <a:effectLst/>
                          <a:latin typeface="Arial" panose="020B0604020202020204" pitchFamily="34" charset="0"/>
                          <a:cs typeface="Arial" panose="020B0604020202020204" pitchFamily="34" charset="0"/>
                        </a:rPr>
                        <a:t>-1,3%</a:t>
                      </a:r>
                    </a:p>
                  </a:txBody>
                  <a:tcPr marL="9525" marR="9525" marT="9525" marB="0" anchor="ctr"/>
                </a:tc>
              </a:tr>
            </a:tbl>
          </a:graphicData>
        </a:graphic>
      </p:graphicFrame>
      <p:sp>
        <p:nvSpPr>
          <p:cNvPr id="12" name="Rettangolo 17"/>
          <p:cNvSpPr>
            <a:spLocks noChangeArrowheads="1"/>
          </p:cNvSpPr>
          <p:nvPr/>
        </p:nvSpPr>
        <p:spPr bwMode="auto">
          <a:xfrm>
            <a:off x="410795" y="839155"/>
            <a:ext cx="11972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Efficienza </a:t>
            </a:r>
            <a:endParaRPr lang="it-IT" sz="1600" i="1" u="sng" dirty="0">
              <a:solidFill>
                <a:srgbClr val="A50021"/>
              </a:solidFill>
              <a:ea typeface="MS PGothic" panose="020B0600070205080204" pitchFamily="34" charset="-128"/>
              <a:cs typeface="Arial" panose="020B0604020202020204" pitchFamily="34" charset="0"/>
            </a:endParaRPr>
          </a:p>
        </p:txBody>
      </p:sp>
      <p:pic>
        <p:nvPicPr>
          <p:cNvPr id="13"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5" name="Gruppo 14"/>
          <p:cNvGrpSpPr/>
          <p:nvPr/>
        </p:nvGrpSpPr>
        <p:grpSpPr>
          <a:xfrm>
            <a:off x="2493963" y="126206"/>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19" name="Connettore 1 18"/>
          <p:cNvCxnSpPr/>
          <p:nvPr/>
        </p:nvCxnSpPr>
        <p:spPr>
          <a:xfrm>
            <a:off x="4868232" y="1079881"/>
            <a:ext cx="6998031" cy="33453"/>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a:off x="4890534" y="6700573"/>
            <a:ext cx="6998031" cy="33453"/>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Segnaposto numero diapositiva 2"/>
          <p:cNvSpPr>
            <a:spLocks noGrp="1"/>
          </p:cNvSpPr>
          <p:nvPr>
            <p:ph type="sldNum" sz="quarter" idx="12"/>
          </p:nvPr>
        </p:nvSpPr>
        <p:spPr>
          <a:xfrm>
            <a:off x="9448800" y="6473406"/>
            <a:ext cx="2743200" cy="365125"/>
          </a:xfrm>
        </p:spPr>
        <p:txBody>
          <a:bodyPr/>
          <a:lstStyle/>
          <a:p>
            <a:fld id="{98D9D6CD-C7D4-42E0-A31B-525549CA2A1D}" type="slidenum">
              <a:rPr lang="it-IT" smtClean="0"/>
              <a:t>67</a:t>
            </a:fld>
            <a:endParaRPr lang="it-IT" dirty="0"/>
          </a:p>
        </p:txBody>
      </p:sp>
    </p:spTree>
    <p:extLst>
      <p:ext uri="{BB962C8B-B14F-4D97-AF65-F5344CB8AC3E}">
        <p14:creationId xmlns:p14="http://schemas.microsoft.com/office/powerpoint/2010/main" val="24570988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1184568" y="1128892"/>
            <a:ext cx="4881037" cy="954107"/>
          </a:xfrm>
          <a:prstGeom prst="rect">
            <a:avLst/>
          </a:prstGeom>
          <a:noFill/>
        </p:spPr>
        <p:txBody>
          <a:bodyPr wrap="square" rtlCol="0">
            <a:spAutoFit/>
          </a:bodyPr>
          <a:lstStyle/>
          <a:p>
            <a:pPr algn="just"/>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Per quanto concerne gli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oneri di funzionamento</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si segnala che gli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oneri "effettivi" sostenuti per il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funzionamento della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struttura rappresentano solo il 47% del totale, in quanto il restante 53% riguarda gli oneri per quote associative in favore del sistema camerale (32%), i servizi amministrativi e anagrafici (12%) nonché i versamenti al bilancio dello Stato (9%). </a:t>
            </a:r>
            <a:endPar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endParaRPr>
          </a:p>
        </p:txBody>
      </p:sp>
      <p:pic>
        <p:nvPicPr>
          <p:cNvPr id="11" name="Immagine 10"/>
          <p:cNvPicPr>
            <a:picLocks noChangeAspect="1"/>
          </p:cNvPicPr>
          <p:nvPr/>
        </p:nvPicPr>
        <p:blipFill>
          <a:blip r:embed="rId2"/>
          <a:stretch>
            <a:fillRect/>
          </a:stretch>
        </p:blipFill>
        <p:spPr>
          <a:xfrm>
            <a:off x="6298867" y="1187056"/>
            <a:ext cx="4160973" cy="2656410"/>
          </a:xfrm>
          <a:prstGeom prst="rect">
            <a:avLst/>
          </a:prstGeom>
        </p:spPr>
      </p:pic>
      <p:graphicFrame>
        <p:nvGraphicFramePr>
          <p:cNvPr id="12" name="Tabella 11"/>
          <p:cNvGraphicFramePr>
            <a:graphicFrameLocks noGrp="1"/>
          </p:cNvGraphicFramePr>
          <p:nvPr>
            <p:extLst>
              <p:ext uri="{D42A27DB-BD31-4B8C-83A1-F6EECF244321}">
                <p14:modId xmlns:p14="http://schemas.microsoft.com/office/powerpoint/2010/main" val="3691362400"/>
              </p:ext>
            </p:extLst>
          </p:nvPr>
        </p:nvGraphicFramePr>
        <p:xfrm>
          <a:off x="2319454" y="4197213"/>
          <a:ext cx="8084634" cy="2268932"/>
        </p:xfrm>
        <a:graphic>
          <a:graphicData uri="http://schemas.openxmlformats.org/drawingml/2006/table">
            <a:tbl>
              <a:tblPr firstRow="1" lastRow="1">
                <a:tableStyleId>{93296810-A885-4BE3-A3E7-6D5BEEA58F35}</a:tableStyleId>
              </a:tblPr>
              <a:tblGrid>
                <a:gridCol w="2089729"/>
                <a:gridCol w="3224635"/>
                <a:gridCol w="1108738"/>
                <a:gridCol w="1003610"/>
                <a:gridCol w="657922"/>
              </a:tblGrid>
              <a:tr h="0">
                <a:tc>
                  <a:txBody>
                    <a:bodyPr/>
                    <a:lstStyle/>
                    <a:p>
                      <a:pPr algn="ctr">
                        <a:lnSpc>
                          <a:spcPct val="15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5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2012</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50000"/>
                        </a:lnSpc>
                        <a:spcAft>
                          <a:spcPts val="0"/>
                        </a:spcAft>
                      </a:pPr>
                      <a:r>
                        <a:rPr lang="it-IT" sz="1000">
                          <a:effectLst/>
                          <a:latin typeface="Arial" panose="020B0604020202020204" pitchFamily="34" charset="0"/>
                          <a:cs typeface="Arial" panose="020B0604020202020204" pitchFamily="34" charset="0"/>
                        </a:rPr>
                        <a:t>2013</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l-GR" sz="1000" dirty="0" smtClean="0">
                          <a:effectLst/>
                          <a:latin typeface="Arial" panose="020B0604020202020204" pitchFamily="34" charset="0"/>
                          <a:ea typeface="Times New Roman" panose="02020603050405020304" pitchFamily="18" charset="0"/>
                          <a:cs typeface="Arial" panose="020B0604020202020204" pitchFamily="34" charset="0"/>
                        </a:rPr>
                        <a:t>Δ</a:t>
                      </a:r>
                      <a:r>
                        <a:rPr lang="it-IT" sz="1000" dirty="0" smtClean="0">
                          <a:effectLst/>
                          <a:latin typeface="Arial" panose="020B0604020202020204" pitchFamily="34" charset="0"/>
                          <a:ea typeface="Times New Roman" panose="02020603050405020304" pitchFamily="18" charset="0"/>
                          <a:cs typeface="Arial" panose="020B0604020202020204" pitchFamily="34" charset="0"/>
                        </a:rPr>
                        <a:t>%</a:t>
                      </a:r>
                    </a:p>
                  </a:txBody>
                  <a:tcPr marL="7620" marR="7620" marT="7620" marB="0" anchor="ctr"/>
                </a:tc>
              </a:tr>
              <a:tr h="520258">
                <a:tc>
                  <a:txBody>
                    <a:bodyPr/>
                    <a:lstStyle/>
                    <a:p>
                      <a:pPr marL="36000" algn="l">
                        <a:lnSpc>
                          <a:spcPct val="100000"/>
                        </a:lnSpc>
                        <a:spcAft>
                          <a:spcPts val="0"/>
                        </a:spcAft>
                      </a:pPr>
                      <a:r>
                        <a:rPr lang="it-IT" sz="1000" dirty="0">
                          <a:effectLst/>
                          <a:latin typeface="Arial" panose="020B0604020202020204" pitchFamily="34" charset="0"/>
                          <a:cs typeface="Arial" panose="020B0604020202020204" pitchFamily="34" charset="0"/>
                        </a:rPr>
                        <a:t>Versamento stabilito dall’art. 61 del D.L. 112/2008</a:t>
                      </a:r>
                      <a:r>
                        <a:rPr lang="it-IT" sz="1000" dirty="0" smtClean="0">
                          <a:effectLst/>
                          <a:latin typeface="Arial" panose="020B0604020202020204" pitchFamily="34" charset="0"/>
                          <a:cs typeface="Arial" panose="020B0604020202020204" pitchFamily="34" charset="0"/>
                        </a:rPr>
                        <a:t>:</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marL="36000" marR="0" indent="0" algn="l" defTabSz="914400" rtl="0" eaLnBrk="1" fontAlgn="auto" latinLnBrk="0" hangingPunct="1">
                        <a:lnSpc>
                          <a:spcPct val="100000"/>
                        </a:lnSpc>
                        <a:spcBef>
                          <a:spcPts val="0"/>
                        </a:spcBef>
                        <a:spcAft>
                          <a:spcPts val="0"/>
                        </a:spcAft>
                        <a:buClrTx/>
                        <a:buSzTx/>
                        <a:buFontTx/>
                        <a:buNone/>
                        <a:tabLst/>
                        <a:defRPr/>
                      </a:pPr>
                      <a:r>
                        <a:rPr lang="it-IT" sz="900" dirty="0" smtClean="0">
                          <a:effectLst/>
                          <a:latin typeface="Arial" panose="020B0604020202020204" pitchFamily="34" charset="0"/>
                          <a:cs typeface="Arial" panose="020B0604020202020204" pitchFamily="34" charset="0"/>
                        </a:rPr>
                        <a:t>Obbligo per la Pubblica Amministrazione  di ridurre, a decorrere dall’anno 2009, le spese sostenute per studi e consulenze, convegni, pubblicità e rappresentanza</a:t>
                      </a:r>
                      <a:r>
                        <a:rPr lang="it-IT" sz="900" baseline="0" dirty="0" smtClean="0">
                          <a:effectLst/>
                          <a:latin typeface="Arial" panose="020B0604020202020204" pitchFamily="34" charset="0"/>
                          <a:cs typeface="Arial" panose="020B0604020202020204" pitchFamily="34" charset="0"/>
                        </a:rPr>
                        <a:t> e </a:t>
                      </a:r>
                      <a:r>
                        <a:rPr lang="it-IT" sz="900" dirty="0" smtClean="0">
                          <a:effectLst/>
                          <a:latin typeface="Arial" panose="020B0604020202020204" pitchFamily="34" charset="0"/>
                          <a:cs typeface="Arial" panose="020B0604020202020204" pitchFamily="34" charset="0"/>
                        </a:rPr>
                        <a:t>per gli organi (commissioni camerali)</a:t>
                      </a:r>
                      <a:endParaRPr lang="it-IT" sz="9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dirty="0">
                          <a:effectLst/>
                          <a:latin typeface="Arial" panose="020B0604020202020204" pitchFamily="34" charset="0"/>
                          <a:cs typeface="Arial" panose="020B0604020202020204" pitchFamily="34" charset="0"/>
                        </a:rPr>
                        <a:t>€     36.695,94</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a:effectLst/>
                          <a:latin typeface="Arial" panose="020B0604020202020204" pitchFamily="34" charset="0"/>
                          <a:cs typeface="Arial" panose="020B0604020202020204" pitchFamily="34" charset="0"/>
                        </a:rPr>
                        <a:t>€      36.695,94</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r>
              <a:tr h="413818">
                <a:tc>
                  <a:txBody>
                    <a:bodyPr/>
                    <a:lstStyle/>
                    <a:p>
                      <a:pPr marL="36000" algn="l">
                        <a:lnSpc>
                          <a:spcPct val="100000"/>
                        </a:lnSpc>
                        <a:spcAft>
                          <a:spcPts val="0"/>
                        </a:spcAft>
                      </a:pPr>
                      <a:r>
                        <a:rPr lang="it-IT" sz="1000" dirty="0">
                          <a:effectLst/>
                          <a:latin typeface="Arial" panose="020B0604020202020204" pitchFamily="34" charset="0"/>
                          <a:cs typeface="Arial" panose="020B0604020202020204" pitchFamily="34" charset="0"/>
                        </a:rPr>
                        <a:t>Versamento stabilito dall’art. 6 del D.L. 78/2010</a:t>
                      </a:r>
                      <a:r>
                        <a:rPr lang="it-IT" sz="1000" dirty="0" smtClean="0">
                          <a:effectLst/>
                          <a:latin typeface="Arial" panose="020B0604020202020204" pitchFamily="34" charset="0"/>
                          <a:cs typeface="Arial" panose="020B0604020202020204" pitchFamily="34" charset="0"/>
                        </a:rPr>
                        <a:t>:</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marL="36000" marR="0" indent="0" algn="l" defTabSz="914400" rtl="0" eaLnBrk="1" fontAlgn="auto" latinLnBrk="0" hangingPunct="1">
                        <a:lnSpc>
                          <a:spcPct val="100000"/>
                        </a:lnSpc>
                        <a:spcBef>
                          <a:spcPts val="0"/>
                        </a:spcBef>
                        <a:spcAft>
                          <a:spcPts val="0"/>
                        </a:spcAft>
                        <a:buClrTx/>
                        <a:buSzTx/>
                        <a:buFontTx/>
                        <a:buNone/>
                        <a:tabLst/>
                        <a:defRPr/>
                      </a:pPr>
                      <a:r>
                        <a:rPr lang="it-IT" sz="900" dirty="0" smtClean="0">
                          <a:effectLst/>
                          <a:latin typeface="Arial" panose="020B0604020202020204" pitchFamily="34" charset="0"/>
                          <a:cs typeface="Arial" panose="020B0604020202020204" pitchFamily="34" charset="0"/>
                        </a:rPr>
                        <a:t>Ulteriori riduzioni su numerose spese di funzionamento, nonché sulle indennità e i gettoni degli organi istituzionali</a:t>
                      </a:r>
                      <a:endParaRPr lang="it-IT" sz="9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dirty="0">
                          <a:effectLst/>
                          <a:latin typeface="Arial" panose="020B0604020202020204" pitchFamily="34" charset="0"/>
                          <a:cs typeface="Arial" panose="020B0604020202020204" pitchFamily="34" charset="0"/>
                        </a:rPr>
                        <a:t>€     86.845,51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dirty="0">
                          <a:effectLst/>
                          <a:latin typeface="Arial" panose="020B0604020202020204" pitchFamily="34" charset="0"/>
                          <a:cs typeface="Arial" panose="020B0604020202020204" pitchFamily="34" charset="0"/>
                        </a:rPr>
                        <a:t>€      85.528,21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r>
              <a:tr h="401444">
                <a:tc>
                  <a:txBody>
                    <a:bodyPr/>
                    <a:lstStyle/>
                    <a:p>
                      <a:pPr marL="36000" algn="l">
                        <a:lnSpc>
                          <a:spcPct val="100000"/>
                        </a:lnSpc>
                        <a:spcAft>
                          <a:spcPts val="0"/>
                        </a:spcAft>
                      </a:pPr>
                      <a:r>
                        <a:rPr lang="it-IT" sz="1000" dirty="0">
                          <a:effectLst/>
                          <a:latin typeface="Arial" panose="020B0604020202020204" pitchFamily="34" charset="0"/>
                          <a:cs typeface="Arial" panose="020B0604020202020204" pitchFamily="34" charset="0"/>
                        </a:rPr>
                        <a:t>Versamento stabilito dall’art. 8 del D.L. 95/2012 </a:t>
                      </a:r>
                      <a:r>
                        <a:rPr lang="it-IT" sz="1000" dirty="0" smtClean="0">
                          <a:effectLst/>
                          <a:latin typeface="Arial" panose="020B0604020202020204" pitchFamily="34" charset="0"/>
                          <a:cs typeface="Arial" panose="020B0604020202020204" pitchFamily="34" charset="0"/>
                        </a:rPr>
                        <a:t>(</a:t>
                      </a:r>
                      <a:r>
                        <a:rPr lang="it-IT" sz="1000" dirty="0" err="1" smtClean="0">
                          <a:effectLst/>
                          <a:latin typeface="Arial" panose="020B0604020202020204" pitchFamily="34" charset="0"/>
                          <a:cs typeface="Arial" panose="020B0604020202020204" pitchFamily="34" charset="0"/>
                        </a:rPr>
                        <a:t>Spending</a:t>
                      </a:r>
                      <a:r>
                        <a:rPr lang="it-IT" sz="1000" dirty="0" smtClean="0">
                          <a:effectLst/>
                          <a:latin typeface="Arial" panose="020B0604020202020204" pitchFamily="34" charset="0"/>
                          <a:cs typeface="Arial" panose="020B0604020202020204" pitchFamily="34" charset="0"/>
                        </a:rPr>
                        <a:t> </a:t>
                      </a:r>
                      <a:r>
                        <a:rPr lang="it-IT" sz="1000" dirty="0" err="1">
                          <a:effectLst/>
                          <a:latin typeface="Arial" panose="020B0604020202020204" pitchFamily="34" charset="0"/>
                          <a:cs typeface="Arial" panose="020B0604020202020204" pitchFamily="34" charset="0"/>
                        </a:rPr>
                        <a:t>Review</a:t>
                      </a:r>
                      <a:r>
                        <a:rPr lang="it-IT" sz="1000" dirty="0" smtClean="0">
                          <a:effectLst/>
                          <a:latin typeface="Arial" panose="020B0604020202020204" pitchFamily="34" charset="0"/>
                          <a:cs typeface="Arial" panose="020B0604020202020204" pitchFamily="34" charset="0"/>
                        </a:rPr>
                        <a:t>):</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marL="36000" marR="0" indent="0" algn="l" defTabSz="914400" rtl="0" eaLnBrk="1" fontAlgn="auto" latinLnBrk="0" hangingPunct="1">
                        <a:lnSpc>
                          <a:spcPct val="100000"/>
                        </a:lnSpc>
                        <a:spcBef>
                          <a:spcPts val="0"/>
                        </a:spcBef>
                        <a:spcAft>
                          <a:spcPts val="0"/>
                        </a:spcAft>
                        <a:buClrTx/>
                        <a:buSzTx/>
                        <a:buFontTx/>
                        <a:buNone/>
                        <a:tabLst/>
                        <a:defRPr/>
                      </a:pPr>
                      <a:r>
                        <a:rPr lang="it-IT" sz="900" dirty="0" smtClean="0">
                          <a:effectLst/>
                          <a:latin typeface="Arial" panose="020B0604020202020204" pitchFamily="34" charset="0"/>
                          <a:cs typeface="Arial" panose="020B0604020202020204" pitchFamily="34" charset="0"/>
                        </a:rPr>
                        <a:t>Ulteriori riduzioni su consumi intermedi</a:t>
                      </a:r>
                      <a:endParaRPr lang="it-IT" sz="9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dirty="0">
                          <a:effectLst/>
                          <a:latin typeface="Arial" panose="020B0604020202020204" pitchFamily="34" charset="0"/>
                          <a:cs typeface="Arial" panose="020B0604020202020204" pitchFamily="34" charset="0"/>
                        </a:rPr>
                        <a:t>€     53.922,76</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dirty="0">
                          <a:effectLst/>
                          <a:latin typeface="Arial" panose="020B0604020202020204" pitchFamily="34" charset="0"/>
                          <a:cs typeface="Arial" panose="020B0604020202020204" pitchFamily="34" charset="0"/>
                        </a:rPr>
                        <a:t>€     107.845,52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r>
              <a:tr h="391516">
                <a:tc>
                  <a:txBody>
                    <a:bodyPr/>
                    <a:lstStyle/>
                    <a:p>
                      <a:pPr marL="36000" algn="l">
                        <a:lnSpc>
                          <a:spcPct val="100000"/>
                        </a:lnSpc>
                        <a:spcAft>
                          <a:spcPts val="0"/>
                        </a:spcAft>
                      </a:pPr>
                      <a:r>
                        <a:rPr lang="it-IT" sz="1000" dirty="0">
                          <a:effectLst/>
                          <a:latin typeface="Arial" panose="020B0604020202020204" pitchFamily="34" charset="0"/>
                          <a:cs typeface="Arial" panose="020B0604020202020204" pitchFamily="34" charset="0"/>
                        </a:rPr>
                        <a:t>Versamento stabilito dall’art. 1 comma 142 della legge </a:t>
                      </a:r>
                      <a:r>
                        <a:rPr lang="it-IT" sz="1000" dirty="0" smtClean="0">
                          <a:effectLst/>
                          <a:latin typeface="Arial" panose="020B0604020202020204" pitchFamily="34" charset="0"/>
                          <a:cs typeface="Arial" panose="020B0604020202020204" pitchFamily="34" charset="0"/>
                        </a:rPr>
                        <a:t>228/2012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marL="36000" marR="0" indent="0" algn="l" defTabSz="914400" rtl="0" eaLnBrk="1" fontAlgn="auto" latinLnBrk="0" hangingPunct="1">
                        <a:lnSpc>
                          <a:spcPct val="100000"/>
                        </a:lnSpc>
                        <a:spcBef>
                          <a:spcPts val="0"/>
                        </a:spcBef>
                        <a:spcAft>
                          <a:spcPts val="0"/>
                        </a:spcAft>
                        <a:buClrTx/>
                        <a:buSzTx/>
                        <a:buFontTx/>
                        <a:buNone/>
                        <a:tabLst/>
                        <a:defRPr/>
                      </a:pPr>
                      <a:r>
                        <a:rPr lang="it-IT" sz="900" dirty="0" smtClean="0">
                          <a:effectLst/>
                          <a:latin typeface="Arial" panose="020B0604020202020204" pitchFamily="34" charset="0"/>
                          <a:cs typeface="Arial" panose="020B0604020202020204" pitchFamily="34" charset="0"/>
                        </a:rPr>
                        <a:t>Riduzioni per acquisto di mobili ed arredi</a:t>
                      </a:r>
                      <a:endParaRPr lang="it-IT" sz="9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dirty="0">
                          <a:effectLst/>
                          <a:latin typeface="Arial" panose="020B0604020202020204" pitchFamily="34" charset="0"/>
                          <a:cs typeface="Arial" panose="020B0604020202020204" pitchFamily="34" charset="0"/>
                        </a:rPr>
                        <a:t>€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00000"/>
                        </a:lnSpc>
                        <a:spcAft>
                          <a:spcPts val="0"/>
                        </a:spcAft>
                      </a:pPr>
                      <a:r>
                        <a:rPr lang="it-IT" sz="1000" dirty="0">
                          <a:effectLst/>
                          <a:latin typeface="Arial" panose="020B0604020202020204" pitchFamily="34" charset="0"/>
                          <a:cs typeface="Arial" panose="020B0604020202020204" pitchFamily="34" charset="0"/>
                        </a:rPr>
                        <a:t>€          7.743,94</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0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r>
              <a:tr h="269674">
                <a:tc>
                  <a:txBody>
                    <a:bodyPr/>
                    <a:lstStyle/>
                    <a:p>
                      <a:pPr algn="just">
                        <a:lnSpc>
                          <a:spcPct val="150000"/>
                        </a:lnSpc>
                        <a:spcAft>
                          <a:spcPts val="0"/>
                        </a:spcAft>
                      </a:pPr>
                      <a:r>
                        <a:rPr lang="it-IT" sz="1000" dirty="0" smtClean="0">
                          <a:effectLst/>
                          <a:latin typeface="Arial" panose="020B0604020202020204" pitchFamily="34" charset="0"/>
                          <a:cs typeface="Arial" panose="020B0604020202020204" pitchFamily="34" charset="0"/>
                        </a:rPr>
                        <a:t>TOTALE VERSAMENTI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50000"/>
                        </a:lnSpc>
                        <a:spcAft>
                          <a:spcPts val="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50000"/>
                        </a:lnSpc>
                        <a:spcAft>
                          <a:spcPts val="0"/>
                        </a:spcAft>
                      </a:pPr>
                      <a:r>
                        <a:rPr lang="it-IT" sz="1000" dirty="0">
                          <a:effectLst/>
                          <a:latin typeface="Arial" panose="020B0604020202020204" pitchFamily="34" charset="0"/>
                          <a:cs typeface="Arial" panose="020B0604020202020204" pitchFamily="34" charset="0"/>
                        </a:rPr>
                        <a:t>€     177.464,21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r">
                        <a:lnSpc>
                          <a:spcPct val="150000"/>
                        </a:lnSpc>
                        <a:spcAft>
                          <a:spcPts val="0"/>
                        </a:spcAft>
                      </a:pPr>
                      <a:r>
                        <a:rPr lang="it-IT" sz="1000" dirty="0">
                          <a:effectLst/>
                          <a:latin typeface="Arial" panose="020B0604020202020204" pitchFamily="34" charset="0"/>
                          <a:cs typeface="Arial" panose="020B0604020202020204" pitchFamily="34" charset="0"/>
                        </a:rPr>
                        <a:t>€   237.813,61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c>
                  <a:txBody>
                    <a:bodyPr/>
                    <a:lstStyle/>
                    <a:p>
                      <a:pPr algn="ctr">
                        <a:lnSpc>
                          <a:spcPct val="150000"/>
                        </a:lnSpc>
                        <a:spcAft>
                          <a:spcPts val="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34%</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7620" marR="7620" marT="7620" marB="0" anchor="ctr"/>
                </a:tc>
              </a:tr>
            </a:tbl>
          </a:graphicData>
        </a:graphic>
      </p:graphicFrame>
      <p:sp>
        <p:nvSpPr>
          <p:cNvPr id="10" name="Rettangolo 9"/>
          <p:cNvSpPr/>
          <p:nvPr/>
        </p:nvSpPr>
        <p:spPr>
          <a:xfrm>
            <a:off x="1184569" y="3488367"/>
            <a:ext cx="4881037" cy="615553"/>
          </a:xfrm>
          <a:prstGeom prst="rect">
            <a:avLst/>
          </a:prstGeom>
        </p:spPr>
        <p:txBody>
          <a:bodyPr wrap="square">
            <a:spAutoFit/>
          </a:bodyPr>
          <a:lstStyle/>
          <a:p>
            <a:pPr algn="just"/>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Le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riduzioni degli oneri di funzionamento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sono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state raggiunte, nonostante i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versamenti</a:t>
            </a:r>
            <a:r>
              <a:rPr lang="it-IT" sz="1200" dirty="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effettuati per legge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al Bilancio dello Stato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per un importo complessivo di € 237.813,61 superiore a quello sostenuto nel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2012.</a:t>
            </a:r>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p:txBody>
      </p:sp>
      <p:cxnSp>
        <p:nvCxnSpPr>
          <p:cNvPr id="13" name="Connettore 1 12"/>
          <p:cNvCxnSpPr/>
          <p:nvPr/>
        </p:nvCxnSpPr>
        <p:spPr>
          <a:xfrm>
            <a:off x="1087966" y="977992"/>
            <a:ext cx="9371875" cy="16727"/>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6" name="Connettore 1 15"/>
          <p:cNvCxnSpPr/>
          <p:nvPr/>
        </p:nvCxnSpPr>
        <p:spPr>
          <a:xfrm>
            <a:off x="1087967" y="6669334"/>
            <a:ext cx="9371875" cy="16727"/>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7"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9" name="Gruppo 18"/>
          <p:cNvGrpSpPr/>
          <p:nvPr/>
        </p:nvGrpSpPr>
        <p:grpSpPr>
          <a:xfrm>
            <a:off x="2493963" y="126206"/>
            <a:ext cx="9394602" cy="430429"/>
            <a:chOff x="2341563" y="107618"/>
            <a:chExt cx="9394602" cy="430429"/>
          </a:xfrm>
        </p:grpSpPr>
        <p:sp>
          <p:nvSpPr>
            <p:cNvPr id="20"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1" name="Connettore 1 20"/>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a:xfrm>
            <a:off x="9448800" y="6492875"/>
            <a:ext cx="2743200" cy="365125"/>
          </a:xfrm>
        </p:spPr>
        <p:txBody>
          <a:bodyPr/>
          <a:lstStyle/>
          <a:p>
            <a:fld id="{98D9D6CD-C7D4-42E0-A31B-525549CA2A1D}" type="slidenum">
              <a:rPr lang="it-IT" smtClean="0"/>
              <a:t>68</a:t>
            </a:fld>
            <a:endParaRPr lang="it-IT" dirty="0"/>
          </a:p>
        </p:txBody>
      </p:sp>
    </p:spTree>
    <p:extLst>
      <p:ext uri="{BB962C8B-B14F-4D97-AF65-F5344CB8AC3E}">
        <p14:creationId xmlns:p14="http://schemas.microsoft.com/office/powerpoint/2010/main" val="30865586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01415" y="1365113"/>
            <a:ext cx="11462196" cy="1292662"/>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Dalla gestione economica 2013 emerge un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avanzo di esercizio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pari a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€ 272.523,10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terzo avanzo consecutivo dal 2011), determinato quasi interamente nella gestione corrente (+ € 270.427,32); il risultato sarebbe stato ulteriormente migliorato dalle altre due gestioni intermedie, entrambe positive (+ € 140.405,24 nella gestione finanziaria e + € 68.708,83 nella gestione straordinaria), se non fosse per la rilevazione di una svalutazione di partecipazione (nella fattispecie della partecipata </a:t>
            </a:r>
            <a:r>
              <a:rPr lang="it-IT" sz="1100" dirty="0" err="1">
                <a:solidFill>
                  <a:srgbClr val="5F5748"/>
                </a:solidFill>
                <a:latin typeface="Arial" panose="020B0604020202020204" pitchFamily="34" charset="0"/>
                <a:ea typeface="Cambria" panose="02040503050406030204" pitchFamily="18" charset="0"/>
                <a:cs typeface="Times New Roman" panose="02020603050405020304" pitchFamily="18" charset="0"/>
              </a:rPr>
              <a:t>Aerdorica</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spa) pari ad euro 207.018,29 che ha completamente neutralizzato gli effetti positivi delle due gestioni non caratteristiche</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p>
          <a:p>
            <a:pPr algn="just"/>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risultato positivo della gestione finanziaria evidenzia l’attenta e puntuale gestione dei flussi finanziari in entrata e in uscita, mentre il risultato positivo della gestione straordinaria è determinato da diverse componenti di segno positivo (in particolare derivanti dal diritto annuale degli anni precedenti).</a:t>
            </a:r>
          </a:p>
        </p:txBody>
      </p:sp>
      <p:pic>
        <p:nvPicPr>
          <p:cNvPr id="8" name="Immagine 7"/>
          <p:cNvPicPr>
            <a:picLocks noChangeAspect="1"/>
          </p:cNvPicPr>
          <p:nvPr/>
        </p:nvPicPr>
        <p:blipFill>
          <a:blip r:embed="rId2"/>
          <a:stretch>
            <a:fillRect/>
          </a:stretch>
        </p:blipFill>
        <p:spPr>
          <a:xfrm>
            <a:off x="1740408" y="2956096"/>
            <a:ext cx="8784210" cy="3019572"/>
          </a:xfrm>
          <a:prstGeom prst="rect">
            <a:avLst/>
          </a:prstGeom>
        </p:spPr>
      </p:pic>
      <p:sp>
        <p:nvSpPr>
          <p:cNvPr id="5" name="Rettangolo 17"/>
          <p:cNvSpPr>
            <a:spLocks noChangeArrowheads="1"/>
          </p:cNvSpPr>
          <p:nvPr/>
        </p:nvSpPr>
        <p:spPr bwMode="auto">
          <a:xfrm>
            <a:off x="401415" y="561006"/>
            <a:ext cx="14622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rPr>
              <a:t>Economicità </a:t>
            </a:r>
            <a:endParaRPr lang="it-IT" sz="1600" i="1" u="sng" dirty="0">
              <a:solidFill>
                <a:schemeClr val="bg2">
                  <a:lumMod val="25000"/>
                </a:schemeClr>
              </a:solidFill>
              <a:ea typeface="MS PGothic" panose="020B0600070205080204" pitchFamily="34" charset="-128"/>
              <a:cs typeface="Arial" panose="020B0604020202020204" pitchFamily="34" charset="0"/>
            </a:endParaRPr>
          </a:p>
        </p:txBody>
      </p:sp>
      <p:pic>
        <p:nvPicPr>
          <p:cNvPr id="7"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0" name="Gruppo 9"/>
          <p:cNvGrpSpPr/>
          <p:nvPr/>
        </p:nvGrpSpPr>
        <p:grpSpPr>
          <a:xfrm>
            <a:off x="2493963" y="126206"/>
            <a:ext cx="9394602" cy="430429"/>
            <a:chOff x="2341563" y="107618"/>
            <a:chExt cx="9394602" cy="430429"/>
          </a:xfrm>
        </p:grpSpPr>
        <p:sp>
          <p:nvSpPr>
            <p:cNvPr id="11"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2" name="Connettore 1 11"/>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3" name="Rettangolo 17"/>
          <p:cNvSpPr>
            <a:spLocks noChangeArrowheads="1"/>
          </p:cNvSpPr>
          <p:nvPr/>
        </p:nvSpPr>
        <p:spPr bwMode="auto">
          <a:xfrm>
            <a:off x="410795" y="950665"/>
            <a:ext cx="1404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Economicità</a:t>
            </a:r>
            <a:endParaRPr lang="it-IT" sz="1600" i="1" u="sng" dirty="0">
              <a:solidFill>
                <a:srgbClr val="A50021"/>
              </a:solidFill>
              <a:ea typeface="MS PGothic" panose="020B0600070205080204" pitchFamily="34" charset="-128"/>
              <a:cs typeface="Arial" panose="020B0604020202020204" pitchFamily="34" charset="0"/>
            </a:endParaRPr>
          </a:p>
        </p:txBody>
      </p:sp>
      <p:sp>
        <p:nvSpPr>
          <p:cNvPr id="2" name="Segnaposto numero diapositiva 1"/>
          <p:cNvSpPr>
            <a:spLocks noGrp="1"/>
          </p:cNvSpPr>
          <p:nvPr>
            <p:ph type="sldNum" sz="quarter" idx="12"/>
          </p:nvPr>
        </p:nvSpPr>
        <p:spPr>
          <a:xfrm>
            <a:off x="9448800" y="6492875"/>
            <a:ext cx="2743200" cy="365125"/>
          </a:xfrm>
        </p:spPr>
        <p:txBody>
          <a:bodyPr/>
          <a:lstStyle/>
          <a:p>
            <a:fld id="{98D9D6CD-C7D4-42E0-A31B-525549CA2A1D}" type="slidenum">
              <a:rPr lang="it-IT" smtClean="0"/>
              <a:t>69</a:t>
            </a:fld>
            <a:endParaRPr lang="it-IT" dirty="0"/>
          </a:p>
        </p:txBody>
      </p:sp>
    </p:spTree>
    <p:extLst>
      <p:ext uri="{BB962C8B-B14F-4D97-AF65-F5344CB8AC3E}">
        <p14:creationId xmlns:p14="http://schemas.microsoft.com/office/powerpoint/2010/main" val="4259159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2736" y="-5185"/>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37897" name="Segnaposto numero diapositiva 1"/>
          <p:cNvSpPr>
            <a:spLocks noGrp="1"/>
          </p:cNvSpPr>
          <p:nvPr>
            <p:ph type="sldNum" sz="quarter" idx="12"/>
          </p:nvPr>
        </p:nvSpPr>
        <p:spPr>
          <a:xfrm>
            <a:off x="9404980" y="6394556"/>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C5A1E736-229F-44BB-961E-3D7B08237EC5}" type="slidenum">
              <a:rPr lang="it-IT" sz="1400"/>
              <a:pPr>
                <a:spcBef>
                  <a:spcPct val="0"/>
                </a:spcBef>
                <a:buFontTx/>
                <a:buNone/>
              </a:pPr>
              <a:t>7</a:t>
            </a:fld>
            <a:endParaRPr lang="it-IT" sz="1400" dirty="0"/>
          </a:p>
        </p:txBody>
      </p:sp>
      <p:grpSp>
        <p:nvGrpSpPr>
          <p:cNvPr id="8" name="Gruppo 7"/>
          <p:cNvGrpSpPr/>
          <p:nvPr/>
        </p:nvGrpSpPr>
        <p:grpSpPr>
          <a:xfrm>
            <a:off x="2341563" y="107618"/>
            <a:ext cx="9394602" cy="430429"/>
            <a:chOff x="2341563" y="107618"/>
            <a:chExt cx="9394602" cy="430429"/>
          </a:xfrm>
        </p:grpSpPr>
        <p:sp>
          <p:nvSpPr>
            <p:cNvPr id="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0" name="Connettore 1 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2" name="Tabella 1"/>
          <p:cNvGraphicFramePr>
            <a:graphicFrameLocks noGrp="1"/>
          </p:cNvGraphicFramePr>
          <p:nvPr>
            <p:extLst>
              <p:ext uri="{D42A27DB-BD31-4B8C-83A1-F6EECF244321}">
                <p14:modId xmlns:p14="http://schemas.microsoft.com/office/powerpoint/2010/main" val="1106388418"/>
              </p:ext>
            </p:extLst>
          </p:nvPr>
        </p:nvGraphicFramePr>
        <p:xfrm>
          <a:off x="1083024" y="1294694"/>
          <a:ext cx="10314878" cy="4080194"/>
        </p:xfrm>
        <a:graphic>
          <a:graphicData uri="http://schemas.openxmlformats.org/drawingml/2006/table">
            <a:tbl>
              <a:tblPr firstRow="1" bandRow="1">
                <a:tableStyleId>{7DF18680-E054-41AD-8BC1-D1AEF772440D}</a:tableStyleId>
              </a:tblPr>
              <a:tblGrid>
                <a:gridCol w="5157439"/>
                <a:gridCol w="5157439"/>
              </a:tblGrid>
              <a:tr h="437163">
                <a:tc>
                  <a:txBody>
                    <a:bodyPr/>
                    <a:lstStyle/>
                    <a:p>
                      <a:r>
                        <a:rPr lang="it-IT" sz="1200" dirty="0" smtClean="0"/>
                        <a:t>Contesto esterno</a:t>
                      </a:r>
                      <a:endParaRPr lang="it-IT" sz="1200" dirty="0"/>
                    </a:p>
                  </a:txBody>
                  <a:tcPr anchor="ctr"/>
                </a:tc>
                <a:tc>
                  <a:txBody>
                    <a:bodyPr/>
                    <a:lstStyle/>
                    <a:p>
                      <a:r>
                        <a:rPr lang="it-IT" sz="1200" dirty="0" smtClean="0"/>
                        <a:t>Elementi di rilievo per la CCIAA di Ancona</a:t>
                      </a:r>
                      <a:endParaRPr lang="it-IT" sz="1200" dirty="0"/>
                    </a:p>
                  </a:txBody>
                  <a:tcPr anchor="ctr"/>
                </a:tc>
              </a:tr>
              <a:tr h="728606">
                <a:tc>
                  <a:txBody>
                    <a:bodyPr/>
                    <a:lstStyle/>
                    <a:p>
                      <a:r>
                        <a:rPr lang="it-IT" sz="1200" dirty="0" smtClean="0"/>
                        <a:t>Riduzione</a:t>
                      </a:r>
                      <a:r>
                        <a:rPr lang="it-IT" sz="1200" baseline="0" dirty="0" smtClean="0"/>
                        <a:t> del numero delle imprese e difficoltà economiche delle imprese</a:t>
                      </a:r>
                      <a:endParaRPr lang="it-IT" sz="1200" dirty="0"/>
                    </a:p>
                  </a:txBody>
                  <a:tcPr anchor="ctr"/>
                </a:tc>
                <a:tc>
                  <a:txBody>
                    <a:bodyPr/>
                    <a:lstStyle/>
                    <a:p>
                      <a:r>
                        <a:rPr lang="it-IT" sz="1200" dirty="0" smtClean="0"/>
                        <a:t>Flessione</a:t>
                      </a:r>
                      <a:r>
                        <a:rPr lang="it-IT" sz="1200" baseline="0" dirty="0" smtClean="0"/>
                        <a:t> delle entrate da diritto annuale e incremento delle procedure sanzionatorie</a:t>
                      </a:r>
                      <a:endParaRPr lang="it-IT" sz="1200" dirty="0"/>
                    </a:p>
                  </a:txBody>
                  <a:tcPr anchor="ctr"/>
                </a:tc>
              </a:tr>
              <a:tr h="728606">
                <a:tc>
                  <a:txBody>
                    <a:bodyPr/>
                    <a:lstStyle/>
                    <a:p>
                      <a:r>
                        <a:rPr lang="it-IT" sz="1200" dirty="0" smtClean="0"/>
                        <a:t>Difficoltà di accesso al credito</a:t>
                      </a:r>
                      <a:r>
                        <a:rPr lang="it-IT" sz="1200" baseline="0" dirty="0" smtClean="0"/>
                        <a:t> per le imprese</a:t>
                      </a:r>
                      <a:endParaRPr lang="it-IT" sz="1200" dirty="0"/>
                    </a:p>
                  </a:txBody>
                  <a:tcPr anchor="ctr"/>
                </a:tc>
                <a:tc>
                  <a:txBody>
                    <a:bodyPr/>
                    <a:lstStyle/>
                    <a:p>
                      <a:r>
                        <a:rPr lang="it-IT" sz="1200" dirty="0" smtClean="0"/>
                        <a:t>Consolidamento</a:t>
                      </a:r>
                      <a:r>
                        <a:rPr lang="it-IT" sz="1200" baseline="0" dirty="0" smtClean="0"/>
                        <a:t> del sostegno ai Confidi e al Fondo Regionale di Garanzia delle Marche</a:t>
                      </a:r>
                    </a:p>
                  </a:txBody>
                  <a:tcPr anchor="ctr"/>
                </a:tc>
              </a:tr>
              <a:tr h="1020050">
                <a:tc>
                  <a:txBody>
                    <a:bodyPr/>
                    <a:lstStyle/>
                    <a:p>
                      <a:r>
                        <a:rPr lang="it-IT" sz="1200" dirty="0" smtClean="0"/>
                        <a:t>Incremento delle esportazioni</a:t>
                      </a:r>
                      <a:endParaRPr lang="it-IT" sz="1200" dirty="0"/>
                    </a:p>
                  </a:txBody>
                  <a:tcPr anchor="ctr"/>
                </a:tc>
                <a:tc>
                  <a:txBody>
                    <a:bodyPr/>
                    <a:lstStyle/>
                    <a:p>
                      <a:r>
                        <a:rPr lang="it-IT" sz="1200" dirty="0" smtClean="0"/>
                        <a:t>Consolidamento del supporto</a:t>
                      </a:r>
                      <a:r>
                        <a:rPr lang="it-IT" sz="1200" baseline="0" dirty="0" smtClean="0"/>
                        <a:t> alle PMI per le attività di internazionalizzazione ed ampliamento delle imprese coinvolte nelle attività organizzate da </a:t>
                      </a:r>
                      <a:r>
                        <a:rPr lang="it-IT" sz="1200" baseline="0" dirty="0" err="1" smtClean="0"/>
                        <a:t>Marchet</a:t>
                      </a:r>
                      <a:r>
                        <a:rPr lang="it-IT" sz="1200" baseline="0" dirty="0" smtClean="0"/>
                        <a:t> </a:t>
                      </a:r>
                      <a:endParaRPr lang="it-IT" sz="1200" dirty="0"/>
                    </a:p>
                  </a:txBody>
                  <a:tcPr anchor="ctr"/>
                </a:tc>
              </a:tr>
              <a:tr h="728606">
                <a:tc>
                  <a:txBody>
                    <a:bodyPr/>
                    <a:lstStyle/>
                    <a:p>
                      <a:r>
                        <a:rPr lang="it-IT" sz="1200" dirty="0" smtClean="0"/>
                        <a:t>Incremento del</a:t>
                      </a:r>
                      <a:r>
                        <a:rPr lang="it-IT" sz="1200" baseline="0" dirty="0" smtClean="0"/>
                        <a:t> tasso di disoccupazione a livello provinciale</a:t>
                      </a:r>
                      <a:endParaRPr lang="it-IT" sz="1200" dirty="0"/>
                    </a:p>
                  </a:txBody>
                  <a:tcPr anchor="ctr"/>
                </a:tc>
                <a:tc>
                  <a:txBody>
                    <a:bodyPr/>
                    <a:lstStyle/>
                    <a:p>
                      <a:r>
                        <a:rPr lang="it-IT" sz="1200" dirty="0" smtClean="0"/>
                        <a:t>Incremento delle attività</a:t>
                      </a:r>
                      <a:r>
                        <a:rPr lang="it-IT" sz="1200" baseline="0" dirty="0" smtClean="0"/>
                        <a:t> progettuali per l’inserimento dei giovani e per lo sviluppo delle start up d’impresa</a:t>
                      </a:r>
                      <a:endParaRPr lang="it-IT" sz="1200" dirty="0"/>
                    </a:p>
                  </a:txBody>
                  <a:tcPr anchor="ctr"/>
                </a:tc>
              </a:tr>
              <a:tr h="437163">
                <a:tc>
                  <a:txBody>
                    <a:bodyPr/>
                    <a:lstStyle/>
                    <a:p>
                      <a:r>
                        <a:rPr lang="it-IT" sz="1200" dirty="0" smtClean="0"/>
                        <a:t>Difficoltà</a:t>
                      </a:r>
                      <a:r>
                        <a:rPr lang="it-IT" sz="1200" baseline="0" dirty="0" smtClean="0"/>
                        <a:t> economiche della Società di gestione dell’</a:t>
                      </a:r>
                      <a:r>
                        <a:rPr lang="it-IT" sz="1200" baseline="0" dirty="0" err="1" smtClean="0"/>
                        <a:t>Aereoporto</a:t>
                      </a:r>
                      <a:endParaRPr lang="it-IT" sz="1200" dirty="0"/>
                    </a:p>
                  </a:txBody>
                  <a:tcPr anchor="ctr"/>
                </a:tc>
                <a:tc>
                  <a:txBody>
                    <a:bodyPr/>
                    <a:lstStyle/>
                    <a:p>
                      <a:r>
                        <a:rPr lang="it-IT" sz="1200" dirty="0" smtClean="0"/>
                        <a:t>Svalutazione</a:t>
                      </a:r>
                      <a:r>
                        <a:rPr lang="it-IT" sz="1200" baseline="0" dirty="0" smtClean="0"/>
                        <a:t> della quota di partecipazione dell’ente camerale</a:t>
                      </a:r>
                      <a:endParaRPr lang="it-IT" sz="1200" dirty="0"/>
                    </a:p>
                  </a:txBody>
                  <a:tcPr anchor="ctr"/>
                </a:tc>
              </a:tr>
            </a:tbl>
          </a:graphicData>
        </a:graphic>
      </p:graphicFrame>
    </p:spTree>
    <p:extLst>
      <p:ext uri="{BB962C8B-B14F-4D97-AF65-F5344CB8AC3E}">
        <p14:creationId xmlns:p14="http://schemas.microsoft.com/office/powerpoint/2010/main" val="131342628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39424" y="1552410"/>
            <a:ext cx="5792086" cy="461665"/>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Il </a:t>
            </a:r>
            <a:r>
              <a:rPr lang="it-IT" sz="1200" b="1" dirty="0">
                <a:solidFill>
                  <a:srgbClr val="5F5748"/>
                </a:solidFill>
                <a:latin typeface="Arial" panose="020B0604020202020204" pitchFamily="34" charset="0"/>
                <a:ea typeface="Cambria" panose="02040503050406030204" pitchFamily="18" charset="0"/>
                <a:cs typeface="Arial" panose="020B0604020202020204" pitchFamily="34" charset="0"/>
              </a:rPr>
              <a:t>Valore Aggiunto </a:t>
            </a:r>
            <a:r>
              <a:rPr lang="it-IT" sz="1100" dirty="0" smtClean="0">
                <a:solidFill>
                  <a:srgbClr val="5F5748"/>
                </a:solidFill>
                <a:latin typeface="Arial" panose="020B0604020202020204" pitchFamily="34" charset="0"/>
                <a:ea typeface="Cambria" panose="02040503050406030204" pitchFamily="18" charset="0"/>
                <a:cs typeface="Arial" panose="020B0604020202020204" pitchFamily="34" charset="0"/>
              </a:rPr>
              <a:t>riflette la </a:t>
            </a:r>
            <a:r>
              <a:rPr lang="it-IT" sz="1200" b="1" dirty="0" smtClean="0">
                <a:solidFill>
                  <a:srgbClr val="5F5748"/>
                </a:solidFill>
                <a:latin typeface="Arial" panose="020B0604020202020204" pitchFamily="34" charset="0"/>
                <a:ea typeface="Cambria" panose="02040503050406030204" pitchFamily="18" charset="0"/>
                <a:cs typeface="Arial" panose="020B0604020202020204" pitchFamily="34" charset="0"/>
              </a:rPr>
              <a:t>ripartizione della ricchezza generata dall’ente </a:t>
            </a:r>
            <a:r>
              <a:rPr lang="it-IT" sz="1100" dirty="0" smtClean="0">
                <a:solidFill>
                  <a:srgbClr val="5F5748"/>
                </a:solidFill>
                <a:latin typeface="Arial" panose="020B0604020202020204" pitchFamily="34" charset="0"/>
                <a:ea typeface="Cambria" panose="02040503050406030204" pitchFamily="18" charset="0"/>
                <a:cs typeface="Arial" panose="020B0604020202020204" pitchFamily="34" charset="0"/>
              </a:rPr>
              <a:t>nell’esercizio di riferimento </a:t>
            </a:r>
            <a:r>
              <a:rPr lang="it-IT" sz="1200" b="1" dirty="0" smtClean="0">
                <a:solidFill>
                  <a:srgbClr val="5F5748"/>
                </a:solidFill>
                <a:latin typeface="Arial" panose="020B0604020202020204" pitchFamily="34" charset="0"/>
                <a:ea typeface="Cambria" panose="02040503050406030204" pitchFamily="18" charset="0"/>
                <a:cs typeface="Arial" panose="020B0604020202020204" pitchFamily="34" charset="0"/>
              </a:rPr>
              <a:t>tra le diverse categorie di stakeholder</a:t>
            </a:r>
            <a:r>
              <a:rPr lang="it-IT" sz="1100" dirty="0" smtClean="0">
                <a:solidFill>
                  <a:srgbClr val="5F5748"/>
                </a:solidFill>
                <a:latin typeface="Arial" panose="020B0604020202020204" pitchFamily="34" charset="0"/>
                <a:ea typeface="Cambria" panose="02040503050406030204" pitchFamily="18" charset="0"/>
                <a:cs typeface="Arial" panose="020B0604020202020204" pitchFamily="34" charset="0"/>
              </a:rPr>
              <a:t>.</a:t>
            </a:r>
          </a:p>
        </p:txBody>
      </p:sp>
      <p:pic>
        <p:nvPicPr>
          <p:cNvPr id="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1676" y="15123"/>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7" name="Rettangolo 17"/>
          <p:cNvSpPr>
            <a:spLocks noChangeArrowheads="1"/>
          </p:cNvSpPr>
          <p:nvPr/>
        </p:nvSpPr>
        <p:spPr bwMode="auto">
          <a:xfrm>
            <a:off x="301676" y="1134446"/>
            <a:ext cx="4778872" cy="292388"/>
          </a:xfrm>
          <a:prstGeom prst="rect">
            <a:avLst/>
          </a:prstGeom>
          <a:ln>
            <a:noFill/>
          </a:ln>
          <a:extLst/>
        </p:spPr>
        <p:style>
          <a:lnRef idx="2">
            <a:schemeClr val="accent3"/>
          </a:lnRef>
          <a:fillRef idx="1">
            <a:schemeClr val="lt1"/>
          </a:fillRef>
          <a:effectRef idx="0">
            <a:schemeClr val="accent3"/>
          </a:effectRef>
          <a:fontRef idx="minor">
            <a:schemeClr val="dk1"/>
          </a:fontRef>
        </p:style>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300" b="1" dirty="0">
                <a:solidFill>
                  <a:srgbClr val="A50021"/>
                </a:solidFill>
                <a:latin typeface="Arial" panose="020B0604020202020204" pitchFamily="34" charset="0"/>
                <a:ea typeface="Cambria" panose="02040503050406030204" pitchFamily="18" charset="0"/>
                <a:cs typeface="Arial" panose="020B0604020202020204" pitchFamily="34" charset="0"/>
              </a:rPr>
              <a:t>Riclassificazione del Conto Economico a valore aggiunto </a:t>
            </a:r>
          </a:p>
        </p:txBody>
      </p:sp>
      <p:sp>
        <p:nvSpPr>
          <p:cNvPr id="8" name="Rettangolo 7"/>
          <p:cNvSpPr/>
          <p:nvPr/>
        </p:nvSpPr>
        <p:spPr>
          <a:xfrm>
            <a:off x="239424" y="2319302"/>
            <a:ext cx="5778519" cy="769441"/>
          </a:xfrm>
          <a:prstGeom prst="rect">
            <a:avLst/>
          </a:prstGeom>
        </p:spPr>
        <p:txBody>
          <a:bodyPr wrap="square">
            <a:spAutoFit/>
          </a:bodyPr>
          <a:lstStyle/>
          <a:p>
            <a:pPr algn="just"/>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 riclassificazione del Conto Economico è stata effettuata sulla base delle indicazioni metodologiche fornite dal </a:t>
            </a:r>
            <a:r>
              <a:rPr lang="it-IT" sz="1200" b="1" i="1" dirty="0">
                <a:solidFill>
                  <a:srgbClr val="5F5748"/>
                </a:solidFill>
                <a:latin typeface="Arial" panose="020B0604020202020204" pitchFamily="34" charset="0"/>
                <a:ea typeface="Cambria" panose="02040503050406030204" pitchFamily="18" charset="0"/>
                <a:cs typeface="Times New Roman" panose="02020603050405020304" pitchFamily="18" charset="0"/>
              </a:rPr>
              <a:t>Gruppo di studio per il Bilancio Sociale</a:t>
            </a:r>
            <a:r>
              <a:rPr lang="it-IT" sz="1200" dirty="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disponibili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al link </a:t>
            </a:r>
            <a:r>
              <a:rPr lang="it-IT" sz="1050" u="sng" dirty="0">
                <a:solidFill>
                  <a:srgbClr val="5F5748"/>
                </a:solidFill>
                <a:latin typeface="Arial" panose="020B0604020202020204" pitchFamily="34" charset="0"/>
                <a:ea typeface="Cambria" panose="02040503050406030204" pitchFamily="18" charset="0"/>
                <a:cs typeface="Times New Roman" panose="02020603050405020304" pitchFamily="18" charset="0"/>
                <a:hlinkClick r:id="rId3"/>
              </a:rPr>
              <a:t>http://www.gruppobilanciosociale.org/wp-content/uploads/2013/01/STANDARD-LA-RENDICONTAZIONE-SOCIALE-NEL-SETTORE-PUBBLICO.pdf</a:t>
            </a:r>
            <a:endParaRPr lang="it-IT" sz="1050" dirty="0"/>
          </a:p>
        </p:txBody>
      </p:sp>
      <p:graphicFrame>
        <p:nvGraphicFramePr>
          <p:cNvPr id="6" name="Tabella 5"/>
          <p:cNvGraphicFramePr>
            <a:graphicFrameLocks noGrp="1"/>
          </p:cNvGraphicFramePr>
          <p:nvPr>
            <p:extLst>
              <p:ext uri="{D42A27DB-BD31-4B8C-83A1-F6EECF244321}">
                <p14:modId xmlns:p14="http://schemas.microsoft.com/office/powerpoint/2010/main" val="2867775224"/>
              </p:ext>
            </p:extLst>
          </p:nvPr>
        </p:nvGraphicFramePr>
        <p:xfrm>
          <a:off x="6322740" y="1757602"/>
          <a:ext cx="5553308" cy="4704687"/>
        </p:xfrm>
        <a:graphic>
          <a:graphicData uri="http://schemas.openxmlformats.org/drawingml/2006/table">
            <a:tbl>
              <a:tblPr bandRow="1">
                <a:tableStyleId>{2D5ABB26-0587-4C30-8999-92F81FD0307C}</a:tableStyleId>
              </a:tblPr>
              <a:tblGrid>
                <a:gridCol w="3513006"/>
                <a:gridCol w="2040302"/>
              </a:tblGrid>
              <a:tr h="266313">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A) Valore della produzione</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solidFill>
                      <a:schemeClr val="accent6">
                        <a:lumMod val="60000"/>
                        <a:lumOff val="40000"/>
                      </a:schemeClr>
                    </a:solidFill>
                  </a:tcPr>
                </a:tc>
                <a:tc>
                  <a:txBody>
                    <a:bodyPr/>
                    <a:lstStyle/>
                    <a:p>
                      <a:endParaRPr lang="it-IT" sz="1100" b="0" dirty="0"/>
                    </a:p>
                  </a:txBody>
                  <a:tcPr marL="41795" marR="41795" marT="0" marB="0" anchor="ctr">
                    <a:noFill/>
                  </a:tcP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Diritto Annuale</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9.194.439,51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Diritti di Segreteria</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2.312.336,20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Contributi trasferimenti e altre entrate</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dirty="0" smtClean="0">
                          <a:effectLst/>
                          <a:latin typeface="Arial" panose="020B0604020202020204" pitchFamily="34" charset="0"/>
                          <a:cs typeface="Arial" panose="020B0604020202020204" pitchFamily="34" charset="0"/>
                        </a:rPr>
                        <a:t>696.007,49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Proventi “caratteristici” da gestione di beni e servizi</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dirty="0" smtClean="0">
                          <a:effectLst/>
                          <a:latin typeface="Arial" panose="020B0604020202020204" pitchFamily="34" charset="0"/>
                          <a:cs typeface="Arial" panose="020B0604020202020204" pitchFamily="34" charset="0"/>
                        </a:rPr>
                        <a:t>172.173,88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Variazione delle rimanenze</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dirty="0" smtClean="0">
                          <a:effectLst/>
                          <a:latin typeface="Arial" panose="020B0604020202020204" pitchFamily="34" charset="0"/>
                          <a:cs typeface="Arial" panose="020B0604020202020204" pitchFamily="34" charset="0"/>
                        </a:rPr>
                        <a:t> </a:t>
                      </a:r>
                      <a:r>
                        <a:rPr lang="it-IT" sz="1100" b="0" dirty="0">
                          <a:effectLst/>
                          <a:latin typeface="Arial" panose="020B0604020202020204" pitchFamily="34" charset="0"/>
                          <a:cs typeface="Arial" panose="020B0604020202020204" pitchFamily="34" charset="0"/>
                        </a:rPr>
                        <a:t>3.113,62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B w="12700" cap="flat" cmpd="sng" algn="ctr">
                      <a:solidFill>
                        <a:schemeClr val="tx1"/>
                      </a:solidFill>
                      <a:prstDash val="solid"/>
                      <a:round/>
                      <a:headEnd type="none" w="med" len="med"/>
                      <a:tailEnd type="none" w="med" len="med"/>
                    </a:lnB>
                  </a:tcPr>
                </a:tc>
              </a:tr>
              <a:tr h="186846">
                <a:tc>
                  <a:txBody>
                    <a:bodyPr/>
                    <a:lstStyle/>
                    <a:p>
                      <a:endParaRPr lang="it-IT" sz="1100" b="0">
                        <a:effectLst/>
                        <a:latin typeface="Arial" panose="020B0604020202020204" pitchFamily="34"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a:t>
                      </a:r>
                      <a:r>
                        <a:rPr lang="it-IT" sz="1100" b="1" dirty="0">
                          <a:effectLst/>
                          <a:latin typeface="Arial" panose="020B0604020202020204" pitchFamily="34" charset="0"/>
                          <a:cs typeface="Arial" panose="020B0604020202020204" pitchFamily="34" charset="0"/>
                        </a:rPr>
                        <a:t>€   12.378.070,70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T w="12700" cap="flat" cmpd="sng" algn="ctr">
                      <a:solidFill>
                        <a:schemeClr val="tx1"/>
                      </a:solidFill>
                      <a:prstDash val="solid"/>
                      <a:round/>
                      <a:headEnd type="none" w="med" len="med"/>
                      <a:tailEnd type="none" w="med" len="med"/>
                    </a:lnT>
                  </a:tcPr>
                </a:tc>
              </a:tr>
              <a:tr h="266313">
                <a:tc>
                  <a:txBody>
                    <a:bodyPr/>
                    <a:lstStyle/>
                    <a:p>
                      <a:pPr algn="l">
                        <a:spcBef>
                          <a:spcPts val="300"/>
                        </a:spcBef>
                        <a:spcAft>
                          <a:spcPts val="0"/>
                        </a:spcAft>
                      </a:pPr>
                      <a:r>
                        <a:rPr lang="it-IT" sz="1100" b="0" dirty="0" smtClean="0">
                          <a:effectLst/>
                          <a:latin typeface="Arial" panose="020B0604020202020204" pitchFamily="34" charset="0"/>
                          <a:cs typeface="Arial" panose="020B0604020202020204" pitchFamily="34" charset="0"/>
                        </a:rPr>
                        <a:t>B</a:t>
                      </a:r>
                      <a:r>
                        <a:rPr lang="it-IT" sz="1100" b="0" dirty="0">
                          <a:effectLst/>
                          <a:latin typeface="Arial" panose="020B0604020202020204" pitchFamily="34" charset="0"/>
                          <a:cs typeface="Arial" panose="020B0604020202020204" pitchFamily="34" charset="0"/>
                        </a:rPr>
                        <a:t>) Costi intermedi della produzione</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solidFill>
                      <a:schemeClr val="accent6">
                        <a:lumMod val="60000"/>
                        <a:lumOff val="40000"/>
                      </a:schemeClr>
                    </a:solidFill>
                  </a:tcPr>
                </a:tc>
                <a:tc>
                  <a:txBody>
                    <a:bodyPr/>
                    <a:lstStyle/>
                    <a:p>
                      <a:endParaRPr lang="it-IT" sz="1100" dirty="0"/>
                    </a:p>
                  </a:txBody>
                  <a:tcPr marL="41795" marR="41795" marT="0" marB="0" anchor="ctr">
                    <a:noFill/>
                  </a:tcP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Prestazione di servizi</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dirty="0" smtClean="0">
                          <a:effectLst/>
                          <a:latin typeface="Arial" panose="020B0604020202020204" pitchFamily="34" charset="0"/>
                          <a:cs typeface="Arial" panose="020B0604020202020204" pitchFamily="34" charset="0"/>
                        </a:rPr>
                        <a:t>765.736,51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186846">
                <a:tc>
                  <a:txBody>
                    <a:bodyPr/>
                    <a:lstStyle/>
                    <a:p>
                      <a:pPr algn="just">
                        <a:spcBef>
                          <a:spcPts val="300"/>
                        </a:spcBef>
                        <a:spcAft>
                          <a:spcPts val="0"/>
                        </a:spcAft>
                      </a:pPr>
                      <a:r>
                        <a:rPr lang="it-IT" sz="1100" b="0" dirty="0">
                          <a:effectLst/>
                          <a:latin typeface="Arial" panose="020B0604020202020204" pitchFamily="34" charset="0"/>
                          <a:cs typeface="Arial" panose="020B0604020202020204" pitchFamily="34" charset="0"/>
                        </a:rPr>
                        <a:t>Godimento beni di terzi</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dirty="0" smtClean="0">
                          <a:effectLst/>
                          <a:latin typeface="Arial" panose="020B0604020202020204" pitchFamily="34" charset="0"/>
                          <a:cs typeface="Arial" panose="020B0604020202020204" pitchFamily="34" charset="0"/>
                        </a:rPr>
                        <a:t>28.665,29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Oneri diversi di gestione</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dirty="0" smtClean="0">
                          <a:effectLst/>
                          <a:latin typeface="Arial" panose="020B0604020202020204" pitchFamily="34" charset="0"/>
                          <a:cs typeface="Arial" panose="020B0604020202020204" pitchFamily="34" charset="0"/>
                        </a:rPr>
                        <a:t>52.190,98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186846">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Accantonamenti </a:t>
                      </a:r>
                      <a:r>
                        <a:rPr lang="it-IT" sz="1100" b="0" dirty="0" smtClean="0">
                          <a:solidFill>
                            <a:srgbClr val="FF0066"/>
                          </a:solidFill>
                          <a:effectLst/>
                          <a:latin typeface="Arial" panose="020B0604020202020204" pitchFamily="34" charset="0"/>
                          <a:cs typeface="Arial" panose="020B0604020202020204" pitchFamily="34" charset="0"/>
                        </a:rPr>
                        <a:t>*</a:t>
                      </a:r>
                      <a:endParaRPr lang="it-IT" sz="1100" b="0" dirty="0">
                        <a:solidFill>
                          <a:srgbClr val="FF0066"/>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2.206.745,45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B w="12700" cap="flat" cmpd="sng" algn="ctr">
                      <a:solidFill>
                        <a:schemeClr val="tx1"/>
                      </a:solidFill>
                      <a:prstDash val="solid"/>
                      <a:round/>
                      <a:headEnd type="none" w="med" len="med"/>
                      <a:tailEnd type="none" w="med" len="med"/>
                    </a:lnB>
                  </a:tcPr>
                </a:tc>
              </a:tr>
              <a:tr h="281995">
                <a:tc>
                  <a:txBody>
                    <a:bodyPr/>
                    <a:lstStyle/>
                    <a:p>
                      <a:endParaRPr lang="it-IT" sz="1100" b="0" dirty="0">
                        <a:effectLst/>
                        <a:latin typeface="Arial" panose="020B0604020202020204" pitchFamily="34"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a:t>
                      </a:r>
                      <a:r>
                        <a:rPr lang="it-IT" sz="1100" b="1" dirty="0">
                          <a:effectLst/>
                          <a:latin typeface="Arial" panose="020B0604020202020204" pitchFamily="34" charset="0"/>
                          <a:cs typeface="Arial" panose="020B0604020202020204" pitchFamily="34" charset="0"/>
                        </a:rPr>
                        <a:t>€     3.053.338,23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T w="12700" cap="flat" cmpd="sng" algn="ctr">
                      <a:solidFill>
                        <a:schemeClr val="tx1"/>
                      </a:solidFill>
                      <a:prstDash val="solid"/>
                      <a:round/>
                      <a:headEnd type="none" w="med" len="med"/>
                      <a:tailEnd type="none" w="med" len="med"/>
                    </a:lnT>
                  </a:tcPr>
                </a:tc>
              </a:tr>
              <a:tr h="238167">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VALORE AGGIUNTO CARATTERISTICO</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solidFill>
                      <a:schemeClr val="accent2"/>
                    </a:solidFill>
                  </a:tcP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a:t>
                      </a:r>
                      <a:r>
                        <a:rPr lang="it-IT" sz="1100" b="0" dirty="0">
                          <a:solidFill>
                            <a:srgbClr val="FF0000"/>
                          </a:solidFill>
                          <a:effectLst/>
                          <a:latin typeface="Arial" panose="020B0604020202020204" pitchFamily="34" charset="0"/>
                          <a:cs typeface="Arial" panose="020B0604020202020204" pitchFamily="34" charset="0"/>
                        </a:rPr>
                        <a:t>€     9.324.732,47 </a:t>
                      </a:r>
                      <a:endParaRPr lang="it-IT" sz="1100" b="0" dirty="0">
                        <a:solidFill>
                          <a:srgbClr val="FF0000"/>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noFill/>
                  </a:tcPr>
                </a:tc>
              </a:tr>
              <a:tr h="177542">
                <a:tc gridSpan="2">
                  <a:txBody>
                    <a:bodyPr/>
                    <a:lstStyle/>
                    <a:p>
                      <a:pPr algn="l">
                        <a:spcBef>
                          <a:spcPts val="300"/>
                        </a:spcBef>
                        <a:spcAft>
                          <a:spcPts val="0"/>
                        </a:spcAft>
                      </a:pP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hMerge="1">
                  <a:txBody>
                    <a:bodyPr/>
                    <a:lstStyle/>
                    <a:p>
                      <a:endParaRPr lang="it-IT"/>
                    </a:p>
                  </a:txBody>
                  <a:tcPr/>
                </a:tc>
              </a:tr>
              <a:tr h="266313">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C) Componenti accessori e straordinari</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solidFill>
                      <a:schemeClr val="accent6">
                        <a:lumMod val="60000"/>
                        <a:lumOff val="40000"/>
                      </a:schemeClr>
                    </a:solidFill>
                  </a:tcPr>
                </a:tc>
                <a:tc>
                  <a:txBody>
                    <a:bodyPr/>
                    <a:lstStyle/>
                    <a:p>
                      <a:endParaRPr lang="it-IT" sz="1100" dirty="0"/>
                    </a:p>
                  </a:txBody>
                  <a:tcPr marL="41795" marR="41795" marT="0" marB="0" anchor="ctr">
                    <a:noFill/>
                  </a:tcPr>
                </a:tc>
              </a:tr>
              <a:tr h="248992">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Saldo gestione accessoria</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a:t>
                      </a:r>
                      <a:r>
                        <a:rPr lang="it-IT" sz="1100" b="0" dirty="0" smtClean="0">
                          <a:effectLst/>
                          <a:latin typeface="Arial" panose="020B0604020202020204" pitchFamily="34" charset="0"/>
                          <a:cs typeface="Arial" panose="020B0604020202020204" pitchFamily="34" charset="0"/>
                        </a:rPr>
                        <a:t>27.709,47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r>
              <a:tr h="257010">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Saldo gestione straordinaria</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dirty="0" smtClean="0">
                          <a:effectLst/>
                          <a:latin typeface="Arial" panose="020B0604020202020204" pitchFamily="34" charset="0"/>
                          <a:cs typeface="Arial" panose="020B0604020202020204" pitchFamily="34" charset="0"/>
                        </a:rPr>
                        <a:t>  </a:t>
                      </a:r>
                      <a:r>
                        <a:rPr lang="it-IT" sz="1100" b="0" dirty="0">
                          <a:effectLst/>
                          <a:latin typeface="Arial" panose="020B0604020202020204" pitchFamily="34" charset="0"/>
                          <a:cs typeface="Arial" panose="020B0604020202020204" pitchFamily="34" charset="0"/>
                        </a:rPr>
                        <a:t>68.708,83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B w="12700" cap="flat" cmpd="sng" algn="ctr">
                      <a:solidFill>
                        <a:schemeClr val="tx1"/>
                      </a:solidFill>
                      <a:prstDash val="solid"/>
                      <a:round/>
                      <a:headEnd type="none" w="med" len="med"/>
                      <a:tailEnd type="none" w="med" len="med"/>
                    </a:lnB>
                  </a:tcPr>
                </a:tc>
              </a:tr>
              <a:tr h="275328">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VALORE AGGIUNTO GLOBALE LORDO</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solidFill>
                      <a:schemeClr val="accent2">
                        <a:lumMod val="60000"/>
                        <a:lumOff val="40000"/>
                      </a:schemeClr>
                    </a:solidFill>
                  </a:tcP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a:t>
                      </a:r>
                      <a:r>
                        <a:rPr lang="it-IT" sz="1100" b="0" dirty="0">
                          <a:solidFill>
                            <a:srgbClr val="FF0000"/>
                          </a:solidFill>
                          <a:effectLst/>
                          <a:latin typeface="Arial" panose="020B0604020202020204" pitchFamily="34" charset="0"/>
                          <a:cs typeface="Arial" panose="020B0604020202020204" pitchFamily="34" charset="0"/>
                        </a:rPr>
                        <a:t>€    </a:t>
                      </a:r>
                      <a:r>
                        <a:rPr lang="it-IT" sz="1100" b="0" dirty="0" smtClean="0">
                          <a:solidFill>
                            <a:srgbClr val="FF0000"/>
                          </a:solidFill>
                          <a:effectLst/>
                          <a:latin typeface="Arial" panose="020B0604020202020204" pitchFamily="34" charset="0"/>
                          <a:cs typeface="Arial" panose="020B0604020202020204" pitchFamily="34" charset="0"/>
                        </a:rPr>
                        <a:t>9.365.731,83 </a:t>
                      </a:r>
                      <a:endParaRPr lang="it-IT" sz="1100" b="0" dirty="0">
                        <a:solidFill>
                          <a:srgbClr val="FF0000"/>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T w="12700" cap="flat" cmpd="sng" algn="ctr">
                      <a:solidFill>
                        <a:schemeClr val="tx1"/>
                      </a:solidFill>
                      <a:prstDash val="solid"/>
                      <a:round/>
                      <a:headEnd type="none" w="med" len="med"/>
                      <a:tailEnd type="none" w="med" len="med"/>
                    </a:lnT>
                    <a:noFill/>
                  </a:tcPr>
                </a:tc>
              </a:tr>
              <a:tr h="290418">
                <a:tc>
                  <a:txBody>
                    <a:bodyPr/>
                    <a:lstStyle/>
                    <a:p>
                      <a:pPr algn="l">
                        <a:spcBef>
                          <a:spcPts val="300"/>
                        </a:spcBef>
                        <a:spcAft>
                          <a:spcPts val="0"/>
                        </a:spcAft>
                      </a:pPr>
                      <a:r>
                        <a:rPr lang="it-IT" sz="1100" b="0" dirty="0">
                          <a:effectLst/>
                          <a:latin typeface="Arial" panose="020B0604020202020204" pitchFamily="34" charset="0"/>
                          <a:cs typeface="Arial" panose="020B0604020202020204" pitchFamily="34" charset="0"/>
                        </a:rPr>
                        <a:t>Ammortamenti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    </a:t>
                      </a:r>
                      <a:r>
                        <a:rPr lang="it-IT" sz="1100" b="0" baseline="0" dirty="0" smtClean="0">
                          <a:effectLst/>
                          <a:latin typeface="Arial" panose="020B0604020202020204" pitchFamily="34" charset="0"/>
                          <a:cs typeface="Arial" panose="020B0604020202020204" pitchFamily="34" charset="0"/>
                        </a:rPr>
                        <a:t> </a:t>
                      </a:r>
                      <a:r>
                        <a:rPr lang="it-IT" sz="1100" b="0" dirty="0" smtClean="0">
                          <a:effectLst/>
                          <a:latin typeface="Arial" panose="020B0604020202020204" pitchFamily="34" charset="0"/>
                          <a:cs typeface="Arial" panose="020B0604020202020204" pitchFamily="34" charset="0"/>
                        </a:rPr>
                        <a:t>  </a:t>
                      </a:r>
                      <a:r>
                        <a:rPr lang="it-IT" sz="1100" b="0" dirty="0">
                          <a:effectLst/>
                          <a:latin typeface="Arial" panose="020B0604020202020204" pitchFamily="34" charset="0"/>
                          <a:cs typeface="Arial" panose="020B0604020202020204" pitchFamily="34" charset="0"/>
                        </a:rPr>
                        <a:t>171.752,65 </a:t>
                      </a:r>
                      <a:endParaRPr lang="it-IT" sz="1100" b="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B w="12700" cap="flat" cmpd="sng" algn="ctr">
                      <a:solidFill>
                        <a:schemeClr val="tx1"/>
                      </a:solidFill>
                      <a:prstDash val="solid"/>
                      <a:round/>
                      <a:headEnd type="none" w="med" len="med"/>
                      <a:tailEnd type="none" w="med" len="med"/>
                    </a:lnB>
                  </a:tcPr>
                </a:tc>
              </a:tr>
              <a:tr h="267836">
                <a:tc>
                  <a:txBody>
                    <a:bodyPr/>
                    <a:lstStyle/>
                    <a:p>
                      <a:pPr algn="l">
                        <a:spcBef>
                          <a:spcPts val="300"/>
                        </a:spcBef>
                        <a:spcAft>
                          <a:spcPts val="0"/>
                        </a:spcAft>
                      </a:pPr>
                      <a:r>
                        <a:rPr lang="it-IT" sz="1100" b="1" dirty="0">
                          <a:effectLst/>
                          <a:latin typeface="Arial" panose="020B0604020202020204" pitchFamily="34" charset="0"/>
                          <a:cs typeface="Arial" panose="020B0604020202020204" pitchFamily="34" charset="0"/>
                        </a:rPr>
                        <a:t>VALORE AGGIUNTO GLOBALE NETTO</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solidFill>
                      <a:schemeClr val="accent2">
                        <a:lumMod val="40000"/>
                        <a:lumOff val="60000"/>
                      </a:schemeClr>
                    </a:solidFill>
                  </a:tcPr>
                </a:tc>
                <a:tc>
                  <a:txBody>
                    <a:bodyPr/>
                    <a:lstStyle/>
                    <a:p>
                      <a:pPr algn="r">
                        <a:spcBef>
                          <a:spcPts val="300"/>
                        </a:spcBef>
                        <a:spcAft>
                          <a:spcPts val="0"/>
                        </a:spcAft>
                      </a:pPr>
                      <a:r>
                        <a:rPr lang="it-IT" sz="1100" b="0" dirty="0">
                          <a:effectLst/>
                          <a:latin typeface="Arial" panose="020B0604020202020204" pitchFamily="34" charset="0"/>
                          <a:cs typeface="Arial" panose="020B0604020202020204" pitchFamily="34" charset="0"/>
                        </a:rPr>
                        <a:t> </a:t>
                      </a:r>
                      <a:r>
                        <a:rPr lang="it-IT" sz="1100" b="1" dirty="0">
                          <a:solidFill>
                            <a:srgbClr val="FF0000"/>
                          </a:solidFill>
                          <a:effectLst/>
                          <a:latin typeface="Arial" panose="020B0604020202020204" pitchFamily="34" charset="0"/>
                          <a:cs typeface="Arial" panose="020B0604020202020204" pitchFamily="34" charset="0"/>
                        </a:rPr>
                        <a:t>€  </a:t>
                      </a:r>
                      <a:r>
                        <a:rPr lang="it-IT" sz="1100" b="1" baseline="0" dirty="0" smtClean="0">
                          <a:solidFill>
                            <a:srgbClr val="FF0000"/>
                          </a:solidFill>
                          <a:effectLst/>
                          <a:latin typeface="Arial" panose="020B0604020202020204" pitchFamily="34" charset="0"/>
                          <a:cs typeface="Arial" panose="020B0604020202020204" pitchFamily="34" charset="0"/>
                        </a:rPr>
                        <a:t> </a:t>
                      </a:r>
                      <a:r>
                        <a:rPr lang="it-IT" sz="1100" b="1" dirty="0" smtClean="0">
                          <a:solidFill>
                            <a:srgbClr val="FF0000"/>
                          </a:solidFill>
                          <a:effectLst/>
                          <a:latin typeface="Arial" panose="020B0604020202020204" pitchFamily="34" charset="0"/>
                          <a:cs typeface="Arial" panose="020B0604020202020204" pitchFamily="34" charset="0"/>
                        </a:rPr>
                        <a:t> </a:t>
                      </a:r>
                      <a:r>
                        <a:rPr lang="it-IT" sz="1100" b="1" dirty="0">
                          <a:solidFill>
                            <a:srgbClr val="FF0000"/>
                          </a:solidFill>
                          <a:effectLst/>
                          <a:latin typeface="Arial" panose="020B0604020202020204" pitchFamily="34" charset="0"/>
                          <a:cs typeface="Arial" panose="020B0604020202020204" pitchFamily="34" charset="0"/>
                        </a:rPr>
                        <a:t>9.193.979,18 </a:t>
                      </a:r>
                      <a:endParaRPr lang="it-IT" sz="1100" b="1" dirty="0">
                        <a:solidFill>
                          <a:srgbClr val="FF0000"/>
                        </a:solidFill>
                        <a:effectLst/>
                        <a:latin typeface="Arial" panose="020B0604020202020204" pitchFamily="34" charset="0"/>
                        <a:ea typeface="Cambria" panose="02040503050406030204" pitchFamily="18" charset="0"/>
                        <a:cs typeface="Arial" panose="020B0604020202020204" pitchFamily="34" charset="0"/>
                      </a:endParaRPr>
                    </a:p>
                  </a:txBody>
                  <a:tcPr marL="41795" marR="41795" marT="0" marB="0" anchor="ctr">
                    <a:lnT w="12700" cap="flat" cmpd="sng" algn="ctr">
                      <a:solidFill>
                        <a:schemeClr val="tx1"/>
                      </a:solidFill>
                      <a:prstDash val="solid"/>
                      <a:round/>
                      <a:headEnd type="none" w="med" len="med"/>
                      <a:tailEnd type="none" w="med" len="med"/>
                    </a:lnT>
                    <a:noFill/>
                  </a:tcPr>
                </a:tc>
              </a:tr>
            </a:tbl>
          </a:graphicData>
        </a:graphic>
      </p:graphicFrame>
      <p:sp>
        <p:nvSpPr>
          <p:cNvPr id="9" name="Rettangolo 8"/>
          <p:cNvSpPr/>
          <p:nvPr/>
        </p:nvSpPr>
        <p:spPr>
          <a:xfrm>
            <a:off x="276778" y="3393970"/>
            <a:ext cx="5778519" cy="861774"/>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La riclassificazione del Conto Economico è rappresentata in due distinti prospetti:</a:t>
            </a:r>
          </a:p>
          <a:p>
            <a:pPr marL="342900" lvl="0" indent="-342900" algn="just">
              <a:spcBef>
                <a:spcPts val="600"/>
              </a:spcBef>
              <a:spcAft>
                <a:spcPts val="600"/>
              </a:spcAft>
              <a:buFont typeface="Wingdings" panose="05000000000000000000" pitchFamily="2" charset="2"/>
              <a:buChar char="q"/>
            </a:pP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prospetto di determinazione del Valore Aggiunto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Globale</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p>
          <a:p>
            <a:pPr marL="342900" lvl="0" indent="-342900" algn="just">
              <a:spcBef>
                <a:spcPts val="600"/>
              </a:spcBef>
              <a:spcAft>
                <a:spcPts val="600"/>
              </a:spcAft>
              <a:buFont typeface="Wingdings" panose="05000000000000000000" pitchFamily="2" charset="2"/>
              <a:buChar char="q"/>
            </a:pP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prospetto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di riparto del Valore Aggiunto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Globale tra gli stakeholder</a:t>
            </a:r>
            <a:endParaRPr lang="it-IT" sz="1200" b="1" dirty="0"/>
          </a:p>
        </p:txBody>
      </p:sp>
      <p:sp>
        <p:nvSpPr>
          <p:cNvPr id="10" name="Rettangolo 9"/>
          <p:cNvSpPr/>
          <p:nvPr/>
        </p:nvSpPr>
        <p:spPr>
          <a:xfrm>
            <a:off x="6325572" y="1403657"/>
            <a:ext cx="5528174" cy="25391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it-IT" sz="1050" b="1" dirty="0" smtClean="0">
                <a:latin typeface="Arial" panose="020B0604020202020204" pitchFamily="34" charset="0"/>
                <a:ea typeface="Cambria" panose="02040503050406030204" pitchFamily="18" charset="0"/>
                <a:cs typeface="Times New Roman" panose="02020603050405020304" pitchFamily="18" charset="0"/>
              </a:rPr>
              <a:t>PROSPETTO DI DETERMINAZIONE DEL VALORE AGGIUNTO GLOBALE</a:t>
            </a:r>
            <a:endParaRPr lang="it-IT" sz="1050" b="1" dirty="0"/>
          </a:p>
        </p:txBody>
      </p:sp>
      <p:sp>
        <p:nvSpPr>
          <p:cNvPr id="11" name="CasellaDiTesto 10"/>
          <p:cNvSpPr txBox="1"/>
          <p:nvPr/>
        </p:nvSpPr>
        <p:spPr>
          <a:xfrm>
            <a:off x="2642839" y="6089729"/>
            <a:ext cx="3412458" cy="784830"/>
          </a:xfrm>
          <a:prstGeom prst="rect">
            <a:avLst/>
          </a:prstGeom>
          <a:noFill/>
        </p:spPr>
        <p:txBody>
          <a:bodyPr wrap="square" rtlCol="0">
            <a:spAutoFit/>
          </a:bodyPr>
          <a:lstStyle/>
          <a:p>
            <a:pPr algn="just"/>
            <a:r>
              <a:rPr lang="it-IT" sz="900" dirty="0" smtClean="0">
                <a:solidFill>
                  <a:srgbClr val="FF0066"/>
                </a:solidFill>
                <a:latin typeface="Arial" panose="020B0604020202020204" pitchFamily="34" charset="0"/>
                <a:cs typeface="Arial" panose="020B0604020202020204" pitchFamily="34" charset="0"/>
              </a:rPr>
              <a:t>* </a:t>
            </a:r>
            <a:r>
              <a:rPr lang="it-IT" sz="700" dirty="0">
                <a:solidFill>
                  <a:schemeClr val="tx1">
                    <a:lumMod val="75000"/>
                    <a:lumOff val="25000"/>
                  </a:schemeClr>
                </a:solidFill>
                <a:latin typeface="Arial" panose="020B0604020202020204" pitchFamily="34" charset="0"/>
                <a:cs typeface="Arial" panose="020B0604020202020204" pitchFamily="34" charset="0"/>
              </a:rPr>
              <a:t>Tra i costi intermedi della produzione, il Gruppo di studio per il Bilancio Sociale inserisce anche gli accantonamenti per rischi e gli altri accantonamenti.  Sulla base di tali indicazioni, sono stati compresi tra i costi intermedi della produzione gli accantonamenti per la svalutazione dei crediti e per passività certe o potenziali che, per loro stessa natura, non sono </a:t>
            </a:r>
            <a:r>
              <a:rPr lang="it-IT" sz="700" dirty="0" smtClean="0">
                <a:solidFill>
                  <a:schemeClr val="tx1">
                    <a:lumMod val="75000"/>
                    <a:lumOff val="25000"/>
                  </a:schemeClr>
                </a:solidFill>
                <a:latin typeface="Arial" panose="020B0604020202020204" pitchFamily="34" charset="0"/>
                <a:cs typeface="Arial" panose="020B0604020202020204" pitchFamily="34" charset="0"/>
              </a:rPr>
              <a:t>espressamente </a:t>
            </a:r>
            <a:r>
              <a:rPr lang="it-IT" sz="700" dirty="0">
                <a:solidFill>
                  <a:schemeClr val="tx1">
                    <a:lumMod val="75000"/>
                    <a:lumOff val="25000"/>
                  </a:schemeClr>
                </a:solidFill>
                <a:latin typeface="Arial" panose="020B0604020202020204" pitchFamily="34" charset="0"/>
                <a:cs typeface="Arial" panose="020B0604020202020204" pitchFamily="34" charset="0"/>
              </a:rPr>
              <a:t>destinati ad interventi da realizzare in futuro a vantaggio delle diverse </a:t>
            </a:r>
            <a:r>
              <a:rPr lang="it-IT" sz="700" dirty="0" smtClean="0">
                <a:solidFill>
                  <a:schemeClr val="tx1">
                    <a:lumMod val="75000"/>
                    <a:lumOff val="25000"/>
                  </a:schemeClr>
                </a:solidFill>
                <a:latin typeface="Arial" panose="020B0604020202020204" pitchFamily="34" charset="0"/>
                <a:cs typeface="Arial" panose="020B0604020202020204" pitchFamily="34" charset="0"/>
              </a:rPr>
              <a:t>categorie di </a:t>
            </a:r>
            <a:r>
              <a:rPr lang="it-IT" sz="700" dirty="0">
                <a:solidFill>
                  <a:schemeClr val="tx1">
                    <a:lumMod val="75000"/>
                    <a:lumOff val="25000"/>
                  </a:schemeClr>
                </a:solidFill>
                <a:latin typeface="Arial" panose="020B0604020202020204" pitchFamily="34" charset="0"/>
                <a:cs typeface="Arial" panose="020B0604020202020204" pitchFamily="34" charset="0"/>
              </a:rPr>
              <a:t>stakeholder</a:t>
            </a:r>
          </a:p>
        </p:txBody>
      </p:sp>
      <p:grpSp>
        <p:nvGrpSpPr>
          <p:cNvPr id="12" name="Gruppo 11"/>
          <p:cNvGrpSpPr/>
          <p:nvPr/>
        </p:nvGrpSpPr>
        <p:grpSpPr>
          <a:xfrm>
            <a:off x="2493963" y="126206"/>
            <a:ext cx="9394602" cy="430429"/>
            <a:chOff x="2341563" y="107618"/>
            <a:chExt cx="9394602" cy="430429"/>
          </a:xfrm>
        </p:grpSpPr>
        <p:sp>
          <p:nvSpPr>
            <p:cNvPr id="13"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4" name="Connettore 1 13"/>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 name="Segnaposto numero diapositiva 4"/>
          <p:cNvSpPr>
            <a:spLocks noGrp="1"/>
          </p:cNvSpPr>
          <p:nvPr>
            <p:ph type="sldNum" sz="quarter" idx="12"/>
          </p:nvPr>
        </p:nvSpPr>
        <p:spPr/>
        <p:txBody>
          <a:bodyPr/>
          <a:lstStyle/>
          <a:p>
            <a:fld id="{98D9D6CD-C7D4-42E0-A31B-525549CA2A1D}" type="slidenum">
              <a:rPr lang="it-IT" smtClean="0"/>
              <a:t>70</a:t>
            </a:fld>
            <a:endParaRPr lang="it-IT"/>
          </a:p>
        </p:txBody>
      </p:sp>
    </p:spTree>
    <p:extLst>
      <p:ext uri="{BB962C8B-B14F-4D97-AF65-F5344CB8AC3E}">
        <p14:creationId xmlns:p14="http://schemas.microsoft.com/office/powerpoint/2010/main" val="150593217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3914" y="-5396"/>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3" name="Rettangolo 12"/>
          <p:cNvSpPr/>
          <p:nvPr/>
        </p:nvSpPr>
        <p:spPr>
          <a:xfrm>
            <a:off x="416644" y="1821701"/>
            <a:ext cx="5255278" cy="4247317"/>
          </a:xfrm>
          <a:prstGeom prst="rect">
            <a:avLst/>
          </a:prstGeom>
        </p:spPr>
        <p:txBody>
          <a:bodyPr wrap="square">
            <a:spAutoFit/>
          </a:bodyPr>
          <a:lstStyle/>
          <a:p>
            <a:pPr lvl="0" algn="just">
              <a:spcBef>
                <a:spcPts val="600"/>
              </a:spcBef>
              <a:spcAft>
                <a:spcPts val="600"/>
              </a:spcAft>
            </a:pPr>
            <a:r>
              <a:rPr lang="it-IT" sz="1100" b="1" i="1" u="sng" dirty="0" smtClean="0">
                <a:latin typeface="Arial" panose="020B0604020202020204" pitchFamily="34" charset="0"/>
                <a:ea typeface="Cambria" panose="02040503050406030204" pitchFamily="18" charset="0"/>
                <a:cs typeface="Times New Roman" panose="02020603050405020304" pitchFamily="18" charset="0"/>
              </a:rPr>
              <a:t>SISTEMA ECONOMICO PRODUTTIVO</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risorse destinate al sistema delle imprese operante sul territorio provinciale e ai consumatori-cittadini destinatari dell’attività di regolazione del mercato</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a:t>
            </a:r>
            <a:endPar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endParaRPr>
          </a:p>
          <a:p>
            <a:pPr lvl="0" algn="just">
              <a:spcBef>
                <a:spcPts val="600"/>
              </a:spcBef>
              <a:spcAft>
                <a:spcPts val="600"/>
              </a:spcAft>
            </a:pPr>
            <a:r>
              <a:rPr lang="it-IT" sz="1100" b="1" i="1" u="sng" dirty="0" smtClean="0">
                <a:latin typeface="Arial" panose="020B0604020202020204" pitchFamily="34" charset="0"/>
                <a:ea typeface="Cambria" panose="02040503050406030204" pitchFamily="18" charset="0"/>
                <a:cs typeface="Times New Roman" panose="02020603050405020304" pitchFamily="18" charset="0"/>
              </a:rPr>
              <a:t>PERSONALE</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risorse destinate ai soggetti che intrattengono con la Camera di Commercio rapporti di lavoro dipendente. Si tratta, nello specifico, delle retribuzioni, delle quote di trattamento di fine rapporto, dei benefit riconosciuti ai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dipendenti (buoni pasto, borse di studio, ecc.) e dei contributi a carico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dell’ente</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t>
            </a:r>
          </a:p>
          <a:p>
            <a:pPr lvl="0" algn="just">
              <a:spcBef>
                <a:spcPts val="600"/>
              </a:spcBef>
              <a:spcAft>
                <a:spcPts val="600"/>
              </a:spcAft>
            </a:pPr>
            <a:r>
              <a:rPr lang="it-IT" sz="1100" b="1" i="1" u="sng" dirty="0" smtClean="0">
                <a:latin typeface="Arial" panose="020B0604020202020204" pitchFamily="34" charset="0"/>
                <a:ea typeface="Cambria" panose="02040503050406030204" pitchFamily="18" charset="0"/>
                <a:cs typeface="Times New Roman" panose="02020603050405020304" pitchFamily="18" charset="0"/>
              </a:rPr>
              <a:t>SISTEMA CAMERALE</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risorse destinate al pagamento delle quote associative del sistema camerale (Unioncamere nazionale e regionale, partecipazione al fondo perequativo, ecc.).</a:t>
            </a:r>
          </a:p>
          <a:p>
            <a:pPr lvl="0" algn="just">
              <a:spcBef>
                <a:spcPts val="600"/>
              </a:spcBef>
              <a:spcAft>
                <a:spcPts val="600"/>
              </a:spcAft>
            </a:pPr>
            <a:r>
              <a:rPr lang="it-IT" sz="1100" b="1" i="1" u="sng" dirty="0" smtClean="0">
                <a:latin typeface="Arial" panose="020B0604020202020204" pitchFamily="34" charset="0"/>
                <a:ea typeface="Cambria" panose="02040503050406030204" pitchFamily="18" charset="0"/>
                <a:cs typeface="Times New Roman" panose="02020603050405020304" pitchFamily="18" charset="0"/>
              </a:rPr>
              <a:t>PUBBLICA AMMINISTRAZIONE</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risorse destinate al pagamento di imposte e tasse e ai versamenti a favore del bilancio dello Stato.</a:t>
            </a:r>
          </a:p>
          <a:p>
            <a:pPr lvl="0" algn="just">
              <a:spcBef>
                <a:spcPts val="600"/>
              </a:spcBef>
              <a:spcAft>
                <a:spcPts val="600"/>
              </a:spcAft>
            </a:pPr>
            <a:r>
              <a:rPr lang="it-IT" sz="1100" b="1" i="1" u="sng" dirty="0" smtClean="0">
                <a:latin typeface="Arial" panose="020B0604020202020204" pitchFamily="34" charset="0"/>
                <a:ea typeface="Cambria" panose="02040503050406030204" pitchFamily="18" charset="0"/>
                <a:cs typeface="Times New Roman" panose="02020603050405020304" pitchFamily="18" charset="0"/>
              </a:rPr>
              <a:t>ORGANI ISTITUZIONALI</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risorse destinate ai compensi e indennità degli organi di indirizzo politico- amministrativo dell’ente e agli altri organi previsti dalla normativa (Collegio dei revisori, OIV, Commissioni camerali).</a:t>
            </a:r>
          </a:p>
          <a:p>
            <a:pPr lvl="0" algn="just">
              <a:spcBef>
                <a:spcPts val="600"/>
              </a:spcBef>
              <a:spcAft>
                <a:spcPts val="600"/>
              </a:spcAft>
            </a:pPr>
            <a:r>
              <a:rPr lang="it-IT" sz="1100" b="1" i="1" u="sng" dirty="0" smtClean="0">
                <a:latin typeface="Arial" panose="020B0604020202020204" pitchFamily="34" charset="0"/>
                <a:ea typeface="Cambria" panose="02040503050406030204" pitchFamily="18" charset="0"/>
                <a:cs typeface="Times New Roman" panose="02020603050405020304" pitchFamily="18" charset="0"/>
              </a:rPr>
              <a:t>CAMERA DI COMMERCIO</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avanzo economico di esercizio destinato alla realizzazione futura di interventi a favore degli stakeholder. Si tratta di risorse che costituiscono una sorta di salvadanaio della Camera in quanto rivolte alla realizzazione di interventi da attuarsi nel medio termine previsti nel Programma Pluriennale dell’ente.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4" name="Rettangolo 13"/>
          <p:cNvSpPr/>
          <p:nvPr/>
        </p:nvSpPr>
        <p:spPr>
          <a:xfrm>
            <a:off x="6657709" y="946984"/>
            <a:ext cx="4794593" cy="25391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lvl="0" algn="just">
              <a:spcBef>
                <a:spcPts val="300"/>
              </a:spcBef>
              <a:spcAft>
                <a:spcPts val="0"/>
              </a:spcAft>
            </a:pPr>
            <a:r>
              <a:rPr lang="it-IT" sz="1050" b="1" dirty="0">
                <a:latin typeface="Arial" panose="020B0604020202020204" pitchFamily="34" charset="0"/>
                <a:ea typeface="Cambria" panose="02040503050406030204" pitchFamily="18" charset="0"/>
                <a:cs typeface="Times New Roman" panose="02020603050405020304" pitchFamily="18" charset="0"/>
              </a:rPr>
              <a:t>PROSPETTO DI RIPARTO DEL VALORE AGGIUNTO </a:t>
            </a:r>
            <a:r>
              <a:rPr lang="it-IT" sz="1050" b="1" dirty="0" smtClean="0">
                <a:latin typeface="Arial" panose="020B0604020202020204" pitchFamily="34" charset="0"/>
                <a:ea typeface="Cambria" panose="02040503050406030204" pitchFamily="18" charset="0"/>
                <a:cs typeface="Times New Roman" panose="02020603050405020304" pitchFamily="18" charset="0"/>
              </a:rPr>
              <a:t>GLOBALE </a:t>
            </a:r>
            <a:endParaRPr lang="it-IT" sz="1050" b="1" dirty="0">
              <a:latin typeface="Arial" panose="020B0604020202020204" pitchFamily="34" charset="0"/>
              <a:ea typeface="Cambria" panose="02040503050406030204" pitchFamily="18" charset="0"/>
              <a:cs typeface="Times New Roman" panose="02020603050405020304" pitchFamily="18" charset="0"/>
            </a:endParaRPr>
          </a:p>
        </p:txBody>
      </p:sp>
      <p:graphicFrame>
        <p:nvGraphicFramePr>
          <p:cNvPr id="17" name="Tabella 16"/>
          <p:cNvGraphicFramePr>
            <a:graphicFrameLocks noGrp="1"/>
          </p:cNvGraphicFramePr>
          <p:nvPr>
            <p:extLst>
              <p:ext uri="{D42A27DB-BD31-4B8C-83A1-F6EECF244321}">
                <p14:modId xmlns:p14="http://schemas.microsoft.com/office/powerpoint/2010/main" val="212100632"/>
              </p:ext>
            </p:extLst>
          </p:nvPr>
        </p:nvGraphicFramePr>
        <p:xfrm>
          <a:off x="6646556" y="1370383"/>
          <a:ext cx="4783872" cy="1601670"/>
        </p:xfrm>
        <a:graphic>
          <a:graphicData uri="http://schemas.openxmlformats.org/drawingml/2006/table">
            <a:tbl>
              <a:tblPr bandRow="1">
                <a:tableStyleId>{21E4AEA4-8DFA-4A89-87EB-49C32662AFE0}</a:tableStyleId>
              </a:tblPr>
              <a:tblGrid>
                <a:gridCol w="3283214"/>
                <a:gridCol w="1500658"/>
              </a:tblGrid>
              <a:tr h="266945">
                <a:tc>
                  <a:txBody>
                    <a:bodyPr/>
                    <a:lstStyle/>
                    <a:p>
                      <a:pPr algn="l">
                        <a:spcBef>
                          <a:spcPts val="300"/>
                        </a:spcBef>
                        <a:spcAft>
                          <a:spcPts val="0"/>
                        </a:spcAft>
                      </a:pPr>
                      <a:r>
                        <a:rPr lang="it-IT" sz="1400" b="1" dirty="0">
                          <a:effectLst/>
                        </a:rPr>
                        <a:t>SISTEMA ECONOMICO PRODUTTIVO</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c>
                  <a:txBody>
                    <a:bodyPr/>
                    <a:lstStyle/>
                    <a:p>
                      <a:pPr algn="r">
                        <a:spcBef>
                          <a:spcPts val="300"/>
                        </a:spcBef>
                        <a:spcAft>
                          <a:spcPts val="0"/>
                        </a:spcAft>
                      </a:pPr>
                      <a:r>
                        <a:rPr lang="it-IT" sz="1400" b="1">
                          <a:effectLst/>
                        </a:rPr>
                        <a:t> €     3.818.162,81 </a:t>
                      </a:r>
                      <a:endParaRPr lang="it-IT" sz="1400" b="1">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r>
              <a:tr h="266945">
                <a:tc>
                  <a:txBody>
                    <a:bodyPr/>
                    <a:lstStyle/>
                    <a:p>
                      <a:pPr algn="l">
                        <a:spcBef>
                          <a:spcPts val="300"/>
                        </a:spcBef>
                        <a:spcAft>
                          <a:spcPts val="0"/>
                        </a:spcAft>
                      </a:pPr>
                      <a:r>
                        <a:rPr lang="it-IT" sz="1400" b="1" dirty="0">
                          <a:effectLst/>
                        </a:rPr>
                        <a:t>PERSONALE</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c>
                  <a:txBody>
                    <a:bodyPr/>
                    <a:lstStyle/>
                    <a:p>
                      <a:pPr algn="r">
                        <a:spcBef>
                          <a:spcPts val="300"/>
                        </a:spcBef>
                        <a:spcAft>
                          <a:spcPts val="0"/>
                        </a:spcAft>
                      </a:pPr>
                      <a:r>
                        <a:rPr lang="it-IT" sz="1400" b="1">
                          <a:effectLst/>
                        </a:rPr>
                        <a:t> €     3.544.867,83 </a:t>
                      </a:r>
                      <a:endParaRPr lang="it-IT" sz="1400" b="1">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r>
              <a:tr h="266945">
                <a:tc>
                  <a:txBody>
                    <a:bodyPr/>
                    <a:lstStyle/>
                    <a:p>
                      <a:pPr algn="l">
                        <a:spcBef>
                          <a:spcPts val="300"/>
                        </a:spcBef>
                        <a:spcAft>
                          <a:spcPts val="0"/>
                        </a:spcAft>
                      </a:pPr>
                      <a:r>
                        <a:rPr lang="it-IT" sz="1400" b="1" dirty="0">
                          <a:effectLst/>
                        </a:rPr>
                        <a:t>SISTEMA CAMERALE</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c>
                  <a:txBody>
                    <a:bodyPr/>
                    <a:lstStyle/>
                    <a:p>
                      <a:pPr algn="r">
                        <a:spcBef>
                          <a:spcPts val="300"/>
                        </a:spcBef>
                        <a:spcAft>
                          <a:spcPts val="0"/>
                        </a:spcAft>
                      </a:pPr>
                      <a:r>
                        <a:rPr lang="it-IT" sz="1400" b="1">
                          <a:effectLst/>
                        </a:rPr>
                        <a:t> €         870.236,47 </a:t>
                      </a:r>
                      <a:endParaRPr lang="it-IT" sz="1400" b="1">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r>
              <a:tr h="266945">
                <a:tc>
                  <a:txBody>
                    <a:bodyPr/>
                    <a:lstStyle/>
                    <a:p>
                      <a:pPr algn="l">
                        <a:spcBef>
                          <a:spcPts val="300"/>
                        </a:spcBef>
                        <a:spcAft>
                          <a:spcPts val="0"/>
                        </a:spcAft>
                      </a:pPr>
                      <a:r>
                        <a:rPr lang="it-IT" sz="1400" b="1" dirty="0">
                          <a:effectLst/>
                        </a:rPr>
                        <a:t>PUBBLICA AMMINISTRAZIONE</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c>
                  <a:txBody>
                    <a:bodyPr/>
                    <a:lstStyle/>
                    <a:p>
                      <a:pPr algn="r">
                        <a:spcBef>
                          <a:spcPts val="300"/>
                        </a:spcBef>
                        <a:spcAft>
                          <a:spcPts val="0"/>
                        </a:spcAft>
                      </a:pPr>
                      <a:r>
                        <a:rPr lang="it-IT" sz="1400" b="1" dirty="0">
                          <a:effectLst/>
                        </a:rPr>
                        <a:t> €         527.437,86 </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r>
              <a:tr h="266945">
                <a:tc>
                  <a:txBody>
                    <a:bodyPr/>
                    <a:lstStyle/>
                    <a:p>
                      <a:pPr algn="l">
                        <a:spcBef>
                          <a:spcPts val="300"/>
                        </a:spcBef>
                        <a:spcAft>
                          <a:spcPts val="0"/>
                        </a:spcAft>
                      </a:pPr>
                      <a:r>
                        <a:rPr lang="it-IT" sz="1400" b="1" dirty="0">
                          <a:effectLst/>
                        </a:rPr>
                        <a:t>ORGANI ISTITUZIONALI</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c>
                  <a:txBody>
                    <a:bodyPr/>
                    <a:lstStyle/>
                    <a:p>
                      <a:pPr algn="r">
                        <a:spcBef>
                          <a:spcPts val="300"/>
                        </a:spcBef>
                        <a:spcAft>
                          <a:spcPts val="0"/>
                        </a:spcAft>
                      </a:pPr>
                      <a:r>
                        <a:rPr lang="it-IT" sz="1400" b="1" dirty="0">
                          <a:effectLst/>
                        </a:rPr>
                        <a:t> €         160.751,11 </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r>
              <a:tr h="266945">
                <a:tc>
                  <a:txBody>
                    <a:bodyPr/>
                    <a:lstStyle/>
                    <a:p>
                      <a:pPr algn="l">
                        <a:spcBef>
                          <a:spcPts val="300"/>
                        </a:spcBef>
                        <a:spcAft>
                          <a:spcPts val="0"/>
                        </a:spcAft>
                      </a:pPr>
                      <a:r>
                        <a:rPr lang="it-IT" sz="1400" b="1" dirty="0">
                          <a:effectLst/>
                        </a:rPr>
                        <a:t>CAMERA DI COMMERCIO</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c>
                  <a:txBody>
                    <a:bodyPr/>
                    <a:lstStyle/>
                    <a:p>
                      <a:pPr algn="r">
                        <a:spcBef>
                          <a:spcPts val="300"/>
                        </a:spcBef>
                        <a:spcAft>
                          <a:spcPts val="0"/>
                        </a:spcAft>
                      </a:pPr>
                      <a:r>
                        <a:rPr lang="it-IT" sz="1400" b="1" dirty="0">
                          <a:effectLst/>
                        </a:rPr>
                        <a:t> €         272.523,10 </a:t>
                      </a:r>
                      <a:endParaRPr lang="it-IT" sz="1400" b="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68108" marR="68108" marT="0" marB="0" anchor="ctr"/>
                </a:tc>
              </a:tr>
            </a:tbl>
          </a:graphicData>
        </a:graphic>
      </p:graphicFrame>
      <p:sp>
        <p:nvSpPr>
          <p:cNvPr id="18" name="Rectangle 2"/>
          <p:cNvSpPr>
            <a:spLocks noChangeArrowheads="1"/>
          </p:cNvSpPr>
          <p:nvPr/>
        </p:nvSpPr>
        <p:spPr bwMode="auto">
          <a:xfrm>
            <a:off x="6791093" y="316694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7348" y="3096786"/>
            <a:ext cx="5171142" cy="3410789"/>
          </a:xfrm>
          <a:prstGeom prst="rect">
            <a:avLst/>
          </a:prstGeom>
          <a:noFill/>
          <a:extLst>
            <a:ext uri="{909E8E84-426E-40DD-AFC4-6F175D3DCCD1}">
              <a14:hiddenFill xmlns:a14="http://schemas.microsoft.com/office/drawing/2010/main">
                <a:solidFill>
                  <a:srgbClr val="FFFFFF"/>
                </a:solidFill>
              </a14:hiddenFill>
            </a:ext>
          </a:extLst>
        </p:spPr>
      </p:pic>
      <p:sp>
        <p:nvSpPr>
          <p:cNvPr id="22" name="Rettangolo 21"/>
          <p:cNvSpPr/>
          <p:nvPr/>
        </p:nvSpPr>
        <p:spPr>
          <a:xfrm>
            <a:off x="461248" y="1445079"/>
            <a:ext cx="4825647" cy="307777"/>
          </a:xfrm>
          <a:prstGeom prst="rect">
            <a:avLst/>
          </a:prstGeom>
        </p:spPr>
        <p:txBody>
          <a:bodyPr wrap="square">
            <a:spAutoFit/>
          </a:bodyPr>
          <a:lstStyle/>
          <a:p>
            <a:pPr lvl="0" algn="just">
              <a:spcBef>
                <a:spcPts val="300"/>
              </a:spcBef>
              <a:spcAft>
                <a:spcPts val="0"/>
              </a:spcAft>
            </a:pPr>
            <a:r>
              <a:rPr lang="it-IT" sz="1400" b="1" dirty="0" smtClean="0">
                <a:solidFill>
                  <a:schemeClr val="accent2">
                    <a:lumMod val="75000"/>
                  </a:schemeClr>
                </a:solidFill>
                <a:latin typeface="Arial" panose="020B0604020202020204" pitchFamily="34" charset="0"/>
                <a:ea typeface="Cambria" panose="02040503050406030204" pitchFamily="18" charset="0"/>
                <a:cs typeface="Times New Roman" panose="02020603050405020304" pitchFamily="18" charset="0"/>
              </a:rPr>
              <a:t>REMUNERAZIONE DEGLI STAKEHOLDER</a:t>
            </a:r>
            <a:endParaRPr lang="it-IT" sz="1400" b="1" dirty="0">
              <a:solidFill>
                <a:schemeClr val="accent2">
                  <a:lumMod val="75000"/>
                </a:schemeClr>
              </a:solidFill>
              <a:latin typeface="Arial" panose="020B0604020202020204" pitchFamily="34" charset="0"/>
              <a:ea typeface="Cambria" panose="02040503050406030204" pitchFamily="18" charset="0"/>
              <a:cs typeface="Times New Roman" panose="02020603050405020304" pitchFamily="18" charset="0"/>
            </a:endParaRPr>
          </a:p>
        </p:txBody>
      </p:sp>
      <p:grpSp>
        <p:nvGrpSpPr>
          <p:cNvPr id="11" name="Gruppo 10"/>
          <p:cNvGrpSpPr/>
          <p:nvPr/>
        </p:nvGrpSpPr>
        <p:grpSpPr>
          <a:xfrm>
            <a:off x="2427057" y="126206"/>
            <a:ext cx="9394602" cy="430429"/>
            <a:chOff x="2341563" y="107618"/>
            <a:chExt cx="9394602" cy="430429"/>
          </a:xfrm>
        </p:grpSpPr>
        <p:sp>
          <p:nvSpPr>
            <p:cNvPr id="12"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Segnaposto numero diapositiva 1"/>
          <p:cNvSpPr>
            <a:spLocks noGrp="1"/>
          </p:cNvSpPr>
          <p:nvPr>
            <p:ph type="sldNum" sz="quarter" idx="12"/>
          </p:nvPr>
        </p:nvSpPr>
        <p:spPr>
          <a:xfrm>
            <a:off x="9448800" y="6492875"/>
            <a:ext cx="2743200" cy="365125"/>
          </a:xfrm>
        </p:spPr>
        <p:txBody>
          <a:bodyPr/>
          <a:lstStyle/>
          <a:p>
            <a:fld id="{98D9D6CD-C7D4-42E0-A31B-525549CA2A1D}" type="slidenum">
              <a:rPr lang="it-IT" smtClean="0"/>
              <a:t>71</a:t>
            </a:fld>
            <a:endParaRPr lang="it-IT" dirty="0"/>
          </a:p>
        </p:txBody>
      </p:sp>
    </p:spTree>
    <p:extLst>
      <p:ext uri="{BB962C8B-B14F-4D97-AF65-F5344CB8AC3E}">
        <p14:creationId xmlns:p14="http://schemas.microsoft.com/office/powerpoint/2010/main" val="289821862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3914" y="-2232"/>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aphicFrame>
        <p:nvGraphicFramePr>
          <p:cNvPr id="2" name="Tabella 1"/>
          <p:cNvGraphicFramePr>
            <a:graphicFrameLocks noGrp="1"/>
          </p:cNvGraphicFramePr>
          <p:nvPr>
            <p:extLst>
              <p:ext uri="{D42A27DB-BD31-4B8C-83A1-F6EECF244321}">
                <p14:modId xmlns:p14="http://schemas.microsoft.com/office/powerpoint/2010/main" val="1269851199"/>
              </p:ext>
            </p:extLst>
          </p:nvPr>
        </p:nvGraphicFramePr>
        <p:xfrm>
          <a:off x="4828569" y="6225525"/>
          <a:ext cx="5539561" cy="454057"/>
        </p:xfrm>
        <a:graphic>
          <a:graphicData uri="http://schemas.openxmlformats.org/drawingml/2006/table">
            <a:tbl>
              <a:tblPr bandRow="1">
                <a:tableStyleId>{2D5ABB26-0587-4C30-8999-92F81FD0307C}</a:tableStyleId>
              </a:tblPr>
              <a:tblGrid>
                <a:gridCol w="4140532"/>
                <a:gridCol w="1399029"/>
              </a:tblGrid>
              <a:tr h="198747">
                <a:tc>
                  <a:txBody>
                    <a:bodyPr/>
                    <a:lstStyle/>
                    <a:p>
                      <a:pPr algn="l">
                        <a:spcBef>
                          <a:spcPts val="300"/>
                        </a:spcBef>
                        <a:spcAft>
                          <a:spcPts val="0"/>
                        </a:spcAft>
                      </a:pPr>
                      <a:r>
                        <a:rPr lang="it-IT" sz="1100" b="1" dirty="0">
                          <a:effectLst/>
                          <a:latin typeface="Arial" panose="020B0604020202020204" pitchFamily="34" charset="0"/>
                          <a:cs typeface="Arial" panose="020B0604020202020204" pitchFamily="34" charset="0"/>
                        </a:rPr>
                        <a:t>CAMERA DI COMMERCIO</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c>
                  <a:txBody>
                    <a:bodyPr/>
                    <a:lstStyle/>
                    <a:p>
                      <a:pPr algn="r">
                        <a:spcBef>
                          <a:spcPts val="300"/>
                        </a:spcBef>
                        <a:spcAft>
                          <a:spcPts val="0"/>
                        </a:spcAft>
                      </a:pPr>
                      <a:r>
                        <a:rPr lang="it-IT" sz="1100" b="1" dirty="0">
                          <a:effectLst/>
                          <a:latin typeface="Arial" panose="020B0604020202020204" pitchFamily="34" charset="0"/>
                          <a:cs typeface="Arial" panose="020B0604020202020204" pitchFamily="34" charset="0"/>
                        </a:rPr>
                        <a:t> €       </a:t>
                      </a:r>
                      <a:r>
                        <a:rPr lang="it-IT" sz="1100" b="1" dirty="0" smtClean="0">
                          <a:effectLst/>
                          <a:latin typeface="Arial" panose="020B0604020202020204" pitchFamily="34" charset="0"/>
                          <a:cs typeface="Arial" panose="020B0604020202020204" pitchFamily="34" charset="0"/>
                        </a:rPr>
                        <a:t> </a:t>
                      </a:r>
                      <a:r>
                        <a:rPr lang="it-IT" sz="1100" b="1" dirty="0">
                          <a:effectLst/>
                          <a:latin typeface="Arial" panose="020B0604020202020204" pitchFamily="34" charset="0"/>
                          <a:cs typeface="Arial" panose="020B0604020202020204" pitchFamily="34" charset="0"/>
                        </a:rPr>
                        <a:t>272.523,10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r>
              <a:tr h="255310">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Avanzo economico di esercizio</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a:t>
                      </a:r>
                      <a:r>
                        <a:rPr lang="it-IT" sz="1100" dirty="0" smtClean="0">
                          <a:effectLst/>
                          <a:latin typeface="Arial" panose="020B0604020202020204" pitchFamily="34" charset="0"/>
                          <a:cs typeface="Arial" panose="020B0604020202020204" pitchFamily="34" charset="0"/>
                        </a:rPr>
                        <a:t>  </a:t>
                      </a:r>
                      <a:r>
                        <a:rPr lang="it-IT" sz="1100" dirty="0">
                          <a:effectLst/>
                          <a:latin typeface="Arial" panose="020B0604020202020204" pitchFamily="34" charset="0"/>
                          <a:cs typeface="Arial" panose="020B0604020202020204" pitchFamily="34" charset="0"/>
                        </a:rPr>
                        <a:t>272.523,10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bl>
          </a:graphicData>
        </a:graphic>
      </p:graphicFrame>
      <p:graphicFrame>
        <p:nvGraphicFramePr>
          <p:cNvPr id="6" name="Tabella 5"/>
          <p:cNvGraphicFramePr>
            <a:graphicFrameLocks noGrp="1"/>
          </p:cNvGraphicFramePr>
          <p:nvPr>
            <p:extLst>
              <p:ext uri="{D42A27DB-BD31-4B8C-83A1-F6EECF244321}">
                <p14:modId xmlns:p14="http://schemas.microsoft.com/office/powerpoint/2010/main" val="1736222466"/>
              </p:ext>
            </p:extLst>
          </p:nvPr>
        </p:nvGraphicFramePr>
        <p:xfrm>
          <a:off x="4820156" y="855800"/>
          <a:ext cx="5539561" cy="800147"/>
        </p:xfrm>
        <a:graphic>
          <a:graphicData uri="http://schemas.openxmlformats.org/drawingml/2006/table">
            <a:tbl>
              <a:tblPr bandRow="1">
                <a:tableStyleId>{2D5ABB26-0587-4C30-8999-92F81FD0307C}</a:tableStyleId>
              </a:tblPr>
              <a:tblGrid>
                <a:gridCol w="4140532"/>
                <a:gridCol w="1399029"/>
              </a:tblGrid>
              <a:tr h="203906">
                <a:tc>
                  <a:txBody>
                    <a:bodyPr/>
                    <a:lstStyle/>
                    <a:p>
                      <a:pPr algn="l">
                        <a:spcBef>
                          <a:spcPts val="300"/>
                        </a:spcBef>
                        <a:spcAft>
                          <a:spcPts val="0"/>
                        </a:spcAft>
                      </a:pPr>
                      <a:r>
                        <a:rPr lang="it-IT" sz="1100" b="1" dirty="0">
                          <a:effectLst/>
                          <a:latin typeface="Arial" panose="020B0604020202020204" pitchFamily="34" charset="0"/>
                          <a:cs typeface="Arial" panose="020B0604020202020204" pitchFamily="34" charset="0"/>
                        </a:rPr>
                        <a:t>SISTEMA ECONOMICO PRODUTTIVO</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c>
                  <a:txBody>
                    <a:bodyPr/>
                    <a:lstStyle/>
                    <a:p>
                      <a:pPr algn="r">
                        <a:spcBef>
                          <a:spcPts val="300"/>
                        </a:spcBef>
                        <a:spcAft>
                          <a:spcPts val="0"/>
                        </a:spcAft>
                      </a:pPr>
                      <a:r>
                        <a:rPr lang="it-IT" sz="1100" b="1" dirty="0">
                          <a:effectLst/>
                          <a:latin typeface="Arial" panose="020B0604020202020204" pitchFamily="34" charset="0"/>
                          <a:cs typeface="Arial" panose="020B0604020202020204" pitchFamily="34" charset="0"/>
                        </a:rPr>
                        <a:t> €     3.818.162,81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r>
              <a:tr h="198747">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Oneri per interventi economici</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3.529.918,37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Spese per automazione </a:t>
                      </a:r>
                      <a:r>
                        <a:rPr lang="it-IT" sz="1100" dirty="0" smtClean="0">
                          <a:effectLst/>
                          <a:latin typeface="Arial" panose="020B0604020202020204" pitchFamily="34" charset="0"/>
                          <a:cs typeface="Arial" panose="020B0604020202020204" pitchFamily="34" charset="0"/>
                        </a:rPr>
                        <a:t>servizi amministrativi e anagrafici</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a:t>
                      </a:r>
                      <a:r>
                        <a:rPr lang="it-IT" sz="1100" dirty="0" smtClean="0">
                          <a:effectLst/>
                          <a:latin typeface="Arial" panose="020B0604020202020204" pitchFamily="34" charset="0"/>
                          <a:cs typeface="Arial" panose="020B0604020202020204" pitchFamily="34" charset="0"/>
                        </a:rPr>
                        <a:t>188.244,44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Accantonamento per contributo a fondo di solidarietà regionale</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a:t>
                      </a:r>
                      <a:r>
                        <a:rPr lang="it-IT" sz="1100" dirty="0" smtClean="0">
                          <a:effectLst/>
                          <a:latin typeface="Arial" panose="020B0604020202020204" pitchFamily="34" charset="0"/>
                          <a:cs typeface="Arial" panose="020B0604020202020204" pitchFamily="34" charset="0"/>
                        </a:rPr>
                        <a:t>100.000,00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bl>
          </a:graphicData>
        </a:graphic>
      </p:graphicFrame>
      <p:sp>
        <p:nvSpPr>
          <p:cNvPr id="9" name="CasellaDiTesto 8"/>
          <p:cNvSpPr txBox="1"/>
          <p:nvPr/>
        </p:nvSpPr>
        <p:spPr>
          <a:xfrm>
            <a:off x="192402" y="3266512"/>
            <a:ext cx="3643618" cy="830997"/>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it-IT" sz="1600" b="1" dirty="0" smtClean="0">
                <a:latin typeface="Arial" panose="020B0604020202020204" pitchFamily="34" charset="0"/>
                <a:cs typeface="Arial" panose="020B0604020202020204" pitchFamily="34" charset="0"/>
              </a:rPr>
              <a:t>LA DISTRIBUZIONE </a:t>
            </a:r>
          </a:p>
          <a:p>
            <a:pPr algn="ctr"/>
            <a:r>
              <a:rPr lang="it-IT" sz="1600" b="1" dirty="0" smtClean="0">
                <a:latin typeface="Arial" panose="020B0604020202020204" pitchFamily="34" charset="0"/>
                <a:cs typeface="Arial" panose="020B0604020202020204" pitchFamily="34" charset="0"/>
              </a:rPr>
              <a:t>DEL VALORE AGGIUNTO </a:t>
            </a:r>
          </a:p>
          <a:p>
            <a:pPr algn="ctr"/>
            <a:r>
              <a:rPr lang="it-IT" sz="1600" b="1" dirty="0" smtClean="0">
                <a:latin typeface="Arial" panose="020B0604020202020204" pitchFamily="34" charset="0"/>
                <a:cs typeface="Arial" panose="020B0604020202020204" pitchFamily="34" charset="0"/>
              </a:rPr>
              <a:t>NEL DETTAGLIO</a:t>
            </a:r>
            <a:endParaRPr lang="it-IT" sz="1600" b="1" dirty="0">
              <a:latin typeface="Arial" panose="020B0604020202020204" pitchFamily="34" charset="0"/>
              <a:cs typeface="Arial" panose="020B0604020202020204" pitchFamily="34" charset="0"/>
            </a:endParaRPr>
          </a:p>
        </p:txBody>
      </p:sp>
      <p:graphicFrame>
        <p:nvGraphicFramePr>
          <p:cNvPr id="10" name="Tabella 9"/>
          <p:cNvGraphicFramePr>
            <a:graphicFrameLocks noGrp="1"/>
          </p:cNvGraphicFramePr>
          <p:nvPr>
            <p:extLst>
              <p:ext uri="{D42A27DB-BD31-4B8C-83A1-F6EECF244321}">
                <p14:modId xmlns:p14="http://schemas.microsoft.com/office/powerpoint/2010/main" val="1270804045"/>
              </p:ext>
            </p:extLst>
          </p:nvPr>
        </p:nvGraphicFramePr>
        <p:xfrm>
          <a:off x="4832285" y="1881542"/>
          <a:ext cx="5539561" cy="993735"/>
        </p:xfrm>
        <a:graphic>
          <a:graphicData uri="http://schemas.openxmlformats.org/drawingml/2006/table">
            <a:tbl>
              <a:tblPr bandRow="1">
                <a:tableStyleId>{2D5ABB26-0587-4C30-8999-92F81FD0307C}</a:tableStyleId>
              </a:tblPr>
              <a:tblGrid>
                <a:gridCol w="4140532"/>
                <a:gridCol w="1399029"/>
              </a:tblGrid>
              <a:tr h="198747">
                <a:tc>
                  <a:txBody>
                    <a:bodyPr/>
                    <a:lstStyle/>
                    <a:p>
                      <a:pPr algn="l">
                        <a:spcBef>
                          <a:spcPts val="300"/>
                        </a:spcBef>
                        <a:spcAft>
                          <a:spcPts val="0"/>
                        </a:spcAft>
                      </a:pPr>
                      <a:r>
                        <a:rPr lang="it-IT" sz="1100" b="1" dirty="0">
                          <a:effectLst/>
                          <a:latin typeface="Arial" panose="020B0604020202020204" pitchFamily="34" charset="0"/>
                          <a:cs typeface="Arial" panose="020B0604020202020204" pitchFamily="34" charset="0"/>
                        </a:rPr>
                        <a:t>PERSONALE</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c>
                  <a:txBody>
                    <a:bodyPr/>
                    <a:lstStyle/>
                    <a:p>
                      <a:pPr algn="r">
                        <a:spcBef>
                          <a:spcPts val="300"/>
                        </a:spcBef>
                        <a:spcAft>
                          <a:spcPts val="0"/>
                        </a:spcAft>
                      </a:pPr>
                      <a:r>
                        <a:rPr lang="it-IT" sz="1100" b="1" dirty="0">
                          <a:effectLst/>
                          <a:latin typeface="Arial" panose="020B0604020202020204" pitchFamily="34" charset="0"/>
                          <a:cs typeface="Arial" panose="020B0604020202020204" pitchFamily="34" charset="0"/>
                        </a:rPr>
                        <a:t> €     3.544.867,83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r>
              <a:tr h="198747">
                <a:tc>
                  <a:txBody>
                    <a:bodyPr/>
                    <a:lstStyle/>
                    <a:p>
                      <a:pPr algn="r" rtl="0" fontAlgn="ctr"/>
                      <a:r>
                        <a:rPr lang="it-IT" sz="1100" b="0" i="0" u="none" strike="noStrike" dirty="0">
                          <a:solidFill>
                            <a:srgbClr val="000000"/>
                          </a:solidFill>
                          <a:effectLst/>
                          <a:latin typeface="Arial" panose="020B0604020202020204" pitchFamily="34" charset="0"/>
                        </a:rPr>
                        <a:t>Competenze al personale</a:t>
                      </a:r>
                    </a:p>
                  </a:txBody>
                  <a:tcPr marL="9525" marR="9525" marT="9525" marB="0" anchor="ctr"/>
                </a:tc>
                <a:tc>
                  <a:txBody>
                    <a:bodyPr/>
                    <a:lstStyle/>
                    <a:p>
                      <a:pPr algn="r" rtl="0" fontAlgn="ctr"/>
                      <a:r>
                        <a:rPr lang="it-IT" sz="1100" b="0" i="0" u="none" strike="noStrike" dirty="0">
                          <a:solidFill>
                            <a:srgbClr val="000000"/>
                          </a:solidFill>
                          <a:effectLst/>
                          <a:latin typeface="Arial" panose="020B0604020202020204" pitchFamily="34" charset="0"/>
                        </a:rPr>
                        <a:t>€ </a:t>
                      </a:r>
                      <a:r>
                        <a:rPr lang="it-IT" sz="1100" b="0" i="0" u="none" strike="noStrike" dirty="0" smtClean="0">
                          <a:solidFill>
                            <a:srgbClr val="000000"/>
                          </a:solidFill>
                          <a:effectLst/>
                          <a:latin typeface="Arial" panose="020B0604020202020204" pitchFamily="34" charset="0"/>
                        </a:rPr>
                        <a:t>     2.559.116,16</a:t>
                      </a:r>
                      <a:endParaRPr lang="it-IT" sz="1100" b="0" i="0" u="none" strike="noStrike" dirty="0">
                        <a:solidFill>
                          <a:srgbClr val="000000"/>
                        </a:solidFill>
                        <a:effectLst/>
                        <a:latin typeface="Arial" panose="020B0604020202020204" pitchFamily="34" charset="0"/>
                      </a:endParaRPr>
                    </a:p>
                  </a:txBody>
                  <a:tcPr marL="9525" marR="9525" marT="9525" marB="0" anchor="ctr"/>
                </a:tc>
              </a:tr>
              <a:tr h="198747">
                <a:tc>
                  <a:txBody>
                    <a:bodyPr/>
                    <a:lstStyle/>
                    <a:p>
                      <a:pPr algn="r" rtl="0" fontAlgn="ctr"/>
                      <a:r>
                        <a:rPr lang="it-IT" sz="1100" b="0" i="0" u="none" strike="noStrike">
                          <a:solidFill>
                            <a:srgbClr val="000000"/>
                          </a:solidFill>
                          <a:effectLst/>
                          <a:latin typeface="Arial" panose="020B0604020202020204" pitchFamily="34" charset="0"/>
                        </a:rPr>
                        <a:t>Oneri sociali</a:t>
                      </a:r>
                    </a:p>
                  </a:txBody>
                  <a:tcPr marL="9525" marR="9525" marT="9525" marB="0" anchor="ctr"/>
                </a:tc>
                <a:tc>
                  <a:txBody>
                    <a:bodyPr/>
                    <a:lstStyle/>
                    <a:p>
                      <a:pPr algn="r" rtl="0" fontAlgn="ctr"/>
                      <a:r>
                        <a:rPr lang="it-IT" sz="1100" b="0" i="0" u="none" strike="noStrike" dirty="0">
                          <a:solidFill>
                            <a:srgbClr val="000000"/>
                          </a:solidFill>
                          <a:effectLst/>
                          <a:latin typeface="Arial" panose="020B0604020202020204" pitchFamily="34" charset="0"/>
                        </a:rPr>
                        <a:t>€ </a:t>
                      </a:r>
                      <a:r>
                        <a:rPr lang="it-IT" sz="1100" b="0" i="0" u="none" strike="noStrike" dirty="0" smtClean="0">
                          <a:solidFill>
                            <a:srgbClr val="000000"/>
                          </a:solidFill>
                          <a:effectLst/>
                          <a:latin typeface="Arial" panose="020B0604020202020204" pitchFamily="34" charset="0"/>
                        </a:rPr>
                        <a:t>        630.623,48</a:t>
                      </a:r>
                      <a:endParaRPr lang="it-IT" sz="1100" b="0" i="0" u="none" strike="noStrike" dirty="0">
                        <a:solidFill>
                          <a:srgbClr val="000000"/>
                        </a:solidFill>
                        <a:effectLst/>
                        <a:latin typeface="Arial" panose="020B0604020202020204" pitchFamily="34" charset="0"/>
                      </a:endParaRPr>
                    </a:p>
                  </a:txBody>
                  <a:tcPr marL="9525" marR="9525" marT="9525" marB="0" anchor="ctr"/>
                </a:tc>
              </a:tr>
              <a:tr h="198747">
                <a:tc>
                  <a:txBody>
                    <a:bodyPr/>
                    <a:lstStyle/>
                    <a:p>
                      <a:pPr algn="r" rtl="0" fontAlgn="ctr"/>
                      <a:r>
                        <a:rPr lang="it-IT" sz="1100" b="0" i="0" u="none" strike="noStrike">
                          <a:solidFill>
                            <a:srgbClr val="000000"/>
                          </a:solidFill>
                          <a:effectLst/>
                          <a:latin typeface="Arial" panose="020B0604020202020204" pitchFamily="34" charset="0"/>
                        </a:rPr>
                        <a:t>Accantonamenti TFR</a:t>
                      </a:r>
                    </a:p>
                  </a:txBody>
                  <a:tcPr marL="9525" marR="9525" marT="9525" marB="0" anchor="ctr"/>
                </a:tc>
                <a:tc>
                  <a:txBody>
                    <a:bodyPr/>
                    <a:lstStyle/>
                    <a:p>
                      <a:pPr algn="r" rtl="0" fontAlgn="ctr"/>
                      <a:r>
                        <a:rPr lang="it-IT" sz="1100" b="0" i="0" u="none" strike="noStrike" dirty="0">
                          <a:solidFill>
                            <a:srgbClr val="000000"/>
                          </a:solidFill>
                          <a:effectLst/>
                          <a:latin typeface="Arial" panose="020B0604020202020204" pitchFamily="34" charset="0"/>
                        </a:rPr>
                        <a:t>€ </a:t>
                      </a:r>
                      <a:r>
                        <a:rPr lang="it-IT" sz="1100" b="0" i="0" u="none" strike="noStrike" dirty="0" smtClean="0">
                          <a:solidFill>
                            <a:srgbClr val="000000"/>
                          </a:solidFill>
                          <a:effectLst/>
                          <a:latin typeface="Arial" panose="020B0604020202020204" pitchFamily="34" charset="0"/>
                        </a:rPr>
                        <a:t>        182.972,07</a:t>
                      </a:r>
                      <a:endParaRPr lang="it-IT" sz="1100" b="0" i="0" u="none" strike="noStrike" dirty="0">
                        <a:solidFill>
                          <a:srgbClr val="000000"/>
                        </a:solidFill>
                        <a:effectLst/>
                        <a:latin typeface="Arial" panose="020B0604020202020204" pitchFamily="34" charset="0"/>
                      </a:endParaRPr>
                    </a:p>
                  </a:txBody>
                  <a:tcPr marL="9525" marR="9525" marT="9525" marB="0" anchor="ctr"/>
                </a:tc>
              </a:tr>
              <a:tr h="198747">
                <a:tc>
                  <a:txBody>
                    <a:bodyPr/>
                    <a:lstStyle/>
                    <a:p>
                      <a:pPr algn="r" rtl="0" fontAlgn="ctr"/>
                      <a:r>
                        <a:rPr lang="it-IT" sz="1100" b="0" i="0" u="none" strike="noStrike" dirty="0">
                          <a:solidFill>
                            <a:srgbClr val="000000"/>
                          </a:solidFill>
                          <a:effectLst/>
                          <a:latin typeface="Arial" panose="020B0604020202020204" pitchFamily="34" charset="0"/>
                        </a:rPr>
                        <a:t>Altri costi</a:t>
                      </a:r>
                    </a:p>
                  </a:txBody>
                  <a:tcPr marL="9525" marR="9525" marT="9525" marB="0" anchor="ctr"/>
                </a:tc>
                <a:tc>
                  <a:txBody>
                    <a:bodyPr/>
                    <a:lstStyle/>
                    <a:p>
                      <a:pPr algn="r" rtl="0" fontAlgn="ctr"/>
                      <a:r>
                        <a:rPr lang="it-IT" sz="1100" b="0" i="0" u="none" strike="noStrike" dirty="0">
                          <a:solidFill>
                            <a:srgbClr val="000000"/>
                          </a:solidFill>
                          <a:effectLst/>
                          <a:latin typeface="Arial" panose="020B0604020202020204" pitchFamily="34" charset="0"/>
                        </a:rPr>
                        <a:t>€ </a:t>
                      </a:r>
                      <a:r>
                        <a:rPr lang="it-IT" sz="1100" b="0" i="0" u="none" strike="noStrike" dirty="0" smtClean="0">
                          <a:solidFill>
                            <a:srgbClr val="000000"/>
                          </a:solidFill>
                          <a:effectLst/>
                          <a:latin typeface="Arial" panose="020B0604020202020204" pitchFamily="34" charset="0"/>
                        </a:rPr>
                        <a:t>        172.156,12</a:t>
                      </a:r>
                      <a:endParaRPr lang="it-IT" sz="1100" b="0" i="0" u="none" strike="noStrike" dirty="0">
                        <a:solidFill>
                          <a:srgbClr val="000000"/>
                        </a:solidFill>
                        <a:effectLst/>
                        <a:latin typeface="Arial" panose="020B0604020202020204" pitchFamily="34" charset="0"/>
                      </a:endParaRPr>
                    </a:p>
                  </a:txBody>
                  <a:tcPr marL="9525" marR="9525" marT="9525" marB="0" anchor="ctr"/>
                </a:tc>
              </a:tr>
            </a:tbl>
          </a:graphicData>
        </a:graphic>
      </p:graphicFrame>
      <p:graphicFrame>
        <p:nvGraphicFramePr>
          <p:cNvPr id="11" name="Tabella 10"/>
          <p:cNvGraphicFramePr>
            <a:graphicFrameLocks noGrp="1"/>
          </p:cNvGraphicFramePr>
          <p:nvPr>
            <p:extLst>
              <p:ext uri="{D42A27DB-BD31-4B8C-83A1-F6EECF244321}">
                <p14:modId xmlns:p14="http://schemas.microsoft.com/office/powerpoint/2010/main" val="4251114924"/>
              </p:ext>
            </p:extLst>
          </p:nvPr>
        </p:nvGraphicFramePr>
        <p:xfrm>
          <a:off x="4836237" y="3018812"/>
          <a:ext cx="5539561" cy="993735"/>
        </p:xfrm>
        <a:graphic>
          <a:graphicData uri="http://schemas.openxmlformats.org/drawingml/2006/table">
            <a:tbl>
              <a:tblPr bandRow="1">
                <a:tableStyleId>{2D5ABB26-0587-4C30-8999-92F81FD0307C}</a:tableStyleId>
              </a:tblPr>
              <a:tblGrid>
                <a:gridCol w="4140532"/>
                <a:gridCol w="1399029"/>
              </a:tblGrid>
              <a:tr h="198747">
                <a:tc>
                  <a:txBody>
                    <a:bodyPr/>
                    <a:lstStyle/>
                    <a:p>
                      <a:pPr algn="l">
                        <a:spcBef>
                          <a:spcPts val="300"/>
                        </a:spcBef>
                        <a:spcAft>
                          <a:spcPts val="0"/>
                        </a:spcAft>
                      </a:pPr>
                      <a:r>
                        <a:rPr lang="it-IT" sz="1100" b="1" dirty="0">
                          <a:effectLst/>
                          <a:latin typeface="Arial" panose="020B0604020202020204" pitchFamily="34" charset="0"/>
                          <a:cs typeface="Arial" panose="020B0604020202020204" pitchFamily="34" charset="0"/>
                        </a:rPr>
                        <a:t>SISTEMA CAMERALE</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c>
                  <a:txBody>
                    <a:bodyPr/>
                    <a:lstStyle/>
                    <a:p>
                      <a:pPr algn="r">
                        <a:spcBef>
                          <a:spcPts val="300"/>
                        </a:spcBef>
                        <a:spcAft>
                          <a:spcPts val="0"/>
                        </a:spcAft>
                      </a:pPr>
                      <a:r>
                        <a:rPr lang="it-IT" sz="1100" b="1" dirty="0">
                          <a:effectLst/>
                          <a:latin typeface="Arial" panose="020B0604020202020204" pitchFamily="34" charset="0"/>
                          <a:cs typeface="Arial" panose="020B0604020202020204" pitchFamily="34" charset="0"/>
                        </a:rPr>
                        <a:t> €      </a:t>
                      </a:r>
                      <a:r>
                        <a:rPr lang="it-IT" sz="1100" b="1" dirty="0" smtClean="0">
                          <a:effectLst/>
                          <a:latin typeface="Arial" panose="020B0604020202020204" pitchFamily="34" charset="0"/>
                          <a:cs typeface="Arial" panose="020B0604020202020204" pitchFamily="34" charset="0"/>
                        </a:rPr>
                        <a:t>  </a:t>
                      </a:r>
                      <a:r>
                        <a:rPr lang="it-IT" sz="1100" b="1" dirty="0">
                          <a:effectLst/>
                          <a:latin typeface="Arial" panose="020B0604020202020204" pitchFamily="34" charset="0"/>
                          <a:cs typeface="Arial" panose="020B0604020202020204" pitchFamily="34" charset="0"/>
                        </a:rPr>
                        <a:t>870.236,47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r>
              <a:tr h="198747">
                <a:tc>
                  <a:txBody>
                    <a:bodyPr/>
                    <a:lstStyle/>
                    <a:p>
                      <a:pPr algn="r">
                        <a:spcBef>
                          <a:spcPts val="300"/>
                        </a:spcBef>
                        <a:spcAft>
                          <a:spcPts val="0"/>
                        </a:spcAft>
                      </a:pP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Quote</a:t>
                      </a:r>
                      <a:r>
                        <a:rPr lang="it-IT" sz="1100" i="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associative Unioncamere Nazionale</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246.899,09</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Quote</a:t>
                      </a:r>
                      <a:r>
                        <a:rPr lang="it-IT" sz="1100" i="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associative Unioncamere Regionale</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324.414,00</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Partecipazione</a:t>
                      </a:r>
                      <a:r>
                        <a:rPr lang="it-IT" sz="1100" i="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Fondo perequativo</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a:t>
                      </a:r>
                      <a:r>
                        <a:rPr lang="it-IT" sz="1100" i="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a:t>
                      </a: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a:t>
                      </a:r>
                      <a:r>
                        <a:rPr lang="it-IT" sz="1100" i="0" baseline="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 28</a:t>
                      </a:r>
                      <a:r>
                        <a:rPr lang="it-IT" sz="1100" i="0" dirty="0" smtClean="0">
                          <a:solidFill>
                            <a:schemeClr val="tx1"/>
                          </a:solidFill>
                          <a:effectLst/>
                          <a:latin typeface="Arial" panose="020B0604020202020204" pitchFamily="34" charset="0"/>
                          <a:ea typeface="Cambria" panose="02040503050406030204" pitchFamily="18" charset="0"/>
                          <a:cs typeface="Arial" panose="020B0604020202020204" pitchFamily="34" charset="0"/>
                        </a:rPr>
                        <a:t>5.592,46</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i="0" dirty="0">
                          <a:solidFill>
                            <a:schemeClr val="tx1"/>
                          </a:solidFill>
                          <a:effectLst/>
                          <a:latin typeface="Arial" panose="020B0604020202020204" pitchFamily="34" charset="0"/>
                          <a:cs typeface="Arial" panose="020B0604020202020204" pitchFamily="34" charset="0"/>
                        </a:rPr>
                        <a:t>Quote </a:t>
                      </a:r>
                      <a:r>
                        <a:rPr lang="it-IT" sz="1100" i="0" dirty="0" smtClean="0">
                          <a:solidFill>
                            <a:schemeClr val="tx1"/>
                          </a:solidFill>
                          <a:effectLst/>
                          <a:latin typeface="Arial" panose="020B0604020202020204" pitchFamily="34" charset="0"/>
                          <a:cs typeface="Arial" panose="020B0604020202020204" pitchFamily="34" charset="0"/>
                        </a:rPr>
                        <a:t>associative di sistema</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i="0" dirty="0">
                          <a:solidFill>
                            <a:schemeClr val="tx1"/>
                          </a:solidFill>
                          <a:effectLst/>
                          <a:latin typeface="Arial" panose="020B0604020202020204" pitchFamily="34" charset="0"/>
                          <a:cs typeface="Arial" panose="020B0604020202020204" pitchFamily="34" charset="0"/>
                        </a:rPr>
                        <a:t> €        </a:t>
                      </a:r>
                      <a:r>
                        <a:rPr lang="it-IT" sz="1100" i="0" dirty="0" smtClean="0">
                          <a:solidFill>
                            <a:schemeClr val="tx1"/>
                          </a:solidFill>
                          <a:effectLst/>
                          <a:latin typeface="Arial" panose="020B0604020202020204" pitchFamily="34" charset="0"/>
                          <a:cs typeface="Arial" panose="020B0604020202020204" pitchFamily="34" charset="0"/>
                        </a:rPr>
                        <a:t>  13.330,92 </a:t>
                      </a:r>
                      <a:endParaRPr lang="it-IT" sz="1100" i="0" dirty="0">
                        <a:solidFill>
                          <a:schemeClr val="tx1"/>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bl>
          </a:graphicData>
        </a:graphic>
      </p:graphicFrame>
      <p:graphicFrame>
        <p:nvGraphicFramePr>
          <p:cNvPr id="12" name="Tabella 11"/>
          <p:cNvGraphicFramePr>
            <a:graphicFrameLocks noGrp="1"/>
          </p:cNvGraphicFramePr>
          <p:nvPr>
            <p:extLst>
              <p:ext uri="{D42A27DB-BD31-4B8C-83A1-F6EECF244321}">
                <p14:modId xmlns:p14="http://schemas.microsoft.com/office/powerpoint/2010/main" val="1215870140"/>
              </p:ext>
            </p:extLst>
          </p:nvPr>
        </p:nvGraphicFramePr>
        <p:xfrm>
          <a:off x="4836360" y="4189690"/>
          <a:ext cx="5539561" cy="993735"/>
        </p:xfrm>
        <a:graphic>
          <a:graphicData uri="http://schemas.openxmlformats.org/drawingml/2006/table">
            <a:tbl>
              <a:tblPr bandRow="1">
                <a:tableStyleId>{2D5ABB26-0587-4C30-8999-92F81FD0307C}</a:tableStyleId>
              </a:tblPr>
              <a:tblGrid>
                <a:gridCol w="4140532"/>
                <a:gridCol w="1399029"/>
              </a:tblGrid>
              <a:tr h="198747">
                <a:tc>
                  <a:txBody>
                    <a:bodyPr/>
                    <a:lstStyle/>
                    <a:p>
                      <a:pPr algn="l">
                        <a:spcBef>
                          <a:spcPts val="300"/>
                        </a:spcBef>
                        <a:spcAft>
                          <a:spcPts val="0"/>
                        </a:spcAft>
                      </a:pPr>
                      <a:r>
                        <a:rPr lang="it-IT" sz="1100" b="1" dirty="0">
                          <a:effectLst/>
                          <a:latin typeface="Arial" panose="020B0604020202020204" pitchFamily="34" charset="0"/>
                          <a:cs typeface="Arial" panose="020B0604020202020204" pitchFamily="34" charset="0"/>
                        </a:rPr>
                        <a:t>PUBBLICA AMMINISTRAZIONE</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c>
                  <a:txBody>
                    <a:bodyPr/>
                    <a:lstStyle/>
                    <a:p>
                      <a:pPr algn="r">
                        <a:spcBef>
                          <a:spcPts val="300"/>
                        </a:spcBef>
                        <a:spcAft>
                          <a:spcPts val="0"/>
                        </a:spcAft>
                      </a:pPr>
                      <a:r>
                        <a:rPr lang="it-IT" sz="1100" b="1" dirty="0">
                          <a:effectLst/>
                          <a:latin typeface="Arial" panose="020B0604020202020204" pitchFamily="34" charset="0"/>
                          <a:cs typeface="Arial" panose="020B0604020202020204" pitchFamily="34" charset="0"/>
                        </a:rPr>
                        <a:t> €        </a:t>
                      </a:r>
                      <a:r>
                        <a:rPr lang="it-IT" sz="1100" b="1" dirty="0" smtClean="0">
                          <a:effectLst/>
                          <a:latin typeface="Arial" panose="020B0604020202020204" pitchFamily="34" charset="0"/>
                          <a:cs typeface="Arial" panose="020B0604020202020204" pitchFamily="34" charset="0"/>
                        </a:rPr>
                        <a:t>527.437,86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r>
              <a:tr h="198747">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Versamenti al Bilancio dello Stato</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a:t>
                      </a:r>
                      <a:r>
                        <a:rPr lang="it-IT" sz="1100" dirty="0" smtClean="0">
                          <a:effectLst/>
                          <a:latin typeface="Arial" panose="020B0604020202020204" pitchFamily="34" charset="0"/>
                          <a:cs typeface="Arial" panose="020B0604020202020204" pitchFamily="34" charset="0"/>
                        </a:rPr>
                        <a:t>237.813,61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Imposte e tasse</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a:t>
                      </a:r>
                      <a:r>
                        <a:rPr lang="it-IT" sz="1100" dirty="0" smtClean="0">
                          <a:effectLst/>
                          <a:latin typeface="Arial" panose="020B0604020202020204" pitchFamily="34" charset="0"/>
                          <a:cs typeface="Arial" panose="020B0604020202020204" pitchFamily="34" charset="0"/>
                        </a:rPr>
                        <a:t> </a:t>
                      </a:r>
                      <a:r>
                        <a:rPr lang="it-IT" sz="1100" dirty="0">
                          <a:effectLst/>
                          <a:latin typeface="Arial" panose="020B0604020202020204" pitchFamily="34" charset="0"/>
                          <a:cs typeface="Arial" panose="020B0604020202020204" pitchFamily="34" charset="0"/>
                        </a:rPr>
                        <a:t>50.790,92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IRAP</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a:t>
                      </a:r>
                      <a:r>
                        <a:rPr lang="it-IT" sz="1100" dirty="0" smtClean="0">
                          <a:effectLst/>
                          <a:latin typeface="Arial" panose="020B0604020202020204" pitchFamily="34" charset="0"/>
                          <a:cs typeface="Arial" panose="020B0604020202020204" pitchFamily="34" charset="0"/>
                        </a:rPr>
                        <a:t>218.208,33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r h="198747">
                <a:tc>
                  <a:txBody>
                    <a:bodyPr/>
                    <a:lstStyle/>
                    <a:p>
                      <a:pPr algn="r">
                        <a:spcBef>
                          <a:spcPts val="300"/>
                        </a:spcBef>
                        <a:spcAft>
                          <a:spcPts val="0"/>
                        </a:spcAft>
                      </a:pPr>
                      <a:r>
                        <a:rPr lang="it-IT" sz="1100">
                          <a:effectLst/>
                          <a:latin typeface="Arial" panose="020B0604020202020204" pitchFamily="34" charset="0"/>
                          <a:cs typeface="Arial" panose="020B0604020202020204" pitchFamily="34" charset="0"/>
                        </a:rPr>
                        <a:t>IMU</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c>
                  <a:txBody>
                    <a:bodyPr/>
                    <a:lstStyle/>
                    <a:p>
                      <a:pPr algn="r">
                        <a:spcBef>
                          <a:spcPts val="300"/>
                        </a:spcBef>
                        <a:spcAft>
                          <a:spcPts val="0"/>
                        </a:spcAft>
                      </a:pPr>
                      <a:r>
                        <a:rPr lang="it-IT" sz="1100" dirty="0">
                          <a:effectLst/>
                          <a:latin typeface="Arial" panose="020B0604020202020204" pitchFamily="34" charset="0"/>
                          <a:cs typeface="Arial" panose="020B0604020202020204" pitchFamily="34" charset="0"/>
                        </a:rPr>
                        <a:t> €          </a:t>
                      </a:r>
                      <a:r>
                        <a:rPr lang="it-IT" sz="1100" dirty="0" smtClean="0">
                          <a:effectLst/>
                          <a:latin typeface="Arial" panose="020B0604020202020204" pitchFamily="34" charset="0"/>
                          <a:cs typeface="Arial" panose="020B0604020202020204" pitchFamily="34" charset="0"/>
                        </a:rPr>
                        <a:t>20.625,00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tc>
              </a:tr>
            </a:tbl>
          </a:graphicData>
        </a:graphic>
      </p:graphicFrame>
      <p:graphicFrame>
        <p:nvGraphicFramePr>
          <p:cNvPr id="16" name="Tabella 15"/>
          <p:cNvGraphicFramePr>
            <a:graphicFrameLocks noGrp="1"/>
          </p:cNvGraphicFramePr>
          <p:nvPr>
            <p:extLst>
              <p:ext uri="{D42A27DB-BD31-4B8C-83A1-F6EECF244321}">
                <p14:modId xmlns:p14="http://schemas.microsoft.com/office/powerpoint/2010/main" val="2334782484"/>
              </p:ext>
            </p:extLst>
          </p:nvPr>
        </p:nvGraphicFramePr>
        <p:xfrm>
          <a:off x="4825087" y="5271354"/>
          <a:ext cx="5539561" cy="794988"/>
        </p:xfrm>
        <a:graphic>
          <a:graphicData uri="http://schemas.openxmlformats.org/drawingml/2006/table">
            <a:tbl>
              <a:tblPr bandRow="1">
                <a:tableStyleId>{2D5ABB26-0587-4C30-8999-92F81FD0307C}</a:tableStyleId>
              </a:tblPr>
              <a:tblGrid>
                <a:gridCol w="4140532"/>
                <a:gridCol w="1399029"/>
              </a:tblGrid>
              <a:tr h="198747">
                <a:tc>
                  <a:txBody>
                    <a:bodyPr/>
                    <a:lstStyle/>
                    <a:p>
                      <a:pPr algn="l">
                        <a:spcBef>
                          <a:spcPts val="300"/>
                        </a:spcBef>
                        <a:spcAft>
                          <a:spcPts val="0"/>
                        </a:spcAft>
                      </a:pPr>
                      <a:r>
                        <a:rPr lang="it-IT" sz="1100" b="1" dirty="0">
                          <a:effectLst/>
                          <a:latin typeface="Arial" panose="020B0604020202020204" pitchFamily="34" charset="0"/>
                          <a:cs typeface="Arial" panose="020B0604020202020204" pitchFamily="34" charset="0"/>
                        </a:rPr>
                        <a:t>ORGANI ISTITUZIONALI</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c>
                  <a:txBody>
                    <a:bodyPr/>
                    <a:lstStyle/>
                    <a:p>
                      <a:pPr algn="r">
                        <a:spcBef>
                          <a:spcPts val="300"/>
                        </a:spcBef>
                        <a:spcAft>
                          <a:spcPts val="0"/>
                        </a:spcAft>
                      </a:pPr>
                      <a:r>
                        <a:rPr lang="it-IT" sz="1100" b="1" dirty="0">
                          <a:effectLst/>
                          <a:latin typeface="Arial" panose="020B0604020202020204" pitchFamily="34" charset="0"/>
                          <a:cs typeface="Arial" panose="020B0604020202020204" pitchFamily="34" charset="0"/>
                        </a:rPr>
                        <a:t> €        </a:t>
                      </a:r>
                      <a:r>
                        <a:rPr lang="it-IT" sz="1100" b="1" dirty="0" smtClean="0">
                          <a:effectLst/>
                          <a:latin typeface="Arial" panose="020B0604020202020204" pitchFamily="34" charset="0"/>
                          <a:cs typeface="Arial" panose="020B0604020202020204" pitchFamily="34" charset="0"/>
                        </a:rPr>
                        <a:t>160.751,11 </a:t>
                      </a:r>
                      <a:endParaRPr lang="it-IT" sz="1100" b="1"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68108" marR="68108" marT="0" marB="0" anchor="ctr">
                    <a:solidFill>
                      <a:schemeClr val="accent2">
                        <a:lumMod val="40000"/>
                        <a:lumOff val="60000"/>
                      </a:schemeClr>
                    </a:solidFill>
                  </a:tcPr>
                </a:tc>
              </a:tr>
              <a:tr h="198747">
                <a:tc>
                  <a:txBody>
                    <a:bodyPr/>
                    <a:lstStyle/>
                    <a:p>
                      <a:pPr algn="r" rtl="0" fontAlgn="ctr"/>
                      <a:r>
                        <a:rPr lang="it-IT" sz="1100" b="0" i="0" u="none" strike="noStrike">
                          <a:solidFill>
                            <a:srgbClr val="000000"/>
                          </a:solidFill>
                          <a:effectLst/>
                          <a:latin typeface="Arial" panose="020B0604020202020204" pitchFamily="34" charset="0"/>
                        </a:rPr>
                        <a:t>Organi politici</a:t>
                      </a:r>
                    </a:p>
                  </a:txBody>
                  <a:tcPr marL="9525" marR="9525" marT="9525" marB="0" anchor="ctr">
                    <a:noFill/>
                  </a:tcPr>
                </a:tc>
                <a:tc>
                  <a:txBody>
                    <a:bodyPr/>
                    <a:lstStyle/>
                    <a:p>
                      <a:pPr algn="r" rtl="0" fontAlgn="ctr"/>
                      <a:r>
                        <a:rPr lang="it-IT" sz="1100" b="0" i="0" u="none" strike="noStrike" dirty="0">
                          <a:solidFill>
                            <a:srgbClr val="000000"/>
                          </a:solidFill>
                          <a:effectLst/>
                          <a:latin typeface="Arial" panose="020B0604020202020204" pitchFamily="34" charset="0"/>
                        </a:rPr>
                        <a:t>€ </a:t>
                      </a:r>
                      <a:r>
                        <a:rPr lang="it-IT" sz="1100" b="0" i="0" u="none" strike="noStrike" dirty="0" smtClean="0">
                          <a:solidFill>
                            <a:srgbClr val="000000"/>
                          </a:solidFill>
                          <a:effectLst/>
                          <a:latin typeface="Arial" panose="020B0604020202020204" pitchFamily="34" charset="0"/>
                        </a:rPr>
                        <a:t>         113.693,26</a:t>
                      </a:r>
                      <a:endParaRPr lang="it-IT" sz="1100" b="0" i="0" u="none" strike="noStrike" dirty="0">
                        <a:solidFill>
                          <a:srgbClr val="000000"/>
                        </a:solidFill>
                        <a:effectLst/>
                        <a:latin typeface="Arial" panose="020B0604020202020204" pitchFamily="34" charset="0"/>
                      </a:endParaRPr>
                    </a:p>
                  </a:txBody>
                  <a:tcPr marL="9525" marR="9525" marT="9525" marB="0" anchor="ctr">
                    <a:noFill/>
                  </a:tcPr>
                </a:tc>
              </a:tr>
              <a:tr h="198747">
                <a:tc>
                  <a:txBody>
                    <a:bodyPr/>
                    <a:lstStyle/>
                    <a:p>
                      <a:pPr algn="r" rtl="0" fontAlgn="ctr"/>
                      <a:r>
                        <a:rPr lang="it-IT" sz="1100" b="0" i="0" u="none" strike="noStrike">
                          <a:solidFill>
                            <a:srgbClr val="000000"/>
                          </a:solidFill>
                          <a:effectLst/>
                          <a:latin typeface="Arial" panose="020B0604020202020204" pitchFamily="34" charset="0"/>
                        </a:rPr>
                        <a:t>Organi di controllo</a:t>
                      </a:r>
                    </a:p>
                  </a:txBody>
                  <a:tcPr marL="9525" marR="9525" marT="9525" marB="0" anchor="ctr">
                    <a:noFill/>
                  </a:tcPr>
                </a:tc>
                <a:tc>
                  <a:txBody>
                    <a:bodyPr/>
                    <a:lstStyle/>
                    <a:p>
                      <a:pPr algn="r" rtl="0" fontAlgn="ctr"/>
                      <a:r>
                        <a:rPr lang="it-IT" sz="1100" b="0" i="0" u="none" strike="noStrike" dirty="0" smtClean="0">
                          <a:solidFill>
                            <a:srgbClr val="000000"/>
                          </a:solidFill>
                          <a:effectLst/>
                          <a:latin typeface="Arial" panose="020B0604020202020204" pitchFamily="34" charset="0"/>
                        </a:rPr>
                        <a:t>€            </a:t>
                      </a:r>
                      <a:r>
                        <a:rPr lang="it-IT" sz="1100" b="0" i="0" u="none" strike="noStrike" dirty="0">
                          <a:solidFill>
                            <a:srgbClr val="000000"/>
                          </a:solidFill>
                          <a:effectLst/>
                          <a:latin typeface="Arial" panose="020B0604020202020204" pitchFamily="34" charset="0"/>
                        </a:rPr>
                        <a:t>26.867,00</a:t>
                      </a:r>
                    </a:p>
                  </a:txBody>
                  <a:tcPr marL="9525" marR="9525" marT="9525" marB="0" anchor="ctr">
                    <a:noFill/>
                  </a:tcPr>
                </a:tc>
              </a:tr>
              <a:tr h="198747">
                <a:tc>
                  <a:txBody>
                    <a:bodyPr/>
                    <a:lstStyle/>
                    <a:p>
                      <a:pPr algn="r" rtl="0" fontAlgn="ctr"/>
                      <a:r>
                        <a:rPr lang="it-IT" sz="1100" b="0" i="0" u="none" strike="noStrike">
                          <a:solidFill>
                            <a:srgbClr val="000000"/>
                          </a:solidFill>
                          <a:effectLst/>
                          <a:latin typeface="Arial" panose="020B0604020202020204" pitchFamily="34" charset="0"/>
                        </a:rPr>
                        <a:t>INPS comuni</a:t>
                      </a:r>
                    </a:p>
                  </a:txBody>
                  <a:tcPr marL="9525" marR="9525" marT="9525" marB="0" anchor="ctr">
                    <a:noFill/>
                  </a:tcPr>
                </a:tc>
                <a:tc>
                  <a:txBody>
                    <a:bodyPr/>
                    <a:lstStyle/>
                    <a:p>
                      <a:pPr algn="r" rtl="0" fontAlgn="ctr"/>
                      <a:r>
                        <a:rPr lang="it-IT" sz="1100" b="0" i="0" u="none" strike="noStrike" dirty="0">
                          <a:solidFill>
                            <a:srgbClr val="000000"/>
                          </a:solidFill>
                          <a:effectLst/>
                          <a:latin typeface="Arial" panose="020B0604020202020204" pitchFamily="34" charset="0"/>
                        </a:rPr>
                        <a:t>€ </a:t>
                      </a:r>
                      <a:r>
                        <a:rPr lang="it-IT" sz="1100" b="0" i="0" u="none" strike="noStrike" dirty="0" smtClean="0">
                          <a:solidFill>
                            <a:srgbClr val="000000"/>
                          </a:solidFill>
                          <a:effectLst/>
                          <a:latin typeface="Arial" panose="020B0604020202020204" pitchFamily="34" charset="0"/>
                        </a:rPr>
                        <a:t>           20.190,85</a:t>
                      </a:r>
                      <a:endParaRPr lang="it-IT" sz="1100" b="0" i="0" u="none" strike="noStrike" dirty="0">
                        <a:solidFill>
                          <a:srgbClr val="000000"/>
                        </a:solidFill>
                        <a:effectLst/>
                        <a:latin typeface="Arial" panose="020B0604020202020204" pitchFamily="34" charset="0"/>
                      </a:endParaRPr>
                    </a:p>
                  </a:txBody>
                  <a:tcPr marL="9525" marR="9525" marT="9525" marB="0" anchor="ctr">
                    <a:noFill/>
                  </a:tcPr>
                </a:tc>
              </a:tr>
            </a:tbl>
          </a:graphicData>
        </a:graphic>
      </p:graphicFrame>
      <p:sp>
        <p:nvSpPr>
          <p:cNvPr id="23" name="Parentesi graffa aperta 22"/>
          <p:cNvSpPr/>
          <p:nvPr/>
        </p:nvSpPr>
        <p:spPr>
          <a:xfrm>
            <a:off x="4114799" y="713676"/>
            <a:ext cx="602168" cy="5936670"/>
          </a:xfrm>
          <a:prstGeom prst="leftBrace">
            <a:avLst/>
          </a:prstGeom>
          <a:ln w="28575">
            <a:solidFill>
              <a:schemeClr val="tx1"/>
            </a:solidFill>
            <a:prstDash val="solid"/>
          </a:ln>
          <a:effectLst>
            <a:glow rad="228600">
              <a:schemeClr val="accent2">
                <a:satMod val="175000"/>
                <a:alpha val="40000"/>
              </a:schemeClr>
            </a:glow>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nvGrpSpPr>
          <p:cNvPr id="13" name="Gruppo 12"/>
          <p:cNvGrpSpPr/>
          <p:nvPr/>
        </p:nvGrpSpPr>
        <p:grpSpPr>
          <a:xfrm>
            <a:off x="2361314" y="127133"/>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 name="Segnaposto numero diapositiva 4"/>
          <p:cNvSpPr>
            <a:spLocks noGrp="1"/>
          </p:cNvSpPr>
          <p:nvPr>
            <p:ph type="sldNum" sz="quarter" idx="12"/>
          </p:nvPr>
        </p:nvSpPr>
        <p:spPr>
          <a:xfrm>
            <a:off x="9448800" y="6524625"/>
            <a:ext cx="2743200" cy="365125"/>
          </a:xfrm>
        </p:spPr>
        <p:txBody>
          <a:bodyPr/>
          <a:lstStyle/>
          <a:p>
            <a:fld id="{98D9D6CD-C7D4-42E0-A31B-525549CA2A1D}" type="slidenum">
              <a:rPr lang="it-IT" smtClean="0"/>
              <a:t>72</a:t>
            </a:fld>
            <a:endParaRPr lang="it-IT"/>
          </a:p>
        </p:txBody>
      </p:sp>
    </p:spTree>
    <p:extLst>
      <p:ext uri="{BB962C8B-B14F-4D97-AF65-F5344CB8AC3E}">
        <p14:creationId xmlns:p14="http://schemas.microsoft.com/office/powerpoint/2010/main" val="32360887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679365294"/>
              </p:ext>
            </p:extLst>
          </p:nvPr>
        </p:nvGraphicFramePr>
        <p:xfrm>
          <a:off x="579862" y="907488"/>
          <a:ext cx="11084313" cy="5758272"/>
        </p:xfrm>
        <a:graphic>
          <a:graphicData uri="http://schemas.openxmlformats.org/drawingml/2006/table">
            <a:tbl>
              <a:tblPr firstRow="1" bandRow="1">
                <a:tableStyleId>{21E4AEA4-8DFA-4A89-87EB-49C32662AFE0}</a:tableStyleId>
              </a:tblPr>
              <a:tblGrid>
                <a:gridCol w="2005472"/>
                <a:gridCol w="1192700"/>
                <a:gridCol w="3280686"/>
                <a:gridCol w="1538868"/>
                <a:gridCol w="750432"/>
                <a:gridCol w="799749"/>
                <a:gridCol w="680065"/>
                <a:gridCol w="836341"/>
              </a:tblGrid>
              <a:tr h="457835">
                <a:tc>
                  <a:txBody>
                    <a:bodyPr/>
                    <a:lstStyle/>
                    <a:p>
                      <a:pPr algn="l">
                        <a:spcAft>
                          <a:spcPts val="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INDICATORI ECONOMICO-PATRIMONIALI PARETO</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Aft>
                          <a:spcPts val="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Ambito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Aft>
                          <a:spcPts val="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Cosa</a:t>
                      </a:r>
                      <a:r>
                        <a:rPr lang="it-IT" sz="1000" baseline="0" dirty="0" smtClean="0">
                          <a:effectLst/>
                          <a:latin typeface="Arial" panose="020B0604020202020204" pitchFamily="34" charset="0"/>
                          <a:ea typeface="Times New Roman" panose="02020603050405020304" pitchFamily="18" charset="0"/>
                          <a:cs typeface="Arial" panose="020B0604020202020204" pitchFamily="34" charset="0"/>
                        </a:rPr>
                        <a:t> misura</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Aft>
                          <a:spcPts val="0"/>
                        </a:spcAft>
                      </a:pPr>
                      <a:endParaRPr lang="it-IT" sz="1000" dirty="0" smtClean="0">
                        <a:effectLst/>
                        <a:latin typeface="Arial" panose="020B0604020202020204" pitchFamily="34" charset="0"/>
                        <a:ea typeface="Times New Roman" panose="02020603050405020304" pitchFamily="18" charset="0"/>
                        <a:cs typeface="Arial" panose="020B0604020202020204" pitchFamily="34" charset="0"/>
                      </a:endParaRPr>
                    </a:p>
                    <a:p>
                      <a:pPr algn="l">
                        <a:spcAft>
                          <a:spcPts val="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Valore segnaletico</a:t>
                      </a:r>
                    </a:p>
                    <a:p>
                      <a:pPr algn="l">
                        <a:spcAft>
                          <a:spcPts val="0"/>
                        </a:spcAft>
                      </a:pPr>
                      <a:endParaRPr lang="it-IT" sz="10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it-IT" sz="1000" dirty="0">
                          <a:effectLst/>
                          <a:latin typeface="Arial" panose="020B0604020202020204" pitchFamily="34" charset="0"/>
                          <a:cs typeface="Arial" panose="020B0604020202020204" pitchFamily="34" charset="0"/>
                        </a:rPr>
                        <a:t>2011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it-IT" sz="1000" dirty="0">
                          <a:effectLst/>
                          <a:latin typeface="Arial" panose="020B0604020202020204" pitchFamily="34" charset="0"/>
                          <a:cs typeface="Arial" panose="020B0604020202020204" pitchFamily="34" charset="0"/>
                        </a:rPr>
                        <a:t>2012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it-IT" sz="1000" dirty="0">
                          <a:effectLst/>
                          <a:latin typeface="Arial" panose="020B0604020202020204" pitchFamily="34" charset="0"/>
                          <a:cs typeface="Arial" panose="020B0604020202020204" pitchFamily="34" charset="0"/>
                        </a:rPr>
                        <a:t>2013</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Valutazione</a:t>
                      </a:r>
                      <a:r>
                        <a:rPr lang="it-IT" sz="1000" baseline="0" dirty="0" smtClean="0">
                          <a:effectLst/>
                          <a:latin typeface="Arial" panose="020B0604020202020204" pitchFamily="34" charset="0"/>
                          <a:ea typeface="Times New Roman" panose="02020603050405020304" pitchFamily="18" charset="0"/>
                          <a:cs typeface="Arial" panose="020B0604020202020204" pitchFamily="34" charset="0"/>
                        </a:rPr>
                        <a:t>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545774">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MARGINE DI STRUTTURA FINANZIARIA A BREVE TERMINE</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Liquidità</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la capacità dell'Ente camerale di far fronte ai debiti a breve termine (ossia quelli con scadenza entro 12 mesi) mediante la liquidità disponibile o con i crediti a breve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Valore superiore</a:t>
                      </a:r>
                      <a:r>
                        <a:rPr lang="it-IT" sz="1000" baseline="0" dirty="0" smtClean="0">
                          <a:effectLst/>
                          <a:latin typeface="Arial" panose="020B0604020202020204" pitchFamily="34" charset="0"/>
                          <a:ea typeface="Times New Roman" panose="02020603050405020304" pitchFamily="18" charset="0"/>
                          <a:cs typeface="Arial" panose="020B0604020202020204" pitchFamily="34" charset="0"/>
                        </a:rPr>
                        <a:t> al 100%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339%</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333%</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391%</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430656">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QUOZIENTE DI TESORERIA (PRIMARIO) - </a:t>
                      </a:r>
                      <a:r>
                        <a:rPr lang="it-IT" sz="1000" b="1" dirty="0" err="1" smtClean="0">
                          <a:effectLst/>
                          <a:latin typeface="Arial" panose="020B0604020202020204" pitchFamily="34" charset="0"/>
                          <a:ea typeface="Times New Roman" panose="02020603050405020304" pitchFamily="18" charset="0"/>
                          <a:cs typeface="Arial" panose="020B0604020202020204" pitchFamily="34" charset="0"/>
                        </a:rPr>
                        <a:t>real</a:t>
                      </a:r>
                      <a:r>
                        <a:rPr lang="it-IT" sz="1000" b="1" dirty="0" smtClean="0">
                          <a:effectLst/>
                          <a:latin typeface="Arial" panose="020B0604020202020204" pitchFamily="34" charset="0"/>
                          <a:ea typeface="Times New Roman" panose="02020603050405020304" pitchFamily="18" charset="0"/>
                          <a:cs typeface="Arial" panose="020B0604020202020204" pitchFamily="34" charset="0"/>
                        </a:rPr>
                        <a:t> time ratio</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marL="0" marR="0" indent="0" algn="l" defTabSz="914400" rtl="0" eaLnBrk="1" fontAlgn="auto" latinLnBrk="0" hangingPunct="1">
                        <a:lnSpc>
                          <a:spcPct val="100000"/>
                        </a:lnSpc>
                        <a:spcBef>
                          <a:spcPts val="600"/>
                        </a:spcBef>
                        <a:spcAft>
                          <a:spcPts val="600"/>
                        </a:spcAft>
                        <a:buClrTx/>
                        <a:buSzTx/>
                        <a:buFontTx/>
                        <a:buNone/>
                        <a:tabLst/>
                        <a:defRPr/>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Liquidità</a:t>
                      </a: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Rapporto tra liquidità immediate (disponibilità liquide) e passività correnti (debiti di funzionamento),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1,05</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1,19</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1,27</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504886">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QUOZIENTE DI TESORERIA (SECONDARIO) - </a:t>
                      </a:r>
                      <a:r>
                        <a:rPr lang="it-IT" sz="1000" b="1" dirty="0" err="1" smtClean="0">
                          <a:effectLst/>
                          <a:latin typeface="Arial" panose="020B0604020202020204" pitchFamily="34" charset="0"/>
                          <a:ea typeface="Times New Roman" panose="02020603050405020304" pitchFamily="18" charset="0"/>
                          <a:cs typeface="Arial" panose="020B0604020202020204" pitchFamily="34" charset="0"/>
                        </a:rPr>
                        <a:t>quick</a:t>
                      </a:r>
                      <a:r>
                        <a:rPr lang="it-IT" sz="1000" b="1" dirty="0" smtClean="0">
                          <a:effectLst/>
                          <a:latin typeface="Arial" panose="020B0604020202020204" pitchFamily="34" charset="0"/>
                          <a:ea typeface="Times New Roman" panose="02020603050405020304" pitchFamily="18" charset="0"/>
                          <a:cs typeface="Arial" panose="020B0604020202020204" pitchFamily="34" charset="0"/>
                        </a:rPr>
                        <a:t> ratio</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marL="0" marR="0" indent="0" algn="l" defTabSz="914400" rtl="0" eaLnBrk="1" fontAlgn="auto" latinLnBrk="0" hangingPunct="1">
                        <a:lnSpc>
                          <a:spcPct val="100000"/>
                        </a:lnSpc>
                        <a:spcBef>
                          <a:spcPts val="600"/>
                        </a:spcBef>
                        <a:spcAft>
                          <a:spcPts val="600"/>
                        </a:spcAft>
                        <a:buClrTx/>
                        <a:buSzTx/>
                        <a:buFontTx/>
                        <a:buNone/>
                        <a:tabLst/>
                        <a:defRPr/>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Liquidità</a:t>
                      </a: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Rapporto tra liquidità immediate e liquidità differite (rimanenze e crediti di funzionamento) e passività correnti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4,39</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4,33</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4,91</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423750">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EQUILIBRIO ECONOMICO DELLA GESTIONE CORRENTE</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Solidità economica e patrimoniale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l'incidenza degli Oneri correnti rispetto ai Proventi correnti.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Valore inferiore al 100%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98%</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99%</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98%</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457200">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INCIDENZA DEI COSTI STRUTTURALI</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Solidità economica e patrimoniale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l'incidenza dei costi di struttura (personale e funzionamento) rispetto ai Proventi correnti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Valore inferiore al 100%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67%</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70%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69%</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412595">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MARGINE DI STRUTTURA </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Solidità economica e patrimoniale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la capacità della Camera di finanziare le attività di lungo periodo con il capitale proprio</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marL="0" marR="0" indent="0" algn="l" defTabSz="914400" rtl="0" eaLnBrk="1" fontAlgn="auto" latinLnBrk="0" hangingPunct="1">
                        <a:lnSpc>
                          <a:spcPct val="100000"/>
                        </a:lnSpc>
                        <a:spcBef>
                          <a:spcPts val="600"/>
                        </a:spcBef>
                        <a:spcAft>
                          <a:spcPts val="600"/>
                        </a:spcAft>
                        <a:buClrTx/>
                        <a:buSzTx/>
                        <a:buFontTx/>
                        <a:buNone/>
                        <a:tabLst/>
                        <a:defRPr/>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Valore inferiore al 100%</a:t>
                      </a: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44%</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41%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40%</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496263">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SOLIDITÀ FINANZIARIA</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Solidità economica e patrimoniale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la solidità finanziaria della Camera, determinando la parte di finanziamento proveniente da mezzi propri.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Valore</a:t>
                      </a:r>
                      <a:r>
                        <a:rPr lang="it-IT" sz="1000" baseline="0" dirty="0" smtClean="0">
                          <a:effectLst/>
                          <a:latin typeface="Arial" panose="020B0604020202020204" pitchFamily="34" charset="0"/>
                          <a:ea typeface="Times New Roman" panose="02020603050405020304" pitchFamily="18" charset="0"/>
                          <a:cs typeface="Arial" panose="020B0604020202020204" pitchFamily="34" charset="0"/>
                        </a:rPr>
                        <a:t> superiore al 50%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61%</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61%</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61%</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455831">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EFFICIENZA OPERATIVA</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Efficienza di gestione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il costo medio "operativo" dei servizi potenzialmente diretti a ciascuna</a:t>
                      </a:r>
                      <a:r>
                        <a:rPr lang="it-IT" sz="1000" baseline="0" dirty="0" smtClean="0">
                          <a:effectLst/>
                          <a:latin typeface="Arial" panose="020B0604020202020204" pitchFamily="34" charset="0"/>
                          <a:ea typeface="Times New Roman" panose="02020603050405020304" pitchFamily="18" charset="0"/>
                          <a:cs typeface="Arial" panose="020B0604020202020204" pitchFamily="34" charset="0"/>
                        </a:rPr>
                        <a:t> </a:t>
                      </a:r>
                      <a:r>
                        <a:rPr lang="it-IT" sz="1000" dirty="0" smtClean="0">
                          <a:effectLst/>
                          <a:latin typeface="Arial" panose="020B0604020202020204" pitchFamily="34" charset="0"/>
                          <a:ea typeface="Times New Roman" panose="02020603050405020304" pitchFamily="18" charset="0"/>
                          <a:cs typeface="Arial" panose="020B0604020202020204" pitchFamily="34" charset="0"/>
                        </a:rPr>
                        <a:t>azienda attiva</a:t>
                      </a:r>
                      <a:r>
                        <a:rPr lang="it-IT" sz="1000" baseline="0" dirty="0" smtClean="0">
                          <a:effectLst/>
                          <a:latin typeface="Arial" panose="020B0604020202020204" pitchFamily="34" charset="0"/>
                          <a:ea typeface="Times New Roman" panose="02020603050405020304" pitchFamily="18" charset="0"/>
                          <a:cs typeface="Arial" panose="020B0604020202020204" pitchFamily="34" charset="0"/>
                        </a:rPr>
                        <a:t>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72</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67</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61</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501805">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INCIDENZA INTERVENTI ECONOMICI</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Efficienza di gestione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l'incidenza degli interventi economici sul totale degli Oneri correnti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Valore superiore al 30%</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31,38%</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29,15%</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a:effectLst/>
                          <a:latin typeface="Arial" panose="020B0604020202020204" pitchFamily="34" charset="0"/>
                          <a:cs typeface="Arial" panose="020B0604020202020204" pitchFamily="34" charset="0"/>
                        </a:rPr>
                        <a:t>29,04%</a:t>
                      </a: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572954">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EQUILIBRIO ECONOMICO DELLA GESTIONE COMPLESSIVA</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Efficienza di gestione</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kern="1200" dirty="0" smtClean="0">
                          <a:solidFill>
                            <a:schemeClr val="dk1"/>
                          </a:solidFill>
                          <a:effectLst/>
                          <a:latin typeface="Arial" panose="020B0604020202020204" pitchFamily="34" charset="0"/>
                          <a:ea typeface="+mn-ea"/>
                          <a:cs typeface="Arial" panose="020B0604020202020204" pitchFamily="34" charset="0"/>
                        </a:rPr>
                        <a:t>Misura il risultato di esercizio in relazione ai</a:t>
                      </a:r>
                      <a:r>
                        <a:rPr lang="it-IT" sz="1000" kern="1200" baseline="0" dirty="0" smtClean="0">
                          <a:solidFill>
                            <a:schemeClr val="dk1"/>
                          </a:solidFill>
                          <a:effectLst/>
                          <a:latin typeface="Arial" panose="020B0604020202020204" pitchFamily="34" charset="0"/>
                          <a:ea typeface="+mn-ea"/>
                          <a:cs typeface="Arial" panose="020B0604020202020204" pitchFamily="34" charset="0"/>
                        </a:rPr>
                        <a:t> Proventi totali</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2,88%</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3,16%</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smtClean="0">
                          <a:effectLst/>
                          <a:latin typeface="Arial" panose="020B0604020202020204" pitchFamily="34" charset="0"/>
                          <a:cs typeface="Arial" panose="020B0604020202020204" pitchFamily="34" charset="0"/>
                        </a:rPr>
                        <a:t>2,15</a:t>
                      </a:r>
                      <a:r>
                        <a:rPr lang="it-IT" sz="1000" dirty="0">
                          <a:effectLst/>
                          <a:latin typeface="Arial" panose="020B0604020202020204" pitchFamily="34" charset="0"/>
                          <a:cs typeface="Arial" panose="020B0604020202020204" pitchFamily="34" charset="0"/>
                        </a:rPr>
                        <a:t>%</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434897">
                <a:tc>
                  <a:txBody>
                    <a:bodyPr/>
                    <a:lstStyle/>
                    <a:p>
                      <a:pPr algn="l">
                        <a:spcBef>
                          <a:spcPts val="600"/>
                        </a:spcBef>
                        <a:spcAft>
                          <a:spcPts val="600"/>
                        </a:spcAft>
                      </a:pPr>
                      <a:r>
                        <a:rPr lang="it-IT" sz="1000" b="1" dirty="0" smtClean="0">
                          <a:effectLst/>
                          <a:latin typeface="Arial" panose="020B0604020202020204" pitchFamily="34" charset="0"/>
                          <a:cs typeface="Arial" panose="020B0604020202020204" pitchFamily="34" charset="0"/>
                        </a:rPr>
                        <a:t>INTERVENTI ECONOMICI PER IMPRESA ATTIVA</a:t>
                      </a:r>
                      <a:endParaRPr lang="it-IT" sz="1000" b="1"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Efficienza di gestione </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r>
                        <a:rPr lang="it-IT" sz="1000" dirty="0" smtClean="0">
                          <a:effectLst/>
                          <a:latin typeface="Arial" panose="020B0604020202020204" pitchFamily="34" charset="0"/>
                          <a:ea typeface="Times New Roman" panose="02020603050405020304" pitchFamily="18" charset="0"/>
                          <a:cs typeface="Arial" panose="020B0604020202020204" pitchFamily="34" charset="0"/>
                        </a:rPr>
                        <a:t>Misura il valore medio di Interventi economici per impresa attiva</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l">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92</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85</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r>
                        <a:rPr lang="it-IT" sz="1000" dirty="0">
                          <a:effectLst/>
                          <a:latin typeface="Arial" panose="020B0604020202020204" pitchFamily="34" charset="0"/>
                          <a:cs typeface="Arial" panose="020B0604020202020204" pitchFamily="34" charset="0"/>
                        </a:rPr>
                        <a:t>84</a:t>
                      </a: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600"/>
                        </a:spcAft>
                      </a:pPr>
                      <a:endParaRPr lang="it-IT" sz="10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bl>
          </a:graphicData>
        </a:graphic>
      </p:graphicFrame>
      <p:sp>
        <p:nvSpPr>
          <p:cNvPr id="15" name="Rettangolo 14"/>
          <p:cNvSpPr/>
          <p:nvPr/>
        </p:nvSpPr>
        <p:spPr>
          <a:xfrm>
            <a:off x="6092842" y="3078845"/>
            <a:ext cx="184730" cy="923330"/>
          </a:xfrm>
          <a:prstGeom prst="rect">
            <a:avLst/>
          </a:prstGeom>
          <a:noFill/>
        </p:spPr>
        <p:txBody>
          <a:bodyPr wrap="none" lIns="91440" tIns="45720" rIns="91440" bIns="45720">
            <a:spAutoFit/>
          </a:bodyPr>
          <a:lstStyle/>
          <a:p>
            <a:pPr algn="ctr"/>
            <a:endParaRPr lang="it-IT"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28"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30" name="Gruppo 29"/>
          <p:cNvGrpSpPr/>
          <p:nvPr/>
        </p:nvGrpSpPr>
        <p:grpSpPr>
          <a:xfrm>
            <a:off x="2493963" y="126206"/>
            <a:ext cx="9394602" cy="430429"/>
            <a:chOff x="2341563" y="107618"/>
            <a:chExt cx="9394602" cy="430429"/>
          </a:xfrm>
        </p:grpSpPr>
        <p:sp>
          <p:nvSpPr>
            <p:cNvPr id="31"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4. RISORSE, EFFICIENZA E ECONOMICITÀ</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32" name="Connettore 1 31"/>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33" name="Immagine 32"/>
          <p:cNvPicPr>
            <a:picLocks noChangeAspect="1"/>
          </p:cNvPicPr>
          <p:nvPr/>
        </p:nvPicPr>
        <p:blipFill>
          <a:blip r:embed="rId3"/>
          <a:stretch>
            <a:fillRect/>
          </a:stretch>
        </p:blipFill>
        <p:spPr>
          <a:xfrm>
            <a:off x="11080129" y="5206287"/>
            <a:ext cx="381000" cy="342900"/>
          </a:xfrm>
          <a:prstGeom prst="rect">
            <a:avLst/>
          </a:prstGeom>
        </p:spPr>
      </p:pic>
      <p:pic>
        <p:nvPicPr>
          <p:cNvPr id="34" name="Immagine 33"/>
          <p:cNvPicPr>
            <a:picLocks noChangeAspect="1"/>
          </p:cNvPicPr>
          <p:nvPr/>
        </p:nvPicPr>
        <p:blipFill>
          <a:blip r:embed="rId3"/>
          <a:stretch>
            <a:fillRect/>
          </a:stretch>
        </p:blipFill>
        <p:spPr>
          <a:xfrm>
            <a:off x="11087560" y="6281738"/>
            <a:ext cx="381000" cy="342900"/>
          </a:xfrm>
          <a:prstGeom prst="rect">
            <a:avLst/>
          </a:prstGeom>
        </p:spPr>
      </p:pic>
      <p:pic>
        <p:nvPicPr>
          <p:cNvPr id="35" name="Immagine 34"/>
          <p:cNvPicPr>
            <a:picLocks noChangeAspect="1"/>
          </p:cNvPicPr>
          <p:nvPr/>
        </p:nvPicPr>
        <p:blipFill>
          <a:blip r:embed="rId4"/>
          <a:stretch>
            <a:fillRect/>
          </a:stretch>
        </p:blipFill>
        <p:spPr>
          <a:xfrm>
            <a:off x="11080129" y="1523124"/>
            <a:ext cx="361950" cy="333375"/>
          </a:xfrm>
          <a:prstGeom prst="rect">
            <a:avLst/>
          </a:prstGeom>
        </p:spPr>
      </p:pic>
      <p:pic>
        <p:nvPicPr>
          <p:cNvPr id="36" name="Immagine 35"/>
          <p:cNvPicPr>
            <a:picLocks noChangeAspect="1"/>
          </p:cNvPicPr>
          <p:nvPr/>
        </p:nvPicPr>
        <p:blipFill>
          <a:blip r:embed="rId4"/>
          <a:stretch>
            <a:fillRect/>
          </a:stretch>
        </p:blipFill>
        <p:spPr>
          <a:xfrm>
            <a:off x="11080129" y="2043515"/>
            <a:ext cx="361950" cy="333375"/>
          </a:xfrm>
          <a:prstGeom prst="rect">
            <a:avLst/>
          </a:prstGeom>
        </p:spPr>
      </p:pic>
      <p:pic>
        <p:nvPicPr>
          <p:cNvPr id="37" name="Immagine 36"/>
          <p:cNvPicPr>
            <a:picLocks noChangeAspect="1"/>
          </p:cNvPicPr>
          <p:nvPr/>
        </p:nvPicPr>
        <p:blipFill>
          <a:blip r:embed="rId4"/>
          <a:stretch>
            <a:fillRect/>
          </a:stretch>
        </p:blipFill>
        <p:spPr>
          <a:xfrm>
            <a:off x="11080129" y="2484535"/>
            <a:ext cx="361950" cy="333375"/>
          </a:xfrm>
          <a:prstGeom prst="rect">
            <a:avLst/>
          </a:prstGeom>
        </p:spPr>
      </p:pic>
      <p:pic>
        <p:nvPicPr>
          <p:cNvPr id="38" name="Immagine 37"/>
          <p:cNvPicPr>
            <a:picLocks noChangeAspect="1"/>
          </p:cNvPicPr>
          <p:nvPr/>
        </p:nvPicPr>
        <p:blipFill>
          <a:blip r:embed="rId4"/>
          <a:stretch>
            <a:fillRect/>
          </a:stretch>
        </p:blipFill>
        <p:spPr>
          <a:xfrm>
            <a:off x="11087560" y="2945012"/>
            <a:ext cx="361950" cy="333375"/>
          </a:xfrm>
          <a:prstGeom prst="rect">
            <a:avLst/>
          </a:prstGeom>
        </p:spPr>
      </p:pic>
      <p:pic>
        <p:nvPicPr>
          <p:cNvPr id="39" name="Immagine 38"/>
          <p:cNvPicPr>
            <a:picLocks noChangeAspect="1"/>
          </p:cNvPicPr>
          <p:nvPr/>
        </p:nvPicPr>
        <p:blipFill>
          <a:blip r:embed="rId4"/>
          <a:stretch>
            <a:fillRect/>
          </a:stretch>
        </p:blipFill>
        <p:spPr>
          <a:xfrm>
            <a:off x="11087560" y="3385960"/>
            <a:ext cx="361950" cy="333375"/>
          </a:xfrm>
          <a:prstGeom prst="rect">
            <a:avLst/>
          </a:prstGeom>
        </p:spPr>
      </p:pic>
      <p:pic>
        <p:nvPicPr>
          <p:cNvPr id="40" name="Immagine 39"/>
          <p:cNvPicPr>
            <a:picLocks noChangeAspect="1"/>
          </p:cNvPicPr>
          <p:nvPr/>
        </p:nvPicPr>
        <p:blipFill>
          <a:blip r:embed="rId4"/>
          <a:stretch>
            <a:fillRect/>
          </a:stretch>
        </p:blipFill>
        <p:spPr>
          <a:xfrm>
            <a:off x="11087560" y="3841540"/>
            <a:ext cx="361950" cy="333375"/>
          </a:xfrm>
          <a:prstGeom prst="rect">
            <a:avLst/>
          </a:prstGeom>
        </p:spPr>
      </p:pic>
      <p:pic>
        <p:nvPicPr>
          <p:cNvPr id="41" name="Immagine 40"/>
          <p:cNvPicPr>
            <a:picLocks noChangeAspect="1"/>
          </p:cNvPicPr>
          <p:nvPr/>
        </p:nvPicPr>
        <p:blipFill>
          <a:blip r:embed="rId4"/>
          <a:stretch>
            <a:fillRect/>
          </a:stretch>
        </p:blipFill>
        <p:spPr>
          <a:xfrm>
            <a:off x="11087560" y="4290938"/>
            <a:ext cx="367582" cy="338562"/>
          </a:xfrm>
          <a:prstGeom prst="rect">
            <a:avLst/>
          </a:prstGeom>
        </p:spPr>
      </p:pic>
      <p:pic>
        <p:nvPicPr>
          <p:cNvPr id="42" name="Immagine 41"/>
          <p:cNvPicPr>
            <a:picLocks noChangeAspect="1"/>
          </p:cNvPicPr>
          <p:nvPr/>
        </p:nvPicPr>
        <p:blipFill>
          <a:blip r:embed="rId4"/>
          <a:stretch>
            <a:fillRect/>
          </a:stretch>
        </p:blipFill>
        <p:spPr>
          <a:xfrm>
            <a:off x="11087560" y="4756890"/>
            <a:ext cx="361950" cy="333375"/>
          </a:xfrm>
          <a:prstGeom prst="rect">
            <a:avLst/>
          </a:prstGeom>
        </p:spPr>
      </p:pic>
      <p:pic>
        <p:nvPicPr>
          <p:cNvPr id="43" name="Immagine 42"/>
          <p:cNvPicPr>
            <a:picLocks noChangeAspect="1"/>
          </p:cNvPicPr>
          <p:nvPr/>
        </p:nvPicPr>
        <p:blipFill>
          <a:blip r:embed="rId4"/>
          <a:stretch>
            <a:fillRect/>
          </a:stretch>
        </p:blipFill>
        <p:spPr>
          <a:xfrm>
            <a:off x="11087560" y="5758521"/>
            <a:ext cx="361950" cy="333375"/>
          </a:xfrm>
          <a:prstGeom prst="rect">
            <a:avLst/>
          </a:prstGeom>
        </p:spPr>
      </p:pic>
      <p:sp>
        <p:nvSpPr>
          <p:cNvPr id="2" name="Segnaposto numero diapositiva 1"/>
          <p:cNvSpPr>
            <a:spLocks noGrp="1"/>
          </p:cNvSpPr>
          <p:nvPr>
            <p:ph type="sldNum" sz="quarter" idx="12"/>
          </p:nvPr>
        </p:nvSpPr>
        <p:spPr>
          <a:xfrm>
            <a:off x="9448800" y="6488835"/>
            <a:ext cx="2743200" cy="365125"/>
          </a:xfrm>
        </p:spPr>
        <p:txBody>
          <a:bodyPr/>
          <a:lstStyle/>
          <a:p>
            <a:fld id="{98D9D6CD-C7D4-42E0-A31B-525549CA2A1D}" type="slidenum">
              <a:rPr lang="it-IT" smtClean="0"/>
              <a:t>73</a:t>
            </a:fld>
            <a:endParaRPr lang="it-IT" dirty="0"/>
          </a:p>
        </p:txBody>
      </p:sp>
    </p:spTree>
    <p:extLst>
      <p:ext uri="{BB962C8B-B14F-4D97-AF65-F5344CB8AC3E}">
        <p14:creationId xmlns:p14="http://schemas.microsoft.com/office/powerpoint/2010/main" val="343801219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448800" y="6492875"/>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74</a:t>
            </a:fld>
            <a:endParaRPr lang="it-IT" sz="1400" dirty="0"/>
          </a:p>
        </p:txBody>
      </p:sp>
      <p:sp>
        <p:nvSpPr>
          <p:cNvPr id="7" name="Rectangle 5"/>
          <p:cNvSpPr>
            <a:spLocks noChangeArrowheads="1"/>
          </p:cNvSpPr>
          <p:nvPr/>
        </p:nvSpPr>
        <p:spPr bwMode="auto">
          <a:xfrm>
            <a:off x="436659" y="1222340"/>
            <a:ext cx="1145190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t-IT" sz="1200" b="0" i="0" u="none" strike="noStrike" cap="none" normalizeH="0" baseline="0" dirty="0" smtClean="0">
                <a:ln>
                  <a:noFill/>
                </a:ln>
                <a:solidFill>
                  <a:srgbClr val="5F5748"/>
                </a:solidFill>
                <a:effectLst/>
                <a:latin typeface="Arial" panose="020B0604020202020204" pitchFamily="34" charset="0"/>
                <a:ea typeface="Cambria" panose="02040503050406030204" pitchFamily="18" charset="0"/>
                <a:cs typeface="Arial" panose="020B0604020202020204" pitchFamily="34" charset="0"/>
              </a:rPr>
              <a:t>La Camera di Commercio di Ancona, in una logica di razionalizzazione dei documenti, </a:t>
            </a:r>
            <a:r>
              <a:rPr kumimoji="0" lang="it-IT" sz="1200" b="1" i="0" u="none" strike="noStrike" cap="none" normalizeH="0" baseline="0" dirty="0" smtClean="0">
                <a:ln>
                  <a:noFill/>
                </a:ln>
                <a:solidFill>
                  <a:srgbClr val="5F5748"/>
                </a:solidFill>
                <a:effectLst/>
                <a:latin typeface="Arial" panose="020B0604020202020204" pitchFamily="34" charset="0"/>
                <a:ea typeface="Cambria" panose="02040503050406030204" pitchFamily="18" charset="0"/>
                <a:cs typeface="Arial" panose="020B0604020202020204" pitchFamily="34" charset="0"/>
              </a:rPr>
              <a:t>integra il Bilancio di genere nella Relazione sulla performance.</a:t>
            </a:r>
          </a:p>
          <a:p>
            <a:pPr algn="just" eaLnBrk="0" fontAlgn="base" hangingPunct="0">
              <a:spcBef>
                <a:spcPct val="0"/>
              </a:spcBef>
              <a:spcAft>
                <a:spcPct val="0"/>
              </a:spcAft>
            </a:pPr>
            <a:r>
              <a:rPr lang="it-IT" sz="1200" dirty="0">
                <a:solidFill>
                  <a:srgbClr val="5F5748"/>
                </a:solidFill>
                <a:latin typeface="Arial" panose="020B0604020202020204" pitchFamily="34" charset="0"/>
                <a:ea typeface="Cambria" panose="02040503050406030204" pitchFamily="18" charset="0"/>
                <a:cs typeface="Arial" panose="020B0604020202020204" pitchFamily="34" charset="0"/>
              </a:rPr>
              <a:t>L’Ente ha integrato la prospettiva di genere nel proprio ciclo della performance considerandola in sede di predisposizione del proprio Piano e individuando obiettivi e target in ottica di genere. </a:t>
            </a:r>
          </a:p>
          <a:p>
            <a:pPr algn="just" eaLnBrk="0" fontAlgn="base" hangingPunct="0">
              <a:spcBef>
                <a:spcPct val="0"/>
              </a:spcBef>
              <a:spcAft>
                <a:spcPct val="0"/>
              </a:spcAft>
            </a:pPr>
            <a:r>
              <a:rPr lang="it-IT" sz="1200" dirty="0">
                <a:solidFill>
                  <a:srgbClr val="5F5748"/>
                </a:solidFill>
                <a:latin typeface="Arial" panose="020B0604020202020204" pitchFamily="34" charset="0"/>
                <a:ea typeface="Cambria" panose="02040503050406030204" pitchFamily="18" charset="0"/>
                <a:cs typeface="Arial" panose="020B0604020202020204" pitchFamily="34" charset="0"/>
              </a:rPr>
              <a:t>Con la Relazione sulla performance, oltre a rendicontare il grado di raggiungimento degli obiettivi di genere, vengono illustrati i risultati dell’analisi del contesto interno ed esterno in ottica di genere. </a:t>
            </a:r>
          </a:p>
        </p:txBody>
      </p:sp>
      <p:graphicFrame>
        <p:nvGraphicFramePr>
          <p:cNvPr id="11" name="Diagramma 10"/>
          <p:cNvGraphicFramePr/>
          <p:nvPr>
            <p:extLst>
              <p:ext uri="{D42A27DB-BD31-4B8C-83A1-F6EECF244321}">
                <p14:modId xmlns:p14="http://schemas.microsoft.com/office/powerpoint/2010/main" val="2416905967"/>
              </p:ext>
            </p:extLst>
          </p:nvPr>
        </p:nvGraphicFramePr>
        <p:xfrm>
          <a:off x="2479034" y="2456048"/>
          <a:ext cx="7925053" cy="3997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Immagine 7" descr="CAMCOManLOGOnew.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3" name="Gruppo 12"/>
          <p:cNvGrpSpPr/>
          <p:nvPr/>
        </p:nvGrpSpPr>
        <p:grpSpPr>
          <a:xfrm>
            <a:off x="2493963" y="126206"/>
            <a:ext cx="9394602" cy="430429"/>
            <a:chOff x="2341563" y="107618"/>
            <a:chExt cx="9394602" cy="430429"/>
          </a:xfrm>
        </p:grpSpPr>
        <p:sp>
          <p:nvSpPr>
            <p:cNvPr id="1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5" name="Connettore 1 14"/>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4798661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magine 21"/>
          <p:cNvPicPr>
            <a:picLocks noChangeAspect="1"/>
          </p:cNvPicPr>
          <p:nvPr/>
        </p:nvPicPr>
        <p:blipFill>
          <a:blip r:embed="rId2"/>
          <a:stretch>
            <a:fillRect/>
          </a:stretch>
        </p:blipFill>
        <p:spPr>
          <a:xfrm>
            <a:off x="7601415" y="4773530"/>
            <a:ext cx="2661426" cy="2006978"/>
          </a:xfrm>
          <a:prstGeom prst="rect">
            <a:avLst/>
          </a:prstGeom>
        </p:spPr>
      </p:pic>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416711" y="6492875"/>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75</a:t>
            </a:fld>
            <a:endParaRPr lang="it-IT" sz="1400" dirty="0"/>
          </a:p>
        </p:txBody>
      </p:sp>
      <p:sp>
        <p:nvSpPr>
          <p:cNvPr id="23" name="Rettangolo 17"/>
          <p:cNvSpPr>
            <a:spLocks noChangeArrowheads="1"/>
          </p:cNvSpPr>
          <p:nvPr/>
        </p:nvSpPr>
        <p:spPr bwMode="auto">
          <a:xfrm>
            <a:off x="515783" y="1628453"/>
            <a:ext cx="251416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100" b="1" i="1" u="sng" dirty="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rPr>
              <a:t>Composizione degli organi</a:t>
            </a:r>
          </a:p>
        </p:txBody>
      </p:sp>
      <p:sp>
        <p:nvSpPr>
          <p:cNvPr id="10" name="Rettangolo 9"/>
          <p:cNvSpPr/>
          <p:nvPr/>
        </p:nvSpPr>
        <p:spPr>
          <a:xfrm>
            <a:off x="4270916" y="2253011"/>
            <a:ext cx="7582829" cy="938719"/>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La composizione attuale del Consiglio e della Giunta camerali sono state definite antecedentemente all’entrata in vigore del D.Lgs.23/2010, di riforma della L 580/1993, che prevede il rispetto di norme che assicurano condizioni di pari opportunità tra uomini e donne, ai sensi della L. 198/2006, e promuove la presenza di entrambi i sessi negli organi collegiali delle Camere di Commercio. La Camera di Commercio di Ancona ha recepito nel proprio statuto tali principi che verranno applicati dal prossimo rinnovo.</a:t>
            </a:r>
            <a:endParaRPr lang="it-IT" sz="1100" dirty="0">
              <a:solidFill>
                <a:srgbClr val="5F5748"/>
              </a:solidFill>
              <a:effectLst/>
              <a:latin typeface="Arial" panose="020B0604020202020204" pitchFamily="34" charset="0"/>
              <a:ea typeface="Cambria" panose="02040503050406030204" pitchFamily="18" charset="0"/>
            </a:endParaRPr>
          </a:p>
        </p:txBody>
      </p:sp>
      <p:grpSp>
        <p:nvGrpSpPr>
          <p:cNvPr id="2" name="Gruppo 1"/>
          <p:cNvGrpSpPr/>
          <p:nvPr/>
        </p:nvGrpSpPr>
        <p:grpSpPr>
          <a:xfrm>
            <a:off x="844069" y="1948566"/>
            <a:ext cx="3089767" cy="1458289"/>
            <a:chOff x="5546609" y="1888303"/>
            <a:chExt cx="3089767" cy="1458289"/>
          </a:xfrm>
        </p:grpSpPr>
        <p:pic>
          <p:nvPicPr>
            <p:cNvPr id="5" name="Immagine 4"/>
            <p:cNvPicPr>
              <a:picLocks noChangeAspect="1"/>
            </p:cNvPicPr>
            <p:nvPr/>
          </p:nvPicPr>
          <p:blipFill>
            <a:blip r:embed="rId3"/>
            <a:stretch>
              <a:fillRect/>
            </a:stretch>
          </p:blipFill>
          <p:spPr>
            <a:xfrm>
              <a:off x="5546609" y="1888303"/>
              <a:ext cx="1747570" cy="1446401"/>
            </a:xfrm>
            <a:prstGeom prst="rect">
              <a:avLst/>
            </a:prstGeom>
          </p:spPr>
        </p:pic>
        <p:pic>
          <p:nvPicPr>
            <p:cNvPr id="20" name="Immagine 19"/>
            <p:cNvPicPr>
              <a:picLocks noChangeAspect="1"/>
            </p:cNvPicPr>
            <p:nvPr/>
          </p:nvPicPr>
          <p:blipFill>
            <a:blip r:embed="rId4"/>
            <a:stretch>
              <a:fillRect/>
            </a:stretch>
          </p:blipFill>
          <p:spPr>
            <a:xfrm>
              <a:off x="6936359" y="1888303"/>
              <a:ext cx="1700017" cy="1458289"/>
            </a:xfrm>
            <a:prstGeom prst="rect">
              <a:avLst/>
            </a:prstGeom>
          </p:spPr>
        </p:pic>
      </p:grpSp>
      <p:sp>
        <p:nvSpPr>
          <p:cNvPr id="42" name="Rettangolo 41"/>
          <p:cNvSpPr/>
          <p:nvPr/>
        </p:nvSpPr>
        <p:spPr>
          <a:xfrm>
            <a:off x="504634" y="4105789"/>
            <a:ext cx="2929940" cy="638636"/>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Alla </a:t>
            </a:r>
            <a:r>
              <a:rPr lang="it-IT" sz="1100" dirty="0" smtClean="0">
                <a:solidFill>
                  <a:srgbClr val="5F5748"/>
                </a:solidFill>
                <a:latin typeface="Arial" panose="020B0604020202020204" pitchFamily="34" charset="0"/>
                <a:ea typeface="Cambria" panose="02040503050406030204" pitchFamily="18" charset="0"/>
              </a:rPr>
              <a:t>31.12.2013, </a:t>
            </a:r>
            <a:r>
              <a:rPr lang="it-IT" sz="1100" dirty="0">
                <a:solidFill>
                  <a:srgbClr val="5F5748"/>
                </a:solidFill>
                <a:latin typeface="Arial" panose="020B0604020202020204" pitchFamily="34" charset="0"/>
                <a:ea typeface="Cambria" panose="02040503050406030204" pitchFamily="18" charset="0"/>
              </a:rPr>
              <a:t>il </a:t>
            </a:r>
            <a:r>
              <a:rPr lang="it-IT" sz="1100" b="1" dirty="0">
                <a:solidFill>
                  <a:srgbClr val="5F5748"/>
                </a:solidFill>
                <a:latin typeface="Arial" panose="020B0604020202020204" pitchFamily="34" charset="0"/>
                <a:ea typeface="Cambria" panose="02040503050406030204" pitchFamily="18" charset="0"/>
              </a:rPr>
              <a:t>personale di ruolo della Camera di Commercio </a:t>
            </a:r>
            <a:r>
              <a:rPr lang="it-IT" sz="1100" dirty="0" smtClean="0">
                <a:solidFill>
                  <a:srgbClr val="5F5748"/>
                </a:solidFill>
                <a:latin typeface="Arial" panose="020B0604020202020204" pitchFamily="34" charset="0"/>
                <a:ea typeface="Cambria" panose="02040503050406030204" pitchFamily="18" charset="0"/>
              </a:rPr>
              <a:t>è </a:t>
            </a:r>
            <a:r>
              <a:rPr lang="it-IT" sz="1100" dirty="0">
                <a:solidFill>
                  <a:srgbClr val="5F5748"/>
                </a:solidFill>
                <a:latin typeface="Arial" panose="020B0604020202020204" pitchFamily="34" charset="0"/>
                <a:ea typeface="Cambria" panose="02040503050406030204" pitchFamily="18" charset="0"/>
              </a:rPr>
              <a:t>pari a </a:t>
            </a:r>
            <a:r>
              <a:rPr lang="it-IT" sz="1100" dirty="0" smtClean="0">
                <a:solidFill>
                  <a:srgbClr val="5F5748"/>
                </a:solidFill>
                <a:latin typeface="Arial" panose="020B0604020202020204" pitchFamily="34" charset="0"/>
                <a:ea typeface="Cambria" panose="02040503050406030204" pitchFamily="18" charset="0"/>
              </a:rPr>
              <a:t>83 </a:t>
            </a:r>
            <a:r>
              <a:rPr lang="it-IT" sz="1100" dirty="0">
                <a:solidFill>
                  <a:srgbClr val="5F5748"/>
                </a:solidFill>
                <a:latin typeface="Arial" panose="020B0604020202020204" pitchFamily="34" charset="0"/>
                <a:ea typeface="Cambria" panose="02040503050406030204" pitchFamily="18" charset="0"/>
              </a:rPr>
              <a:t>unità</a:t>
            </a:r>
            <a:r>
              <a:rPr lang="it-IT" sz="1100" dirty="0" smtClean="0">
                <a:solidFill>
                  <a:srgbClr val="5F5748"/>
                </a:solidFill>
                <a:latin typeface="Arial" panose="020B0604020202020204" pitchFamily="34" charset="0"/>
                <a:ea typeface="Cambria" panose="02040503050406030204" pitchFamily="18" charset="0"/>
              </a:rPr>
              <a:t>,</a:t>
            </a:r>
          </a:p>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rPr>
              <a:t>di </a:t>
            </a:r>
            <a:r>
              <a:rPr lang="it-IT" sz="1100" dirty="0">
                <a:solidFill>
                  <a:srgbClr val="5F5748"/>
                </a:solidFill>
                <a:latin typeface="Arial" panose="020B0604020202020204" pitchFamily="34" charset="0"/>
                <a:ea typeface="Cambria" panose="02040503050406030204" pitchFamily="18" charset="0"/>
              </a:rPr>
              <a:t>cui </a:t>
            </a:r>
            <a:r>
              <a:rPr lang="it-IT" sz="1100" dirty="0" smtClean="0">
                <a:solidFill>
                  <a:srgbClr val="5F5748"/>
                </a:solidFill>
                <a:latin typeface="Arial" panose="020B0604020202020204" pitchFamily="34" charset="0"/>
                <a:ea typeface="Cambria" panose="02040503050406030204" pitchFamily="18" charset="0"/>
              </a:rPr>
              <a:t>58 </a:t>
            </a:r>
            <a:r>
              <a:rPr lang="it-IT" sz="1100" dirty="0">
                <a:solidFill>
                  <a:srgbClr val="5F5748"/>
                </a:solidFill>
                <a:latin typeface="Arial" panose="020B0604020202020204" pitchFamily="34" charset="0"/>
                <a:ea typeface="Cambria" panose="02040503050406030204" pitchFamily="18" charset="0"/>
              </a:rPr>
              <a:t>donne </a:t>
            </a:r>
            <a:r>
              <a:rPr lang="it-IT" sz="1100" dirty="0" smtClean="0">
                <a:solidFill>
                  <a:srgbClr val="5F5748"/>
                </a:solidFill>
                <a:latin typeface="Arial" panose="020B0604020202020204" pitchFamily="34" charset="0"/>
                <a:ea typeface="Cambria" panose="02040503050406030204" pitchFamily="18" charset="0"/>
              </a:rPr>
              <a:t>(70%) </a:t>
            </a:r>
            <a:r>
              <a:rPr lang="it-IT" sz="1100" dirty="0">
                <a:solidFill>
                  <a:srgbClr val="5F5748"/>
                </a:solidFill>
                <a:latin typeface="Arial" panose="020B0604020202020204" pitchFamily="34" charset="0"/>
                <a:ea typeface="Cambria" panose="02040503050406030204" pitchFamily="18" charset="0"/>
              </a:rPr>
              <a:t>e </a:t>
            </a:r>
            <a:r>
              <a:rPr lang="it-IT" sz="1100" dirty="0" smtClean="0">
                <a:solidFill>
                  <a:srgbClr val="5F5748"/>
                </a:solidFill>
                <a:latin typeface="Arial" panose="020B0604020202020204" pitchFamily="34" charset="0"/>
                <a:ea typeface="Cambria" panose="02040503050406030204" pitchFamily="18" charset="0"/>
              </a:rPr>
              <a:t>25 </a:t>
            </a:r>
            <a:r>
              <a:rPr lang="it-IT" sz="1100" dirty="0">
                <a:solidFill>
                  <a:srgbClr val="5F5748"/>
                </a:solidFill>
                <a:latin typeface="Arial" panose="020B0604020202020204" pitchFamily="34" charset="0"/>
                <a:ea typeface="Cambria" panose="02040503050406030204" pitchFamily="18" charset="0"/>
              </a:rPr>
              <a:t>uomini (</a:t>
            </a:r>
            <a:r>
              <a:rPr lang="it-IT" sz="1100" dirty="0" smtClean="0">
                <a:solidFill>
                  <a:srgbClr val="5F5748"/>
                </a:solidFill>
                <a:latin typeface="Arial" panose="020B0604020202020204" pitchFamily="34" charset="0"/>
                <a:ea typeface="Cambria" panose="02040503050406030204" pitchFamily="18" charset="0"/>
              </a:rPr>
              <a:t>30%).</a:t>
            </a:r>
            <a:endParaRPr lang="it-IT" sz="1100" dirty="0">
              <a:solidFill>
                <a:srgbClr val="5F5748"/>
              </a:solidFill>
              <a:effectLst/>
              <a:latin typeface="Arial" panose="020B0604020202020204" pitchFamily="34" charset="0"/>
              <a:ea typeface="Cambria" panose="02040503050406030204" pitchFamily="18" charset="0"/>
            </a:endParaRPr>
          </a:p>
        </p:txBody>
      </p:sp>
      <p:sp>
        <p:nvSpPr>
          <p:cNvPr id="43" name="Rettangolo 17"/>
          <p:cNvSpPr>
            <a:spLocks noChangeArrowheads="1"/>
          </p:cNvSpPr>
          <p:nvPr/>
        </p:nvSpPr>
        <p:spPr bwMode="auto">
          <a:xfrm>
            <a:off x="504634" y="3783881"/>
            <a:ext cx="330908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100" b="1" i="1" u="sng" dirty="0" smtClean="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rPr>
              <a:t>Personale </a:t>
            </a:r>
            <a:r>
              <a:rPr lang="it-IT" sz="1100" b="1" i="1" u="sng" dirty="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rPr>
              <a:t>e relative politiche di gestione </a:t>
            </a:r>
          </a:p>
        </p:txBody>
      </p:sp>
      <p:pic>
        <p:nvPicPr>
          <p:cNvPr id="4" name="Immagine 3"/>
          <p:cNvPicPr>
            <a:picLocks noChangeAspect="1"/>
          </p:cNvPicPr>
          <p:nvPr/>
        </p:nvPicPr>
        <p:blipFill>
          <a:blip r:embed="rId5"/>
          <a:stretch>
            <a:fillRect/>
          </a:stretch>
        </p:blipFill>
        <p:spPr>
          <a:xfrm>
            <a:off x="697112" y="4744425"/>
            <a:ext cx="2273361" cy="1564463"/>
          </a:xfrm>
          <a:prstGeom prst="rect">
            <a:avLst/>
          </a:prstGeom>
        </p:spPr>
      </p:pic>
      <p:sp>
        <p:nvSpPr>
          <p:cNvPr id="19" name="Rettangolo 18"/>
          <p:cNvSpPr/>
          <p:nvPr/>
        </p:nvSpPr>
        <p:spPr>
          <a:xfrm>
            <a:off x="3942000" y="4645009"/>
            <a:ext cx="7911746" cy="276999"/>
          </a:xfrm>
          <a:prstGeom prst="rect">
            <a:avLst/>
          </a:prstGeom>
        </p:spPr>
        <p:txBody>
          <a:bodyPr wrap="square">
            <a:spAutoFit/>
          </a:bodyPr>
          <a:lstStyle/>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rPr>
              <a:t>Le donne costituiscono il 100% del personale che usufruisce di </a:t>
            </a:r>
            <a:r>
              <a:rPr lang="it-IT" sz="1200" b="1" dirty="0" smtClean="0">
                <a:solidFill>
                  <a:srgbClr val="5F5748"/>
                </a:solidFill>
                <a:latin typeface="Arial" panose="020B0604020202020204" pitchFamily="34" charset="0"/>
                <a:ea typeface="Cambria" panose="02040503050406030204" pitchFamily="18" charset="0"/>
              </a:rPr>
              <a:t>contratti part-time</a:t>
            </a:r>
            <a:endParaRPr lang="it-IT" sz="1100" b="1" dirty="0">
              <a:solidFill>
                <a:srgbClr val="5F5748"/>
              </a:solidFill>
              <a:effectLst/>
              <a:latin typeface="Arial" panose="020B0604020202020204" pitchFamily="34" charset="0"/>
              <a:ea typeface="Cambria" panose="02040503050406030204" pitchFamily="18" charset="0"/>
            </a:endParaRPr>
          </a:p>
        </p:txBody>
      </p:sp>
      <p:graphicFrame>
        <p:nvGraphicFramePr>
          <p:cNvPr id="21" name="Tabella 20"/>
          <p:cNvGraphicFramePr>
            <a:graphicFrameLocks noGrp="1"/>
          </p:cNvGraphicFramePr>
          <p:nvPr>
            <p:extLst>
              <p:ext uri="{D42A27DB-BD31-4B8C-83A1-F6EECF244321}">
                <p14:modId xmlns:p14="http://schemas.microsoft.com/office/powerpoint/2010/main" val="723868327"/>
              </p:ext>
            </p:extLst>
          </p:nvPr>
        </p:nvGraphicFramePr>
        <p:xfrm>
          <a:off x="4712342" y="5174639"/>
          <a:ext cx="2375210" cy="1134249"/>
        </p:xfrm>
        <a:graphic>
          <a:graphicData uri="http://schemas.openxmlformats.org/drawingml/2006/table">
            <a:tbl>
              <a:tblPr firstRow="1" firstCol="1">
                <a:tableStyleId>{F5AB1C69-6EDB-4FF4-983F-18BD219EF322}</a:tableStyleId>
              </a:tblPr>
              <a:tblGrid>
                <a:gridCol w="769434"/>
                <a:gridCol w="780586"/>
                <a:gridCol w="825190"/>
              </a:tblGrid>
              <a:tr h="254119">
                <a:tc>
                  <a:txBody>
                    <a:bodyPr/>
                    <a:lstStyle/>
                    <a:p>
                      <a:pPr algn="l" fontAlgn="b"/>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no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Full time</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Part time</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r>
              <a:tr h="300924">
                <a:tc>
                  <a:txBody>
                    <a:bodyPr/>
                    <a:lstStyle/>
                    <a:p>
                      <a:pPr marL="72000" algn="l" fontAlgn="b"/>
                      <a:r>
                        <a:rPr lang="it-IT" sz="1000" u="none" strike="noStrike" dirty="0" smtClean="0">
                          <a:solidFill>
                            <a:schemeClr val="tx1"/>
                          </a:solidFill>
                          <a:effectLst/>
                          <a:latin typeface="Arial" panose="020B0604020202020204" pitchFamily="34" charset="0"/>
                          <a:cs typeface="Arial" panose="020B0604020202020204" pitchFamily="34" charset="0"/>
                        </a:rPr>
                        <a:t>Donne </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48</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10</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r>
              <a:tr h="289603">
                <a:tc>
                  <a:txBody>
                    <a:bodyPr/>
                    <a:lstStyle/>
                    <a:p>
                      <a:pPr marL="72000" algn="l" fontAlgn="b"/>
                      <a:r>
                        <a:rPr lang="it-IT" sz="1000" u="none" strike="noStrike" dirty="0" smtClean="0">
                          <a:solidFill>
                            <a:schemeClr val="tx1"/>
                          </a:solidFill>
                          <a:effectLst/>
                          <a:latin typeface="Arial" panose="020B0604020202020204" pitchFamily="34" charset="0"/>
                          <a:cs typeface="Arial" panose="020B0604020202020204" pitchFamily="34" charset="0"/>
                        </a:rPr>
                        <a:t>Uomini</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25</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0</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r>
              <a:tr h="289603">
                <a:tc>
                  <a:txBody>
                    <a:bodyPr/>
                    <a:lstStyle/>
                    <a:p>
                      <a:pPr marL="72000" algn="l" fontAlgn="b"/>
                      <a:r>
                        <a:rPr lang="it-IT" sz="1000" u="none" strike="noStrike" dirty="0" smtClean="0">
                          <a:solidFill>
                            <a:schemeClr val="tx1"/>
                          </a:solidFill>
                          <a:effectLst/>
                          <a:latin typeface="Arial" panose="020B0604020202020204" pitchFamily="34" charset="0"/>
                          <a:cs typeface="Arial" panose="020B0604020202020204" pitchFamily="34" charset="0"/>
                        </a:rPr>
                        <a:t>Totale</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73</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10</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r>
            </a:tbl>
          </a:graphicData>
        </a:graphic>
      </p:graphicFrame>
      <p:sp>
        <p:nvSpPr>
          <p:cNvPr id="24" name="Rettangolo 8"/>
          <p:cNvSpPr>
            <a:spLocks noChangeArrowheads="1"/>
          </p:cNvSpPr>
          <p:nvPr/>
        </p:nvSpPr>
        <p:spPr bwMode="auto">
          <a:xfrm>
            <a:off x="375406" y="1037851"/>
            <a:ext cx="5088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5.1 Il contesto interno</a:t>
            </a:r>
            <a:endParaRPr lang="it-IT" sz="2000" dirty="0">
              <a:solidFill>
                <a:srgbClr val="A50021"/>
              </a:solidFill>
              <a:ea typeface="MS PGothic" panose="020B0600070205080204" pitchFamily="34" charset="-128"/>
              <a:cs typeface="Arial" panose="020B0604020202020204" pitchFamily="34" charset="0"/>
            </a:endParaRPr>
          </a:p>
        </p:txBody>
      </p:sp>
      <p:sp>
        <p:nvSpPr>
          <p:cNvPr id="2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26" name="Immagine 7" descr="CAMCOManLOGOnew.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28" name="Gruppo 27"/>
          <p:cNvGrpSpPr/>
          <p:nvPr/>
        </p:nvGrpSpPr>
        <p:grpSpPr>
          <a:xfrm>
            <a:off x="2493963" y="126206"/>
            <a:ext cx="9394602" cy="430429"/>
            <a:chOff x="2341563" y="107618"/>
            <a:chExt cx="9394602" cy="430429"/>
          </a:xfrm>
        </p:grpSpPr>
        <p:sp>
          <p:nvSpPr>
            <p:cNvPr id="2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30" name="Connettore 1 2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668064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magine 35"/>
          <p:cNvPicPr>
            <a:picLocks noChangeAspect="1"/>
          </p:cNvPicPr>
          <p:nvPr/>
        </p:nvPicPr>
        <p:blipFill>
          <a:blip r:embed="rId2"/>
          <a:stretch>
            <a:fillRect/>
          </a:stretch>
        </p:blipFill>
        <p:spPr>
          <a:xfrm>
            <a:off x="5305499" y="4395794"/>
            <a:ext cx="3677426" cy="2292294"/>
          </a:xfrm>
          <a:prstGeom prst="rect">
            <a:avLst/>
          </a:prstGeom>
        </p:spPr>
      </p:pic>
      <p:pic>
        <p:nvPicPr>
          <p:cNvPr id="25" name="Immagine 24"/>
          <p:cNvPicPr>
            <a:picLocks noChangeAspect="1"/>
          </p:cNvPicPr>
          <p:nvPr/>
        </p:nvPicPr>
        <p:blipFill>
          <a:blip r:embed="rId3"/>
          <a:stretch>
            <a:fillRect/>
          </a:stretch>
        </p:blipFill>
        <p:spPr>
          <a:xfrm>
            <a:off x="8598131" y="4431549"/>
            <a:ext cx="3404302" cy="2306926"/>
          </a:xfrm>
          <a:prstGeom prst="rect">
            <a:avLst/>
          </a:prstGeom>
        </p:spPr>
      </p:pic>
      <p:graphicFrame>
        <p:nvGraphicFramePr>
          <p:cNvPr id="3" name="Tabella 2"/>
          <p:cNvGraphicFramePr>
            <a:graphicFrameLocks noGrp="1"/>
          </p:cNvGraphicFramePr>
          <p:nvPr>
            <p:extLst>
              <p:ext uri="{D42A27DB-BD31-4B8C-83A1-F6EECF244321}">
                <p14:modId xmlns:p14="http://schemas.microsoft.com/office/powerpoint/2010/main" val="3566195843"/>
              </p:ext>
            </p:extLst>
          </p:nvPr>
        </p:nvGraphicFramePr>
        <p:xfrm>
          <a:off x="337369" y="2571603"/>
          <a:ext cx="4892554" cy="844224"/>
        </p:xfrm>
        <a:graphic>
          <a:graphicData uri="http://schemas.openxmlformats.org/drawingml/2006/table">
            <a:tbl>
              <a:tblPr firstRow="1" firstCol="1">
                <a:tableStyleId>{F5AB1C69-6EDB-4FF4-983F-18BD219EF322}</a:tableStyleId>
              </a:tblPr>
              <a:tblGrid>
                <a:gridCol w="784215"/>
                <a:gridCol w="842736"/>
                <a:gridCol w="866145"/>
                <a:gridCol w="784212"/>
                <a:gridCol w="807623"/>
                <a:gridCol w="807623"/>
              </a:tblGrid>
              <a:tr h="253992">
                <a:tc>
                  <a:txBody>
                    <a:bodyPr/>
                    <a:lstStyle/>
                    <a:p>
                      <a:pPr algn="l" fontAlgn="b"/>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noFill/>
                  </a:tcPr>
                </a:tc>
                <a:tc>
                  <a:txBody>
                    <a:bodyPr/>
                    <a:lstStyle/>
                    <a:p>
                      <a:pPr algn="ctr" fontAlgn="b"/>
                      <a:r>
                        <a:rPr lang="it-IT" sz="1000" b="1" u="none" strike="noStrike" dirty="0" smtClean="0">
                          <a:solidFill>
                            <a:schemeClr val="tx1"/>
                          </a:solidFill>
                          <a:effectLst/>
                          <a:latin typeface="Arial" panose="020B0604020202020204" pitchFamily="34" charset="0"/>
                          <a:cs typeface="Arial" panose="020B0604020202020204" pitchFamily="34" charset="0"/>
                        </a:rPr>
                        <a:t>Categoria</a:t>
                      </a:r>
                      <a:r>
                        <a:rPr lang="it-IT" sz="1000" b="1" u="none" strike="noStrike" baseline="0" dirty="0" smtClean="0">
                          <a:solidFill>
                            <a:schemeClr val="tx1"/>
                          </a:solidFill>
                          <a:effectLst/>
                          <a:latin typeface="Arial" panose="020B0604020202020204" pitchFamily="34" charset="0"/>
                          <a:cs typeface="Arial" panose="020B0604020202020204" pitchFamily="34" charset="0"/>
                        </a:rPr>
                        <a:t> </a:t>
                      </a:r>
                      <a:r>
                        <a:rPr lang="it-IT" sz="1000" b="1" u="none" strike="noStrike" dirty="0" smtClean="0">
                          <a:solidFill>
                            <a:schemeClr val="tx1"/>
                          </a:solidFill>
                          <a:effectLst/>
                          <a:latin typeface="Arial" panose="020B0604020202020204" pitchFamily="34" charset="0"/>
                          <a:cs typeface="Arial" panose="020B0604020202020204" pitchFamily="34" charset="0"/>
                        </a:rPr>
                        <a:t>B</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1" u="none" strike="noStrike" dirty="0" smtClean="0">
                          <a:solidFill>
                            <a:schemeClr val="tx1"/>
                          </a:solidFill>
                          <a:effectLst/>
                          <a:latin typeface="Arial" panose="020B0604020202020204" pitchFamily="34" charset="0"/>
                          <a:cs typeface="Arial" panose="020B0604020202020204" pitchFamily="34" charset="0"/>
                        </a:rPr>
                        <a:t> Categoria</a:t>
                      </a:r>
                      <a:r>
                        <a:rPr lang="it-IT" sz="1000" b="1" u="none" strike="noStrike" baseline="0" dirty="0" smtClean="0">
                          <a:solidFill>
                            <a:schemeClr val="tx1"/>
                          </a:solidFill>
                          <a:effectLst/>
                          <a:latin typeface="Arial" panose="020B0604020202020204" pitchFamily="34" charset="0"/>
                          <a:cs typeface="Arial" panose="020B0604020202020204" pitchFamily="34" charset="0"/>
                        </a:rPr>
                        <a:t> </a:t>
                      </a:r>
                      <a:r>
                        <a:rPr lang="it-IT" sz="1000" b="1" u="none" strike="noStrike" dirty="0" smtClean="0">
                          <a:solidFill>
                            <a:schemeClr val="tx1"/>
                          </a:solidFill>
                          <a:effectLst/>
                          <a:latin typeface="Arial" panose="020B0604020202020204" pitchFamily="34" charset="0"/>
                          <a:cs typeface="Arial" panose="020B0604020202020204" pitchFamily="34" charset="0"/>
                        </a:rPr>
                        <a:t>C</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1" u="none" strike="noStrike" dirty="0" smtClean="0">
                          <a:solidFill>
                            <a:schemeClr val="tx1"/>
                          </a:solidFill>
                          <a:effectLst/>
                          <a:latin typeface="Arial" panose="020B0604020202020204" pitchFamily="34" charset="0"/>
                          <a:cs typeface="Arial" panose="020B0604020202020204" pitchFamily="34" charset="0"/>
                        </a:rPr>
                        <a:t>Categoria D</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1" u="none" strike="noStrike" dirty="0" smtClean="0">
                          <a:solidFill>
                            <a:schemeClr val="tx1"/>
                          </a:solidFill>
                          <a:effectLst/>
                          <a:latin typeface="Arial" panose="020B0604020202020204" pitchFamily="34" charset="0"/>
                          <a:cs typeface="Arial" panose="020B0604020202020204" pitchFamily="34" charset="0"/>
                        </a:rPr>
                        <a:t>Dirigenti</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1" i="0" u="none" strike="noStrike" dirty="0" smtClean="0">
                          <a:solidFill>
                            <a:schemeClr val="tx1"/>
                          </a:solidFill>
                          <a:effectLst/>
                          <a:latin typeface="Arial" panose="020B0604020202020204" pitchFamily="34" charset="0"/>
                          <a:cs typeface="Arial" panose="020B0604020202020204" pitchFamily="34" charset="0"/>
                        </a:rPr>
                        <a:t>Totale</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r>
              <a:tr h="300774">
                <a:tc>
                  <a:txBody>
                    <a:bodyPr/>
                    <a:lstStyle/>
                    <a:p>
                      <a:pPr marL="72000" algn="l" fontAlgn="b"/>
                      <a:r>
                        <a:rPr lang="it-IT" sz="1000" b="1" u="none" strike="noStrike" dirty="0" smtClean="0">
                          <a:solidFill>
                            <a:schemeClr val="tx1"/>
                          </a:solidFill>
                          <a:effectLst/>
                          <a:latin typeface="Arial" panose="020B0604020202020204" pitchFamily="34" charset="0"/>
                          <a:cs typeface="Arial" panose="020B0604020202020204" pitchFamily="34" charset="0"/>
                        </a:rPr>
                        <a:t>Donne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5%</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66%</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28%</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2%</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smtClean="0">
                          <a:solidFill>
                            <a:schemeClr val="dk1"/>
                          </a:solidFill>
                          <a:effectLst/>
                          <a:latin typeface="+mn-lt"/>
                          <a:ea typeface="+mn-ea"/>
                          <a:cs typeface="+mn-cs"/>
                        </a:rPr>
                        <a:t>100%</a:t>
                      </a:r>
                      <a:endParaRPr lang="it-IT" sz="1100" b="1" u="none" strike="noStrike" kern="1200" dirty="0">
                        <a:solidFill>
                          <a:schemeClr val="dk1"/>
                        </a:solidFill>
                        <a:effectLst/>
                        <a:latin typeface="+mn-lt"/>
                        <a:ea typeface="+mn-ea"/>
                        <a:cs typeface="+mn-cs"/>
                      </a:endParaRPr>
                    </a:p>
                  </a:txBody>
                  <a:tcPr marL="0" marR="0" marT="0" marB="0" anchor="ctr">
                    <a:solidFill>
                      <a:schemeClr val="bg1">
                        <a:lumMod val="50000"/>
                      </a:schemeClr>
                    </a:solidFill>
                  </a:tcPr>
                </a:tc>
              </a:tr>
              <a:tr h="289458">
                <a:tc>
                  <a:txBody>
                    <a:bodyPr/>
                    <a:lstStyle/>
                    <a:p>
                      <a:pPr marL="72000" algn="l" fontAlgn="b"/>
                      <a:r>
                        <a:rPr lang="it-IT" sz="1000" b="1" u="none" strike="noStrike" dirty="0" smtClean="0">
                          <a:solidFill>
                            <a:schemeClr val="tx1"/>
                          </a:solidFill>
                          <a:effectLst/>
                          <a:latin typeface="Arial" panose="020B0604020202020204" pitchFamily="34" charset="0"/>
                          <a:cs typeface="Arial" panose="020B0604020202020204" pitchFamily="34" charset="0"/>
                        </a:rPr>
                        <a:t>Uomini</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20%</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36%</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40%</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a:solidFill>
                            <a:schemeClr val="dk1"/>
                          </a:solidFill>
                          <a:effectLst/>
                          <a:latin typeface="+mn-lt"/>
                          <a:ea typeface="+mn-ea"/>
                          <a:cs typeface="+mn-cs"/>
                        </a:rPr>
                        <a:t>4%</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smtClean="0">
                          <a:solidFill>
                            <a:schemeClr val="dk1"/>
                          </a:solidFill>
                          <a:effectLst/>
                          <a:latin typeface="+mn-lt"/>
                          <a:ea typeface="+mn-ea"/>
                          <a:cs typeface="+mn-cs"/>
                        </a:rPr>
                        <a:t>100%</a:t>
                      </a:r>
                      <a:endParaRPr lang="it-IT" sz="1100" b="1" u="none" strike="noStrike" kern="1200" dirty="0">
                        <a:solidFill>
                          <a:schemeClr val="dk1"/>
                        </a:solidFill>
                        <a:effectLst/>
                        <a:latin typeface="+mn-lt"/>
                        <a:ea typeface="+mn-ea"/>
                        <a:cs typeface="+mn-cs"/>
                      </a:endParaRPr>
                    </a:p>
                  </a:txBody>
                  <a:tcPr marL="0" marR="0" marT="0" marB="0" anchor="ctr">
                    <a:solidFill>
                      <a:schemeClr val="bg1">
                        <a:lumMod val="50000"/>
                      </a:schemeClr>
                    </a:solidFill>
                  </a:tcPr>
                </a:tc>
              </a:tr>
            </a:tbl>
          </a:graphicData>
        </a:graphic>
      </p:graphicFrame>
      <p:sp>
        <p:nvSpPr>
          <p:cNvPr id="13" name="Rettangolo 12"/>
          <p:cNvSpPr/>
          <p:nvPr/>
        </p:nvSpPr>
        <p:spPr>
          <a:xfrm>
            <a:off x="286755" y="870871"/>
            <a:ext cx="11516379" cy="276999"/>
          </a:xfrm>
          <a:prstGeom prst="rect">
            <a:avLst/>
          </a:prstGeom>
        </p:spPr>
        <p:txBody>
          <a:bodyPr wrap="square">
            <a:spAutoFit/>
          </a:bodyPr>
          <a:lstStyle/>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rPr>
              <a:t>Dalla distribuzione del personale per </a:t>
            </a:r>
            <a:r>
              <a:rPr lang="it-IT" sz="1200" b="1" dirty="0" smtClean="0">
                <a:solidFill>
                  <a:srgbClr val="5F5748"/>
                </a:solidFill>
                <a:latin typeface="Arial" panose="020B0604020202020204" pitchFamily="34" charset="0"/>
                <a:ea typeface="Cambria" panose="02040503050406030204" pitchFamily="18" charset="0"/>
              </a:rPr>
              <a:t>categoria giuridica </a:t>
            </a:r>
            <a:r>
              <a:rPr lang="it-IT" sz="1100" dirty="0" smtClean="0">
                <a:solidFill>
                  <a:srgbClr val="5F5748"/>
                </a:solidFill>
                <a:latin typeface="Arial" panose="020B0604020202020204" pitchFamily="34" charset="0"/>
                <a:ea typeface="Cambria" panose="02040503050406030204" pitchFamily="18" charset="0"/>
              </a:rPr>
              <a:t>emerge le donne si concentrano prevalentemente nella categoria C (66%)  mentre gli uomini nella categoria D (40%). </a:t>
            </a:r>
            <a:endParaRPr lang="it-IT" sz="1100" dirty="0">
              <a:solidFill>
                <a:srgbClr val="5F5748"/>
              </a:solidFill>
              <a:effectLst/>
              <a:latin typeface="Arial" panose="020B0604020202020204" pitchFamily="34" charset="0"/>
              <a:ea typeface="Cambria" panose="02040503050406030204" pitchFamily="18" charset="0"/>
            </a:endParaRPr>
          </a:p>
        </p:txBody>
      </p:sp>
      <p:graphicFrame>
        <p:nvGraphicFramePr>
          <p:cNvPr id="16" name="Tabella 15"/>
          <p:cNvGraphicFramePr>
            <a:graphicFrameLocks noGrp="1"/>
          </p:cNvGraphicFramePr>
          <p:nvPr>
            <p:extLst>
              <p:ext uri="{D42A27DB-BD31-4B8C-83A1-F6EECF244321}">
                <p14:modId xmlns:p14="http://schemas.microsoft.com/office/powerpoint/2010/main" val="438515803"/>
              </p:ext>
            </p:extLst>
          </p:nvPr>
        </p:nvGraphicFramePr>
        <p:xfrm>
          <a:off x="350614" y="1541937"/>
          <a:ext cx="4879306" cy="844224"/>
        </p:xfrm>
        <a:graphic>
          <a:graphicData uri="http://schemas.openxmlformats.org/drawingml/2006/table">
            <a:tbl>
              <a:tblPr firstRow="1" firstCol="1">
                <a:tableStyleId>{F5AB1C69-6EDB-4FF4-983F-18BD219EF322}</a:tableStyleId>
              </a:tblPr>
              <a:tblGrid>
                <a:gridCol w="782091"/>
                <a:gridCol w="840454"/>
                <a:gridCol w="863800"/>
                <a:gridCol w="782089"/>
                <a:gridCol w="805436"/>
                <a:gridCol w="805436"/>
              </a:tblGrid>
              <a:tr h="253992">
                <a:tc>
                  <a:txBody>
                    <a:bodyPr/>
                    <a:lstStyle/>
                    <a:p>
                      <a:pPr algn="l" fontAlgn="b"/>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noFill/>
                  </a:tcPr>
                </a:tc>
                <a:tc>
                  <a:txBody>
                    <a:bodyPr/>
                    <a:lstStyle/>
                    <a:p>
                      <a:pPr algn="ctr" fontAlgn="b"/>
                      <a:r>
                        <a:rPr lang="it-IT" sz="1000" b="0" u="none" strike="noStrike" dirty="0" smtClean="0">
                          <a:solidFill>
                            <a:schemeClr val="tx1"/>
                          </a:solidFill>
                          <a:effectLst/>
                          <a:latin typeface="Arial" panose="020B0604020202020204" pitchFamily="34" charset="0"/>
                          <a:cs typeface="Arial" panose="020B0604020202020204" pitchFamily="34" charset="0"/>
                        </a:rPr>
                        <a:t>Categoria</a:t>
                      </a:r>
                      <a:r>
                        <a:rPr lang="it-IT" sz="1000" b="0" u="none" strike="noStrike" baseline="0" dirty="0" smtClean="0">
                          <a:solidFill>
                            <a:schemeClr val="tx1"/>
                          </a:solidFill>
                          <a:effectLst/>
                          <a:latin typeface="Arial" panose="020B0604020202020204" pitchFamily="34" charset="0"/>
                          <a:cs typeface="Arial" panose="020B0604020202020204" pitchFamily="34" charset="0"/>
                        </a:rPr>
                        <a:t> </a:t>
                      </a:r>
                      <a:r>
                        <a:rPr lang="it-IT" sz="1000" b="0" u="none" strike="noStrike" dirty="0" smtClean="0">
                          <a:solidFill>
                            <a:schemeClr val="tx1"/>
                          </a:solidFill>
                          <a:effectLst/>
                          <a:latin typeface="Arial" panose="020B0604020202020204" pitchFamily="34" charset="0"/>
                          <a:cs typeface="Arial" panose="020B0604020202020204" pitchFamily="34" charset="0"/>
                        </a:rPr>
                        <a:t>B</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0" u="none" strike="noStrike" dirty="0" smtClean="0">
                          <a:solidFill>
                            <a:schemeClr val="tx1"/>
                          </a:solidFill>
                          <a:effectLst/>
                          <a:latin typeface="Arial" panose="020B0604020202020204" pitchFamily="34" charset="0"/>
                          <a:cs typeface="Arial" panose="020B0604020202020204" pitchFamily="34" charset="0"/>
                        </a:rPr>
                        <a:t> Categoria</a:t>
                      </a:r>
                      <a:r>
                        <a:rPr lang="it-IT" sz="1000" b="0" u="none" strike="noStrike" baseline="0" dirty="0" smtClean="0">
                          <a:solidFill>
                            <a:schemeClr val="tx1"/>
                          </a:solidFill>
                          <a:effectLst/>
                          <a:latin typeface="Arial" panose="020B0604020202020204" pitchFamily="34" charset="0"/>
                          <a:cs typeface="Arial" panose="020B0604020202020204" pitchFamily="34" charset="0"/>
                        </a:rPr>
                        <a:t> </a:t>
                      </a:r>
                      <a:r>
                        <a:rPr lang="it-IT" sz="1000" b="0" u="none" strike="noStrike" dirty="0" smtClean="0">
                          <a:solidFill>
                            <a:schemeClr val="tx1"/>
                          </a:solidFill>
                          <a:effectLst/>
                          <a:latin typeface="Arial" panose="020B0604020202020204" pitchFamily="34" charset="0"/>
                          <a:cs typeface="Arial" panose="020B0604020202020204" pitchFamily="34" charset="0"/>
                        </a:rPr>
                        <a:t>C</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0" u="none" strike="noStrike" dirty="0" smtClean="0">
                          <a:solidFill>
                            <a:schemeClr val="tx1"/>
                          </a:solidFill>
                          <a:effectLst/>
                          <a:latin typeface="Arial" panose="020B0604020202020204" pitchFamily="34" charset="0"/>
                          <a:cs typeface="Arial" panose="020B0604020202020204" pitchFamily="34" charset="0"/>
                        </a:rPr>
                        <a:t>Categoria D</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0" u="none" strike="noStrike" dirty="0" smtClean="0">
                          <a:solidFill>
                            <a:schemeClr val="tx1"/>
                          </a:solidFill>
                          <a:effectLst/>
                          <a:latin typeface="Arial" panose="020B0604020202020204" pitchFamily="34" charset="0"/>
                          <a:cs typeface="Arial" panose="020B0604020202020204" pitchFamily="34" charset="0"/>
                        </a:rPr>
                        <a:t>Dirigenti</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0" i="0" u="none" strike="noStrike" dirty="0" smtClean="0">
                          <a:solidFill>
                            <a:schemeClr val="tx1"/>
                          </a:solidFill>
                          <a:effectLst/>
                          <a:latin typeface="Arial" panose="020B0604020202020204" pitchFamily="34" charset="0"/>
                          <a:cs typeface="Arial" panose="020B0604020202020204" pitchFamily="34" charset="0"/>
                        </a:rPr>
                        <a:t>Totale</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r>
              <a:tr h="300774">
                <a:tc>
                  <a:txBody>
                    <a:bodyPr/>
                    <a:lstStyle/>
                    <a:p>
                      <a:pPr marL="72000" algn="l" fontAlgn="b"/>
                      <a:r>
                        <a:rPr lang="it-IT" sz="1000" b="0" u="none" strike="noStrike" dirty="0" smtClean="0">
                          <a:solidFill>
                            <a:schemeClr val="tx1"/>
                          </a:solidFill>
                          <a:effectLst/>
                          <a:latin typeface="Arial" panose="020B0604020202020204" pitchFamily="34" charset="0"/>
                          <a:cs typeface="Arial" panose="020B0604020202020204" pitchFamily="34" charset="0"/>
                        </a:rPr>
                        <a:t>Donne </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50" b="0" i="0" u="none" strike="noStrike" dirty="0">
                          <a:effectLst/>
                          <a:latin typeface="Arial" panose="020B0604020202020204" pitchFamily="34" charset="0"/>
                        </a:rPr>
                        <a:t>3</a:t>
                      </a:r>
                    </a:p>
                  </a:txBody>
                  <a:tcPr marL="0" marR="0" marT="0" marB="0" anchor="ctr">
                    <a:solidFill>
                      <a:schemeClr val="bg1">
                        <a:lumMod val="85000"/>
                      </a:schemeClr>
                    </a:solidFill>
                  </a:tcPr>
                </a:tc>
                <a:tc>
                  <a:txBody>
                    <a:bodyPr/>
                    <a:lstStyle/>
                    <a:p>
                      <a:pPr algn="ctr" fontAlgn="b"/>
                      <a:r>
                        <a:rPr lang="it-IT" sz="1050" b="0" i="0" u="none" strike="noStrike" dirty="0">
                          <a:effectLst/>
                          <a:latin typeface="Arial" panose="020B0604020202020204" pitchFamily="34" charset="0"/>
                        </a:rPr>
                        <a:t>38</a:t>
                      </a:r>
                    </a:p>
                  </a:txBody>
                  <a:tcPr marL="0" marR="0" marT="0" marB="0" anchor="ctr">
                    <a:solidFill>
                      <a:schemeClr val="bg1">
                        <a:lumMod val="85000"/>
                      </a:schemeClr>
                    </a:solidFill>
                  </a:tcPr>
                </a:tc>
                <a:tc>
                  <a:txBody>
                    <a:bodyPr/>
                    <a:lstStyle/>
                    <a:p>
                      <a:pPr algn="ctr" fontAlgn="b"/>
                      <a:r>
                        <a:rPr lang="it-IT" sz="1050" b="0" i="0" u="none" strike="noStrike" dirty="0">
                          <a:effectLst/>
                          <a:latin typeface="Arial" panose="020B0604020202020204" pitchFamily="34" charset="0"/>
                        </a:rPr>
                        <a:t>16</a:t>
                      </a:r>
                    </a:p>
                  </a:txBody>
                  <a:tcPr marL="0" marR="0" marT="0" marB="0" anchor="ctr">
                    <a:solidFill>
                      <a:schemeClr val="bg1">
                        <a:lumMod val="85000"/>
                      </a:schemeClr>
                    </a:solidFill>
                  </a:tcPr>
                </a:tc>
                <a:tc>
                  <a:txBody>
                    <a:bodyPr/>
                    <a:lstStyle/>
                    <a:p>
                      <a:pPr algn="ctr" fontAlgn="b"/>
                      <a:r>
                        <a:rPr lang="it-IT" sz="1050" b="0" i="0" u="none" strike="noStrike" dirty="0">
                          <a:effectLst/>
                          <a:latin typeface="Arial" panose="020B0604020202020204" pitchFamily="34" charset="0"/>
                        </a:rPr>
                        <a:t>1</a:t>
                      </a:r>
                    </a:p>
                  </a:txBody>
                  <a:tcPr marL="0" marR="0" marT="0" marB="0" anchor="ctr">
                    <a:solidFill>
                      <a:schemeClr val="bg1">
                        <a:lumMod val="85000"/>
                      </a:schemeClr>
                    </a:solidFill>
                  </a:tcPr>
                </a:tc>
                <a:tc>
                  <a:txBody>
                    <a:bodyPr/>
                    <a:lstStyle/>
                    <a:p>
                      <a:pPr algn="ctr" fontAlgn="b"/>
                      <a:r>
                        <a:rPr lang="it-IT" sz="1050" b="0" i="0" u="none" strike="noStrike" dirty="0" smtClean="0">
                          <a:effectLst/>
                          <a:latin typeface="Arial" panose="020B0604020202020204" pitchFamily="34" charset="0"/>
                        </a:rPr>
                        <a:t>58</a:t>
                      </a:r>
                      <a:endParaRPr lang="it-IT" sz="1050" b="0" i="0" u="none" strike="noStrike" dirty="0">
                        <a:effectLst/>
                        <a:latin typeface="Arial" panose="020B0604020202020204" pitchFamily="34" charset="0"/>
                      </a:endParaRPr>
                    </a:p>
                  </a:txBody>
                  <a:tcPr marL="0" marR="0" marT="0" marB="0" anchor="ctr">
                    <a:solidFill>
                      <a:schemeClr val="bg1">
                        <a:lumMod val="50000"/>
                      </a:schemeClr>
                    </a:solidFill>
                  </a:tcPr>
                </a:tc>
              </a:tr>
              <a:tr h="289458">
                <a:tc>
                  <a:txBody>
                    <a:bodyPr/>
                    <a:lstStyle/>
                    <a:p>
                      <a:pPr marL="72000" algn="l" fontAlgn="b"/>
                      <a:r>
                        <a:rPr lang="it-IT" sz="1000" b="0" u="none" strike="noStrike" dirty="0" smtClean="0">
                          <a:solidFill>
                            <a:schemeClr val="tx1"/>
                          </a:solidFill>
                          <a:effectLst/>
                          <a:latin typeface="Arial" panose="020B0604020202020204" pitchFamily="34" charset="0"/>
                          <a:cs typeface="Arial" panose="020B0604020202020204" pitchFamily="34" charset="0"/>
                        </a:rPr>
                        <a:t>Uomini</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50" b="0" i="0" u="none" strike="noStrike">
                          <a:effectLst/>
                          <a:latin typeface="Arial" panose="020B0604020202020204" pitchFamily="34" charset="0"/>
                        </a:rPr>
                        <a:t>5</a:t>
                      </a:r>
                    </a:p>
                  </a:txBody>
                  <a:tcPr marL="0" marR="0" marT="0" marB="0" anchor="ctr">
                    <a:solidFill>
                      <a:schemeClr val="bg1">
                        <a:lumMod val="85000"/>
                      </a:schemeClr>
                    </a:solidFill>
                  </a:tcPr>
                </a:tc>
                <a:tc>
                  <a:txBody>
                    <a:bodyPr/>
                    <a:lstStyle/>
                    <a:p>
                      <a:pPr algn="ctr" fontAlgn="b"/>
                      <a:r>
                        <a:rPr lang="it-IT" sz="1050" b="0" i="0" u="none" strike="noStrike">
                          <a:effectLst/>
                          <a:latin typeface="Arial" panose="020B0604020202020204" pitchFamily="34" charset="0"/>
                        </a:rPr>
                        <a:t>9</a:t>
                      </a:r>
                    </a:p>
                  </a:txBody>
                  <a:tcPr marL="0" marR="0" marT="0" marB="0" anchor="ctr">
                    <a:solidFill>
                      <a:schemeClr val="bg1">
                        <a:lumMod val="85000"/>
                      </a:schemeClr>
                    </a:solidFill>
                  </a:tcPr>
                </a:tc>
                <a:tc>
                  <a:txBody>
                    <a:bodyPr/>
                    <a:lstStyle/>
                    <a:p>
                      <a:pPr algn="ctr" fontAlgn="b"/>
                      <a:r>
                        <a:rPr lang="it-IT" sz="1050" b="0" i="0" u="none" strike="noStrike" dirty="0">
                          <a:effectLst/>
                          <a:latin typeface="Arial" panose="020B0604020202020204" pitchFamily="34" charset="0"/>
                        </a:rPr>
                        <a:t>10</a:t>
                      </a:r>
                    </a:p>
                  </a:txBody>
                  <a:tcPr marL="0" marR="0" marT="0" marB="0" anchor="ctr">
                    <a:solidFill>
                      <a:schemeClr val="bg1">
                        <a:lumMod val="85000"/>
                      </a:schemeClr>
                    </a:solidFill>
                  </a:tcPr>
                </a:tc>
                <a:tc>
                  <a:txBody>
                    <a:bodyPr/>
                    <a:lstStyle/>
                    <a:p>
                      <a:pPr algn="ctr" fontAlgn="b"/>
                      <a:r>
                        <a:rPr lang="it-IT" sz="1050" b="0" i="0" u="none" strike="noStrike" dirty="0">
                          <a:effectLst/>
                          <a:latin typeface="Arial" panose="020B0604020202020204" pitchFamily="34" charset="0"/>
                        </a:rPr>
                        <a:t>1</a:t>
                      </a:r>
                    </a:p>
                  </a:txBody>
                  <a:tcPr marL="0" marR="0" marT="0" marB="0" anchor="ctr">
                    <a:solidFill>
                      <a:schemeClr val="bg1">
                        <a:lumMod val="85000"/>
                      </a:schemeClr>
                    </a:solidFill>
                  </a:tcPr>
                </a:tc>
                <a:tc>
                  <a:txBody>
                    <a:bodyPr/>
                    <a:lstStyle/>
                    <a:p>
                      <a:pPr algn="ctr" fontAlgn="b"/>
                      <a:r>
                        <a:rPr lang="it-IT" sz="1050" b="0" i="0" u="none" strike="noStrike" dirty="0" smtClean="0">
                          <a:effectLst/>
                          <a:latin typeface="Arial" panose="020B0604020202020204" pitchFamily="34" charset="0"/>
                        </a:rPr>
                        <a:t>25</a:t>
                      </a:r>
                      <a:endParaRPr lang="it-IT" sz="1050" b="0" i="0" u="none" strike="noStrike" dirty="0">
                        <a:effectLst/>
                        <a:latin typeface="Arial" panose="020B0604020202020204" pitchFamily="34" charset="0"/>
                      </a:endParaRPr>
                    </a:p>
                  </a:txBody>
                  <a:tcPr marL="0" marR="0" marT="0" marB="0" anchor="ctr">
                    <a:solidFill>
                      <a:schemeClr val="bg1">
                        <a:lumMod val="50000"/>
                      </a:schemeClr>
                    </a:solidFill>
                  </a:tcPr>
                </a:tc>
              </a:tr>
            </a:tbl>
          </a:graphicData>
        </a:graphic>
      </p:graphicFrame>
      <p:pic>
        <p:nvPicPr>
          <p:cNvPr id="5" name="Immagine 4"/>
          <p:cNvPicPr>
            <a:picLocks noChangeAspect="1"/>
          </p:cNvPicPr>
          <p:nvPr/>
        </p:nvPicPr>
        <p:blipFill>
          <a:blip r:embed="rId4"/>
          <a:stretch>
            <a:fillRect/>
          </a:stretch>
        </p:blipFill>
        <p:spPr>
          <a:xfrm>
            <a:off x="8842036" y="1379339"/>
            <a:ext cx="3121422" cy="2121592"/>
          </a:xfrm>
          <a:prstGeom prst="rect">
            <a:avLst/>
          </a:prstGeom>
        </p:spPr>
      </p:pic>
      <p:pic>
        <p:nvPicPr>
          <p:cNvPr id="6" name="Immagine 5"/>
          <p:cNvPicPr>
            <a:picLocks noChangeAspect="1"/>
          </p:cNvPicPr>
          <p:nvPr/>
        </p:nvPicPr>
        <p:blipFill>
          <a:blip r:embed="rId5"/>
          <a:stretch>
            <a:fillRect/>
          </a:stretch>
        </p:blipFill>
        <p:spPr>
          <a:xfrm>
            <a:off x="5432690" y="1376862"/>
            <a:ext cx="3375038" cy="2116714"/>
          </a:xfrm>
          <a:prstGeom prst="rect">
            <a:avLst/>
          </a:prstGeom>
        </p:spPr>
      </p:pic>
      <p:cxnSp>
        <p:nvCxnSpPr>
          <p:cNvPr id="8" name="Connettore 1 7"/>
          <p:cNvCxnSpPr/>
          <p:nvPr/>
        </p:nvCxnSpPr>
        <p:spPr>
          <a:xfrm>
            <a:off x="5363737" y="1254201"/>
            <a:ext cx="6434254"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Connettore 1 17"/>
          <p:cNvCxnSpPr/>
          <p:nvPr/>
        </p:nvCxnSpPr>
        <p:spPr>
          <a:xfrm>
            <a:off x="5363737" y="3657322"/>
            <a:ext cx="6434254"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Segnaposto numero diapositiva 1"/>
          <p:cNvSpPr>
            <a:spLocks noGrp="1"/>
          </p:cNvSpPr>
          <p:nvPr>
            <p:ph type="sldNum" sz="quarter" idx="12"/>
          </p:nvPr>
        </p:nvSpPr>
        <p:spPr>
          <a:xfrm>
            <a:off x="9461316" y="6492875"/>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76</a:t>
            </a:fld>
            <a:endParaRPr lang="it-IT" sz="1400" dirty="0"/>
          </a:p>
        </p:txBody>
      </p:sp>
      <p:graphicFrame>
        <p:nvGraphicFramePr>
          <p:cNvPr id="33" name="Tabella 32"/>
          <p:cNvGraphicFramePr>
            <a:graphicFrameLocks noGrp="1"/>
          </p:cNvGraphicFramePr>
          <p:nvPr>
            <p:extLst>
              <p:ext uri="{D42A27DB-BD31-4B8C-83A1-F6EECF244321}">
                <p14:modId xmlns:p14="http://schemas.microsoft.com/office/powerpoint/2010/main" val="2547655620"/>
              </p:ext>
            </p:extLst>
          </p:nvPr>
        </p:nvGraphicFramePr>
        <p:xfrm>
          <a:off x="325656" y="4691933"/>
          <a:ext cx="4931350" cy="884006"/>
        </p:xfrm>
        <a:graphic>
          <a:graphicData uri="http://schemas.openxmlformats.org/drawingml/2006/table">
            <a:tbl>
              <a:tblPr firstRow="1" firstCol="1">
                <a:tableStyleId>{F5AB1C69-6EDB-4FF4-983F-18BD219EF322}</a:tableStyleId>
              </a:tblPr>
              <a:tblGrid>
                <a:gridCol w="814026"/>
                <a:gridCol w="825825"/>
                <a:gridCol w="873014"/>
                <a:gridCol w="790431"/>
                <a:gridCol w="814027"/>
                <a:gridCol w="814027"/>
              </a:tblGrid>
              <a:tr h="254119">
                <a:tc>
                  <a:txBody>
                    <a:bodyPr/>
                    <a:lstStyle/>
                    <a:p>
                      <a:pPr algn="l" fontAlgn="b"/>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noFill/>
                  </a:tcPr>
                </a:tc>
                <a:tc>
                  <a:txBody>
                    <a:bodyPr/>
                    <a:lstStyle/>
                    <a:p>
                      <a:pPr algn="ctr" fontAlgn="b"/>
                      <a:r>
                        <a:rPr lang="it-IT" sz="1000" b="1" u="none" strike="noStrike" dirty="0" smtClean="0">
                          <a:solidFill>
                            <a:schemeClr val="tx1"/>
                          </a:solidFill>
                          <a:effectLst/>
                        </a:rPr>
                        <a:t>Fino a 10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u="none" strike="noStrike" dirty="0" smtClean="0">
                          <a:solidFill>
                            <a:schemeClr val="tx1"/>
                          </a:solidFill>
                          <a:effectLst/>
                        </a:rPr>
                        <a:t>Da 11 a 20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u="none" strike="noStrike" dirty="0" smtClean="0">
                          <a:solidFill>
                            <a:schemeClr val="tx1"/>
                          </a:solidFill>
                          <a:effectLst/>
                        </a:rPr>
                        <a:t>Da 21 a 30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u="none" strike="noStrike" dirty="0" smtClean="0">
                          <a:solidFill>
                            <a:schemeClr val="tx1"/>
                          </a:solidFill>
                          <a:effectLst/>
                        </a:rPr>
                        <a:t>Più di 30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i="0" u="none" strike="noStrike" dirty="0" smtClean="0">
                          <a:solidFill>
                            <a:schemeClr val="tx1"/>
                          </a:solidFill>
                          <a:effectLst/>
                          <a:latin typeface="Arial" panose="020B0604020202020204" pitchFamily="34" charset="0"/>
                        </a:rPr>
                        <a:t>Totale</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r>
              <a:tr h="289603">
                <a:tc>
                  <a:txBody>
                    <a:bodyPr/>
                    <a:lstStyle/>
                    <a:p>
                      <a:pPr marL="72000" algn="l" fontAlgn="b"/>
                      <a:r>
                        <a:rPr lang="it-IT" sz="1000" b="0" u="none" strike="noStrike" dirty="0" smtClean="0">
                          <a:solidFill>
                            <a:schemeClr val="tx1"/>
                          </a:solidFill>
                          <a:effectLst/>
                          <a:latin typeface="Arial" panose="020B0604020202020204" pitchFamily="34" charset="0"/>
                          <a:cs typeface="Arial" panose="020B0604020202020204" pitchFamily="34" charset="0"/>
                        </a:rPr>
                        <a:t>Donne </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100" u="none" strike="noStrike" dirty="0">
                          <a:effectLst/>
                        </a:rPr>
                        <a:t>18 </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100" u="none" strike="noStrike" dirty="0">
                          <a:effectLst/>
                        </a:rPr>
                        <a:t>18 </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100" u="none" strike="noStrike" dirty="0">
                          <a:effectLst/>
                        </a:rPr>
                        <a:t>12 </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100" u="none" strike="noStrike" dirty="0">
                          <a:effectLst/>
                        </a:rPr>
                        <a:t>10 </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marL="0" algn="ctr" defTabSz="914400" rtl="0" eaLnBrk="1" fontAlgn="b" latinLnBrk="0" hangingPunct="1"/>
                      <a:r>
                        <a:rPr lang="it-IT" sz="1100" u="none" strike="noStrike" kern="1200" dirty="0" smtClean="0">
                          <a:solidFill>
                            <a:schemeClr val="dk1"/>
                          </a:solidFill>
                          <a:effectLst/>
                          <a:latin typeface="+mn-lt"/>
                          <a:ea typeface="+mn-ea"/>
                          <a:cs typeface="+mn-cs"/>
                        </a:rPr>
                        <a:t>58</a:t>
                      </a:r>
                      <a:endParaRPr lang="it-IT" sz="1100" u="none" strike="noStrike" kern="1200" dirty="0">
                        <a:solidFill>
                          <a:schemeClr val="dk1"/>
                        </a:solidFill>
                        <a:effectLst/>
                        <a:latin typeface="+mn-lt"/>
                        <a:ea typeface="+mn-ea"/>
                        <a:cs typeface="+mn-cs"/>
                      </a:endParaRPr>
                    </a:p>
                  </a:txBody>
                  <a:tcPr marL="0" marR="0" marT="0" marB="0" anchor="ctr">
                    <a:solidFill>
                      <a:schemeClr val="bg1">
                        <a:lumMod val="50000"/>
                      </a:schemeClr>
                    </a:solidFill>
                  </a:tcPr>
                </a:tc>
              </a:tr>
              <a:tr h="289603">
                <a:tc>
                  <a:txBody>
                    <a:bodyPr/>
                    <a:lstStyle/>
                    <a:p>
                      <a:pPr marL="72000" algn="l" fontAlgn="b"/>
                      <a:r>
                        <a:rPr lang="it-IT" sz="1000" b="0" u="none" strike="noStrike" dirty="0" smtClean="0">
                          <a:solidFill>
                            <a:schemeClr val="tx1"/>
                          </a:solidFill>
                          <a:effectLst/>
                          <a:latin typeface="Arial" panose="020B0604020202020204" pitchFamily="34" charset="0"/>
                          <a:cs typeface="Arial" panose="020B0604020202020204" pitchFamily="34" charset="0"/>
                        </a:rPr>
                        <a:t>Uomini</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100" u="none" strike="noStrike" dirty="0" smtClean="0">
                          <a:effectLst/>
                        </a:rPr>
                        <a:t>6</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100" u="none" strike="noStrike" dirty="0">
                          <a:effectLst/>
                        </a:rPr>
                        <a:t>7 </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100" u="none" strike="noStrike" dirty="0">
                          <a:effectLst/>
                        </a:rPr>
                        <a:t>6 </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100" u="none" strike="noStrike" dirty="0">
                          <a:effectLst/>
                        </a:rPr>
                        <a:t>6 </a:t>
                      </a:r>
                      <a:endParaRPr lang="it-IT" sz="1100" b="0" i="0" u="none" strike="noStrike" dirty="0">
                        <a:solidFill>
                          <a:srgbClr val="3366FF"/>
                        </a:solidFill>
                        <a:effectLst/>
                        <a:latin typeface="Arial" panose="020B0604020202020204" pitchFamily="34" charset="0"/>
                      </a:endParaRPr>
                    </a:p>
                  </a:txBody>
                  <a:tcPr marL="0" marR="0" marT="0" marB="0" anchor="ctr">
                    <a:solidFill>
                      <a:schemeClr val="bg1">
                        <a:lumMod val="85000"/>
                      </a:schemeClr>
                    </a:solidFill>
                  </a:tcPr>
                </a:tc>
                <a:tc>
                  <a:txBody>
                    <a:bodyPr/>
                    <a:lstStyle/>
                    <a:p>
                      <a:pPr marL="0" algn="ctr" defTabSz="914400" rtl="0" eaLnBrk="1" fontAlgn="b" latinLnBrk="0" hangingPunct="1"/>
                      <a:r>
                        <a:rPr lang="it-IT" sz="1100" u="none" strike="noStrike" kern="1200" dirty="0" smtClean="0">
                          <a:solidFill>
                            <a:schemeClr val="dk1"/>
                          </a:solidFill>
                          <a:effectLst/>
                          <a:latin typeface="+mn-lt"/>
                          <a:ea typeface="+mn-ea"/>
                          <a:cs typeface="+mn-cs"/>
                        </a:rPr>
                        <a:t>25</a:t>
                      </a:r>
                      <a:endParaRPr lang="it-IT" sz="1100" u="none" strike="noStrike" kern="1200" dirty="0">
                        <a:solidFill>
                          <a:schemeClr val="dk1"/>
                        </a:solidFill>
                        <a:effectLst/>
                        <a:latin typeface="+mn-lt"/>
                        <a:ea typeface="+mn-ea"/>
                        <a:cs typeface="+mn-cs"/>
                      </a:endParaRPr>
                    </a:p>
                  </a:txBody>
                  <a:tcPr marL="0" marR="0" marT="0" marB="0" anchor="ctr">
                    <a:solidFill>
                      <a:schemeClr val="bg1">
                        <a:lumMod val="50000"/>
                      </a:schemeClr>
                    </a:solidFill>
                  </a:tcPr>
                </a:tc>
              </a:tr>
            </a:tbl>
          </a:graphicData>
        </a:graphic>
      </p:graphicFrame>
      <p:sp>
        <p:nvSpPr>
          <p:cNvPr id="34" name="Rettangolo 17"/>
          <p:cNvSpPr>
            <a:spLocks noChangeArrowheads="1"/>
          </p:cNvSpPr>
          <p:nvPr/>
        </p:nvSpPr>
        <p:spPr bwMode="auto">
          <a:xfrm>
            <a:off x="333632" y="3845640"/>
            <a:ext cx="11494636" cy="484748"/>
          </a:xfrm>
          <a:prstGeom prst="rect">
            <a:avLst/>
          </a:prstGeom>
          <a:extLst/>
        </p:spPr>
        <p:txBody>
          <a:bodyPr wrap="square">
            <a:spAutoFit/>
          </a:bodyPr>
          <a:lstStyle/>
          <a:p>
            <a:pPr algn="just">
              <a:spcBef>
                <a:spcPts val="300"/>
              </a:spcBef>
            </a:pPr>
            <a:r>
              <a:rPr lang="it-IT" sz="1100" dirty="0">
                <a:solidFill>
                  <a:srgbClr val="5F5748"/>
                </a:solidFill>
                <a:latin typeface="Arial" panose="020B0604020202020204" pitchFamily="34" charset="0"/>
                <a:ea typeface="Cambria" panose="02040503050406030204" pitchFamily="18" charset="0"/>
              </a:rPr>
              <a:t>Relativamente </a:t>
            </a:r>
            <a:r>
              <a:rPr lang="it-IT" sz="1100" dirty="0" smtClean="0">
                <a:solidFill>
                  <a:srgbClr val="5F5748"/>
                </a:solidFill>
                <a:latin typeface="Arial" panose="020B0604020202020204" pitchFamily="34" charset="0"/>
                <a:ea typeface="Cambria" panose="02040503050406030204" pitchFamily="18" charset="0"/>
              </a:rPr>
              <a:t>all’</a:t>
            </a:r>
            <a:r>
              <a:rPr lang="it-IT" sz="1200" b="1" dirty="0" smtClean="0">
                <a:solidFill>
                  <a:srgbClr val="5F5748"/>
                </a:solidFill>
                <a:latin typeface="Arial" panose="020B0604020202020204" pitchFamily="34" charset="0"/>
                <a:ea typeface="Cambria" panose="02040503050406030204" pitchFamily="18" charset="0"/>
              </a:rPr>
              <a:t>anzianità di servizio </a:t>
            </a:r>
            <a:r>
              <a:rPr lang="it-IT" sz="1100" dirty="0" smtClean="0">
                <a:solidFill>
                  <a:srgbClr val="5F5748"/>
                </a:solidFill>
                <a:latin typeface="Arial" panose="020B0604020202020204" pitchFamily="34" charset="0"/>
                <a:ea typeface="Cambria" panose="02040503050406030204" pitchFamily="18" charset="0"/>
              </a:rPr>
              <a:t>emerge </a:t>
            </a:r>
            <a:r>
              <a:rPr lang="it-IT" sz="1100" dirty="0">
                <a:solidFill>
                  <a:srgbClr val="5F5748"/>
                </a:solidFill>
                <a:latin typeface="Arial" panose="020B0604020202020204" pitchFamily="34" charset="0"/>
                <a:ea typeface="Cambria" panose="02040503050406030204" pitchFamily="18" charset="0"/>
              </a:rPr>
              <a:t>che le donne </a:t>
            </a:r>
            <a:r>
              <a:rPr lang="it-IT" sz="1100" dirty="0" smtClean="0">
                <a:solidFill>
                  <a:srgbClr val="5F5748"/>
                </a:solidFill>
                <a:latin typeface="Arial" panose="020B0604020202020204" pitchFamily="34" charset="0"/>
                <a:ea typeface="Cambria" panose="02040503050406030204" pitchFamily="18" charset="0"/>
              </a:rPr>
              <a:t>sono state assunte in prevalenza da </a:t>
            </a:r>
            <a:r>
              <a:rPr lang="it-IT" sz="1100" dirty="0">
                <a:solidFill>
                  <a:srgbClr val="5F5748"/>
                </a:solidFill>
                <a:latin typeface="Arial" panose="020B0604020202020204" pitchFamily="34" charset="0"/>
                <a:ea typeface="Cambria" panose="02040503050406030204" pitchFamily="18" charset="0"/>
              </a:rPr>
              <a:t>meno di 20 anni </a:t>
            </a:r>
            <a:r>
              <a:rPr lang="it-IT" sz="1100" dirty="0" smtClean="0">
                <a:solidFill>
                  <a:srgbClr val="5F5748"/>
                </a:solidFill>
                <a:latin typeface="Arial" panose="020B0604020202020204" pitchFamily="34" charset="0"/>
                <a:ea typeface="Cambria" panose="02040503050406030204" pitchFamily="18" charset="0"/>
              </a:rPr>
              <a:t>(62% </a:t>
            </a:r>
            <a:r>
              <a:rPr lang="it-IT" sz="1100" dirty="0">
                <a:solidFill>
                  <a:srgbClr val="5F5748"/>
                </a:solidFill>
                <a:latin typeface="Arial" panose="020B0604020202020204" pitchFamily="34" charset="0"/>
                <a:ea typeface="Cambria" panose="02040503050406030204" pitchFamily="18" charset="0"/>
              </a:rPr>
              <a:t>del </a:t>
            </a:r>
            <a:r>
              <a:rPr lang="it-IT" sz="1100" dirty="0" smtClean="0">
                <a:solidFill>
                  <a:srgbClr val="5F5748"/>
                </a:solidFill>
                <a:latin typeface="Arial" panose="020B0604020202020204" pitchFamily="34" charset="0"/>
                <a:ea typeface="Cambria" panose="02040503050406030204" pitchFamily="18" charset="0"/>
              </a:rPr>
              <a:t>totale) </a:t>
            </a:r>
            <a:r>
              <a:rPr lang="it-IT" sz="1100" dirty="0">
                <a:solidFill>
                  <a:srgbClr val="5F5748"/>
                </a:solidFill>
                <a:latin typeface="Arial" panose="020B0604020202020204" pitchFamily="34" charset="0"/>
                <a:ea typeface="Cambria" panose="02040503050406030204" pitchFamily="18" charset="0"/>
              </a:rPr>
              <a:t>di cui </a:t>
            </a:r>
            <a:r>
              <a:rPr lang="it-IT" sz="1100" dirty="0" smtClean="0">
                <a:solidFill>
                  <a:srgbClr val="5F5748"/>
                </a:solidFill>
                <a:latin typeface="Arial" panose="020B0604020202020204" pitchFamily="34" charset="0"/>
                <a:ea typeface="Cambria" panose="02040503050406030204" pitchFamily="18" charset="0"/>
              </a:rPr>
              <a:t>la metà da meno di 11 anni. </a:t>
            </a:r>
          </a:p>
          <a:p>
            <a:pPr algn="just">
              <a:spcBef>
                <a:spcPts val="300"/>
              </a:spcBef>
            </a:pPr>
            <a:r>
              <a:rPr lang="it-IT" sz="1100" dirty="0" smtClean="0">
                <a:solidFill>
                  <a:srgbClr val="5F5748"/>
                </a:solidFill>
                <a:latin typeface="Arial" panose="020B0604020202020204" pitchFamily="34" charset="0"/>
                <a:ea typeface="Cambria" panose="02040503050406030204" pitchFamily="18" charset="0"/>
              </a:rPr>
              <a:t>Gli </a:t>
            </a:r>
            <a:r>
              <a:rPr lang="it-IT" sz="1100" dirty="0">
                <a:solidFill>
                  <a:srgbClr val="5F5748"/>
                </a:solidFill>
                <a:latin typeface="Arial" panose="020B0604020202020204" pitchFamily="34" charset="0"/>
                <a:ea typeface="Cambria" panose="02040503050406030204" pitchFamily="18" charset="0"/>
              </a:rPr>
              <a:t>uomini </a:t>
            </a:r>
            <a:r>
              <a:rPr lang="it-IT" sz="1100" dirty="0" smtClean="0">
                <a:solidFill>
                  <a:srgbClr val="5F5748"/>
                </a:solidFill>
                <a:latin typeface="Arial" panose="020B0604020202020204" pitchFamily="34" charset="0"/>
                <a:ea typeface="Cambria" panose="02040503050406030204" pitchFamily="18" charset="0"/>
              </a:rPr>
              <a:t>risultano, invece, </a:t>
            </a:r>
            <a:r>
              <a:rPr lang="it-IT" sz="1100" dirty="0">
                <a:solidFill>
                  <a:srgbClr val="5F5748"/>
                </a:solidFill>
                <a:latin typeface="Arial" panose="020B0604020202020204" pitchFamily="34" charset="0"/>
                <a:ea typeface="Cambria" panose="02040503050406030204" pitchFamily="18" charset="0"/>
              </a:rPr>
              <a:t>più </a:t>
            </a:r>
            <a:r>
              <a:rPr lang="it-IT" sz="1100" dirty="0" smtClean="0">
                <a:solidFill>
                  <a:srgbClr val="5F5748"/>
                </a:solidFill>
                <a:latin typeface="Arial" panose="020B0604020202020204" pitchFamily="34" charset="0"/>
                <a:ea typeface="Cambria" panose="02040503050406030204" pitchFamily="18" charset="0"/>
              </a:rPr>
              <a:t>equamente distribuiti  </a:t>
            </a:r>
            <a:r>
              <a:rPr lang="it-IT" sz="1100" dirty="0">
                <a:solidFill>
                  <a:srgbClr val="5F5748"/>
                </a:solidFill>
                <a:latin typeface="Arial" panose="020B0604020202020204" pitchFamily="34" charset="0"/>
                <a:ea typeface="Cambria" panose="02040503050406030204" pitchFamily="18" charset="0"/>
              </a:rPr>
              <a:t>tra le </a:t>
            </a:r>
            <a:r>
              <a:rPr lang="it-IT" sz="1100" dirty="0" smtClean="0">
                <a:solidFill>
                  <a:srgbClr val="5F5748"/>
                </a:solidFill>
                <a:latin typeface="Arial" panose="020B0604020202020204" pitchFamily="34" charset="0"/>
                <a:ea typeface="Cambria" panose="02040503050406030204" pitchFamily="18" charset="0"/>
              </a:rPr>
              <a:t>diverse </a:t>
            </a:r>
            <a:r>
              <a:rPr lang="it-IT" sz="1100" dirty="0">
                <a:solidFill>
                  <a:srgbClr val="5F5748"/>
                </a:solidFill>
                <a:latin typeface="Arial" panose="020B0604020202020204" pitchFamily="34" charset="0"/>
                <a:ea typeface="Cambria" panose="02040503050406030204" pitchFamily="18" charset="0"/>
              </a:rPr>
              <a:t>classi di </a:t>
            </a:r>
            <a:r>
              <a:rPr lang="it-IT" sz="1100" dirty="0" smtClean="0">
                <a:solidFill>
                  <a:srgbClr val="5F5748"/>
                </a:solidFill>
                <a:latin typeface="Arial" panose="020B0604020202020204" pitchFamily="34" charset="0"/>
                <a:ea typeface="Cambria" panose="02040503050406030204" pitchFamily="18" charset="0"/>
              </a:rPr>
              <a:t>anzianità</a:t>
            </a:r>
            <a:r>
              <a:rPr lang="it-IT" sz="1100" dirty="0">
                <a:solidFill>
                  <a:srgbClr val="5F5748"/>
                </a:solidFill>
                <a:latin typeface="Arial" panose="020B0604020202020204" pitchFamily="34" charset="0"/>
                <a:ea typeface="Cambria" panose="02040503050406030204" pitchFamily="18" charset="0"/>
              </a:rPr>
              <a:t> </a:t>
            </a:r>
            <a:r>
              <a:rPr lang="it-IT" sz="1100" dirty="0" smtClean="0">
                <a:solidFill>
                  <a:srgbClr val="5F5748"/>
                </a:solidFill>
                <a:latin typeface="Arial" panose="020B0604020202020204" pitchFamily="34" charset="0"/>
                <a:ea typeface="Cambria" panose="02040503050406030204" pitchFamily="18" charset="0"/>
              </a:rPr>
              <a:t>di servizio.</a:t>
            </a:r>
            <a:endParaRPr lang="it-IT" sz="1100" dirty="0">
              <a:solidFill>
                <a:srgbClr val="5F5748"/>
              </a:solidFill>
              <a:latin typeface="Arial" panose="020B0604020202020204" pitchFamily="34" charset="0"/>
              <a:ea typeface="Cambria" panose="02040503050406030204" pitchFamily="18" charset="0"/>
            </a:endParaRPr>
          </a:p>
        </p:txBody>
      </p:sp>
      <p:graphicFrame>
        <p:nvGraphicFramePr>
          <p:cNvPr id="35" name="Tabella 34"/>
          <p:cNvGraphicFramePr>
            <a:graphicFrameLocks noGrp="1"/>
          </p:cNvGraphicFramePr>
          <p:nvPr>
            <p:extLst>
              <p:ext uri="{D42A27DB-BD31-4B8C-83A1-F6EECF244321}">
                <p14:modId xmlns:p14="http://schemas.microsoft.com/office/powerpoint/2010/main" val="1849623661"/>
              </p:ext>
            </p:extLst>
          </p:nvPr>
        </p:nvGraphicFramePr>
        <p:xfrm>
          <a:off x="325656" y="5714128"/>
          <a:ext cx="4931350" cy="884006"/>
        </p:xfrm>
        <a:graphic>
          <a:graphicData uri="http://schemas.openxmlformats.org/drawingml/2006/table">
            <a:tbl>
              <a:tblPr firstRow="1" firstCol="1">
                <a:tableStyleId>{F5AB1C69-6EDB-4FF4-983F-18BD219EF322}</a:tableStyleId>
              </a:tblPr>
              <a:tblGrid>
                <a:gridCol w="814026"/>
                <a:gridCol w="825825"/>
                <a:gridCol w="873014"/>
                <a:gridCol w="790431"/>
                <a:gridCol w="814027"/>
                <a:gridCol w="814027"/>
              </a:tblGrid>
              <a:tr h="254119">
                <a:tc>
                  <a:txBody>
                    <a:bodyPr/>
                    <a:lstStyle/>
                    <a:p>
                      <a:pPr algn="l" fontAlgn="b"/>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noFill/>
                  </a:tcPr>
                </a:tc>
                <a:tc>
                  <a:txBody>
                    <a:bodyPr/>
                    <a:lstStyle/>
                    <a:p>
                      <a:pPr algn="ctr" fontAlgn="b"/>
                      <a:r>
                        <a:rPr lang="it-IT" sz="1000" b="1" u="none" strike="noStrike" dirty="0" smtClean="0">
                          <a:solidFill>
                            <a:schemeClr val="tx1"/>
                          </a:solidFill>
                          <a:effectLst/>
                        </a:rPr>
                        <a:t>Fino a 10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u="none" strike="noStrike" dirty="0" smtClean="0">
                          <a:solidFill>
                            <a:schemeClr val="tx1"/>
                          </a:solidFill>
                          <a:effectLst/>
                        </a:rPr>
                        <a:t>Da 11 a 20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u="none" strike="noStrike" dirty="0" smtClean="0">
                          <a:solidFill>
                            <a:schemeClr val="tx1"/>
                          </a:solidFill>
                          <a:effectLst/>
                        </a:rPr>
                        <a:t>Da 21 a 30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u="none" strike="noStrike" dirty="0" smtClean="0">
                          <a:solidFill>
                            <a:schemeClr val="tx1"/>
                          </a:solidFill>
                          <a:effectLst/>
                        </a:rPr>
                        <a:t>Più di 30 anni di servizio</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000" b="1" i="0" u="none" strike="noStrike" dirty="0" smtClean="0">
                          <a:solidFill>
                            <a:schemeClr val="tx1"/>
                          </a:solidFill>
                          <a:effectLst/>
                          <a:latin typeface="Arial" panose="020B0604020202020204" pitchFamily="34" charset="0"/>
                        </a:rPr>
                        <a:t>Totale</a:t>
                      </a:r>
                      <a:endParaRPr lang="it-IT" sz="1000" b="1" i="0" u="none" strike="noStrike" dirty="0">
                        <a:solidFill>
                          <a:schemeClr val="tx1"/>
                        </a:solidFill>
                        <a:effectLst/>
                        <a:latin typeface="Arial" panose="020B0604020202020204" pitchFamily="34" charset="0"/>
                      </a:endParaRPr>
                    </a:p>
                  </a:txBody>
                  <a:tcPr marL="0" marR="0" marT="0" marB="0" anchor="ctr">
                    <a:solidFill>
                      <a:schemeClr val="accent4">
                        <a:lumMod val="60000"/>
                        <a:lumOff val="40000"/>
                      </a:schemeClr>
                    </a:solidFill>
                  </a:tcPr>
                </a:tc>
              </a:tr>
              <a:tr h="289603">
                <a:tc>
                  <a:txBody>
                    <a:bodyPr/>
                    <a:lstStyle/>
                    <a:p>
                      <a:pPr marL="72000" algn="l" fontAlgn="b"/>
                      <a:r>
                        <a:rPr lang="it-IT" sz="1000" b="0" u="none" strike="noStrike" dirty="0" smtClean="0">
                          <a:solidFill>
                            <a:schemeClr val="tx1"/>
                          </a:solidFill>
                          <a:effectLst/>
                          <a:latin typeface="Arial" panose="020B0604020202020204" pitchFamily="34" charset="0"/>
                          <a:cs typeface="Arial" panose="020B0604020202020204" pitchFamily="34" charset="0"/>
                        </a:rPr>
                        <a:t>Donne </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100" b="1" i="0" u="none" strike="noStrike" dirty="0">
                          <a:effectLst/>
                          <a:latin typeface="+mn-lt"/>
                        </a:rPr>
                        <a:t>31%</a:t>
                      </a:r>
                    </a:p>
                  </a:txBody>
                  <a:tcPr marL="0" marR="0" marT="0" marB="0" anchor="ctr">
                    <a:solidFill>
                      <a:schemeClr val="bg1">
                        <a:lumMod val="85000"/>
                      </a:schemeClr>
                    </a:solidFill>
                  </a:tcPr>
                </a:tc>
                <a:tc>
                  <a:txBody>
                    <a:bodyPr/>
                    <a:lstStyle/>
                    <a:p>
                      <a:pPr algn="ctr" fontAlgn="b"/>
                      <a:r>
                        <a:rPr lang="it-IT" sz="1100" b="1" i="0" u="none" strike="noStrike" dirty="0">
                          <a:effectLst/>
                          <a:latin typeface="+mn-lt"/>
                        </a:rPr>
                        <a:t>31%</a:t>
                      </a:r>
                    </a:p>
                  </a:txBody>
                  <a:tcPr marL="0" marR="0" marT="0" marB="0" anchor="ctr">
                    <a:solidFill>
                      <a:schemeClr val="bg1">
                        <a:lumMod val="85000"/>
                      </a:schemeClr>
                    </a:solidFill>
                  </a:tcPr>
                </a:tc>
                <a:tc>
                  <a:txBody>
                    <a:bodyPr/>
                    <a:lstStyle/>
                    <a:p>
                      <a:pPr algn="ctr" fontAlgn="b"/>
                      <a:r>
                        <a:rPr lang="it-IT" sz="1100" b="1" i="0" u="none" strike="noStrike" dirty="0">
                          <a:effectLst/>
                          <a:latin typeface="+mn-lt"/>
                        </a:rPr>
                        <a:t>21%</a:t>
                      </a:r>
                    </a:p>
                  </a:txBody>
                  <a:tcPr marL="0" marR="0" marT="0" marB="0" anchor="ctr">
                    <a:solidFill>
                      <a:schemeClr val="bg1">
                        <a:lumMod val="85000"/>
                      </a:schemeClr>
                    </a:solidFill>
                  </a:tcPr>
                </a:tc>
                <a:tc>
                  <a:txBody>
                    <a:bodyPr/>
                    <a:lstStyle/>
                    <a:p>
                      <a:pPr algn="ctr" fontAlgn="b"/>
                      <a:r>
                        <a:rPr lang="it-IT" sz="1100" b="1" i="0" u="none" strike="noStrike" dirty="0">
                          <a:effectLst/>
                          <a:latin typeface="+mn-lt"/>
                        </a:rPr>
                        <a:t>17%</a:t>
                      </a:r>
                    </a:p>
                  </a:txBody>
                  <a:tcPr marL="0" marR="0" marT="0" marB="0" anchor="ctr">
                    <a:solidFill>
                      <a:schemeClr val="bg1">
                        <a:lumMod val="85000"/>
                      </a:schemeClr>
                    </a:solidFill>
                  </a:tcPr>
                </a:tc>
                <a:tc>
                  <a:txBody>
                    <a:bodyPr/>
                    <a:lstStyle/>
                    <a:p>
                      <a:pPr marL="0" algn="ctr" defTabSz="914400" rtl="0" eaLnBrk="1" fontAlgn="b" latinLnBrk="0" hangingPunct="1"/>
                      <a:r>
                        <a:rPr lang="it-IT" sz="1100" b="1" u="none" strike="noStrike" kern="1200" dirty="0" smtClean="0">
                          <a:solidFill>
                            <a:schemeClr val="dk1"/>
                          </a:solidFill>
                          <a:effectLst/>
                          <a:latin typeface="+mn-lt"/>
                          <a:ea typeface="+mn-ea"/>
                          <a:cs typeface="+mn-cs"/>
                        </a:rPr>
                        <a:t>100%</a:t>
                      </a:r>
                      <a:endParaRPr lang="it-IT" sz="1100" b="1" u="none" strike="noStrike" kern="1200" dirty="0">
                        <a:solidFill>
                          <a:schemeClr val="dk1"/>
                        </a:solidFill>
                        <a:effectLst/>
                        <a:latin typeface="+mn-lt"/>
                        <a:ea typeface="+mn-ea"/>
                        <a:cs typeface="+mn-cs"/>
                      </a:endParaRPr>
                    </a:p>
                  </a:txBody>
                  <a:tcPr marL="0" marR="0" marT="0" marB="0" anchor="ctr">
                    <a:solidFill>
                      <a:schemeClr val="bg1">
                        <a:lumMod val="50000"/>
                      </a:schemeClr>
                    </a:solidFill>
                  </a:tcPr>
                </a:tc>
              </a:tr>
              <a:tr h="289603">
                <a:tc>
                  <a:txBody>
                    <a:bodyPr/>
                    <a:lstStyle/>
                    <a:p>
                      <a:pPr marL="72000" algn="l" fontAlgn="b"/>
                      <a:r>
                        <a:rPr lang="it-IT" sz="1000" b="0" u="none" strike="noStrike" dirty="0" smtClean="0">
                          <a:solidFill>
                            <a:schemeClr val="tx1"/>
                          </a:solidFill>
                          <a:effectLst/>
                          <a:latin typeface="Arial" panose="020B0604020202020204" pitchFamily="34" charset="0"/>
                          <a:cs typeface="Arial" panose="020B0604020202020204" pitchFamily="34" charset="0"/>
                        </a:rPr>
                        <a:t>Uomini</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4">
                        <a:lumMod val="60000"/>
                        <a:lumOff val="40000"/>
                      </a:schemeClr>
                    </a:solidFill>
                  </a:tcPr>
                </a:tc>
                <a:tc>
                  <a:txBody>
                    <a:bodyPr/>
                    <a:lstStyle/>
                    <a:p>
                      <a:pPr algn="ctr" fontAlgn="b"/>
                      <a:r>
                        <a:rPr lang="it-IT" sz="1100" b="1" i="0" u="none" strike="noStrike">
                          <a:effectLst/>
                          <a:latin typeface="+mn-lt"/>
                        </a:rPr>
                        <a:t>24%</a:t>
                      </a:r>
                    </a:p>
                  </a:txBody>
                  <a:tcPr marL="0" marR="0" marT="0" marB="0" anchor="ctr">
                    <a:solidFill>
                      <a:schemeClr val="bg1">
                        <a:lumMod val="85000"/>
                      </a:schemeClr>
                    </a:solidFill>
                  </a:tcPr>
                </a:tc>
                <a:tc>
                  <a:txBody>
                    <a:bodyPr/>
                    <a:lstStyle/>
                    <a:p>
                      <a:pPr algn="ctr" fontAlgn="b"/>
                      <a:r>
                        <a:rPr lang="it-IT" sz="1100" b="1" i="0" u="none" strike="noStrike" dirty="0">
                          <a:effectLst/>
                          <a:latin typeface="+mn-lt"/>
                        </a:rPr>
                        <a:t>28%</a:t>
                      </a:r>
                    </a:p>
                  </a:txBody>
                  <a:tcPr marL="0" marR="0" marT="0" marB="0" anchor="ctr">
                    <a:solidFill>
                      <a:schemeClr val="bg1">
                        <a:lumMod val="85000"/>
                      </a:schemeClr>
                    </a:solidFill>
                  </a:tcPr>
                </a:tc>
                <a:tc>
                  <a:txBody>
                    <a:bodyPr/>
                    <a:lstStyle/>
                    <a:p>
                      <a:pPr algn="ctr" fontAlgn="b"/>
                      <a:r>
                        <a:rPr lang="it-IT" sz="1100" b="1" i="0" u="none" strike="noStrike" dirty="0">
                          <a:effectLst/>
                          <a:latin typeface="+mn-lt"/>
                        </a:rPr>
                        <a:t>24%</a:t>
                      </a:r>
                    </a:p>
                  </a:txBody>
                  <a:tcPr marL="0" marR="0" marT="0" marB="0" anchor="ctr">
                    <a:solidFill>
                      <a:schemeClr val="bg1">
                        <a:lumMod val="85000"/>
                      </a:schemeClr>
                    </a:solidFill>
                  </a:tcPr>
                </a:tc>
                <a:tc>
                  <a:txBody>
                    <a:bodyPr/>
                    <a:lstStyle/>
                    <a:p>
                      <a:pPr algn="ctr" fontAlgn="b"/>
                      <a:r>
                        <a:rPr lang="it-IT" sz="1100" b="1" i="0" u="none" strike="noStrike" dirty="0">
                          <a:effectLst/>
                          <a:latin typeface="+mn-lt"/>
                        </a:rPr>
                        <a:t>24%</a:t>
                      </a:r>
                    </a:p>
                  </a:txBody>
                  <a:tcPr marL="0" marR="0" marT="0" marB="0" anchor="ctr">
                    <a:solidFill>
                      <a:schemeClr val="bg1">
                        <a:lumMod val="85000"/>
                      </a:schemeClr>
                    </a:solidFill>
                  </a:tcPr>
                </a:tc>
                <a:tc>
                  <a:txBody>
                    <a:bodyPr/>
                    <a:lstStyle/>
                    <a:p>
                      <a:pPr algn="ctr" fontAlgn="b"/>
                      <a:r>
                        <a:rPr lang="it-IT" sz="1100" b="1" i="0" u="none" strike="noStrike" dirty="0" smtClean="0">
                          <a:effectLst/>
                          <a:latin typeface="+mn-lt"/>
                        </a:rPr>
                        <a:t>100%</a:t>
                      </a:r>
                      <a:endParaRPr lang="it-IT" sz="1100" b="1" i="0" u="none" strike="noStrike" dirty="0">
                        <a:effectLst/>
                        <a:latin typeface="+mn-lt"/>
                      </a:endParaRPr>
                    </a:p>
                  </a:txBody>
                  <a:tcPr marL="0" marR="0" marT="0" marB="0" anchor="ctr">
                    <a:solidFill>
                      <a:schemeClr val="bg1">
                        <a:lumMod val="50000"/>
                      </a:schemeClr>
                    </a:solidFill>
                  </a:tcPr>
                </a:tc>
              </a:tr>
            </a:tbl>
          </a:graphicData>
        </a:graphic>
      </p:graphicFrame>
      <p:cxnSp>
        <p:nvCxnSpPr>
          <p:cNvPr id="38" name="Connettore 1 37"/>
          <p:cNvCxnSpPr/>
          <p:nvPr/>
        </p:nvCxnSpPr>
        <p:spPr>
          <a:xfrm>
            <a:off x="5410388" y="4434471"/>
            <a:ext cx="6434254"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Connettore 1 38"/>
          <p:cNvCxnSpPr/>
          <p:nvPr/>
        </p:nvCxnSpPr>
        <p:spPr>
          <a:xfrm>
            <a:off x="5410388" y="6786947"/>
            <a:ext cx="6434254"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21" name="Immagine 7" descr="CAMCOManLOGOnew.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23" name="Gruppo 22"/>
          <p:cNvGrpSpPr/>
          <p:nvPr/>
        </p:nvGrpSpPr>
        <p:grpSpPr>
          <a:xfrm>
            <a:off x="2493963" y="126206"/>
            <a:ext cx="9394602" cy="430429"/>
            <a:chOff x="2341563" y="107618"/>
            <a:chExt cx="9394602" cy="430429"/>
          </a:xfrm>
        </p:grpSpPr>
        <p:sp>
          <p:nvSpPr>
            <p:cNvPr id="24"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6" name="Connettore 1 25"/>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969689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 name="Rettangolo 1"/>
          <p:cNvSpPr/>
          <p:nvPr/>
        </p:nvSpPr>
        <p:spPr>
          <a:xfrm>
            <a:off x="424940" y="1169584"/>
            <a:ext cx="11342120" cy="446276"/>
          </a:xfrm>
          <a:prstGeom prst="rect">
            <a:avLst/>
          </a:prstGeom>
        </p:spPr>
        <p:txBody>
          <a:bodyPr wrap="square">
            <a:spAutoFit/>
          </a:bodyPr>
          <a:lstStyle/>
          <a:p>
            <a:pPr algn="just">
              <a:spcBef>
                <a:spcPts val="300"/>
              </a:spcBef>
              <a:spcAft>
                <a:spcPts val="0"/>
              </a:spcAft>
              <a:tabLst>
                <a:tab pos="3060065" algn="ctr"/>
                <a:tab pos="6120130" algn="r"/>
                <a:tab pos="449580" algn="l"/>
              </a:tabLst>
            </a:pPr>
            <a:r>
              <a:rPr lang="it-IT" sz="1100" dirty="0">
                <a:solidFill>
                  <a:srgbClr val="5F5748"/>
                </a:solidFill>
                <a:latin typeface="Arial" panose="020B0604020202020204" pitchFamily="34" charset="0"/>
                <a:ea typeface="Cambria" panose="02040503050406030204" pitchFamily="18" charset="0"/>
              </a:rPr>
              <a:t>Si riportano, inoltre, informazioni sui </a:t>
            </a:r>
            <a:r>
              <a:rPr lang="it-IT" sz="1200" b="1" dirty="0">
                <a:solidFill>
                  <a:srgbClr val="5F5748"/>
                </a:solidFill>
                <a:latin typeface="Arial" panose="020B0604020202020204" pitchFamily="34" charset="0"/>
                <a:ea typeface="Cambria" panose="02040503050406030204" pitchFamily="18" charset="0"/>
              </a:rPr>
              <a:t>congedi parentali </a:t>
            </a:r>
            <a:r>
              <a:rPr lang="it-IT" sz="1100" dirty="0">
                <a:solidFill>
                  <a:srgbClr val="5F5748"/>
                </a:solidFill>
                <a:latin typeface="Arial" panose="020B0604020202020204" pitchFamily="34" charset="0"/>
                <a:ea typeface="Cambria" panose="02040503050406030204" pitchFamily="18" charset="0"/>
              </a:rPr>
              <a:t>goduti per figli di età non superiore agli 8 anni.  In coerenza con il testo unico sulla maternità (</a:t>
            </a:r>
            <a:r>
              <a:rPr lang="it-IT" sz="1100" dirty="0" err="1">
                <a:solidFill>
                  <a:srgbClr val="5F5748"/>
                </a:solidFill>
                <a:latin typeface="Arial" panose="020B0604020202020204" pitchFamily="34" charset="0"/>
                <a:ea typeface="Cambria" panose="02040503050406030204" pitchFamily="18" charset="0"/>
              </a:rPr>
              <a:t>D.Lgs.</a:t>
            </a:r>
            <a:r>
              <a:rPr lang="it-IT" sz="1100" dirty="0">
                <a:solidFill>
                  <a:srgbClr val="5F5748"/>
                </a:solidFill>
                <a:latin typeface="Arial" panose="020B0604020202020204" pitchFamily="34" charset="0"/>
                <a:ea typeface="Cambria" panose="02040503050406030204" pitchFamily="18" charset="0"/>
              </a:rPr>
              <a:t> 151/2001), i genitori possono usufruire di congedi parentali retribuiti sino al compimento del terzo anno di età e di congedi parentali non retribuiti sino al compimento dell’ottavo anno di età.</a:t>
            </a:r>
            <a:endParaRPr lang="it-IT" sz="1100" dirty="0">
              <a:solidFill>
                <a:srgbClr val="5F5748"/>
              </a:solidFill>
              <a:effectLst/>
              <a:latin typeface="Arial" panose="020B0604020202020204" pitchFamily="34" charset="0"/>
              <a:ea typeface="Cambria" panose="02040503050406030204" pitchFamily="18"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val="242204472"/>
              </p:ext>
            </p:extLst>
          </p:nvPr>
        </p:nvGraphicFramePr>
        <p:xfrm>
          <a:off x="1064286" y="1880634"/>
          <a:ext cx="5169243" cy="962141"/>
        </p:xfrm>
        <a:graphic>
          <a:graphicData uri="http://schemas.openxmlformats.org/drawingml/2006/table">
            <a:tbl>
              <a:tblPr firstRow="1" firstCol="1">
                <a:tableStyleId>{F5AB1C69-6EDB-4FF4-983F-18BD219EF322}</a:tableStyleId>
              </a:tblPr>
              <a:tblGrid>
                <a:gridCol w="977392"/>
                <a:gridCol w="1058358"/>
                <a:gridCol w="1071476"/>
                <a:gridCol w="1069558"/>
                <a:gridCol w="992459"/>
              </a:tblGrid>
              <a:tr h="371909">
                <a:tc>
                  <a:txBody>
                    <a:bodyPr/>
                    <a:lstStyle/>
                    <a:p>
                      <a:pPr algn="l" fontAlgn="b"/>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noFill/>
                  </a:tcPr>
                </a:tc>
                <a:tc>
                  <a:txBody>
                    <a:bodyPr/>
                    <a:lstStyle/>
                    <a:p>
                      <a:pPr marL="0" algn="ctr" defTabSz="914400" rtl="0" eaLnBrk="1" fontAlgn="b" latinLnBrk="0" hangingPunct="1"/>
                      <a:r>
                        <a:rPr lang="it-IT" sz="1000" b="1" i="0" u="none" strike="noStrike" kern="1200" dirty="0" smtClean="0">
                          <a:solidFill>
                            <a:schemeClr val="tx1"/>
                          </a:solidFill>
                          <a:effectLst/>
                          <a:latin typeface="Arial" panose="020B0604020202020204" pitchFamily="34" charset="0"/>
                          <a:ea typeface="+mn-ea"/>
                          <a:cs typeface="Arial" panose="020B0604020202020204" pitchFamily="34" charset="0"/>
                        </a:rPr>
                        <a:t>Aventi</a:t>
                      </a:r>
                      <a:r>
                        <a:rPr lang="it-IT" sz="1000" b="1" i="0" u="none" strike="noStrike" kern="1200" baseline="0" dirty="0" smtClean="0">
                          <a:solidFill>
                            <a:schemeClr val="tx1"/>
                          </a:solidFill>
                          <a:effectLst/>
                          <a:latin typeface="Arial" panose="020B0604020202020204" pitchFamily="34" charset="0"/>
                          <a:ea typeface="+mn-ea"/>
                          <a:cs typeface="Arial" panose="020B0604020202020204" pitchFamily="34" charset="0"/>
                        </a:rPr>
                        <a:t> diritto</a:t>
                      </a:r>
                      <a:endParaRPr lang="it-IT" sz="1000" b="1"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it-IT" sz="1000" b="1" i="0" u="none" strike="noStrike" kern="1200" dirty="0">
                          <a:solidFill>
                            <a:schemeClr val="tx1"/>
                          </a:solidFill>
                          <a:effectLst/>
                          <a:latin typeface="Arial" panose="020B0604020202020204" pitchFamily="34" charset="0"/>
                          <a:ea typeface="+mn-ea"/>
                          <a:cs typeface="Arial" panose="020B0604020202020204" pitchFamily="34" charset="0"/>
                        </a:rPr>
                        <a:t>Congedo al 100% (30gg)</a:t>
                      </a: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it-IT" sz="1000" b="1" i="0" u="none" strike="noStrike" kern="1200" dirty="0">
                          <a:solidFill>
                            <a:schemeClr val="tx1"/>
                          </a:solidFill>
                          <a:effectLst/>
                          <a:latin typeface="Arial" panose="020B0604020202020204" pitchFamily="34" charset="0"/>
                          <a:ea typeface="+mn-ea"/>
                          <a:cs typeface="Arial" panose="020B0604020202020204" pitchFamily="34" charset="0"/>
                        </a:rPr>
                        <a:t>Congedo al 30% (150gg)</a:t>
                      </a: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it-IT" sz="1000" b="1" i="0" u="none" strike="noStrike" kern="1200" dirty="0">
                          <a:solidFill>
                            <a:schemeClr val="tx1"/>
                          </a:solidFill>
                          <a:effectLst/>
                          <a:latin typeface="Arial" panose="020B0604020202020204" pitchFamily="34" charset="0"/>
                          <a:ea typeface="+mn-ea"/>
                          <a:cs typeface="Arial" panose="020B0604020202020204" pitchFamily="34" charset="0"/>
                        </a:rPr>
                        <a:t>Non retribuito</a:t>
                      </a:r>
                    </a:p>
                  </a:txBody>
                  <a:tcPr marL="0" marR="0" marT="0" marB="0" anchor="ctr">
                    <a:solidFill>
                      <a:schemeClr val="accent1">
                        <a:lumMod val="20000"/>
                        <a:lumOff val="80000"/>
                      </a:schemeClr>
                    </a:solidFill>
                  </a:tcPr>
                </a:tc>
              </a:tr>
              <a:tr h="300774">
                <a:tc>
                  <a:txBody>
                    <a:bodyPr/>
                    <a:lstStyle/>
                    <a:p>
                      <a:pPr marL="72000" algn="l" fontAlgn="b"/>
                      <a:r>
                        <a:rPr lang="it-IT" sz="1000" b="1" u="none" strike="noStrike" dirty="0" smtClean="0">
                          <a:solidFill>
                            <a:schemeClr val="tx1"/>
                          </a:solidFill>
                          <a:effectLst/>
                          <a:latin typeface="Arial" panose="020B0604020202020204" pitchFamily="34" charset="0"/>
                          <a:cs typeface="Arial" panose="020B0604020202020204" pitchFamily="34" charset="0"/>
                        </a:rPr>
                        <a:t>Donne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it-IT" sz="1100" b="1" i="0" u="none" strike="noStrike" kern="1200" dirty="0">
                          <a:solidFill>
                            <a:schemeClr val="tx1"/>
                          </a:solidFill>
                          <a:effectLst/>
                          <a:latin typeface="+mn-lt"/>
                          <a:ea typeface="+mn-ea"/>
                          <a:cs typeface="Arial" panose="020B0604020202020204" pitchFamily="34" charset="0"/>
                        </a:rPr>
                        <a:t>16</a:t>
                      </a:r>
                    </a:p>
                  </a:txBody>
                  <a:tcPr marL="0" marR="0" marT="0" marB="0" anchor="ctr">
                    <a:solidFill>
                      <a:schemeClr val="bg1">
                        <a:lumMod val="85000"/>
                      </a:schemeClr>
                    </a:solidFill>
                  </a:tcPr>
                </a:tc>
                <a:tc>
                  <a:txBody>
                    <a:bodyPr/>
                    <a:lstStyle/>
                    <a:p>
                      <a:pPr marL="0" algn="ctr" defTabSz="914400" rtl="0" eaLnBrk="1" fontAlgn="b" latinLnBrk="0" hangingPunct="1"/>
                      <a:r>
                        <a:rPr lang="it-IT" sz="1100" b="1" i="0" u="none" strike="noStrike" kern="1200" dirty="0">
                          <a:solidFill>
                            <a:schemeClr val="tx1"/>
                          </a:solidFill>
                          <a:effectLst/>
                          <a:latin typeface="+mn-lt"/>
                          <a:ea typeface="+mn-ea"/>
                          <a:cs typeface="Arial" panose="020B0604020202020204" pitchFamily="34" charset="0"/>
                        </a:rPr>
                        <a:t>3</a:t>
                      </a:r>
                    </a:p>
                  </a:txBody>
                  <a:tcPr marL="0" marR="0" marT="0" marB="0" anchor="ctr">
                    <a:solidFill>
                      <a:schemeClr val="bg1">
                        <a:lumMod val="85000"/>
                      </a:schemeClr>
                    </a:solidFill>
                  </a:tcPr>
                </a:tc>
                <a:tc>
                  <a:txBody>
                    <a:bodyPr/>
                    <a:lstStyle/>
                    <a:p>
                      <a:pPr marL="0" algn="ctr" defTabSz="914400" rtl="0" eaLnBrk="1" fontAlgn="b" latinLnBrk="0" hangingPunct="1"/>
                      <a:r>
                        <a:rPr lang="it-IT" sz="1100" b="1" i="0" u="none" strike="noStrike" kern="1200" dirty="0">
                          <a:solidFill>
                            <a:schemeClr val="tx1"/>
                          </a:solidFill>
                          <a:effectLst/>
                          <a:latin typeface="+mn-lt"/>
                          <a:ea typeface="+mn-ea"/>
                          <a:cs typeface="Arial" panose="020B0604020202020204" pitchFamily="34" charset="0"/>
                        </a:rPr>
                        <a:t>5</a:t>
                      </a:r>
                    </a:p>
                  </a:txBody>
                  <a:tcPr marL="0" marR="0" marT="0" marB="0" anchor="ctr">
                    <a:solidFill>
                      <a:schemeClr val="bg1">
                        <a:lumMod val="85000"/>
                      </a:schemeClr>
                    </a:solidFill>
                  </a:tcPr>
                </a:tc>
                <a:tc>
                  <a:txBody>
                    <a:bodyPr/>
                    <a:lstStyle/>
                    <a:p>
                      <a:pPr marL="0" algn="ctr" defTabSz="914400" rtl="0" eaLnBrk="1" fontAlgn="b" latinLnBrk="0" hangingPunct="1"/>
                      <a:r>
                        <a:rPr lang="it-IT" sz="1100" b="1" i="0" u="none" strike="noStrike" kern="1200" dirty="0">
                          <a:solidFill>
                            <a:schemeClr val="tx1"/>
                          </a:solidFill>
                          <a:effectLst/>
                          <a:latin typeface="+mn-lt"/>
                          <a:ea typeface="+mn-ea"/>
                          <a:cs typeface="Arial" panose="020B0604020202020204" pitchFamily="34" charset="0"/>
                        </a:rPr>
                        <a:t>2</a:t>
                      </a:r>
                    </a:p>
                  </a:txBody>
                  <a:tcPr marL="0" marR="0" marT="0" marB="0" anchor="ctr">
                    <a:solidFill>
                      <a:schemeClr val="bg1">
                        <a:lumMod val="85000"/>
                      </a:schemeClr>
                    </a:solidFill>
                  </a:tcPr>
                </a:tc>
              </a:tr>
              <a:tr h="289458">
                <a:tc>
                  <a:txBody>
                    <a:bodyPr/>
                    <a:lstStyle/>
                    <a:p>
                      <a:pPr marL="72000" marR="0" indent="0" algn="l" defTabSz="914400" rtl="0" eaLnBrk="1" fontAlgn="b" latinLnBrk="0" hangingPunct="1">
                        <a:lnSpc>
                          <a:spcPct val="100000"/>
                        </a:lnSpc>
                        <a:spcBef>
                          <a:spcPts val="0"/>
                        </a:spcBef>
                        <a:spcAft>
                          <a:spcPts val="0"/>
                        </a:spcAft>
                        <a:buClrTx/>
                        <a:buSzTx/>
                        <a:buFontTx/>
                        <a:buNone/>
                        <a:tabLst/>
                        <a:defRPr/>
                      </a:pPr>
                      <a:r>
                        <a:rPr lang="it-IT" sz="1000" b="1" u="none" strike="noStrike" dirty="0" smtClean="0">
                          <a:solidFill>
                            <a:schemeClr val="tx1"/>
                          </a:solidFill>
                          <a:effectLst/>
                          <a:latin typeface="Arial" panose="020B0604020202020204" pitchFamily="34" charset="0"/>
                          <a:cs typeface="Arial" panose="020B0604020202020204" pitchFamily="34" charset="0"/>
                        </a:rPr>
                        <a:t>Uomini</a:t>
                      </a:r>
                      <a:endParaRPr lang="it-IT" sz="1000" b="1" i="0" u="none" strike="noStrike" dirty="0" smtClean="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it-IT" sz="1100" b="1" i="0" u="none" strike="noStrike" kern="1200" dirty="0">
                          <a:solidFill>
                            <a:schemeClr val="tx1"/>
                          </a:solidFill>
                          <a:effectLst/>
                          <a:latin typeface="+mn-lt"/>
                          <a:ea typeface="+mn-ea"/>
                          <a:cs typeface="Arial" panose="020B0604020202020204" pitchFamily="34" charset="0"/>
                        </a:rPr>
                        <a:t>5</a:t>
                      </a:r>
                    </a:p>
                  </a:txBody>
                  <a:tcPr marL="0" marR="0" marT="0" marB="0" anchor="ctr">
                    <a:solidFill>
                      <a:schemeClr val="bg1">
                        <a:lumMod val="85000"/>
                      </a:schemeClr>
                    </a:solidFill>
                  </a:tcPr>
                </a:tc>
                <a:tc>
                  <a:txBody>
                    <a:bodyPr/>
                    <a:lstStyle/>
                    <a:p>
                      <a:pPr marL="0" algn="ctr" defTabSz="914400" rtl="0" eaLnBrk="1" fontAlgn="b" latinLnBrk="0" hangingPunct="1"/>
                      <a:r>
                        <a:rPr lang="it-IT" sz="1100" b="1" i="0" u="none" strike="noStrike" kern="1200" dirty="0">
                          <a:solidFill>
                            <a:schemeClr val="tx1"/>
                          </a:solidFill>
                          <a:effectLst/>
                          <a:latin typeface="+mn-lt"/>
                          <a:ea typeface="+mn-ea"/>
                          <a:cs typeface="Arial" panose="020B0604020202020204" pitchFamily="34" charset="0"/>
                        </a:rPr>
                        <a:t>0</a:t>
                      </a:r>
                    </a:p>
                  </a:txBody>
                  <a:tcPr marL="0" marR="0" marT="0" marB="0" anchor="ctr">
                    <a:solidFill>
                      <a:schemeClr val="bg1">
                        <a:lumMod val="85000"/>
                      </a:schemeClr>
                    </a:solidFill>
                  </a:tcPr>
                </a:tc>
                <a:tc>
                  <a:txBody>
                    <a:bodyPr/>
                    <a:lstStyle/>
                    <a:p>
                      <a:pPr marL="0" algn="ctr" defTabSz="914400" rtl="0" eaLnBrk="1" fontAlgn="b" latinLnBrk="0" hangingPunct="1"/>
                      <a:r>
                        <a:rPr lang="it-IT" sz="1100" b="1" i="0" u="none" strike="noStrike" kern="1200" dirty="0">
                          <a:solidFill>
                            <a:schemeClr val="tx1"/>
                          </a:solidFill>
                          <a:effectLst/>
                          <a:latin typeface="+mn-lt"/>
                          <a:ea typeface="+mn-ea"/>
                          <a:cs typeface="Arial" panose="020B0604020202020204" pitchFamily="34" charset="0"/>
                        </a:rPr>
                        <a:t>0</a:t>
                      </a:r>
                    </a:p>
                  </a:txBody>
                  <a:tcPr marL="0" marR="0" marT="0" marB="0" anchor="ctr">
                    <a:solidFill>
                      <a:schemeClr val="bg1">
                        <a:lumMod val="85000"/>
                      </a:schemeClr>
                    </a:solidFill>
                  </a:tcPr>
                </a:tc>
                <a:tc>
                  <a:txBody>
                    <a:bodyPr/>
                    <a:lstStyle/>
                    <a:p>
                      <a:pPr marL="0" algn="ctr" defTabSz="914400" rtl="0" eaLnBrk="1" fontAlgn="b" latinLnBrk="0" hangingPunct="1"/>
                      <a:r>
                        <a:rPr lang="it-IT" sz="1100" b="1" i="0" u="none" strike="noStrike" kern="1200" dirty="0" smtClean="0">
                          <a:solidFill>
                            <a:schemeClr val="tx1"/>
                          </a:solidFill>
                          <a:effectLst/>
                          <a:latin typeface="+mn-lt"/>
                          <a:ea typeface="+mn-ea"/>
                          <a:cs typeface="Arial" panose="020B0604020202020204" pitchFamily="34" charset="0"/>
                        </a:rPr>
                        <a:t>0</a:t>
                      </a:r>
                      <a:endParaRPr lang="it-IT" sz="1100" b="1" i="0" u="none" strike="noStrike" kern="1200" dirty="0">
                        <a:solidFill>
                          <a:schemeClr val="tx1"/>
                        </a:solidFill>
                        <a:effectLst/>
                        <a:latin typeface="+mn-lt"/>
                        <a:ea typeface="+mn-ea"/>
                        <a:cs typeface="Arial" panose="020B0604020202020204" pitchFamily="34" charset="0"/>
                      </a:endParaRPr>
                    </a:p>
                  </a:txBody>
                  <a:tcPr marL="0" marR="0" marT="0" marB="0" anchor="ctr">
                    <a:solidFill>
                      <a:schemeClr val="bg1">
                        <a:lumMod val="85000"/>
                      </a:schemeClr>
                    </a:solidFill>
                  </a:tcPr>
                </a:tc>
              </a:tr>
            </a:tbl>
          </a:graphicData>
        </a:graphic>
      </p:graphicFrame>
      <p:graphicFrame>
        <p:nvGraphicFramePr>
          <p:cNvPr id="12" name="Tabella 11"/>
          <p:cNvGraphicFramePr>
            <a:graphicFrameLocks noGrp="1"/>
          </p:cNvGraphicFramePr>
          <p:nvPr>
            <p:extLst>
              <p:ext uri="{D42A27DB-BD31-4B8C-83A1-F6EECF244321}">
                <p14:modId xmlns:p14="http://schemas.microsoft.com/office/powerpoint/2010/main" val="193852952"/>
              </p:ext>
            </p:extLst>
          </p:nvPr>
        </p:nvGraphicFramePr>
        <p:xfrm>
          <a:off x="1049419" y="4827826"/>
          <a:ext cx="5191043" cy="895032"/>
        </p:xfrm>
        <a:graphic>
          <a:graphicData uri="http://schemas.openxmlformats.org/drawingml/2006/table">
            <a:tbl>
              <a:tblPr firstRow="1" firstCol="1">
                <a:tableStyleId>{F5AB1C69-6EDB-4FF4-983F-18BD219EF322}</a:tableStyleId>
              </a:tblPr>
              <a:tblGrid>
                <a:gridCol w="1242144"/>
                <a:gridCol w="1334840"/>
                <a:gridCol w="1371918"/>
                <a:gridCol w="1242141"/>
              </a:tblGrid>
              <a:tr h="253992">
                <a:tc>
                  <a:txBody>
                    <a:bodyPr/>
                    <a:lstStyle/>
                    <a:p>
                      <a:pPr algn="l" fontAlgn="b"/>
                      <a:endParaRPr lang="it-IT" sz="1000" b="0" i="0" u="none" strike="noStrike" dirty="0">
                        <a:solidFill>
                          <a:schemeClr val="tx1"/>
                        </a:solidFill>
                        <a:effectLst/>
                        <a:latin typeface="+mn-lt"/>
                        <a:cs typeface="Arial" panose="020B0604020202020204" pitchFamily="34" charset="0"/>
                      </a:endParaRPr>
                    </a:p>
                  </a:txBody>
                  <a:tcPr marL="0" marR="0" marT="0" marB="0" anchor="ctr">
                    <a:noFill/>
                  </a:tcPr>
                </a:tc>
                <a:tc>
                  <a:txBody>
                    <a:bodyPr/>
                    <a:lstStyle/>
                    <a:p>
                      <a:pPr algn="ctr" fontAlgn="b"/>
                      <a:r>
                        <a:rPr lang="it-IT" sz="1000" b="1" u="none" strike="noStrike" dirty="0" smtClean="0">
                          <a:solidFill>
                            <a:schemeClr val="tx1"/>
                          </a:solidFill>
                          <a:effectLst/>
                          <a:latin typeface="Arial" panose="020B0604020202020204" pitchFamily="34" charset="0"/>
                          <a:cs typeface="Arial" panose="020B0604020202020204" pitchFamily="34" charset="0"/>
                        </a:rPr>
                        <a:t>Aventi diritto</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1" u="none" strike="noStrike" dirty="0">
                          <a:solidFill>
                            <a:schemeClr val="tx1"/>
                          </a:solidFill>
                          <a:effectLst/>
                          <a:latin typeface="Arial" panose="020B0604020202020204" pitchFamily="34" charset="0"/>
                          <a:cs typeface="Arial" panose="020B0604020202020204" pitchFamily="34" charset="0"/>
                        </a:rPr>
                        <a:t>&lt; 3 anni RETRIBUITA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000" b="1" u="none" strike="noStrike" dirty="0">
                          <a:solidFill>
                            <a:schemeClr val="tx1"/>
                          </a:solidFill>
                          <a:effectLst/>
                          <a:latin typeface="Arial" panose="020B0604020202020204" pitchFamily="34" charset="0"/>
                          <a:cs typeface="Arial" panose="020B0604020202020204" pitchFamily="34" charset="0"/>
                        </a:rPr>
                        <a:t>&gt; 3 anni NON RETRIBUITA</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r>
              <a:tr h="300774">
                <a:tc>
                  <a:txBody>
                    <a:bodyPr/>
                    <a:lstStyle/>
                    <a:p>
                      <a:pPr marL="72000" algn="l" fontAlgn="b"/>
                      <a:r>
                        <a:rPr lang="it-IT" sz="1000" b="1" u="none" strike="noStrike" dirty="0" smtClean="0">
                          <a:solidFill>
                            <a:schemeClr val="tx1"/>
                          </a:solidFill>
                          <a:effectLst/>
                          <a:latin typeface="Arial" panose="020B0604020202020204" pitchFamily="34" charset="0"/>
                          <a:cs typeface="Arial" panose="020B0604020202020204" pitchFamily="34" charset="0"/>
                        </a:rPr>
                        <a:t>Donne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100" b="1" u="none" strike="noStrike" dirty="0">
                          <a:effectLst/>
                          <a:latin typeface="+mn-lt"/>
                        </a:rPr>
                        <a:t>16</a:t>
                      </a:r>
                      <a:endParaRPr lang="it-IT" sz="1100" b="1" i="0" u="none" strike="noStrike" dirty="0">
                        <a:solidFill>
                          <a:srgbClr val="3366FF"/>
                        </a:solidFill>
                        <a:effectLst/>
                        <a:latin typeface="+mn-lt"/>
                      </a:endParaRPr>
                    </a:p>
                  </a:txBody>
                  <a:tcPr marL="0" marR="0" marT="0" marB="0" anchor="ctr">
                    <a:solidFill>
                      <a:schemeClr val="bg1">
                        <a:lumMod val="85000"/>
                      </a:schemeClr>
                    </a:solidFill>
                  </a:tcPr>
                </a:tc>
                <a:tc>
                  <a:txBody>
                    <a:bodyPr/>
                    <a:lstStyle/>
                    <a:p>
                      <a:pPr algn="ctr" fontAlgn="b"/>
                      <a:r>
                        <a:rPr lang="it-IT" sz="1100" b="1" u="none" strike="noStrike" dirty="0">
                          <a:effectLst/>
                          <a:latin typeface="+mn-lt"/>
                        </a:rPr>
                        <a:t>8</a:t>
                      </a:r>
                      <a:endParaRPr lang="it-IT" sz="1100" b="1" i="0" u="none" strike="noStrike" dirty="0">
                        <a:solidFill>
                          <a:srgbClr val="3366FF"/>
                        </a:solidFill>
                        <a:effectLst/>
                        <a:latin typeface="+mn-lt"/>
                      </a:endParaRPr>
                    </a:p>
                  </a:txBody>
                  <a:tcPr marL="0" marR="0" marT="0" marB="0" anchor="ctr">
                    <a:solidFill>
                      <a:schemeClr val="bg1">
                        <a:lumMod val="85000"/>
                      </a:schemeClr>
                    </a:solidFill>
                  </a:tcPr>
                </a:tc>
                <a:tc>
                  <a:txBody>
                    <a:bodyPr/>
                    <a:lstStyle/>
                    <a:p>
                      <a:pPr algn="ctr" fontAlgn="b"/>
                      <a:r>
                        <a:rPr lang="it-IT" sz="1100" b="1" u="none" strike="noStrike" dirty="0">
                          <a:effectLst/>
                          <a:latin typeface="+mn-lt"/>
                        </a:rPr>
                        <a:t>3</a:t>
                      </a:r>
                      <a:endParaRPr lang="it-IT" sz="1100" b="1" i="0" u="none" strike="noStrike" dirty="0">
                        <a:solidFill>
                          <a:srgbClr val="3366FF"/>
                        </a:solidFill>
                        <a:effectLst/>
                        <a:latin typeface="+mn-lt"/>
                      </a:endParaRPr>
                    </a:p>
                  </a:txBody>
                  <a:tcPr marL="0" marR="0" marT="0" marB="0" anchor="ctr">
                    <a:solidFill>
                      <a:schemeClr val="bg1">
                        <a:lumMod val="85000"/>
                      </a:schemeClr>
                    </a:solidFill>
                  </a:tcPr>
                </a:tc>
              </a:tr>
              <a:tr h="289458">
                <a:tc>
                  <a:txBody>
                    <a:bodyPr/>
                    <a:lstStyle/>
                    <a:p>
                      <a:pPr marL="72000" marR="0" indent="0" algn="l" defTabSz="914400" rtl="0" eaLnBrk="1" fontAlgn="b" latinLnBrk="0" hangingPunct="1">
                        <a:lnSpc>
                          <a:spcPct val="100000"/>
                        </a:lnSpc>
                        <a:spcBef>
                          <a:spcPts val="0"/>
                        </a:spcBef>
                        <a:spcAft>
                          <a:spcPts val="0"/>
                        </a:spcAft>
                        <a:buClrTx/>
                        <a:buSzTx/>
                        <a:buFontTx/>
                        <a:buNone/>
                        <a:tabLst/>
                        <a:defRPr/>
                      </a:pPr>
                      <a:r>
                        <a:rPr lang="it-IT" sz="1000" b="1" u="none" strike="noStrike" dirty="0" smtClean="0">
                          <a:solidFill>
                            <a:schemeClr val="tx1"/>
                          </a:solidFill>
                          <a:effectLst/>
                          <a:latin typeface="Arial" panose="020B0604020202020204" pitchFamily="34" charset="0"/>
                          <a:cs typeface="Arial" panose="020B0604020202020204" pitchFamily="34" charset="0"/>
                        </a:rPr>
                        <a:t>Uomini</a:t>
                      </a:r>
                      <a:endParaRPr lang="it-IT" sz="1000" b="1" i="0" u="none" strike="noStrike" dirty="0" smtClean="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accent6">
                        <a:lumMod val="60000"/>
                        <a:lumOff val="40000"/>
                      </a:schemeClr>
                    </a:solidFill>
                  </a:tcPr>
                </a:tc>
                <a:tc>
                  <a:txBody>
                    <a:bodyPr/>
                    <a:lstStyle/>
                    <a:p>
                      <a:pPr algn="ctr" fontAlgn="b"/>
                      <a:r>
                        <a:rPr lang="it-IT" sz="1100" b="1" u="none" strike="noStrike" dirty="0">
                          <a:effectLst/>
                          <a:latin typeface="+mn-lt"/>
                        </a:rPr>
                        <a:t>5</a:t>
                      </a:r>
                      <a:endParaRPr lang="it-IT" sz="1100" b="1" i="0" u="none" strike="noStrike" dirty="0">
                        <a:solidFill>
                          <a:srgbClr val="3366FF"/>
                        </a:solidFill>
                        <a:effectLst/>
                        <a:latin typeface="+mn-lt"/>
                      </a:endParaRPr>
                    </a:p>
                  </a:txBody>
                  <a:tcPr marL="0" marR="0" marT="0" marB="0" anchor="ctr">
                    <a:solidFill>
                      <a:schemeClr val="bg1">
                        <a:lumMod val="85000"/>
                      </a:schemeClr>
                    </a:solidFill>
                  </a:tcPr>
                </a:tc>
                <a:tc>
                  <a:txBody>
                    <a:bodyPr/>
                    <a:lstStyle/>
                    <a:p>
                      <a:pPr algn="ctr" fontAlgn="b"/>
                      <a:r>
                        <a:rPr lang="it-IT" sz="1100" b="1" u="none" strike="noStrike" dirty="0">
                          <a:effectLst/>
                          <a:latin typeface="+mn-lt"/>
                        </a:rPr>
                        <a:t>1</a:t>
                      </a:r>
                      <a:endParaRPr lang="it-IT" sz="1100" b="1" i="0" u="none" strike="noStrike" dirty="0">
                        <a:solidFill>
                          <a:srgbClr val="3366FF"/>
                        </a:solidFill>
                        <a:effectLst/>
                        <a:latin typeface="+mn-lt"/>
                      </a:endParaRPr>
                    </a:p>
                  </a:txBody>
                  <a:tcPr marL="0" marR="0" marT="0" marB="0" anchor="ctr">
                    <a:solidFill>
                      <a:schemeClr val="bg1">
                        <a:lumMod val="85000"/>
                      </a:schemeClr>
                    </a:solidFill>
                  </a:tcPr>
                </a:tc>
                <a:tc>
                  <a:txBody>
                    <a:bodyPr/>
                    <a:lstStyle/>
                    <a:p>
                      <a:pPr algn="ctr" fontAlgn="b"/>
                      <a:r>
                        <a:rPr lang="it-IT" sz="1100" b="1" u="none" strike="noStrike" dirty="0">
                          <a:effectLst/>
                          <a:latin typeface="+mn-lt"/>
                        </a:rPr>
                        <a:t>2</a:t>
                      </a:r>
                      <a:endParaRPr lang="it-IT" sz="1100" b="1" i="0" u="none" strike="noStrike" dirty="0">
                        <a:solidFill>
                          <a:srgbClr val="3366FF"/>
                        </a:solidFill>
                        <a:effectLst/>
                        <a:latin typeface="+mn-lt"/>
                      </a:endParaRPr>
                    </a:p>
                  </a:txBody>
                  <a:tcPr marL="0" marR="0" marT="0" marB="0" anchor="ctr">
                    <a:solidFill>
                      <a:schemeClr val="bg1">
                        <a:lumMod val="85000"/>
                      </a:schemeClr>
                    </a:solidFill>
                  </a:tcPr>
                </a:tc>
              </a:tr>
            </a:tbl>
          </a:graphicData>
        </a:graphic>
      </p:graphicFrame>
      <p:sp>
        <p:nvSpPr>
          <p:cNvPr id="3" name="Rettangolo 2"/>
          <p:cNvSpPr/>
          <p:nvPr/>
        </p:nvSpPr>
        <p:spPr>
          <a:xfrm>
            <a:off x="424940" y="3538368"/>
            <a:ext cx="11261538" cy="954107"/>
          </a:xfrm>
          <a:prstGeom prst="rect">
            <a:avLst/>
          </a:prstGeom>
        </p:spPr>
        <p:txBody>
          <a:bodyPr wrap="square">
            <a:spAutoFit/>
          </a:bodyPr>
          <a:lstStyle/>
          <a:p>
            <a:pPr algn="just">
              <a:spcBef>
                <a:spcPts val="1000"/>
              </a:spcBef>
              <a:spcAft>
                <a:spcPts val="0"/>
              </a:spcAft>
            </a:pPr>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In coerenza con la normativa in materia si riporta, inoltre, il numero di unità di personale che ha usufruito, nel corso </a:t>
            </a:r>
            <a:r>
              <a:rPr lang="it-IT" sz="1100" dirty="0" smtClean="0">
                <a:solidFill>
                  <a:srgbClr val="5F5748"/>
                </a:solidFill>
                <a:latin typeface="Arial" panose="020B0604020202020204" pitchFamily="34" charset="0"/>
                <a:ea typeface="Cambria" panose="02040503050406030204" pitchFamily="18" charset="0"/>
                <a:cs typeface="Arial" panose="020B0604020202020204" pitchFamily="34" charset="0"/>
              </a:rPr>
              <a:t>del 2013, </a:t>
            </a:r>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di </a:t>
            </a:r>
            <a:r>
              <a:rPr lang="it-IT" sz="1200" b="1" dirty="0">
                <a:solidFill>
                  <a:srgbClr val="5F5748"/>
                </a:solidFill>
                <a:latin typeface="Arial" panose="020B0604020202020204" pitchFamily="34" charset="0"/>
                <a:ea typeface="Cambria" panose="02040503050406030204" pitchFamily="18" charset="0"/>
                <a:cs typeface="Arial" panose="020B0604020202020204" pitchFamily="34" charset="0"/>
              </a:rPr>
              <a:t>giorni di malattia per prendersi cura dei </a:t>
            </a:r>
            <a:r>
              <a:rPr lang="it-IT" sz="1200" b="1" dirty="0" smtClean="0">
                <a:solidFill>
                  <a:srgbClr val="5F5748"/>
                </a:solidFill>
                <a:latin typeface="Arial" panose="020B0604020202020204" pitchFamily="34" charset="0"/>
                <a:ea typeface="Cambria" panose="02040503050406030204" pitchFamily="18" charset="0"/>
                <a:cs typeface="Arial" panose="020B0604020202020204" pitchFamily="34" charset="0"/>
              </a:rPr>
              <a:t>figli</a:t>
            </a:r>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 Anche in questo caso viene effettuato una distinzione tra unità di personale che ha usufruito: </a:t>
            </a:r>
            <a:endParaRPr lang="it-IT" sz="1100" dirty="0">
              <a:solidFill>
                <a:srgbClr val="595959"/>
              </a:solidFill>
              <a:latin typeface="Arial" panose="020B0604020202020204" pitchFamily="34" charset="0"/>
              <a:ea typeface="Cambria" panose="02040503050406030204" pitchFamily="18" charset="0"/>
              <a:cs typeface="Arial" panose="020B0604020202020204" pitchFamily="34" charset="0"/>
            </a:endParaRPr>
          </a:p>
          <a:p>
            <a:pPr marL="342900" lvl="0" indent="-342900" algn="just">
              <a:spcBef>
                <a:spcPts val="600"/>
              </a:spcBef>
              <a:spcAft>
                <a:spcPts val="0"/>
              </a:spcAft>
              <a:buFont typeface="Wingdings" panose="05000000000000000000" pitchFamily="2" charset="2"/>
              <a:buChar char=""/>
              <a:tabLst>
                <a:tab pos="457200" algn="l"/>
              </a:tabLst>
            </a:pPr>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di giorni di malattia per bambini inferiori a tre anni (assenza retribuita sino ad un massimo di 30 gg/anno)</a:t>
            </a:r>
            <a:endParaRPr lang="it-IT" sz="1100" dirty="0">
              <a:solidFill>
                <a:srgbClr val="595959"/>
              </a:solidFill>
              <a:latin typeface="Arial" panose="020B0604020202020204" pitchFamily="34" charset="0"/>
              <a:ea typeface="Cambria" panose="02040503050406030204" pitchFamily="18" charset="0"/>
              <a:cs typeface="Arial" panose="020B0604020202020204" pitchFamily="34" charset="0"/>
            </a:endParaRPr>
          </a:p>
          <a:p>
            <a:pPr marL="342900" lvl="0" indent="-342900" algn="just">
              <a:spcBef>
                <a:spcPts val="600"/>
              </a:spcBef>
              <a:spcAft>
                <a:spcPts val="0"/>
              </a:spcAft>
              <a:buFont typeface="Wingdings" panose="05000000000000000000" pitchFamily="2" charset="2"/>
              <a:buChar char=""/>
              <a:tabLst>
                <a:tab pos="457200" algn="l"/>
              </a:tabLst>
            </a:pPr>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di giorni di malattia per bambini &gt; di 3 anni e &lt; di anni 8 (assenza non retribuita sino ad un massimo di 5 gg/anno)</a:t>
            </a:r>
            <a:endParaRPr lang="it-IT" sz="1100" dirty="0">
              <a:solidFill>
                <a:srgbClr val="595959"/>
              </a:solidFill>
              <a:effectLst/>
              <a:latin typeface="Arial" panose="020B0604020202020204" pitchFamily="34" charset="0"/>
              <a:ea typeface="Cambria" panose="02040503050406030204" pitchFamily="18" charset="0"/>
              <a:cs typeface="Arial" panose="020B0604020202020204" pitchFamily="34" charset="0"/>
            </a:endParaRPr>
          </a:p>
        </p:txBody>
      </p:sp>
      <p:sp>
        <p:nvSpPr>
          <p:cNvPr id="10"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5" name="Gruppo 14"/>
          <p:cNvGrpSpPr/>
          <p:nvPr/>
        </p:nvGrpSpPr>
        <p:grpSpPr>
          <a:xfrm>
            <a:off x="2493963" y="126206"/>
            <a:ext cx="9394602" cy="430429"/>
            <a:chOff x="2341563" y="107618"/>
            <a:chExt cx="9394602" cy="430429"/>
          </a:xfrm>
        </p:grpSpPr>
        <p:sp>
          <p:nvSpPr>
            <p:cNvPr id="16"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Segnaposto numero diapositiva 3"/>
          <p:cNvSpPr>
            <a:spLocks noGrp="1"/>
          </p:cNvSpPr>
          <p:nvPr>
            <p:ph type="sldNum" sz="quarter" idx="12"/>
          </p:nvPr>
        </p:nvSpPr>
        <p:spPr>
          <a:xfrm>
            <a:off x="9448800" y="6492875"/>
            <a:ext cx="2743200" cy="365125"/>
          </a:xfrm>
        </p:spPr>
        <p:txBody>
          <a:bodyPr/>
          <a:lstStyle/>
          <a:p>
            <a:fld id="{98D9D6CD-C7D4-42E0-A31B-525549CA2A1D}" type="slidenum">
              <a:rPr lang="it-IT" smtClean="0"/>
              <a:t>77</a:t>
            </a:fld>
            <a:endParaRPr lang="it-IT" dirty="0"/>
          </a:p>
        </p:txBody>
      </p:sp>
    </p:spTree>
    <p:extLst>
      <p:ext uri="{BB962C8B-B14F-4D97-AF65-F5344CB8AC3E}">
        <p14:creationId xmlns:p14="http://schemas.microsoft.com/office/powerpoint/2010/main" val="314680165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427863" y="6492875"/>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78</a:t>
            </a:fld>
            <a:endParaRPr lang="it-IT" sz="1400" dirty="0"/>
          </a:p>
        </p:txBody>
      </p:sp>
      <p:sp>
        <p:nvSpPr>
          <p:cNvPr id="19" name="Rettangolo 18"/>
          <p:cNvSpPr/>
          <p:nvPr/>
        </p:nvSpPr>
        <p:spPr>
          <a:xfrm>
            <a:off x="471181" y="1356200"/>
            <a:ext cx="3520955" cy="800219"/>
          </a:xfrm>
          <a:prstGeom prst="rect">
            <a:avLst/>
          </a:prstGeom>
        </p:spPr>
        <p:txBody>
          <a:bodyPr wrap="square">
            <a:spAutoFit/>
          </a:bodyPr>
          <a:lstStyle/>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rPr>
              <a:t>Al 31/12/2013 risultano in essere 9 contratti di lavoro flessibile. Si riportano,, le informazioni sui </a:t>
            </a:r>
            <a:r>
              <a:rPr lang="it-IT" sz="1200" b="1" dirty="0" smtClean="0">
                <a:solidFill>
                  <a:srgbClr val="5F5748"/>
                </a:solidFill>
                <a:latin typeface="Arial" panose="020B0604020202020204" pitchFamily="34" charset="0"/>
                <a:ea typeface="Cambria" panose="02040503050406030204" pitchFamily="18" charset="0"/>
              </a:rPr>
              <a:t>contratti di lavoro flessibile </a:t>
            </a:r>
            <a:r>
              <a:rPr lang="it-IT" sz="1100" dirty="0" smtClean="0">
                <a:solidFill>
                  <a:srgbClr val="5F5748"/>
                </a:solidFill>
                <a:latin typeface="Arial" panose="020B0604020202020204" pitchFamily="34" charset="0"/>
                <a:ea typeface="Cambria" panose="02040503050406030204" pitchFamily="18" charset="0"/>
              </a:rPr>
              <a:t>vigenti nel 2013 in ottica di genere</a:t>
            </a:r>
          </a:p>
        </p:txBody>
      </p:sp>
      <p:pic>
        <p:nvPicPr>
          <p:cNvPr id="3" name="Immagine 2"/>
          <p:cNvPicPr>
            <a:picLocks noChangeAspect="1"/>
          </p:cNvPicPr>
          <p:nvPr/>
        </p:nvPicPr>
        <p:blipFill>
          <a:blip r:embed="rId2"/>
          <a:stretch>
            <a:fillRect/>
          </a:stretch>
        </p:blipFill>
        <p:spPr>
          <a:xfrm>
            <a:off x="4255789" y="846592"/>
            <a:ext cx="4843533" cy="2908700"/>
          </a:xfrm>
          <a:prstGeom prst="rect">
            <a:avLst/>
          </a:prstGeom>
        </p:spPr>
      </p:pic>
      <p:graphicFrame>
        <p:nvGraphicFramePr>
          <p:cNvPr id="15" name="Tabella 14"/>
          <p:cNvGraphicFramePr>
            <a:graphicFrameLocks noGrp="1"/>
          </p:cNvGraphicFramePr>
          <p:nvPr>
            <p:extLst>
              <p:ext uri="{D42A27DB-BD31-4B8C-83A1-F6EECF244321}">
                <p14:modId xmlns:p14="http://schemas.microsoft.com/office/powerpoint/2010/main" val="2177434920"/>
              </p:ext>
            </p:extLst>
          </p:nvPr>
        </p:nvGraphicFramePr>
        <p:xfrm>
          <a:off x="5982420" y="5204653"/>
          <a:ext cx="1550020" cy="895327"/>
        </p:xfrm>
        <a:graphic>
          <a:graphicData uri="http://schemas.openxmlformats.org/drawingml/2006/table">
            <a:tbl>
              <a:tblPr firstRow="1" firstCol="1">
                <a:tableStyleId>{F5AB1C69-6EDB-4FF4-983F-18BD219EF322}</a:tableStyleId>
              </a:tblPr>
              <a:tblGrid>
                <a:gridCol w="769434"/>
                <a:gridCol w="780586"/>
              </a:tblGrid>
              <a:tr h="180653">
                <a:tc>
                  <a:txBody>
                    <a:bodyPr/>
                    <a:lstStyle/>
                    <a:p>
                      <a:pPr algn="l" fontAlgn="b"/>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noFill/>
                  </a:tcPr>
                </a:tc>
                <a:tc>
                  <a:txBody>
                    <a:bodyPr/>
                    <a:lstStyle/>
                    <a:p>
                      <a:pPr algn="ctr" fontAlgn="b"/>
                      <a:r>
                        <a:rPr lang="it-IT" sz="1000" b="1" i="0" u="none" strike="noStrike" dirty="0" smtClean="0">
                          <a:solidFill>
                            <a:schemeClr val="tx1"/>
                          </a:solidFill>
                          <a:effectLst/>
                          <a:latin typeface="Arial" panose="020B0604020202020204" pitchFamily="34" charset="0"/>
                          <a:cs typeface="Arial" panose="020B0604020202020204" pitchFamily="34" charset="0"/>
                        </a:rPr>
                        <a:t>Ore</a:t>
                      </a:r>
                      <a:r>
                        <a:rPr lang="it-IT" sz="1000" b="1" i="0" u="none" strike="noStrike" baseline="0" dirty="0" smtClean="0">
                          <a:solidFill>
                            <a:schemeClr val="tx1"/>
                          </a:solidFill>
                          <a:effectLst/>
                          <a:latin typeface="Arial" panose="020B0604020202020204" pitchFamily="34" charset="0"/>
                          <a:cs typeface="Arial" panose="020B0604020202020204" pitchFamily="34" charset="0"/>
                        </a:rPr>
                        <a:t> medie di formazione</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r>
              <a:tr h="300924">
                <a:tc>
                  <a:txBody>
                    <a:bodyPr/>
                    <a:lstStyle/>
                    <a:p>
                      <a:pPr marL="72000" algn="l" fontAlgn="b"/>
                      <a:r>
                        <a:rPr lang="it-IT" sz="1000" u="none" strike="noStrike" dirty="0" smtClean="0">
                          <a:solidFill>
                            <a:schemeClr val="tx1"/>
                          </a:solidFill>
                          <a:effectLst/>
                          <a:latin typeface="Arial" panose="020B0604020202020204" pitchFamily="34" charset="0"/>
                          <a:cs typeface="Arial" panose="020B0604020202020204" pitchFamily="34" charset="0"/>
                        </a:rPr>
                        <a:t>Donne </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30</a:t>
                      </a:r>
                    </a:p>
                  </a:txBody>
                  <a:tcPr marL="0" marR="0" marT="0" marB="0" anchor="ctr">
                    <a:solidFill>
                      <a:schemeClr val="bg1">
                        <a:lumMod val="85000"/>
                      </a:schemeClr>
                    </a:solidFill>
                  </a:tcPr>
                </a:tc>
              </a:tr>
              <a:tr h="289603">
                <a:tc>
                  <a:txBody>
                    <a:bodyPr/>
                    <a:lstStyle/>
                    <a:p>
                      <a:pPr marL="72000" algn="l" fontAlgn="b"/>
                      <a:r>
                        <a:rPr lang="it-IT" sz="1000" u="none" strike="noStrike" dirty="0" smtClean="0">
                          <a:solidFill>
                            <a:schemeClr val="tx1"/>
                          </a:solidFill>
                          <a:effectLst/>
                          <a:latin typeface="Arial" panose="020B0604020202020204" pitchFamily="34" charset="0"/>
                          <a:cs typeface="Arial" panose="020B0604020202020204" pitchFamily="34" charset="0"/>
                        </a:rPr>
                        <a:t>Uomini</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c>
                  <a:txBody>
                    <a:bodyPr/>
                    <a:lstStyle/>
                    <a:p>
                      <a:pPr algn="ctr" fontAlgn="b"/>
                      <a:r>
                        <a:rPr lang="it-IT" sz="1000" u="none" strike="noStrike" dirty="0" smtClean="0">
                          <a:solidFill>
                            <a:schemeClr val="tx1"/>
                          </a:solidFill>
                          <a:effectLst/>
                          <a:latin typeface="Arial" panose="020B0604020202020204" pitchFamily="34" charset="0"/>
                          <a:cs typeface="Arial" panose="020B0604020202020204" pitchFamily="34" charset="0"/>
                        </a:rPr>
                        <a:t>35</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chemeClr val="bg1">
                        <a:lumMod val="85000"/>
                      </a:schemeClr>
                    </a:solidFill>
                  </a:tcPr>
                </a:tc>
              </a:tr>
            </a:tbl>
          </a:graphicData>
        </a:graphic>
      </p:graphicFrame>
      <p:pic>
        <p:nvPicPr>
          <p:cNvPr id="16" name="Immagine 15"/>
          <p:cNvPicPr>
            <a:picLocks noChangeAspect="1"/>
          </p:cNvPicPr>
          <p:nvPr/>
        </p:nvPicPr>
        <p:blipFill>
          <a:blip r:embed="rId3"/>
          <a:stretch>
            <a:fillRect/>
          </a:stretch>
        </p:blipFill>
        <p:spPr>
          <a:xfrm>
            <a:off x="7666254" y="4523663"/>
            <a:ext cx="3027766" cy="2181981"/>
          </a:xfrm>
          <a:prstGeom prst="rect">
            <a:avLst/>
          </a:prstGeom>
        </p:spPr>
      </p:pic>
      <p:sp>
        <p:nvSpPr>
          <p:cNvPr id="17" name="Rettangolo 16"/>
          <p:cNvSpPr/>
          <p:nvPr/>
        </p:nvSpPr>
        <p:spPr>
          <a:xfrm>
            <a:off x="372186" y="4184087"/>
            <a:ext cx="11516379" cy="484748"/>
          </a:xfrm>
          <a:prstGeom prst="rect">
            <a:avLst/>
          </a:prstGeom>
        </p:spPr>
        <p:txBody>
          <a:bodyPr wrap="square">
            <a:spAutoFit/>
          </a:bodyPr>
          <a:lstStyle/>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rPr>
              <a:t>Relativamente alla </a:t>
            </a:r>
            <a:r>
              <a:rPr lang="it-IT" sz="1200" b="1" dirty="0" smtClean="0">
                <a:solidFill>
                  <a:srgbClr val="5F5748"/>
                </a:solidFill>
                <a:latin typeface="Arial" panose="020B0604020202020204" pitchFamily="34" charset="0"/>
                <a:ea typeface="Cambria" panose="02040503050406030204" pitchFamily="18" charset="0"/>
              </a:rPr>
              <a:t>formazione</a:t>
            </a:r>
            <a:r>
              <a:rPr lang="it-IT" sz="1100" dirty="0" smtClean="0">
                <a:solidFill>
                  <a:srgbClr val="5F5748"/>
                </a:solidFill>
                <a:latin typeface="Arial" panose="020B0604020202020204" pitchFamily="34" charset="0"/>
                <a:ea typeface="Cambria" panose="02040503050406030204" pitchFamily="18" charset="0"/>
              </a:rPr>
              <a:t>, si rileva che nel corso del 2013 il </a:t>
            </a:r>
            <a:r>
              <a:rPr lang="it-IT" sz="1200" b="1" dirty="0" smtClean="0">
                <a:solidFill>
                  <a:srgbClr val="5F5748"/>
                </a:solidFill>
                <a:latin typeface="Arial" panose="020B0604020202020204" pitchFamily="34" charset="0"/>
                <a:ea typeface="Cambria" panose="02040503050406030204" pitchFamily="18" charset="0"/>
              </a:rPr>
              <a:t>personale di ruolo e flessibile  </a:t>
            </a:r>
            <a:r>
              <a:rPr lang="it-IT" sz="1100" dirty="0" smtClean="0">
                <a:solidFill>
                  <a:srgbClr val="5F5748"/>
                </a:solidFill>
                <a:latin typeface="Arial" panose="020B0604020202020204" pitchFamily="34" charset="0"/>
                <a:ea typeface="Cambria" panose="02040503050406030204" pitchFamily="18" charset="0"/>
              </a:rPr>
              <a:t>ha usufruito in media di 32 ore di formazione .</a:t>
            </a:r>
          </a:p>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rPr>
              <a:t>Le donne hanno beneficiato in media di 30 ore di formazione mentre gli uomini di 35 ore. </a:t>
            </a:r>
          </a:p>
        </p:txBody>
      </p:sp>
      <p:sp>
        <p:nvSpPr>
          <p:cNvPr id="11"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2" name="Immagine 7" descr="CAMCOManLOGOnew.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4" name="Gruppo 13"/>
          <p:cNvGrpSpPr/>
          <p:nvPr/>
        </p:nvGrpSpPr>
        <p:grpSpPr>
          <a:xfrm>
            <a:off x="2493963" y="126206"/>
            <a:ext cx="9394602" cy="430429"/>
            <a:chOff x="2341563" y="107618"/>
            <a:chExt cx="9394602" cy="430429"/>
          </a:xfrm>
        </p:grpSpPr>
        <p:sp>
          <p:nvSpPr>
            <p:cNvPr id="18"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0" name="Connettore 1 1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309929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416711" y="6491020"/>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79</a:t>
            </a:fld>
            <a:endParaRPr lang="it-IT" sz="1400" dirty="0"/>
          </a:p>
        </p:txBody>
      </p:sp>
      <p:sp>
        <p:nvSpPr>
          <p:cNvPr id="2" name="CasellaDiTesto 1"/>
          <p:cNvSpPr txBox="1"/>
          <p:nvPr/>
        </p:nvSpPr>
        <p:spPr>
          <a:xfrm>
            <a:off x="369848" y="1920895"/>
            <a:ext cx="11452303" cy="1508105"/>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rPr>
              <a:t>Le imprese femminili iscritte alla Camera di Commercio di Ancona a fine 2013 ammontano a 11.838 e sono cresciute di 11 unità negli ultimi 12 mesi, corrispondenti ad una </a:t>
            </a:r>
            <a:r>
              <a:rPr lang="it-IT" sz="1200" b="1" dirty="0">
                <a:solidFill>
                  <a:srgbClr val="5F5748"/>
                </a:solidFill>
                <a:latin typeface="Arial" panose="020B0604020202020204" pitchFamily="34" charset="0"/>
                <a:ea typeface="Cambria" panose="02040503050406030204" pitchFamily="18" charset="0"/>
              </a:rPr>
              <a:t>variazione percentuale positiva dello 0,09</a:t>
            </a:r>
            <a:r>
              <a:rPr lang="it-IT" sz="1200" b="1" dirty="0" smtClean="0">
                <a:solidFill>
                  <a:srgbClr val="5F5748"/>
                </a:solidFill>
                <a:latin typeface="Arial" panose="020B0604020202020204" pitchFamily="34" charset="0"/>
                <a:ea typeface="Cambria" panose="02040503050406030204" pitchFamily="18" charset="0"/>
              </a:rPr>
              <a:t>%</a:t>
            </a:r>
            <a:r>
              <a:rPr lang="it-IT" sz="1100" dirty="0" smtClean="0">
                <a:solidFill>
                  <a:srgbClr val="5F5748"/>
                </a:solidFill>
                <a:latin typeface="Arial" panose="020B0604020202020204" pitchFamily="34" charset="0"/>
                <a:ea typeface="Cambria" panose="02040503050406030204" pitchFamily="18" charset="0"/>
              </a:rPr>
              <a:t>.</a:t>
            </a:r>
            <a:endParaRPr lang="it-IT" sz="1100" dirty="0">
              <a:solidFill>
                <a:srgbClr val="5F5748"/>
              </a:solidFill>
              <a:latin typeface="Arial" panose="020B0604020202020204" pitchFamily="34" charset="0"/>
              <a:ea typeface="Cambria" panose="02040503050406030204" pitchFamily="18" charset="0"/>
            </a:endParaRPr>
          </a:p>
          <a:p>
            <a:pPr algn="just"/>
            <a:r>
              <a:rPr lang="it-IT" sz="1100" dirty="0">
                <a:solidFill>
                  <a:srgbClr val="5F5748"/>
                </a:solidFill>
                <a:latin typeface="Arial" panose="020B0604020202020204" pitchFamily="34" charset="0"/>
                <a:ea typeface="Cambria" panose="02040503050406030204" pitchFamily="18" charset="0"/>
              </a:rPr>
              <a:t>La generalità delle imprese doriche nello stesso periodo ha registrato un più lieve incremento, pari a 6 unità corrispondenti allo 0,01%. Si può dunque affermare che anche </a:t>
            </a:r>
            <a:r>
              <a:rPr lang="it-IT" sz="1200" b="1" dirty="0">
                <a:solidFill>
                  <a:srgbClr val="5F5748"/>
                </a:solidFill>
                <a:latin typeface="Arial" panose="020B0604020202020204" pitchFamily="34" charset="0"/>
                <a:ea typeface="Cambria" panose="02040503050406030204" pitchFamily="18" charset="0"/>
              </a:rPr>
              <a:t>nella provincia di Ancona l’imprenditoria femminile mostra una capacità di reagire alle difficoltà della congiuntura economica maggiore rispetto alla generalità delle imprese</a:t>
            </a:r>
            <a:r>
              <a:rPr lang="it-IT" sz="1100" dirty="0">
                <a:solidFill>
                  <a:srgbClr val="5F5748"/>
                </a:solidFill>
                <a:latin typeface="Arial" panose="020B0604020202020204" pitchFamily="34" charset="0"/>
                <a:ea typeface="Cambria" panose="02040503050406030204" pitchFamily="18" charset="0"/>
              </a:rPr>
              <a:t>.</a:t>
            </a:r>
          </a:p>
          <a:p>
            <a:pPr algn="just"/>
            <a:r>
              <a:rPr lang="it-IT" sz="1100" dirty="0">
                <a:solidFill>
                  <a:srgbClr val="5F5748"/>
                </a:solidFill>
                <a:latin typeface="Arial" panose="020B0604020202020204" pitchFamily="34" charset="0"/>
                <a:ea typeface="Cambria" panose="02040503050406030204" pitchFamily="18" charset="0"/>
              </a:rPr>
              <a:t> </a:t>
            </a:r>
          </a:p>
          <a:p>
            <a:pPr algn="just"/>
            <a:r>
              <a:rPr lang="it-IT" sz="1100" dirty="0">
                <a:solidFill>
                  <a:srgbClr val="5F5748"/>
                </a:solidFill>
                <a:latin typeface="Arial" panose="020B0604020202020204" pitchFamily="34" charset="0"/>
                <a:ea typeface="Cambria" panose="02040503050406030204" pitchFamily="18" charset="0"/>
              </a:rPr>
              <a:t>La dinamica dell’imprenditoria femminile nella provincia di Ancona è migliore di quanto si è verificato a livello regionale dove la variazione percentuale fra imprese donna registrate a fine 2013 e fine 2012 è stata negativa per 74 imprese e pari a  -0,17%. </a:t>
            </a:r>
          </a:p>
        </p:txBody>
      </p:sp>
      <p:sp>
        <p:nvSpPr>
          <p:cNvPr id="20" name="Rettangolo 17"/>
          <p:cNvSpPr>
            <a:spLocks noChangeArrowheads="1"/>
          </p:cNvSpPr>
          <p:nvPr/>
        </p:nvSpPr>
        <p:spPr bwMode="auto">
          <a:xfrm>
            <a:off x="369848" y="1599402"/>
            <a:ext cx="3743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100" b="1" i="1" u="sng" dirty="0" smtClean="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rPr>
              <a:t>Le imprese femminili</a:t>
            </a:r>
            <a:endParaRPr lang="it-IT" sz="1100" b="1" i="1" dirty="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12" name="Tabella 11"/>
          <p:cNvGraphicFramePr>
            <a:graphicFrameLocks noGrp="1"/>
          </p:cNvGraphicFramePr>
          <p:nvPr>
            <p:extLst>
              <p:ext uri="{D42A27DB-BD31-4B8C-83A1-F6EECF244321}">
                <p14:modId xmlns:p14="http://schemas.microsoft.com/office/powerpoint/2010/main" val="654911933"/>
              </p:ext>
            </p:extLst>
          </p:nvPr>
        </p:nvGraphicFramePr>
        <p:xfrm>
          <a:off x="431329" y="3558619"/>
          <a:ext cx="6055111" cy="2850122"/>
        </p:xfrm>
        <a:graphic>
          <a:graphicData uri="http://schemas.openxmlformats.org/drawingml/2006/table">
            <a:tbl>
              <a:tblPr firstCol="1">
                <a:tableStyleId>{F5AB1C69-6EDB-4FF4-983F-18BD219EF322}</a:tableStyleId>
              </a:tblPr>
              <a:tblGrid>
                <a:gridCol w="1334231"/>
                <a:gridCol w="1264002"/>
                <a:gridCol w="1349298"/>
                <a:gridCol w="1092819"/>
                <a:gridCol w="1014761"/>
              </a:tblGrid>
              <a:tr h="232745">
                <a:tc gridSpan="5">
                  <a:txBody>
                    <a:bodyPr/>
                    <a:lstStyle/>
                    <a:p>
                      <a:pPr marL="72000" algn="just">
                        <a:spcBef>
                          <a:spcPts val="300"/>
                        </a:spcBef>
                        <a:spcAft>
                          <a:spcPts val="0"/>
                        </a:spcAft>
                      </a:pPr>
                      <a:r>
                        <a:rPr lang="it-IT" sz="1200" dirty="0" smtClean="0">
                          <a:effectLst/>
                        </a:rPr>
                        <a:t>Imprese</a:t>
                      </a:r>
                      <a:r>
                        <a:rPr lang="it-IT" sz="1200" baseline="0" dirty="0" smtClean="0">
                          <a:effectLst/>
                        </a:rPr>
                        <a:t> femminili</a:t>
                      </a:r>
                      <a:endParaRPr lang="it-IT" sz="12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hMerge="1">
                  <a:txBody>
                    <a:bodyPr/>
                    <a:lstStyle/>
                    <a:p>
                      <a:pPr algn="just">
                        <a:spcBef>
                          <a:spcPts val="300"/>
                        </a:spcBef>
                        <a:spcAft>
                          <a:spcPts val="0"/>
                        </a:spcAft>
                      </a:pP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b"/>
                </a:tc>
                <a:tc hMerge="1">
                  <a:txBody>
                    <a:bodyPr/>
                    <a:lstStyle/>
                    <a:p>
                      <a:pPr algn="just">
                        <a:spcBef>
                          <a:spcPts val="300"/>
                        </a:spcBef>
                        <a:spcAft>
                          <a:spcPts val="0"/>
                        </a:spcAft>
                      </a:pP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b"/>
                </a:tc>
                <a:tc hMerge="1">
                  <a:txBody>
                    <a:bodyPr/>
                    <a:lstStyle/>
                    <a:p>
                      <a:pPr algn="just">
                        <a:spcBef>
                          <a:spcPts val="300"/>
                        </a:spcBef>
                        <a:spcAft>
                          <a:spcPts val="0"/>
                        </a:spcAft>
                      </a:pP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b"/>
                </a:tc>
                <a:tc hMerge="1">
                  <a:txBody>
                    <a:bodyPr/>
                    <a:lstStyle/>
                    <a:p>
                      <a:pPr algn="just">
                        <a:spcBef>
                          <a:spcPts val="300"/>
                        </a:spcBef>
                        <a:spcAft>
                          <a:spcPts val="0"/>
                        </a:spcAft>
                      </a:pP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b"/>
                </a:tc>
              </a:tr>
              <a:tr h="470451">
                <a:tc>
                  <a:txBody>
                    <a:bodyPr/>
                    <a:lstStyle/>
                    <a:p>
                      <a:pPr marL="72000" algn="just">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solidFill>
                      <a:schemeClr val="bg1"/>
                    </a:solidFill>
                  </a:tcPr>
                </a:tc>
                <a:tc>
                  <a:txBody>
                    <a:bodyPr/>
                    <a:lstStyle/>
                    <a:p>
                      <a:pPr algn="r">
                        <a:spcBef>
                          <a:spcPts val="300"/>
                        </a:spcBef>
                        <a:spcAft>
                          <a:spcPts val="0"/>
                        </a:spcAft>
                      </a:pPr>
                      <a:r>
                        <a:rPr lang="it-IT" sz="1100" dirty="0">
                          <a:effectLst/>
                        </a:rPr>
                        <a:t>Imprese registrate al 31/12/2013</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Imprese registrate al 31/12/2012</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variazione delle imprese registrate</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variazione %</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r h="192606">
                <a:tc>
                  <a:txBody>
                    <a:bodyPr/>
                    <a:lstStyle/>
                    <a:p>
                      <a:pPr marL="72000" algn="just">
                        <a:spcBef>
                          <a:spcPts val="300"/>
                        </a:spcBef>
                        <a:spcAft>
                          <a:spcPts val="0"/>
                        </a:spcAft>
                      </a:pPr>
                      <a:r>
                        <a:rPr lang="it-IT" sz="1100" dirty="0">
                          <a:effectLst/>
                        </a:rPr>
                        <a:t>Ancona</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11.838</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11.827</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11</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0,09</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r h="236175">
                <a:tc>
                  <a:txBody>
                    <a:bodyPr/>
                    <a:lstStyle/>
                    <a:p>
                      <a:pPr marL="72000" algn="just">
                        <a:spcBef>
                          <a:spcPts val="300"/>
                        </a:spcBef>
                        <a:spcAft>
                          <a:spcPts val="0"/>
                        </a:spcAft>
                      </a:pPr>
                      <a:r>
                        <a:rPr lang="it-IT" sz="1100">
                          <a:effectLst/>
                        </a:rPr>
                        <a:t>Marche</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42.603</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42.677</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-74</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-0,17</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r h="199686">
                <a:tc>
                  <a:txBody>
                    <a:bodyPr/>
                    <a:lstStyle/>
                    <a:p>
                      <a:pPr marL="72000" algn="just">
                        <a:spcBef>
                          <a:spcPts val="300"/>
                        </a:spcBef>
                        <a:spcAft>
                          <a:spcPts val="0"/>
                        </a:spcAft>
                      </a:pPr>
                      <a:r>
                        <a:rPr lang="it-IT" sz="1100">
                          <a:effectLst/>
                        </a:rPr>
                        <a:t>Italia</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1.429.897</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1.426.482</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3.415</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0,24</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r h="40332">
                <a:tc>
                  <a:txBody>
                    <a:bodyPr/>
                    <a:lstStyle/>
                    <a:p>
                      <a:pPr marL="72000" algn="just">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noFill/>
                  </a:tcPr>
                </a:tc>
                <a:tc>
                  <a:txBody>
                    <a:bodyPr/>
                    <a:lstStyle/>
                    <a:p>
                      <a:pPr algn="r">
                        <a:spcBef>
                          <a:spcPts val="300"/>
                        </a:spcBef>
                        <a:spcAft>
                          <a:spcPts val="0"/>
                        </a:spcAft>
                      </a:pPr>
                      <a:r>
                        <a:rPr lang="it-IT" sz="1100">
                          <a:effectLst/>
                        </a:rPr>
                        <a:t> </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noFill/>
                  </a:tcPr>
                </a:tc>
                <a:tc>
                  <a:txBody>
                    <a:bodyPr/>
                    <a:lstStyle/>
                    <a:p>
                      <a:pPr algn="r">
                        <a:spcBef>
                          <a:spcPts val="300"/>
                        </a:spcBef>
                        <a:spcAft>
                          <a:spcPts val="0"/>
                        </a:spcAft>
                      </a:pPr>
                      <a:r>
                        <a:rPr lang="it-IT" sz="1100">
                          <a:effectLst/>
                        </a:rPr>
                        <a:t> </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noFill/>
                  </a:tcPr>
                </a:tc>
                <a:tc>
                  <a:txBody>
                    <a:bodyPr/>
                    <a:lstStyle/>
                    <a:p>
                      <a:pPr algn="r">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noFill/>
                  </a:tcPr>
                </a:tc>
                <a:tc>
                  <a:txBody>
                    <a:bodyPr/>
                    <a:lstStyle/>
                    <a:p>
                      <a:pPr algn="r">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noFill/>
                  </a:tcPr>
                </a:tc>
              </a:tr>
              <a:tr h="268779">
                <a:tc gridSpan="5">
                  <a:txBody>
                    <a:bodyPr/>
                    <a:lstStyle/>
                    <a:p>
                      <a:pPr marL="72000" algn="just">
                        <a:spcBef>
                          <a:spcPts val="300"/>
                        </a:spcBef>
                        <a:spcAft>
                          <a:spcPts val="0"/>
                        </a:spcAft>
                      </a:pPr>
                      <a:r>
                        <a:rPr lang="it-IT" sz="1200" dirty="0" smtClean="0">
                          <a:effectLst/>
                        </a:rPr>
                        <a:t>Imprese senza distinzione di genere</a:t>
                      </a: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hMerge="1">
                  <a:txBody>
                    <a:bodyPr/>
                    <a:lstStyle/>
                    <a:p>
                      <a:endParaRPr lang="it-IT"/>
                    </a:p>
                  </a:txBody>
                  <a:tcPr/>
                </a:tc>
                <a:tc hMerge="1">
                  <a:txBody>
                    <a:bodyPr/>
                    <a:lstStyle/>
                    <a:p>
                      <a:pPr algn="r">
                        <a:spcBef>
                          <a:spcPts val="300"/>
                        </a:spcBef>
                        <a:spcAft>
                          <a:spcPts val="0"/>
                        </a:spcAft>
                      </a:pP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b"/>
                </a:tc>
                <a:tc hMerge="1">
                  <a:txBody>
                    <a:bodyPr/>
                    <a:lstStyle/>
                    <a:p>
                      <a:pPr algn="r">
                        <a:spcBef>
                          <a:spcPts val="300"/>
                        </a:spcBef>
                        <a:spcAft>
                          <a:spcPts val="0"/>
                        </a:spcAft>
                      </a:pP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b"/>
                </a:tc>
                <a:tc hMerge="1">
                  <a:txBody>
                    <a:bodyPr/>
                    <a:lstStyle/>
                    <a:p>
                      <a:pPr algn="r">
                        <a:spcBef>
                          <a:spcPts val="300"/>
                        </a:spcBef>
                        <a:spcAft>
                          <a:spcPts val="0"/>
                        </a:spcAft>
                      </a:pP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b"/>
                </a:tc>
              </a:tr>
              <a:tr h="504191">
                <a:tc>
                  <a:txBody>
                    <a:bodyPr/>
                    <a:lstStyle/>
                    <a:p>
                      <a:pPr marL="72000" algn="just">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solidFill>
                      <a:schemeClr val="bg1"/>
                    </a:solidFill>
                  </a:tcPr>
                </a:tc>
                <a:tc>
                  <a:txBody>
                    <a:bodyPr/>
                    <a:lstStyle/>
                    <a:p>
                      <a:pPr algn="r">
                        <a:spcBef>
                          <a:spcPts val="300"/>
                        </a:spcBef>
                        <a:spcAft>
                          <a:spcPts val="0"/>
                        </a:spcAft>
                      </a:pPr>
                      <a:r>
                        <a:rPr lang="it-IT" sz="1100" dirty="0">
                          <a:effectLst/>
                        </a:rPr>
                        <a:t>Imprese registrate al 31/12/2013</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Imprese registrate al 31/12/2012</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variazione delle imprese registrate</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variazione %</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r h="209487">
                <a:tc>
                  <a:txBody>
                    <a:bodyPr/>
                    <a:lstStyle/>
                    <a:p>
                      <a:pPr marL="72000" algn="just">
                        <a:spcBef>
                          <a:spcPts val="300"/>
                        </a:spcBef>
                        <a:spcAft>
                          <a:spcPts val="0"/>
                        </a:spcAft>
                      </a:pPr>
                      <a:r>
                        <a:rPr lang="it-IT" sz="1100">
                          <a:effectLst/>
                        </a:rPr>
                        <a:t>Ancona</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47.062</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47.056</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6</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0,01</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r h="200722">
                <a:tc>
                  <a:txBody>
                    <a:bodyPr/>
                    <a:lstStyle/>
                    <a:p>
                      <a:pPr marL="72000" algn="just">
                        <a:spcBef>
                          <a:spcPts val="300"/>
                        </a:spcBef>
                        <a:spcAft>
                          <a:spcPts val="0"/>
                        </a:spcAft>
                      </a:pPr>
                      <a:r>
                        <a:rPr lang="it-IT" sz="1100">
                          <a:effectLst/>
                        </a:rPr>
                        <a:t>Marche</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175.617</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176.052</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-435</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-0,25</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r h="156117">
                <a:tc>
                  <a:txBody>
                    <a:bodyPr/>
                    <a:lstStyle/>
                    <a:p>
                      <a:pPr marL="72000" algn="just">
                        <a:spcBef>
                          <a:spcPts val="300"/>
                        </a:spcBef>
                        <a:spcAft>
                          <a:spcPts val="0"/>
                        </a:spcAft>
                      </a:pPr>
                      <a:r>
                        <a:rPr lang="it-IT" sz="1100" dirty="0">
                          <a:effectLst/>
                        </a:rPr>
                        <a:t>Italia</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6.061.960</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6.049.990</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a:effectLst/>
                        </a:rPr>
                        <a:t>11.970</a:t>
                      </a:r>
                      <a:endParaRPr lang="it-IT" sz="110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c>
                  <a:txBody>
                    <a:bodyPr/>
                    <a:lstStyle/>
                    <a:p>
                      <a:pPr algn="r">
                        <a:spcBef>
                          <a:spcPts val="300"/>
                        </a:spcBef>
                        <a:spcAft>
                          <a:spcPts val="0"/>
                        </a:spcAft>
                      </a:pPr>
                      <a:r>
                        <a:rPr lang="it-IT" sz="1100" dirty="0">
                          <a:effectLst/>
                        </a:rPr>
                        <a:t>0,20</a:t>
                      </a:r>
                      <a:endParaRPr lang="it-IT" sz="1100" dirty="0">
                        <a:solidFill>
                          <a:srgbClr val="5F5748"/>
                        </a:solidFill>
                        <a:effectLst/>
                        <a:latin typeface="Arial" panose="020B0604020202020204" pitchFamily="34" charset="0"/>
                        <a:ea typeface="Cambria" panose="02040503050406030204" pitchFamily="18" charset="0"/>
                        <a:cs typeface="Arial" panose="020B0604020202020204" pitchFamily="34" charset="0"/>
                      </a:endParaRPr>
                    </a:p>
                  </a:txBody>
                  <a:tcPr marL="0" marR="0" marT="0" marB="0" anchor="ctr"/>
                </a:tc>
              </a:tr>
            </a:tbl>
          </a:graphicData>
        </a:graphic>
      </p:graphicFrame>
      <p:sp>
        <p:nvSpPr>
          <p:cNvPr id="13" name="Rettangolo 12"/>
          <p:cNvSpPr/>
          <p:nvPr/>
        </p:nvSpPr>
        <p:spPr>
          <a:xfrm>
            <a:off x="369848" y="6491020"/>
            <a:ext cx="2480166" cy="230832"/>
          </a:xfrm>
          <a:prstGeom prst="rect">
            <a:avLst/>
          </a:prstGeom>
        </p:spPr>
        <p:txBody>
          <a:bodyPr wrap="none">
            <a:spAutoFit/>
          </a:bodyPr>
          <a:lstStyle/>
          <a:p>
            <a:pPr algn="just">
              <a:spcBef>
                <a:spcPts val="300"/>
              </a:spcBef>
              <a:spcAft>
                <a:spcPts val="0"/>
              </a:spcAft>
            </a:pPr>
            <a:r>
              <a:rPr lang="it-IT" sz="900" i="1" dirty="0">
                <a:solidFill>
                  <a:srgbClr val="5F5748"/>
                </a:solidFill>
                <a:latin typeface="Arial" panose="020B0604020202020204" pitchFamily="34" charset="0"/>
                <a:ea typeface="Cambria" panose="02040503050406030204" pitchFamily="18" charset="0"/>
                <a:cs typeface="Times New Roman" panose="02020603050405020304" pitchFamily="18" charset="0"/>
              </a:rPr>
              <a:t>Fonte: Infocamere-Unioncamere, Stock </a:t>
            </a:r>
            <a:r>
              <a:rPr lang="it-IT" sz="900" i="1" dirty="0" err="1">
                <a:solidFill>
                  <a:srgbClr val="5F5748"/>
                </a:solidFill>
                <a:latin typeface="Arial" panose="020B0604020202020204" pitchFamily="34" charset="0"/>
                <a:ea typeface="Cambria" panose="02040503050406030204" pitchFamily="18" charset="0"/>
                <a:cs typeface="Times New Roman" panose="02020603050405020304" pitchFamily="18" charset="0"/>
              </a:rPr>
              <a:t>View</a:t>
            </a:r>
            <a:endParaRPr lang="it-IT" sz="900" i="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5"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21" name="Gruppo 20"/>
          <p:cNvGrpSpPr/>
          <p:nvPr/>
        </p:nvGrpSpPr>
        <p:grpSpPr>
          <a:xfrm>
            <a:off x="2493963" y="126206"/>
            <a:ext cx="9394602" cy="430429"/>
            <a:chOff x="2341563" y="107618"/>
            <a:chExt cx="9394602" cy="430429"/>
          </a:xfrm>
        </p:grpSpPr>
        <p:sp>
          <p:nvSpPr>
            <p:cNvPr id="22"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3" name="Connettore 1 22"/>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4" name="Rettangolo 8"/>
          <p:cNvSpPr>
            <a:spLocks noChangeArrowheads="1"/>
          </p:cNvSpPr>
          <p:nvPr/>
        </p:nvSpPr>
        <p:spPr bwMode="auto">
          <a:xfrm>
            <a:off x="375406" y="1037851"/>
            <a:ext cx="5088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5.2 Il contesto esterno</a:t>
            </a:r>
            <a:endParaRPr lang="it-IT" sz="2000" dirty="0">
              <a:solidFill>
                <a:srgbClr val="A5002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6453077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2736" y="-5185"/>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37896" name="Rettangolo 17"/>
          <p:cNvSpPr>
            <a:spLocks noChangeArrowheads="1"/>
          </p:cNvSpPr>
          <p:nvPr/>
        </p:nvSpPr>
        <p:spPr bwMode="auto">
          <a:xfrm>
            <a:off x="254680" y="842319"/>
            <a:ext cx="24256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pPr>
            <a:r>
              <a:rPr lang="it-IT" sz="1600" b="1" i="1" u="sng" dirty="0">
                <a:solidFill>
                  <a:srgbClr val="A50021"/>
                </a:solidFill>
                <a:latin typeface="Arial" panose="020B0604020202020204" pitchFamily="34" charset="0"/>
                <a:ea typeface="MS PGothic" panose="020B0600070205080204" pitchFamily="34" charset="-128"/>
                <a:cs typeface="Arial" panose="020B0604020202020204" pitchFamily="34" charset="0"/>
              </a:rPr>
              <a:t>Gli interventi normativi</a:t>
            </a:r>
          </a:p>
        </p:txBody>
      </p:sp>
      <p:sp>
        <p:nvSpPr>
          <p:cNvPr id="37897" name="Segnaposto numero diapositiva 1"/>
          <p:cNvSpPr>
            <a:spLocks noGrp="1"/>
          </p:cNvSpPr>
          <p:nvPr>
            <p:ph type="sldNum" sz="quarter" idx="12"/>
          </p:nvPr>
        </p:nvSpPr>
        <p:spPr>
          <a:xfrm>
            <a:off x="9404980" y="6394556"/>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C5A1E736-229F-44BB-961E-3D7B08237EC5}" type="slidenum">
              <a:rPr lang="it-IT" sz="1400"/>
              <a:pPr>
                <a:spcBef>
                  <a:spcPct val="0"/>
                </a:spcBef>
                <a:buFontTx/>
                <a:buNone/>
              </a:pPr>
              <a:t>8</a:t>
            </a:fld>
            <a:endParaRPr lang="it-IT" sz="1400" dirty="0"/>
          </a:p>
        </p:txBody>
      </p:sp>
      <p:grpSp>
        <p:nvGrpSpPr>
          <p:cNvPr id="8" name="Gruppo 7"/>
          <p:cNvGrpSpPr/>
          <p:nvPr/>
        </p:nvGrpSpPr>
        <p:grpSpPr>
          <a:xfrm>
            <a:off x="2341563" y="107618"/>
            <a:ext cx="9394602" cy="430429"/>
            <a:chOff x="2341563" y="107618"/>
            <a:chExt cx="9394602" cy="430429"/>
          </a:xfrm>
        </p:grpSpPr>
        <p:sp>
          <p:nvSpPr>
            <p:cNvPr id="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0" name="Connettore 1 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4" name="Tabella 3"/>
          <p:cNvGraphicFramePr>
            <a:graphicFrameLocks noGrp="1"/>
          </p:cNvGraphicFramePr>
          <p:nvPr>
            <p:extLst>
              <p:ext uri="{D42A27DB-BD31-4B8C-83A1-F6EECF244321}">
                <p14:modId xmlns:p14="http://schemas.microsoft.com/office/powerpoint/2010/main" val="3736058535"/>
              </p:ext>
            </p:extLst>
          </p:nvPr>
        </p:nvGraphicFramePr>
        <p:xfrm>
          <a:off x="544390" y="1259063"/>
          <a:ext cx="11091416" cy="5178908"/>
        </p:xfrm>
        <a:graphic>
          <a:graphicData uri="http://schemas.openxmlformats.org/drawingml/2006/table">
            <a:tbl>
              <a:tblPr firstRow="1">
                <a:tableStyleId>{7DF18680-E054-41AD-8BC1-D1AEF772440D}</a:tableStyleId>
              </a:tblPr>
              <a:tblGrid>
                <a:gridCol w="1739591"/>
                <a:gridCol w="5140711"/>
                <a:gridCol w="4211114"/>
              </a:tblGrid>
              <a:tr h="0">
                <a:tc gridSpan="2">
                  <a:txBody>
                    <a:bodyPr/>
                    <a:lstStyle/>
                    <a:p>
                      <a:pPr marL="36000" algn="ctr"/>
                      <a:r>
                        <a:rPr lang="it-IT" sz="1100" dirty="0" smtClean="0"/>
                        <a:t>Interventi normativi</a:t>
                      </a:r>
                      <a:endParaRPr lang="it-IT" sz="1100" dirty="0">
                        <a:latin typeface="Arial" panose="020B0604020202020204" pitchFamily="34" charset="0"/>
                        <a:cs typeface="Arial" panose="020B0604020202020204" pitchFamily="34" charset="0"/>
                      </a:endParaRPr>
                    </a:p>
                  </a:txBody>
                  <a:tcPr anchor="ctr"/>
                </a:tc>
                <a:tc hMerge="1">
                  <a:txBody>
                    <a:bodyPr/>
                    <a:lstStyle/>
                    <a:p>
                      <a:pPr marL="36000"/>
                      <a:endParaRPr lang="it-IT" sz="1100" dirty="0">
                        <a:latin typeface="Arial" panose="020B0604020202020204" pitchFamily="34" charset="0"/>
                        <a:cs typeface="Arial" panose="020B0604020202020204" pitchFamily="34" charset="0"/>
                      </a:endParaRPr>
                    </a:p>
                  </a:txBody>
                  <a:tcPr anchor="ctr"/>
                </a:tc>
                <a:tc>
                  <a:txBody>
                    <a:bodyPr/>
                    <a:lstStyle/>
                    <a:p>
                      <a:pPr marL="36000" marR="0" indent="0" algn="l" defTabSz="914400" rtl="0" eaLnBrk="1" fontAlgn="auto" latinLnBrk="0" hangingPunct="1">
                        <a:lnSpc>
                          <a:spcPct val="100000"/>
                        </a:lnSpc>
                        <a:spcBef>
                          <a:spcPts val="0"/>
                        </a:spcBef>
                        <a:spcAft>
                          <a:spcPts val="0"/>
                        </a:spcAft>
                        <a:buClrTx/>
                        <a:buSzTx/>
                        <a:buFontTx/>
                        <a:buNone/>
                        <a:tabLst/>
                        <a:defRPr/>
                      </a:pPr>
                      <a:r>
                        <a:rPr lang="it-IT" sz="1100" dirty="0" smtClean="0"/>
                        <a:t>Elementi di rilievo per la CCIAA di Ancona</a:t>
                      </a:r>
                      <a:endParaRPr lang="it-IT" sz="1100" b="1" dirty="0" smtClean="0">
                        <a:latin typeface="Arial" panose="020B0604020202020204" pitchFamily="34" charset="0"/>
                        <a:cs typeface="Arial" panose="020B0604020202020204" pitchFamily="34" charset="0"/>
                      </a:endParaRPr>
                    </a:p>
                  </a:txBody>
                  <a:tcPr anchor="ctr"/>
                </a:tc>
              </a:tr>
              <a:tr h="968339">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it-IT" sz="1100" b="1" kern="1200" dirty="0" smtClean="0"/>
                        <a:t>Reintroduzione</a:t>
                      </a:r>
                      <a:r>
                        <a:rPr lang="it-IT" sz="1100" b="1" kern="1200" baseline="0" dirty="0" smtClean="0"/>
                        <a:t> della m</a:t>
                      </a:r>
                      <a:r>
                        <a:rPr lang="it-IT" sz="1100" b="1" kern="1200" dirty="0" smtClean="0"/>
                        <a:t>ediazione obbligatoria</a:t>
                      </a:r>
                    </a:p>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it-IT" sz="1100" b="0" u="none" strike="noStrike" cap="none" normalizeH="0" baseline="0" dirty="0" smtClean="0">
                          <a:ln>
                            <a:noFill/>
                          </a:ln>
                          <a:effectLst/>
                        </a:rPr>
                        <a:t>(D.L. 69/2013 convertito nella Legge 98/2013)</a:t>
                      </a:r>
                      <a:endParaRPr kumimoji="0" lang="it-IT" sz="1100" b="0" i="0" u="none" strike="noStrike" cap="none" normalizeH="0" baseline="0" dirty="0" smtClean="0">
                        <a:ln>
                          <a:noFill/>
                        </a:ln>
                        <a:solidFill>
                          <a:schemeClr val="tx1"/>
                        </a:solidFill>
                        <a:effectLst/>
                        <a:latin typeface="+mn-lt"/>
                        <a:ea typeface="Cambria" panose="02040503050406030204" pitchFamily="18" charset="0"/>
                        <a:cs typeface="Arial" panose="020B0604020202020204" pitchFamily="34" charset="0"/>
                      </a:endParaRPr>
                    </a:p>
                  </a:txBody>
                  <a:tcPr anchor="ctr"/>
                </a:tc>
                <a:tc>
                  <a:txBody>
                    <a:bodyPr/>
                    <a:lstStyle/>
                    <a:p>
                      <a:pPr marL="36000" marR="0" lvl="0" indent="0" algn="just" defTabSz="914400" rtl="0" eaLnBrk="1" fontAlgn="auto" latinLnBrk="0" hangingPunct="1">
                        <a:lnSpc>
                          <a:spcPct val="100000"/>
                        </a:lnSpc>
                        <a:spcBef>
                          <a:spcPts val="600"/>
                        </a:spcBef>
                        <a:spcAft>
                          <a:spcPts val="0"/>
                        </a:spcAft>
                        <a:buClrTx/>
                        <a:buSzTx/>
                        <a:buFontTx/>
                        <a:buNone/>
                        <a:tabLst/>
                        <a:defRPr/>
                      </a:pPr>
                      <a:r>
                        <a:rPr lang="it-IT" sz="1000" b="0" kern="1200" dirty="0" smtClean="0"/>
                        <a:t>Reintroduzione</a:t>
                      </a:r>
                      <a:r>
                        <a:rPr lang="it-IT" sz="1000" b="0" kern="1200" baseline="0" dirty="0" smtClean="0"/>
                        <a:t> della m</a:t>
                      </a:r>
                      <a:r>
                        <a:rPr lang="it-IT" sz="1000" b="0" kern="1200" dirty="0" smtClean="0"/>
                        <a:t>ediazione obbligatoria,</a:t>
                      </a:r>
                      <a:r>
                        <a:rPr lang="it-IT" sz="1000" b="0" kern="1200" baseline="0" dirty="0" smtClean="0"/>
                        <a:t> </a:t>
                      </a:r>
                      <a:r>
                        <a:rPr lang="it-IT" sz="1000" b="0" kern="1200" dirty="0" smtClean="0"/>
                        <a:t>dopo la sentenza della Corte Costituzionale n.272 del 24/10/2012 che aveva  dichiarato l’illegittimità costituzionale, per eccesso di delega legislativa, del D. </a:t>
                      </a:r>
                      <a:r>
                        <a:rPr lang="it-IT" sz="1000" b="0" kern="1200" dirty="0" err="1" smtClean="0"/>
                        <a:t>Lgs</a:t>
                      </a:r>
                      <a:r>
                        <a:rPr lang="it-IT" sz="1000" b="0" kern="1200" dirty="0" smtClean="0"/>
                        <a:t>. 28/2010 nella parte in cui era previsto il carattere obbligatorio della mediazione. Il nuovo testo ha previsto la </a:t>
                      </a:r>
                      <a:r>
                        <a:rPr lang="it-IT" sz="1000" b="1" kern="1200" dirty="0" smtClean="0"/>
                        <a:t>mediazione come condizione di procedibilità per il processo civile in un’ampia serie di materie</a:t>
                      </a:r>
                      <a:r>
                        <a:rPr lang="it-IT" sz="1000" b="0" kern="1200" dirty="0" smtClean="0"/>
                        <a:t>, affidandone la gestione, su domanda di parte, agli organismi di mediazione riconosciuti, tra cui quello della Camera di Commercio di Ancona.</a:t>
                      </a:r>
                      <a:endParaRPr lang="it-IT" sz="1000" b="0" kern="1200" dirty="0" smtClean="0">
                        <a:latin typeface="Arial" panose="020B0604020202020204" pitchFamily="34" charset="0"/>
                        <a:cs typeface="Arial" panose="020B0604020202020204" pitchFamily="34" charset="0"/>
                      </a:endParaRPr>
                    </a:p>
                  </a:txBody>
                  <a:tcPr anchor="ctr"/>
                </a:tc>
                <a:tc>
                  <a:txBody>
                    <a:bodyPr/>
                    <a:lstStyle/>
                    <a:p>
                      <a:pPr marL="36000" algn="just"/>
                      <a:r>
                        <a:rPr lang="it-IT" sz="1000" b="1" dirty="0" smtClean="0"/>
                        <a:t>Incremento del numero delle mediazioni gestite </a:t>
                      </a:r>
                      <a:r>
                        <a:rPr lang="it-IT" sz="1000" b="0" dirty="0" smtClean="0"/>
                        <a:t>con</a:t>
                      </a:r>
                      <a:r>
                        <a:rPr lang="it-IT" sz="1000" b="0" baseline="0" dirty="0" smtClean="0"/>
                        <a:t> impatto sull’organizzazione dell’ufficio dedicato.</a:t>
                      </a:r>
                      <a:endParaRPr lang="it-IT" sz="1000" b="0" dirty="0">
                        <a:latin typeface="Arial" panose="020B0604020202020204" pitchFamily="34" charset="0"/>
                        <a:cs typeface="Arial" panose="020B0604020202020204" pitchFamily="34" charset="0"/>
                      </a:endParaRPr>
                    </a:p>
                  </a:txBody>
                  <a:tcPr anchor="ctr"/>
                </a:tc>
              </a:tr>
              <a:tr h="1014761">
                <a:tc>
                  <a:txBody>
                    <a:bodyPr/>
                    <a:lstStyle/>
                    <a:p>
                      <a:pPr marL="36000" marR="0" lvl="0" indent="0" algn="l" defTabSz="914400" rtl="0" eaLnBrk="1" fontAlgn="base" latinLnBrk="0" hangingPunct="1">
                        <a:lnSpc>
                          <a:spcPct val="100000"/>
                        </a:lnSpc>
                        <a:spcBef>
                          <a:spcPts val="0"/>
                        </a:spcBef>
                        <a:spcAft>
                          <a:spcPts val="0"/>
                        </a:spcAft>
                        <a:buClrTx/>
                        <a:buSzTx/>
                        <a:buFontTx/>
                        <a:buNone/>
                        <a:tabLst/>
                        <a:defRPr/>
                      </a:pPr>
                      <a:r>
                        <a:rPr kumimoji="0" lang="it-IT" sz="1100" b="1" u="none" strike="noStrike" cap="none" normalizeH="0" baseline="0" dirty="0" smtClean="0">
                          <a:ln>
                            <a:noFill/>
                          </a:ln>
                          <a:effectLst/>
                        </a:rPr>
                        <a:t>Piano nazionale Anticorruzione </a:t>
                      </a:r>
                    </a:p>
                  </a:txBody>
                  <a:tcPr anchor="ctr"/>
                </a:tc>
                <a:tc>
                  <a:txBody>
                    <a:bodyPr/>
                    <a:lstStyle/>
                    <a:p>
                      <a:pPr marL="36000" marR="0" lvl="0" indent="0" algn="just" defTabSz="914400" rtl="0" eaLnBrk="1" fontAlgn="base" latinLnBrk="0" hangingPunct="1">
                        <a:lnSpc>
                          <a:spcPct val="100000"/>
                        </a:lnSpc>
                        <a:spcBef>
                          <a:spcPts val="0"/>
                        </a:spcBef>
                        <a:spcAft>
                          <a:spcPts val="600"/>
                        </a:spcAft>
                        <a:buClrTx/>
                        <a:buSzTx/>
                        <a:buFontTx/>
                        <a:buNone/>
                        <a:tabLst/>
                      </a:pPr>
                      <a:r>
                        <a:rPr lang="it-IT" sz="1000" b="0" kern="1200" dirty="0" smtClean="0"/>
                        <a:t>Il</a:t>
                      </a:r>
                      <a:r>
                        <a:rPr lang="it-IT" sz="1000" b="0" kern="1200" baseline="0" dirty="0" smtClean="0"/>
                        <a:t> </a:t>
                      </a:r>
                      <a:r>
                        <a:rPr lang="it-IT" sz="1000" b="1" kern="1200" dirty="0" smtClean="0"/>
                        <a:t>Piano Nazionale Anticorruzione, predisposto</a:t>
                      </a:r>
                      <a:r>
                        <a:rPr lang="it-IT" sz="1000" b="1" kern="1200" baseline="0" dirty="0" smtClean="0"/>
                        <a:t> dal </a:t>
                      </a:r>
                      <a:r>
                        <a:rPr lang="it-IT" sz="1000" b="1" kern="1200" dirty="0" smtClean="0"/>
                        <a:t>Dipartimento della Funzione Pubblica</a:t>
                      </a:r>
                      <a:r>
                        <a:rPr lang="it-IT" sz="1000" b="0" kern="1200" dirty="0" smtClean="0"/>
                        <a:t>,</a:t>
                      </a:r>
                      <a:r>
                        <a:rPr lang="it-IT" sz="1000" b="0" kern="1200" baseline="0" dirty="0" smtClean="0"/>
                        <a:t> </a:t>
                      </a:r>
                      <a:r>
                        <a:rPr lang="it-IT" sz="1000" b="0" kern="1200" dirty="0" smtClean="0"/>
                        <a:t>costituisce la base per i Piani anticorruzione di secondo livello che ogni amministrazione pubblica deve predisporre annualmente, effettuando l’analisi e valutazione dei rischi specifici di corruzione e indicando gli interventi organizzativi volti a prevenirli.</a:t>
                      </a:r>
                      <a:r>
                        <a:rPr lang="it-IT" sz="1000" b="0" kern="1200" baseline="0" dirty="0" smtClean="0"/>
                        <a:t> </a:t>
                      </a:r>
                      <a:endParaRPr lang="it-IT" sz="1000" b="0" kern="1200" dirty="0" smtClean="0">
                        <a:latin typeface="Arial" panose="020B0604020202020204" pitchFamily="34" charset="0"/>
                        <a:cs typeface="Arial" panose="020B0604020202020204" pitchFamily="34" charset="0"/>
                      </a:endParaRPr>
                    </a:p>
                  </a:txBody>
                  <a:tcPr anchor="ctr"/>
                </a:tc>
                <a:tc>
                  <a:txBody>
                    <a:bodyPr/>
                    <a:lstStyle/>
                    <a:p>
                      <a:pPr marL="36000" marR="0" lvl="0" indent="0" algn="just" defTabSz="914400" rtl="0" eaLnBrk="1" fontAlgn="auto" latinLnBrk="0" hangingPunct="1">
                        <a:lnSpc>
                          <a:spcPct val="100000"/>
                        </a:lnSpc>
                        <a:spcBef>
                          <a:spcPts val="0"/>
                        </a:spcBef>
                        <a:spcAft>
                          <a:spcPts val="0"/>
                        </a:spcAft>
                        <a:buClrTx/>
                        <a:buSzTx/>
                        <a:buFontTx/>
                        <a:buNone/>
                        <a:tabLst/>
                        <a:defRPr/>
                      </a:pPr>
                      <a:r>
                        <a:rPr lang="it-IT" sz="1000" b="1" kern="1200" dirty="0" smtClean="0"/>
                        <a:t>Adozione di una serie di strumenti</a:t>
                      </a:r>
                      <a:r>
                        <a:rPr lang="it-IT" sz="1000" b="0" kern="1200" dirty="0" smtClean="0"/>
                        <a:t>: Piano, codice di comportamento, obbligo di astensione in caso di conflitti di interesse, disciplina specifica in materia di svolgimento di incarichi, formazione di commissioni, assegnazione agli uffici, conferimento di incarichi dirigenziali, formazione del personale in materia di etica ed integrità</a:t>
                      </a:r>
                      <a:endParaRPr lang="it-IT" sz="1000" b="0" kern="1200" dirty="0" smtClean="0">
                        <a:latin typeface="Arial" panose="020B0604020202020204" pitchFamily="34" charset="0"/>
                        <a:cs typeface="Arial" panose="020B0604020202020204" pitchFamily="34" charset="0"/>
                      </a:endParaRPr>
                    </a:p>
                  </a:txBody>
                  <a:tcPr anchor="ctr"/>
                </a:tc>
              </a:tr>
              <a:tr h="758283">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it-IT" sz="1100" b="1" u="none" strike="noStrike" cap="none" normalizeH="0" baseline="0" dirty="0" smtClean="0">
                          <a:ln>
                            <a:noFill/>
                          </a:ln>
                          <a:effectLst/>
                        </a:rPr>
                        <a:t>Amministrazione trasparente</a:t>
                      </a:r>
                    </a:p>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it-IT" sz="1100" b="0" u="none" strike="noStrike" cap="none" normalizeH="0" baseline="0" dirty="0" smtClean="0">
                          <a:ln>
                            <a:noFill/>
                          </a:ln>
                          <a:effectLst/>
                        </a:rPr>
                        <a:t>(D.Lgs.33/2013)</a:t>
                      </a:r>
                      <a:endParaRPr kumimoji="0" lang="it-IT" sz="1100" b="0" u="none" strike="noStrike" cap="none" normalizeH="0" baseline="0" dirty="0" smtClean="0">
                        <a:ln>
                          <a:noFill/>
                        </a:ln>
                        <a:solidFill>
                          <a:schemeClr val="tx1"/>
                        </a:solidFill>
                        <a:effectLst/>
                        <a:latin typeface="+mn-lt"/>
                        <a:cs typeface="Arial" panose="020B0604020202020204" pitchFamily="34" charset="0"/>
                      </a:endParaRPr>
                    </a:p>
                  </a:txBody>
                  <a:tcPr anchor="ctr"/>
                </a:tc>
                <a:tc>
                  <a:txBody>
                    <a:bodyPr/>
                    <a:lstStyle/>
                    <a:p>
                      <a:pPr marL="36000" marR="0" lvl="0" indent="0" algn="just" defTabSz="914400" rtl="0" eaLnBrk="1" fontAlgn="auto" latinLnBrk="0" hangingPunct="1">
                        <a:lnSpc>
                          <a:spcPct val="100000"/>
                        </a:lnSpc>
                        <a:spcBef>
                          <a:spcPts val="600"/>
                        </a:spcBef>
                        <a:spcAft>
                          <a:spcPts val="0"/>
                        </a:spcAft>
                        <a:buClrTx/>
                        <a:buSzTx/>
                        <a:buFontTx/>
                        <a:buNone/>
                        <a:tabLst/>
                        <a:defRPr/>
                      </a:pPr>
                      <a:r>
                        <a:rPr lang="it-IT" sz="1000" b="0" kern="1200" dirty="0" smtClean="0"/>
                        <a:t>Riordino della disciplina riguardante gli </a:t>
                      </a:r>
                      <a:r>
                        <a:rPr lang="it-IT" sz="1000" b="1" kern="1200" dirty="0" smtClean="0"/>
                        <a:t>obblighi di pubblicità, trasparenza e diffusione di informazioni</a:t>
                      </a:r>
                      <a:r>
                        <a:rPr lang="it-IT" sz="1000" b="0" kern="1200" dirty="0" smtClean="0"/>
                        <a:t> da parte delle pubbliche amministrazioni.</a:t>
                      </a:r>
                      <a:r>
                        <a:rPr lang="it-IT" sz="1000" b="0" kern="1200" baseline="0" dirty="0" smtClean="0"/>
                        <a:t> </a:t>
                      </a:r>
                      <a:endParaRPr lang="it-IT" sz="1000" b="0" dirty="0">
                        <a:latin typeface="Arial" panose="020B0604020202020204" pitchFamily="34" charset="0"/>
                        <a:cs typeface="Arial" panose="020B0604020202020204" pitchFamily="34" charset="0"/>
                      </a:endParaRPr>
                    </a:p>
                  </a:txBody>
                  <a:tcPr anchor="ctr"/>
                </a:tc>
                <a:tc>
                  <a:txBody>
                    <a:bodyPr/>
                    <a:lstStyle/>
                    <a:p>
                      <a:pPr marL="36000" algn="just"/>
                      <a:r>
                        <a:rPr lang="it-IT" sz="1000" b="1" dirty="0" smtClean="0"/>
                        <a:t>Adozione di un sistema</a:t>
                      </a:r>
                      <a:r>
                        <a:rPr lang="it-IT" sz="1000" b="1" baseline="0" dirty="0" smtClean="0"/>
                        <a:t> permanente di acquisizione dati, monitoraggio e controllo, pubblicazione sul </a:t>
                      </a:r>
                      <a:r>
                        <a:rPr lang="it-IT" sz="1000" b="0" baseline="0" dirty="0" smtClean="0"/>
                        <a:t>sito, con ampio coinvolgimento di figure responsabili di tutta l’organizzazione. Anche gli </a:t>
                      </a:r>
                      <a:r>
                        <a:rPr lang="it-IT" sz="1000" b="1" baseline="0" dirty="0" smtClean="0"/>
                        <a:t>amministratori</a:t>
                      </a:r>
                      <a:r>
                        <a:rPr lang="it-IT" sz="1000" b="0" baseline="0" dirty="0" smtClean="0"/>
                        <a:t> sono stati chiamati a fornire tutti i dati richiesti per la pubblicazione. </a:t>
                      </a:r>
                      <a:endParaRPr lang="it-IT" sz="1000" b="0" dirty="0">
                        <a:latin typeface="Arial" panose="020B0604020202020204" pitchFamily="34" charset="0"/>
                        <a:cs typeface="Arial" panose="020B0604020202020204" pitchFamily="34" charset="0"/>
                      </a:endParaRPr>
                    </a:p>
                  </a:txBody>
                  <a:tcPr anchor="ctr"/>
                </a:tc>
              </a:tr>
              <a:tr h="1378944">
                <a:tc>
                  <a:txBody>
                    <a:bodyPr/>
                    <a:lstStyle/>
                    <a:p>
                      <a:pPr marL="36000" marR="0" lvl="0" indent="0" algn="l" defTabSz="914400" rtl="0" eaLnBrk="1" fontAlgn="auto" latinLnBrk="0" hangingPunct="1">
                        <a:lnSpc>
                          <a:spcPct val="100000"/>
                        </a:lnSpc>
                        <a:spcBef>
                          <a:spcPts val="600"/>
                        </a:spcBef>
                        <a:spcAft>
                          <a:spcPts val="0"/>
                        </a:spcAft>
                        <a:buClrTx/>
                        <a:buSzTx/>
                        <a:buFont typeface="Wingdings" panose="05000000000000000000" pitchFamily="2" charset="2"/>
                        <a:buNone/>
                        <a:tabLst/>
                        <a:defRPr/>
                      </a:pPr>
                      <a:r>
                        <a:rPr kumimoji="0" lang="it-IT" sz="1100" b="1" u="none" strike="noStrike" cap="none" normalizeH="0" baseline="0" dirty="0" smtClean="0">
                          <a:ln>
                            <a:noFill/>
                          </a:ln>
                          <a:effectLst/>
                        </a:rPr>
                        <a:t>Costituzione della Macro Regione Adriatico-Jonica</a:t>
                      </a:r>
                      <a:endParaRPr kumimoji="0" lang="it-IT" sz="1100" b="1" i="0" u="none" strike="noStrike" cap="none" normalizeH="0" baseline="0" dirty="0" smtClean="0">
                        <a:ln>
                          <a:noFill/>
                        </a:ln>
                        <a:solidFill>
                          <a:schemeClr val="tx1"/>
                        </a:solidFill>
                        <a:effectLst/>
                        <a:latin typeface="+mn-lt"/>
                        <a:cs typeface="Arial" panose="020B0604020202020204" pitchFamily="34" charset="0"/>
                      </a:endParaRPr>
                    </a:p>
                  </a:txBody>
                  <a:tcPr anchor="ctr"/>
                </a:tc>
                <a:tc>
                  <a:txBody>
                    <a:bodyPr/>
                    <a:lstStyle/>
                    <a:p>
                      <a:pPr marL="3600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it-IT" sz="1000" b="0" u="none" strike="noStrike" cap="none" normalizeH="0" baseline="0" dirty="0" smtClean="0">
                          <a:ln>
                            <a:noFill/>
                          </a:ln>
                          <a:effectLst/>
                        </a:rPr>
                        <a:t>E’ stata avviata dalla Commissione Europea la </a:t>
                      </a:r>
                      <a:r>
                        <a:rPr kumimoji="0" lang="it-IT" sz="1000" b="1" u="none" strike="noStrike" cap="none" normalizeH="0" baseline="0" dirty="0" smtClean="0">
                          <a:ln>
                            <a:noFill/>
                          </a:ln>
                          <a:effectLst/>
                        </a:rPr>
                        <a:t>consultazione pubblica </a:t>
                      </a:r>
                      <a:r>
                        <a:rPr kumimoji="0" lang="it-IT" sz="1000" b="0" u="none" strike="noStrike" cap="none" normalizeH="0" baseline="0" dirty="0" smtClean="0">
                          <a:ln>
                            <a:noFill/>
                          </a:ln>
                          <a:effectLst/>
                        </a:rPr>
                        <a:t>negli 8 paesi coinvolti nella Strategia Europea per la regione Adriatico-Jonica (EUSAIR), che porterà all’approvazione e presentazione di un Piano di Azione su cui si fonderà la costituzione della terza Macroregione europea entro la fine del 2014. Il documento di base predisposto dalla Commissione Europea (“Discussione paper” dell’agosto 2013) individua 4 cd. “pilastri” coincidenti con i temi di maggiore interesse per l’area: guidare la crescita innovativa del sistema marittimo e marino, connettere le regioni, preservare, proteggere e migliorare la qualità dell’ambiente, incrementare l’attrattività regionale.</a:t>
                      </a:r>
                      <a:endParaRPr kumimoji="0" lang="it-IT"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anchor="ctr"/>
                </a:tc>
                <a:tc>
                  <a:txBody>
                    <a:bodyPr/>
                    <a:lstStyle/>
                    <a:p>
                      <a:pPr marL="36000" algn="just"/>
                      <a:r>
                        <a:rPr lang="it-IT" sz="1000" b="0" dirty="0" smtClean="0"/>
                        <a:t>Predisposizione</a:t>
                      </a:r>
                      <a:r>
                        <a:rPr lang="it-IT" sz="1000" b="0" baseline="0" dirty="0" smtClean="0"/>
                        <a:t> </a:t>
                      </a:r>
                      <a:r>
                        <a:rPr lang="it-IT" sz="1000" b="0" dirty="0" smtClean="0"/>
                        <a:t>di un </a:t>
                      </a:r>
                      <a:r>
                        <a:rPr lang="it-IT" sz="1000" b="1" dirty="0" smtClean="0"/>
                        <a:t>documento in collaborazione con Unioncamere e le altre Camere di Commercio</a:t>
                      </a:r>
                      <a:r>
                        <a:rPr lang="it-IT" sz="1000" b="1" baseline="0" dirty="0" smtClean="0"/>
                        <a:t> italiane associate al FORUM AIC </a:t>
                      </a:r>
                      <a:r>
                        <a:rPr lang="it-IT" sz="1000" b="0" baseline="0" dirty="0" smtClean="0"/>
                        <a:t>con un concreto contributo del sistema camerale adriatico-jonico alla strategia per la Macroregione sui quattro pilastri individuati dall’UE</a:t>
                      </a:r>
                      <a:endParaRPr lang="it-IT" sz="1000" b="0" dirty="0">
                        <a:latin typeface="Arial" panose="020B0604020202020204" pitchFamily="34" charset="0"/>
                        <a:cs typeface="Arial" panose="020B0604020202020204" pitchFamily="34" charset="0"/>
                      </a:endParaRPr>
                    </a:p>
                  </a:txBody>
                  <a:tcPr anchor="ctr"/>
                </a:tc>
              </a:tr>
              <a:tr h="6750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it-IT" sz="1100" b="1" u="none" strike="noStrike" kern="1200" cap="none" normalizeH="0" baseline="0" dirty="0" smtClean="0">
                          <a:ln>
                            <a:noFill/>
                          </a:ln>
                          <a:effectLst/>
                        </a:rPr>
                        <a:t>Inconferibilità e incompatibilità  di incarichi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it-IT" sz="1100" b="0" u="none" strike="noStrike" kern="1200" cap="none" normalizeH="0" baseline="0" dirty="0" smtClean="0">
                          <a:ln>
                            <a:noFill/>
                          </a:ln>
                          <a:effectLst/>
                        </a:rPr>
                        <a:t>(D. </a:t>
                      </a:r>
                      <a:r>
                        <a:rPr kumimoji="0" lang="it-IT" sz="1100" b="0" u="none" strike="noStrike" kern="1200" cap="none" normalizeH="0" baseline="0" dirty="0" err="1" smtClean="0">
                          <a:ln>
                            <a:noFill/>
                          </a:ln>
                          <a:effectLst/>
                        </a:rPr>
                        <a:t>Lgs</a:t>
                      </a:r>
                      <a:r>
                        <a:rPr kumimoji="0" lang="it-IT" sz="1100" b="0" u="none" strike="noStrike" kern="1200" cap="none" normalizeH="0" baseline="0" dirty="0" smtClean="0">
                          <a:ln>
                            <a:noFill/>
                          </a:ln>
                          <a:effectLst/>
                        </a:rPr>
                        <a:t>. 39/2013)</a:t>
                      </a:r>
                      <a:endParaRPr kumimoji="0" lang="it-IT" sz="1100" b="0" i="0" u="none" strike="noStrike" kern="1200" cap="none" normalizeH="0" baseline="0" dirty="0" smtClean="0">
                        <a:ln>
                          <a:noFill/>
                        </a:ln>
                        <a:solidFill>
                          <a:schemeClr val="tx1"/>
                        </a:solidFill>
                        <a:effectLst/>
                        <a:latin typeface="+mn-lt"/>
                        <a:ea typeface="+mn-ea"/>
                        <a:cs typeface="Arial" panose="020B0604020202020204" pitchFamily="34" charset="0"/>
                      </a:endParaRPr>
                    </a:p>
                  </a:txBody>
                  <a:tcPr anchor="ctr"/>
                </a:tc>
                <a:tc>
                  <a:txBody>
                    <a:bodyPr/>
                    <a:lstStyle/>
                    <a:p>
                      <a:pPr marL="0" indent="0" algn="just"/>
                      <a:r>
                        <a:rPr kumimoji="0" lang="it-IT" sz="1000" b="0" u="none" strike="noStrike" kern="1200" cap="none" normalizeH="0" baseline="0" dirty="0" smtClean="0">
                          <a:ln>
                            <a:noFill/>
                          </a:ln>
                          <a:effectLst/>
                        </a:rPr>
                        <a:t>Disposizioni in materia di </a:t>
                      </a:r>
                      <a:r>
                        <a:rPr kumimoji="0" lang="it-IT" sz="1000" b="1" u="none" strike="noStrike" kern="1200" cap="none" normalizeH="0" baseline="0" dirty="0" smtClean="0">
                          <a:ln>
                            <a:noFill/>
                          </a:ln>
                          <a:effectLst/>
                        </a:rPr>
                        <a:t>inconferibilità' e incompatibilità di incarichi </a:t>
                      </a:r>
                      <a:r>
                        <a:rPr kumimoji="0" lang="it-IT" sz="1000" b="0" u="none" strike="noStrike" kern="1200" cap="none" normalizeH="0" baseline="0" dirty="0" smtClean="0">
                          <a:ln>
                            <a:noFill/>
                          </a:ln>
                          <a:effectLst/>
                        </a:rPr>
                        <a:t>presso le pubbliche amministrazioni e presso gli enti privati in controllo pubblico, a norma dell'articolo 1, commi 49 e 50, della legge 6 novembre 2012, n. 190.</a:t>
                      </a:r>
                      <a:endParaRPr kumimoji="0" lang="it-IT" sz="10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endParaRPr>
                    </a:p>
                  </a:txBody>
                  <a:tcPr anchor="ctr"/>
                </a:tc>
                <a:tc>
                  <a:txBody>
                    <a:bodyPr/>
                    <a:lstStyle/>
                    <a:p>
                      <a:pPr marL="36000" algn="just"/>
                      <a:r>
                        <a:rPr lang="it-IT" sz="1000" b="0" dirty="0" smtClean="0"/>
                        <a:t>Adeguamento</a:t>
                      </a:r>
                      <a:r>
                        <a:rPr lang="it-IT" sz="1000" b="0" baseline="0" dirty="0" smtClean="0"/>
                        <a:t> a</a:t>
                      </a:r>
                      <a:r>
                        <a:rPr lang="it-IT" sz="1000" b="0" dirty="0" smtClean="0"/>
                        <a:t>lla nuova normativa in tema di inconferibilità e incompatibilità</a:t>
                      </a:r>
                      <a:r>
                        <a:rPr lang="it-IT" sz="1000" b="0" baseline="0" dirty="0" smtClean="0"/>
                        <a:t> con la </a:t>
                      </a:r>
                      <a:r>
                        <a:rPr lang="it-IT" sz="1000" b="1" baseline="0" dirty="0" smtClean="0"/>
                        <a:t>predisposizione di idonea modulistica e acquisizione delle </a:t>
                      </a:r>
                      <a:r>
                        <a:rPr lang="it-IT" sz="1000" b="0" baseline="0" dirty="0" smtClean="0"/>
                        <a:t>relative</a:t>
                      </a:r>
                      <a:r>
                        <a:rPr lang="it-IT" sz="1000" b="1" baseline="0" dirty="0" smtClean="0"/>
                        <a:t> dichiarazioni da parte degli interessati</a:t>
                      </a:r>
                      <a:endParaRPr lang="it-IT" sz="1000"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66471947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14704" y="1214672"/>
            <a:ext cx="11538681" cy="446276"/>
          </a:xfrm>
          <a:prstGeom prst="rect">
            <a:avLst/>
          </a:prstGeom>
        </p:spPr>
        <p:txBody>
          <a:bodyPr wrap="square">
            <a:spAutoFit/>
          </a:bodyPr>
          <a:lstStyle/>
          <a:p>
            <a:pPr algn="just"/>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La provincia di Ancona si rivela più rosa sia della media regionale che nazionale</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l’incidenza percentuale delle imprese femminili sul totale delle imprese è pari al 25,15% nella nostra provincia – vale a dire che una impresa su 4 è donna – nella regione Marche tale percentuale scende al 24,26% e nell’intero Paese al 23,59%.</a:t>
            </a:r>
            <a:endParaRPr lang="it-IT" sz="1100" dirty="0"/>
          </a:p>
        </p:txBody>
      </p:sp>
      <p:sp>
        <p:nvSpPr>
          <p:cNvPr id="6" name="Rettangolo 5"/>
          <p:cNvSpPr/>
          <p:nvPr/>
        </p:nvSpPr>
        <p:spPr>
          <a:xfrm>
            <a:off x="303913" y="3746433"/>
            <a:ext cx="6569400" cy="1723549"/>
          </a:xfrm>
          <a:prstGeom prst="rect">
            <a:avLst/>
          </a:prstGeom>
        </p:spPr>
        <p:txBody>
          <a:bodyPr wrap="square">
            <a:spAutoFit/>
          </a:bodyPr>
          <a:lstStyle/>
          <a:p>
            <a:pPr algn="just">
              <a:spcBef>
                <a:spcPts val="300"/>
              </a:spcBef>
              <a:spcAft>
                <a:spcPts val="0"/>
              </a:spcAft>
            </a:pP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Nella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provincia di Ancona le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imprese femminili si sviluppano a partire dagli anni novanta</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grazie forse anche agli interventi legislativi in loro favore. </a:t>
            </a:r>
          </a:p>
          <a:p>
            <a:pPr algn="just">
              <a:spcBef>
                <a:spcPts val="300"/>
              </a:spcBef>
              <a:spcAft>
                <a:spcPts val="0"/>
              </a:spcAft>
            </a:pPr>
            <a:endPar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endParaRPr>
          </a:p>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Quasi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l’86% delle imprese donna si è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iscritto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al Registro Imprese della Camera di Commercio fra il 1990 ed il 2013. Osservando attentamente i dati appare evidente però che la loro diffusione abbia avuto un’accelerazione dal 2000: sono infatti 7.252 le aziende che appartengono alle ultime classi di iscrizione, comprese tra il 2000 e il 2013, e rappresentano oltre il 60% del totale. Questa tendenza è evidente anche nel confronto con le imprese senza distinzione di genere: la percentuale di quelle che si sono iscritte dopo il 2000 in questo caso è infatti inferiore e pari al 58%.</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8"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aphicFrame>
        <p:nvGraphicFramePr>
          <p:cNvPr id="10" name="Tabella 9"/>
          <p:cNvGraphicFramePr>
            <a:graphicFrameLocks noGrp="1"/>
          </p:cNvGraphicFramePr>
          <p:nvPr>
            <p:extLst>
              <p:ext uri="{D42A27DB-BD31-4B8C-83A1-F6EECF244321}">
                <p14:modId xmlns:p14="http://schemas.microsoft.com/office/powerpoint/2010/main" val="3616983425"/>
              </p:ext>
            </p:extLst>
          </p:nvPr>
        </p:nvGraphicFramePr>
        <p:xfrm>
          <a:off x="371310" y="1791031"/>
          <a:ext cx="4546369" cy="936532"/>
        </p:xfrm>
        <a:graphic>
          <a:graphicData uri="http://schemas.openxmlformats.org/drawingml/2006/table">
            <a:tbl>
              <a:tblPr firstCol="1">
                <a:tableStyleId>{F5AB1C69-6EDB-4FF4-983F-18BD219EF322}</a:tableStyleId>
              </a:tblPr>
              <a:tblGrid>
                <a:gridCol w="989641"/>
                <a:gridCol w="1185576"/>
                <a:gridCol w="1185576"/>
                <a:gridCol w="1185576"/>
              </a:tblGrid>
              <a:tr h="334433">
                <a:tc>
                  <a:txBody>
                    <a:bodyPr/>
                    <a:lstStyle/>
                    <a:p>
                      <a:pPr marL="72000" lvl="0" algn="r">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solidFill>
                      <a:schemeClr val="bg1"/>
                    </a:solidFill>
                  </a:tcPr>
                </a:tc>
                <a:tc>
                  <a:txBody>
                    <a:bodyPr/>
                    <a:lstStyle/>
                    <a:p>
                      <a:pPr algn="r">
                        <a:spcBef>
                          <a:spcPts val="300"/>
                        </a:spcBef>
                        <a:spcAft>
                          <a:spcPts val="0"/>
                        </a:spcAft>
                      </a:pPr>
                      <a:r>
                        <a:rPr lang="it-IT" sz="1100">
                          <a:effectLst/>
                        </a:rPr>
                        <a:t>Imprese femminili al 31/12/2013</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Imprese al 31/12/2013</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smtClean="0">
                          <a:effectLst/>
                        </a:rPr>
                        <a:t>Tasso </a:t>
                      </a:r>
                      <a:r>
                        <a:rPr lang="it-IT" sz="1100" dirty="0">
                          <a:effectLst/>
                        </a:rPr>
                        <a:t>di </a:t>
                      </a:r>
                      <a:r>
                        <a:rPr lang="it-IT" sz="1100" dirty="0" err="1">
                          <a:effectLst/>
                        </a:rPr>
                        <a:t>feminilizzazione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r>
              <a:tr h="200079">
                <a:tc>
                  <a:txBody>
                    <a:bodyPr/>
                    <a:lstStyle/>
                    <a:p>
                      <a:pPr marL="72000" lvl="0" algn="l">
                        <a:spcBef>
                          <a:spcPts val="300"/>
                        </a:spcBef>
                        <a:spcAft>
                          <a:spcPts val="0"/>
                        </a:spcAft>
                      </a:pPr>
                      <a:r>
                        <a:rPr lang="it-IT" sz="1100" dirty="0">
                          <a:effectLst/>
                        </a:rPr>
                        <a:t>Ancona</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solidFill>
                      <a:schemeClr val="bg1">
                        <a:lumMod val="50000"/>
                      </a:schemeClr>
                    </a:solidFill>
                  </a:tcPr>
                </a:tc>
                <a:tc>
                  <a:txBody>
                    <a:bodyPr/>
                    <a:lstStyle/>
                    <a:p>
                      <a:pPr algn="r">
                        <a:spcBef>
                          <a:spcPts val="300"/>
                        </a:spcBef>
                        <a:spcAft>
                          <a:spcPts val="0"/>
                        </a:spcAft>
                      </a:pPr>
                      <a:r>
                        <a:rPr lang="it-IT" sz="1100">
                          <a:effectLst/>
                        </a:rPr>
                        <a:t>11.838</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47.062</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smtClean="0">
                          <a:effectLst/>
                        </a:rPr>
                        <a:t>25,15%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r>
              <a:tr h="188829">
                <a:tc>
                  <a:txBody>
                    <a:bodyPr/>
                    <a:lstStyle/>
                    <a:p>
                      <a:pPr marL="72000" lvl="0" algn="l">
                        <a:spcBef>
                          <a:spcPts val="300"/>
                        </a:spcBef>
                        <a:spcAft>
                          <a:spcPts val="0"/>
                        </a:spcAft>
                      </a:pPr>
                      <a:r>
                        <a:rPr lang="it-IT" sz="1100" dirty="0">
                          <a:effectLst/>
                        </a:rPr>
                        <a:t>Marche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solidFill>
                      <a:schemeClr val="bg1">
                        <a:lumMod val="50000"/>
                      </a:schemeClr>
                    </a:solidFill>
                  </a:tcPr>
                </a:tc>
                <a:tc>
                  <a:txBody>
                    <a:bodyPr/>
                    <a:lstStyle/>
                    <a:p>
                      <a:pPr algn="r">
                        <a:spcBef>
                          <a:spcPts val="300"/>
                        </a:spcBef>
                        <a:spcAft>
                          <a:spcPts val="0"/>
                        </a:spcAft>
                      </a:pPr>
                      <a:r>
                        <a:rPr lang="it-IT" sz="1100">
                          <a:effectLst/>
                        </a:rPr>
                        <a:t>42.603</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175.617</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smtClean="0">
                          <a:effectLst/>
                        </a:rPr>
                        <a:t>24,26%</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r>
              <a:tr h="212344">
                <a:tc>
                  <a:txBody>
                    <a:bodyPr/>
                    <a:lstStyle/>
                    <a:p>
                      <a:pPr marL="72000" lvl="0" algn="l">
                        <a:spcBef>
                          <a:spcPts val="300"/>
                        </a:spcBef>
                        <a:spcAft>
                          <a:spcPts val="0"/>
                        </a:spcAft>
                      </a:pPr>
                      <a:r>
                        <a:rPr lang="it-IT" sz="1100" dirty="0">
                          <a:effectLst/>
                        </a:rPr>
                        <a:t>Italia</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solidFill>
                      <a:schemeClr val="bg1">
                        <a:lumMod val="50000"/>
                      </a:schemeClr>
                    </a:solidFill>
                  </a:tcPr>
                </a:tc>
                <a:tc>
                  <a:txBody>
                    <a:bodyPr/>
                    <a:lstStyle/>
                    <a:p>
                      <a:pPr algn="r">
                        <a:spcBef>
                          <a:spcPts val="300"/>
                        </a:spcBef>
                        <a:spcAft>
                          <a:spcPts val="0"/>
                        </a:spcAft>
                      </a:pPr>
                      <a:r>
                        <a:rPr lang="it-IT" sz="1100" dirty="0">
                          <a:effectLst/>
                        </a:rPr>
                        <a:t>1.429.897</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6.061.960</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smtClean="0">
                          <a:effectLst/>
                        </a:rPr>
                        <a:t>23,59%</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r>
            </a:tbl>
          </a:graphicData>
        </a:graphic>
      </p:graphicFrame>
      <p:sp>
        <p:nvSpPr>
          <p:cNvPr id="11" name="Rettangolo 10"/>
          <p:cNvSpPr/>
          <p:nvPr/>
        </p:nvSpPr>
        <p:spPr>
          <a:xfrm>
            <a:off x="303913" y="2804315"/>
            <a:ext cx="2480166" cy="230832"/>
          </a:xfrm>
          <a:prstGeom prst="rect">
            <a:avLst/>
          </a:prstGeom>
        </p:spPr>
        <p:txBody>
          <a:bodyPr wrap="none">
            <a:spAutoFit/>
          </a:bodyPr>
          <a:lstStyle/>
          <a:p>
            <a:pPr algn="just">
              <a:spcBef>
                <a:spcPts val="300"/>
              </a:spcBef>
              <a:spcAft>
                <a:spcPts val="0"/>
              </a:spcAft>
            </a:pPr>
            <a:r>
              <a:rPr lang="it-IT" sz="900" i="1" dirty="0">
                <a:solidFill>
                  <a:srgbClr val="5F5748"/>
                </a:solidFill>
                <a:latin typeface="Arial" panose="020B0604020202020204" pitchFamily="34" charset="0"/>
                <a:ea typeface="Cambria" panose="02040503050406030204" pitchFamily="18" charset="0"/>
                <a:cs typeface="Times New Roman" panose="02020603050405020304" pitchFamily="18" charset="0"/>
              </a:rPr>
              <a:t>Fonte: Infocamere-Unioncamere, Stock </a:t>
            </a:r>
            <a:r>
              <a:rPr lang="it-IT" sz="900" i="1" dirty="0" err="1">
                <a:solidFill>
                  <a:srgbClr val="5F5748"/>
                </a:solidFill>
                <a:latin typeface="Arial" panose="020B0604020202020204" pitchFamily="34" charset="0"/>
                <a:ea typeface="Cambria" panose="02040503050406030204" pitchFamily="18" charset="0"/>
                <a:cs typeface="Times New Roman" panose="02020603050405020304" pitchFamily="18" charset="0"/>
              </a:rPr>
              <a:t>View</a:t>
            </a:r>
            <a:endParaRPr lang="it-IT" sz="900" i="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graphicFrame>
        <p:nvGraphicFramePr>
          <p:cNvPr id="12" name="Tabella 11"/>
          <p:cNvGraphicFramePr>
            <a:graphicFrameLocks noGrp="1"/>
          </p:cNvGraphicFramePr>
          <p:nvPr>
            <p:extLst>
              <p:ext uri="{D42A27DB-BD31-4B8C-83A1-F6EECF244321}">
                <p14:modId xmlns:p14="http://schemas.microsoft.com/office/powerpoint/2010/main" val="3518441712"/>
              </p:ext>
            </p:extLst>
          </p:nvPr>
        </p:nvGraphicFramePr>
        <p:xfrm>
          <a:off x="7036131" y="3266619"/>
          <a:ext cx="4471929" cy="2788493"/>
        </p:xfrm>
        <a:graphic>
          <a:graphicData uri="http://schemas.openxmlformats.org/drawingml/2006/table">
            <a:tbl>
              <a:tblPr>
                <a:tableStyleId>{F5AB1C69-6EDB-4FF4-983F-18BD219EF322}</a:tableStyleId>
              </a:tblPr>
              <a:tblGrid>
                <a:gridCol w="1996691"/>
                <a:gridCol w="1353130"/>
                <a:gridCol w="1122108"/>
              </a:tblGrid>
              <a:tr h="316503">
                <a:tc>
                  <a:txBody>
                    <a:bodyPr/>
                    <a:lstStyle/>
                    <a:p>
                      <a:pPr algn="just">
                        <a:spcBef>
                          <a:spcPts val="300"/>
                        </a:spcBef>
                        <a:spcAft>
                          <a:spcPts val="0"/>
                        </a:spcAft>
                      </a:pPr>
                      <a:r>
                        <a:rPr lang="it-IT" sz="1100" b="1" dirty="0">
                          <a:solidFill>
                            <a:schemeClr val="bg1"/>
                          </a:solidFill>
                          <a:effectLst/>
                        </a:rPr>
                        <a:t>Classe Anno Iscrizione</a:t>
                      </a:r>
                      <a:endParaRPr lang="it-IT" sz="1100" b="1"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c>
                  <a:txBody>
                    <a:bodyPr/>
                    <a:lstStyle/>
                    <a:p>
                      <a:pPr algn="r">
                        <a:spcBef>
                          <a:spcPts val="300"/>
                        </a:spcBef>
                        <a:spcAft>
                          <a:spcPts val="0"/>
                        </a:spcAft>
                      </a:pPr>
                      <a:r>
                        <a:rPr lang="it-IT" sz="1100" b="1" dirty="0">
                          <a:solidFill>
                            <a:schemeClr val="bg1"/>
                          </a:solidFill>
                          <a:effectLst/>
                        </a:rPr>
                        <a:t>Imprese femminili</a:t>
                      </a:r>
                      <a:endParaRPr lang="it-IT" sz="1100" b="1"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c>
                  <a:txBody>
                    <a:bodyPr/>
                    <a:lstStyle/>
                    <a:p>
                      <a:pPr algn="r">
                        <a:spcBef>
                          <a:spcPts val="300"/>
                        </a:spcBef>
                        <a:spcAft>
                          <a:spcPts val="0"/>
                        </a:spcAft>
                      </a:pPr>
                      <a:r>
                        <a:rPr lang="it-IT" sz="1100" b="1" dirty="0">
                          <a:solidFill>
                            <a:schemeClr val="bg1"/>
                          </a:solidFill>
                          <a:effectLst/>
                        </a:rPr>
                        <a:t>quota %</a:t>
                      </a:r>
                      <a:endParaRPr lang="it-IT" sz="1100" b="1"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r>
              <a:tr h="247199">
                <a:tc>
                  <a:txBody>
                    <a:bodyPr/>
                    <a:lstStyle/>
                    <a:p>
                      <a:pPr algn="just">
                        <a:spcBef>
                          <a:spcPts val="300"/>
                        </a:spcBef>
                        <a:spcAft>
                          <a:spcPts val="0"/>
                        </a:spcAft>
                      </a:pPr>
                      <a:r>
                        <a:rPr lang="it-IT" sz="1100" dirty="0">
                          <a:effectLst/>
                        </a:rPr>
                        <a:t>Antecedente al 1940</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10</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0,08%</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a:effectLst/>
                        </a:rPr>
                        <a:t>Dal 1940 al 1949</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8</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0,07%</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a:effectLst/>
                        </a:rPr>
                        <a:t>Dal 1950 al 1959</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14</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0,12%</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dirty="0">
                          <a:effectLst/>
                        </a:rPr>
                        <a:t>Dal 1960 al 1969</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85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0,72%</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dirty="0">
                          <a:effectLst/>
                        </a:rPr>
                        <a:t>Dal 1970 al 1979</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a:effectLst/>
                        </a:rPr>
                        <a:t>309</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2,61%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a:effectLst/>
                        </a:rPr>
                        <a:t>Dal 1980 al 1989</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a:effectLst/>
                        </a:rPr>
                        <a:t>1.246</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10,53%</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dirty="0">
                          <a:effectLst/>
                        </a:rPr>
                        <a:t>Dal 1990 al 1999</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a:effectLst/>
                        </a:rPr>
                        <a:t>2.914</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24,62%</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a:effectLst/>
                        </a:rPr>
                        <a:t>Dal 2000 al 2009</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a:effectLst/>
                        </a:rPr>
                        <a:t>4.314</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36,44%</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a:effectLst/>
                        </a:rPr>
                        <a:t>Dal 2010 al 2019</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a:effectLst/>
                        </a:rPr>
                        <a:t>2.938</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24,82%</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7199">
                <a:tc>
                  <a:txBody>
                    <a:bodyPr/>
                    <a:lstStyle/>
                    <a:p>
                      <a:pPr algn="just">
                        <a:spcBef>
                          <a:spcPts val="300"/>
                        </a:spcBef>
                        <a:spcAft>
                          <a:spcPts val="0"/>
                        </a:spcAft>
                      </a:pPr>
                      <a:r>
                        <a:rPr lang="it-IT" sz="1100">
                          <a:effectLst/>
                        </a:rPr>
                        <a:t>Totale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a:effectLst/>
                        </a:rPr>
                        <a:t>11.838</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r">
                        <a:spcBef>
                          <a:spcPts val="300"/>
                        </a:spcBef>
                        <a:spcAft>
                          <a:spcPts val="0"/>
                        </a:spcAft>
                      </a:pPr>
                      <a:r>
                        <a:rPr lang="it-IT" sz="1100" dirty="0">
                          <a:effectLst/>
                        </a:rPr>
                        <a:t>100,00%</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bl>
          </a:graphicData>
        </a:graphic>
      </p:graphicFrame>
      <p:sp>
        <p:nvSpPr>
          <p:cNvPr id="13" name="Rettangolo 12"/>
          <p:cNvSpPr/>
          <p:nvPr/>
        </p:nvSpPr>
        <p:spPr>
          <a:xfrm>
            <a:off x="6972351" y="6091909"/>
            <a:ext cx="2480166" cy="230832"/>
          </a:xfrm>
          <a:prstGeom prst="rect">
            <a:avLst/>
          </a:prstGeom>
        </p:spPr>
        <p:txBody>
          <a:bodyPr wrap="none">
            <a:spAutoFit/>
          </a:bodyPr>
          <a:lstStyle/>
          <a:p>
            <a:pPr algn="just">
              <a:spcBef>
                <a:spcPts val="300"/>
              </a:spcBef>
              <a:spcAft>
                <a:spcPts val="0"/>
              </a:spcAft>
            </a:pPr>
            <a:r>
              <a:rPr lang="it-IT" sz="900" i="1" dirty="0">
                <a:solidFill>
                  <a:srgbClr val="5F5748"/>
                </a:solidFill>
                <a:latin typeface="Arial" panose="020B0604020202020204" pitchFamily="34" charset="0"/>
                <a:ea typeface="Cambria" panose="02040503050406030204" pitchFamily="18" charset="0"/>
                <a:cs typeface="Times New Roman" panose="02020603050405020304" pitchFamily="18" charset="0"/>
              </a:rPr>
              <a:t>Fonte: Infocamere-Unioncamere, Stock </a:t>
            </a:r>
            <a:r>
              <a:rPr lang="it-IT" sz="900" i="1" dirty="0" err="1">
                <a:solidFill>
                  <a:srgbClr val="5F5748"/>
                </a:solidFill>
                <a:latin typeface="Arial" panose="020B0604020202020204" pitchFamily="34" charset="0"/>
                <a:ea typeface="Cambria" panose="02040503050406030204" pitchFamily="18" charset="0"/>
                <a:cs typeface="Times New Roman" panose="02020603050405020304" pitchFamily="18" charset="0"/>
              </a:rPr>
              <a:t>View</a:t>
            </a:r>
            <a:endParaRPr lang="it-IT" sz="900" i="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6"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8" name="Gruppo 17"/>
          <p:cNvGrpSpPr/>
          <p:nvPr/>
        </p:nvGrpSpPr>
        <p:grpSpPr>
          <a:xfrm>
            <a:off x="2493963" y="126206"/>
            <a:ext cx="9394602" cy="430429"/>
            <a:chOff x="2341563" y="107618"/>
            <a:chExt cx="9394602" cy="430429"/>
          </a:xfrm>
        </p:grpSpPr>
        <p:sp>
          <p:nvSpPr>
            <p:cNvPr id="1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0" name="Connettore 1 1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Segnaposto numero diapositiva 2"/>
          <p:cNvSpPr>
            <a:spLocks noGrp="1"/>
          </p:cNvSpPr>
          <p:nvPr>
            <p:ph type="sldNum" sz="quarter" idx="12"/>
          </p:nvPr>
        </p:nvSpPr>
        <p:spPr>
          <a:xfrm>
            <a:off x="9448800" y="6492875"/>
            <a:ext cx="2743200" cy="365125"/>
          </a:xfrm>
        </p:spPr>
        <p:txBody>
          <a:bodyPr/>
          <a:lstStyle/>
          <a:p>
            <a:fld id="{98D9D6CD-C7D4-42E0-A31B-525549CA2A1D}" type="slidenum">
              <a:rPr lang="it-IT" smtClean="0"/>
              <a:t>80</a:t>
            </a:fld>
            <a:endParaRPr lang="it-IT" dirty="0"/>
          </a:p>
        </p:txBody>
      </p:sp>
    </p:spTree>
    <p:extLst>
      <p:ext uri="{BB962C8B-B14F-4D97-AF65-F5344CB8AC3E}">
        <p14:creationId xmlns:p14="http://schemas.microsoft.com/office/powerpoint/2010/main" val="321193028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670887" y="1689239"/>
            <a:ext cx="4370515" cy="2269398"/>
          </a:xfrm>
          <a:prstGeom prst="rect">
            <a:avLst/>
          </a:prstGeom>
        </p:spPr>
      </p:pic>
      <p:sp>
        <p:nvSpPr>
          <p:cNvPr id="2" name="Rettangolo 1"/>
          <p:cNvSpPr/>
          <p:nvPr/>
        </p:nvSpPr>
        <p:spPr>
          <a:xfrm>
            <a:off x="303913" y="841454"/>
            <a:ext cx="11538681" cy="1007968"/>
          </a:xfrm>
          <a:prstGeom prst="rect">
            <a:avLst/>
          </a:prstGeom>
        </p:spPr>
        <p:txBody>
          <a:bodyPr wrap="square">
            <a:spAutoFit/>
          </a:bodyPr>
          <a:lstStyle/>
          <a:p>
            <a:pPr algn="just">
              <a:spcBef>
                <a:spcPts val="300"/>
              </a:spcBef>
              <a:spcAft>
                <a:spcPts val="0"/>
              </a:spcAft>
            </a:pP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Il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tessuto imprenditoriale femminile della provincia di Ancona è caratterizzato in larga misura da imprese individuali</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esse sono infatti pari a 7.369 unità e rappresentano il 62,25% delle imprese femminili. Nonostante le imprese individuali rappresentino la forma giuridica principale scelta dalle donne per operare sul mercato, esse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mostrano </a:t>
            </a:r>
            <a:r>
              <a:rPr lang="it-IT" sz="1200" b="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tuttavia</a:t>
            </a:r>
            <a:r>
              <a:rPr lang="it-IT" sz="12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una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variazione percentuale negativa rispetto al 2012 pari a -0,78%,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nettamente inferiore a quello delle società di capitali che si attesta al 5,25</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 Le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società di capitali rappresentano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una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piccola quota del sistema imprenditoriale femminile, ma sono anche la componente più dinamica dell’imprenditoria femminile provinciale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nonché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quella più strutturata ad affrontare le attuali complessità del mercato</a:t>
            </a:r>
          </a:p>
        </p:txBody>
      </p:sp>
      <p:sp>
        <p:nvSpPr>
          <p:cNvPr id="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9" name="Rettangolo 8"/>
          <p:cNvSpPr/>
          <p:nvPr/>
        </p:nvSpPr>
        <p:spPr>
          <a:xfrm>
            <a:off x="210153" y="3980289"/>
            <a:ext cx="5291984" cy="2762295"/>
          </a:xfrm>
          <a:prstGeom prst="rect">
            <a:avLst/>
          </a:prstGeom>
        </p:spPr>
        <p:txBody>
          <a:bodyPr wrap="square">
            <a:spAutoFit/>
          </a:bodyPr>
          <a:lstStyle/>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dati di fine 2013 sottolineano come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le imprese femminili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restino fortemente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concentrate</a:t>
            </a:r>
            <a:r>
              <a:rPr lang="it-IT" sz="1200" dirty="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in pochi settori: l’</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agricoltura</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 raggruppa il 20,04% delle imprese femminili provinciali e il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commercio</a:t>
            </a:r>
            <a:r>
              <a:rPr lang="it-IT" sz="1200" dirty="0">
                <a:solidFill>
                  <a:srgbClr val="5F5748"/>
                </a:solidFill>
                <a:latin typeface="Arial" panose="020B0604020202020204" pitchFamily="34" charset="0"/>
                <a:ea typeface="Cambria" panose="02040503050406030204" pitchFamily="18" charset="0"/>
                <a:cs typeface="Times New Roman" panose="02020603050405020304" pitchFamily="18" charset="0"/>
              </a:rPr>
              <a:t>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il </a:t>
            </a: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26,02%.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Tuttavia, analizzando le variazioni percentuali delle imprese registrate alla fine del 2013 e del 2012,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i settori dove le imprese femminili stanno crescendo più velocemente sono l’istruzione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(19,57%) </a:t>
            </a:r>
            <a:r>
              <a:rPr lang="it-IT" sz="1200" b="1" dirty="0">
                <a:solidFill>
                  <a:srgbClr val="5F5748"/>
                </a:solidFill>
                <a:latin typeface="Arial" panose="020B0604020202020204" pitchFamily="34" charset="0"/>
                <a:ea typeface="Cambria" panose="02040503050406030204" pitchFamily="18" charset="0"/>
                <a:cs typeface="Times New Roman" panose="02020603050405020304" pitchFamily="18" charset="0"/>
              </a:rPr>
              <a:t>e le attività finanziarie e assicurative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(14,78%).</a:t>
            </a:r>
          </a:p>
          <a:p>
            <a:pPr algn="just">
              <a:spcBef>
                <a:spcPts val="300"/>
              </a:spcBef>
              <a:spcAft>
                <a:spcPts val="0"/>
              </a:spcAft>
            </a:pPr>
            <a:r>
              <a:rPr lang="it-IT" sz="1100"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L’incidenza </a:t>
            </a:r>
            <a:r>
              <a:rPr lang="it-IT" sz="1100" dirty="0">
                <a:solidFill>
                  <a:srgbClr val="5F5748"/>
                </a:solidFill>
                <a:latin typeface="Arial" panose="020B0604020202020204" pitchFamily="34" charset="0"/>
                <a:ea typeface="Cambria" panose="02040503050406030204" pitchFamily="18" charset="0"/>
                <a:cs typeface="Times New Roman" panose="02020603050405020304" pitchFamily="18" charset="0"/>
              </a:rPr>
              <a:t>delle imprese femminili sul totale delle imprese nei diversi settori evidenzia nella nostra provincia alcuni settori tradizionalmente appannaggio di tale tipologia di impresa: le altre attività di servizi, come i servizi associativi e alle persone hanno un tasso di femminilizzazione che supera il 55%; la sanità e assistenza sociale hanno un tasso del 45,31%; l’agricoltura del 31,98%, il commercio del 26,25% e la ristorazione del 32,74%. Degno di nota tuttavia è anche il progressivo spazio che le imprese femminili si stanno ritagliando in alcune attività più innovative quali i servizi di supporto alle imprese, il noleggio e le agenzie di viaggio (dove il tasso di femminilizzazione è del 31,51%).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graphicFrame>
        <p:nvGraphicFramePr>
          <p:cNvPr id="10" name="Tabella 9"/>
          <p:cNvGraphicFramePr>
            <a:graphicFrameLocks noGrp="1"/>
          </p:cNvGraphicFramePr>
          <p:nvPr>
            <p:extLst>
              <p:ext uri="{D42A27DB-BD31-4B8C-83A1-F6EECF244321}">
                <p14:modId xmlns:p14="http://schemas.microsoft.com/office/powerpoint/2010/main" val="3340883831"/>
              </p:ext>
            </p:extLst>
          </p:nvPr>
        </p:nvGraphicFramePr>
        <p:xfrm>
          <a:off x="5502137" y="2523630"/>
          <a:ext cx="6509361" cy="3891665"/>
        </p:xfrm>
        <a:graphic>
          <a:graphicData uri="http://schemas.openxmlformats.org/drawingml/2006/table">
            <a:tbl>
              <a:tblPr>
                <a:tableStyleId>{073A0DAA-6AF3-43AB-8588-CEC1D06C72B9}</a:tableStyleId>
              </a:tblPr>
              <a:tblGrid>
                <a:gridCol w="3487948"/>
                <a:gridCol w="755573"/>
                <a:gridCol w="652539"/>
                <a:gridCol w="810413"/>
                <a:gridCol w="802888"/>
              </a:tblGrid>
              <a:tr h="500765">
                <a:tc>
                  <a:txBody>
                    <a:bodyPr/>
                    <a:lstStyle/>
                    <a:p>
                      <a:pPr algn="just">
                        <a:spcBef>
                          <a:spcPts val="300"/>
                        </a:spcBef>
                        <a:spcAft>
                          <a:spcPts val="0"/>
                        </a:spcAft>
                      </a:pPr>
                      <a:r>
                        <a:rPr lang="it-IT" sz="1050" dirty="0">
                          <a:solidFill>
                            <a:schemeClr val="bg1"/>
                          </a:solidFill>
                          <a:effectLst/>
                        </a:rPr>
                        <a:t>Settore</a:t>
                      </a:r>
                      <a:endParaRPr lang="it-IT" sz="105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c>
                  <a:txBody>
                    <a:bodyPr/>
                    <a:lstStyle/>
                    <a:p>
                      <a:pPr marL="36000" algn="r">
                        <a:spcBef>
                          <a:spcPts val="300"/>
                        </a:spcBef>
                        <a:spcAft>
                          <a:spcPts val="0"/>
                        </a:spcAft>
                      </a:pPr>
                      <a:r>
                        <a:rPr lang="it-IT" sz="1050" dirty="0">
                          <a:solidFill>
                            <a:schemeClr val="bg1"/>
                          </a:solidFill>
                          <a:effectLst/>
                        </a:rPr>
                        <a:t>Registrate al 31/12/2013</a:t>
                      </a:r>
                      <a:endParaRPr lang="it-IT" sz="105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c>
                  <a:txBody>
                    <a:bodyPr/>
                    <a:lstStyle/>
                    <a:p>
                      <a:pPr marL="36000" algn="r">
                        <a:spcBef>
                          <a:spcPts val="300"/>
                        </a:spcBef>
                        <a:spcAft>
                          <a:spcPts val="0"/>
                        </a:spcAft>
                      </a:pPr>
                      <a:r>
                        <a:rPr lang="it-IT" sz="1050" dirty="0">
                          <a:solidFill>
                            <a:schemeClr val="bg1"/>
                          </a:solidFill>
                          <a:effectLst/>
                        </a:rPr>
                        <a:t>Incidenza sul totale</a:t>
                      </a:r>
                      <a:endParaRPr lang="it-IT" sz="105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c>
                  <a:txBody>
                    <a:bodyPr/>
                    <a:lstStyle/>
                    <a:p>
                      <a:pPr marL="36000" algn="r">
                        <a:spcBef>
                          <a:spcPts val="300"/>
                        </a:spcBef>
                        <a:spcAft>
                          <a:spcPts val="0"/>
                        </a:spcAft>
                      </a:pPr>
                      <a:r>
                        <a:rPr lang="it-IT" sz="1050" dirty="0">
                          <a:solidFill>
                            <a:schemeClr val="bg1"/>
                          </a:solidFill>
                          <a:effectLst/>
                        </a:rPr>
                        <a:t>Tasso di femminilizzazione</a:t>
                      </a:r>
                      <a:endParaRPr lang="it-IT" sz="105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c>
                  <a:txBody>
                    <a:bodyPr/>
                    <a:lstStyle/>
                    <a:p>
                      <a:pPr marL="36000" algn="r">
                        <a:spcBef>
                          <a:spcPts val="300"/>
                        </a:spcBef>
                        <a:spcAft>
                          <a:spcPts val="0"/>
                        </a:spcAft>
                      </a:pPr>
                      <a:r>
                        <a:rPr lang="it-IT" sz="1050" dirty="0">
                          <a:solidFill>
                            <a:schemeClr val="bg1"/>
                          </a:solidFill>
                          <a:effectLst/>
                        </a:rPr>
                        <a:t>Variazione </a:t>
                      </a:r>
                      <a:r>
                        <a:rPr lang="it-IT" sz="1050" dirty="0" smtClean="0">
                          <a:solidFill>
                            <a:schemeClr val="bg1"/>
                          </a:solidFill>
                          <a:effectLst/>
                        </a:rPr>
                        <a:t>% 2013/2012</a:t>
                      </a:r>
                      <a:endParaRPr lang="it-IT" sz="105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r>
              <a:tr h="141884">
                <a:tc>
                  <a:txBody>
                    <a:bodyPr/>
                    <a:lstStyle/>
                    <a:p>
                      <a:pPr marL="36000" algn="just">
                        <a:spcBef>
                          <a:spcPts val="300"/>
                        </a:spcBef>
                        <a:spcAft>
                          <a:spcPts val="0"/>
                        </a:spcAft>
                      </a:pPr>
                      <a:r>
                        <a:rPr lang="it-IT" sz="1050" dirty="0">
                          <a:effectLst/>
                        </a:rPr>
                        <a:t>A Agricoltura, silvicoltura pesca</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2.372</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20,04%</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31,98%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-4,39%</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B Estrazione di minerali da cave e miniere</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2</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0,02%</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9,52%</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0,00%</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0">
                <a:tc>
                  <a:txBody>
                    <a:bodyPr/>
                    <a:lstStyle/>
                    <a:p>
                      <a:pPr marL="36000" algn="just">
                        <a:spcBef>
                          <a:spcPts val="300"/>
                        </a:spcBef>
                        <a:spcAft>
                          <a:spcPts val="0"/>
                        </a:spcAft>
                      </a:pPr>
                      <a:r>
                        <a:rPr lang="it-IT" sz="1050" dirty="0">
                          <a:effectLst/>
                        </a:rPr>
                        <a:t>C Attività manifatturiere</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1.208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10,20%</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23,11%</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-0,33%</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D Fornitura di energia elettrica, gas, vapore e aria condizionata</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11</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0,09%</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7,97%</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0,00%</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E Fornitura di acqua; reti fognarie, attività di gestione </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14</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0,12%</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17,95%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-6,67%</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F Costruzioni</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468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3,95%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7,31%</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4,70%</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G Commercio all'ingrosso e al dettaglio; riparazione di aut.</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3.080</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26,02%</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26,25%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-0,55%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H Trasporto e magazzinaggio </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115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0,97%</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8,29%</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2,68%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I Attività dei servizi di alloggio e di ristorazione </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943</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7,97%</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32,74%</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1,95%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J Servizi di informazione e comunicazione</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189</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1,60%</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20,98%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-1,05%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K Attività finanziarie e assicurative</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264</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2,23%</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25,66%</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14,78%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L Attività immobiliari</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574</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4,85%</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26,97%</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1,59%</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M Attività professionali, scientifiche e tecniche</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375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3,17%</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22,05%</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2,18%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N Noleggio, agenzie di viaggio, servizi di supporto alle imprese</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335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2,83%</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31,51%</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3,40%</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P Istruzione</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55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0,46%</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29,57%</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a:effectLst/>
                        </a:rPr>
                        <a:t>19,57%</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Q Sanità e assistenza sociale  </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116</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0,98%</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45,31%</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1,75%</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R Attività artistiche, sportive, di intrattenimento e divertimento</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170</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1,44%</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28,38%</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-1,73%</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S Altre attività di servizi</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1.048</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8,85%</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55,07%</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0,00%</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a:effectLst/>
                        </a:rPr>
                        <a:t>X Imprese non classificate</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499</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a:effectLst/>
                        </a:rPr>
                        <a:t>4,22%</a:t>
                      </a:r>
                      <a:endParaRPr lang="it-IT" sz="105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24,80%</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6,85%</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r h="141884">
                <a:tc>
                  <a:txBody>
                    <a:bodyPr/>
                    <a:lstStyle/>
                    <a:p>
                      <a:pPr marL="36000" algn="just">
                        <a:spcBef>
                          <a:spcPts val="300"/>
                        </a:spcBef>
                        <a:spcAft>
                          <a:spcPts val="0"/>
                        </a:spcAft>
                      </a:pPr>
                      <a:r>
                        <a:rPr lang="it-IT" sz="1050" dirty="0">
                          <a:effectLst/>
                        </a:rPr>
                        <a:t>Totale</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tc>
                <a:tc>
                  <a:txBody>
                    <a:bodyPr/>
                    <a:lstStyle/>
                    <a:p>
                      <a:pPr marL="36000" algn="r">
                        <a:spcBef>
                          <a:spcPts val="300"/>
                        </a:spcBef>
                        <a:spcAft>
                          <a:spcPts val="0"/>
                        </a:spcAft>
                      </a:pPr>
                      <a:r>
                        <a:rPr lang="it-IT" sz="1050" dirty="0">
                          <a:effectLst/>
                        </a:rPr>
                        <a:t>11.838</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marL="36000" algn="r">
                        <a:spcBef>
                          <a:spcPts val="300"/>
                        </a:spcBef>
                        <a:spcAft>
                          <a:spcPts val="0"/>
                        </a:spcAft>
                      </a:pPr>
                      <a:r>
                        <a:rPr lang="it-IT" sz="1050" dirty="0">
                          <a:effectLst/>
                        </a:rPr>
                        <a:t>100,00%</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25,15%</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c>
                  <a:txBody>
                    <a:bodyPr/>
                    <a:lstStyle/>
                    <a:p>
                      <a:pPr marL="36000" algn="r">
                        <a:spcBef>
                          <a:spcPts val="300"/>
                        </a:spcBef>
                        <a:spcAft>
                          <a:spcPts val="0"/>
                        </a:spcAft>
                      </a:pPr>
                      <a:r>
                        <a:rPr lang="it-IT" sz="1050" dirty="0">
                          <a:effectLst/>
                        </a:rPr>
                        <a:t>0,09%</a:t>
                      </a:r>
                      <a:endParaRPr lang="it-IT" sz="105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b"/>
                </a:tc>
              </a:tr>
            </a:tbl>
          </a:graphicData>
        </a:graphic>
      </p:graphicFrame>
      <p:sp>
        <p:nvSpPr>
          <p:cNvPr id="11" name="Rettangolo 10"/>
          <p:cNvSpPr/>
          <p:nvPr/>
        </p:nvSpPr>
        <p:spPr>
          <a:xfrm>
            <a:off x="5453313" y="6433454"/>
            <a:ext cx="1120820" cy="230832"/>
          </a:xfrm>
          <a:prstGeom prst="rect">
            <a:avLst/>
          </a:prstGeom>
        </p:spPr>
        <p:txBody>
          <a:bodyPr wrap="none">
            <a:spAutoFit/>
          </a:bodyPr>
          <a:lstStyle/>
          <a:p>
            <a:pPr algn="just">
              <a:spcBef>
                <a:spcPts val="300"/>
              </a:spcBef>
              <a:spcAft>
                <a:spcPts val="0"/>
              </a:spcAft>
            </a:pPr>
            <a:r>
              <a:rPr lang="it-IT" sz="900" i="1" dirty="0">
                <a:solidFill>
                  <a:srgbClr val="5F5748"/>
                </a:solidFill>
                <a:latin typeface="Arial" panose="020B0604020202020204" pitchFamily="34" charset="0"/>
                <a:ea typeface="Cambria" panose="02040503050406030204" pitchFamily="18" charset="0"/>
                <a:cs typeface="Times New Roman" panose="02020603050405020304" pitchFamily="18" charset="0"/>
              </a:rPr>
              <a:t>Fonte: </a:t>
            </a:r>
            <a:r>
              <a:rPr lang="it-IT" sz="900" i="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Infocamere</a:t>
            </a:r>
            <a:endParaRPr lang="it-IT" sz="900" i="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4"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6" name="Gruppo 15"/>
          <p:cNvGrpSpPr/>
          <p:nvPr/>
        </p:nvGrpSpPr>
        <p:grpSpPr>
          <a:xfrm>
            <a:off x="2493963" y="126206"/>
            <a:ext cx="9394602" cy="430429"/>
            <a:chOff x="2341563" y="107618"/>
            <a:chExt cx="9394602" cy="430429"/>
          </a:xfrm>
        </p:grpSpPr>
        <p:sp>
          <p:nvSpPr>
            <p:cNvPr id="17"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8" name="Connettore 1 1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Segnaposto numero diapositiva 3"/>
          <p:cNvSpPr>
            <a:spLocks noGrp="1"/>
          </p:cNvSpPr>
          <p:nvPr>
            <p:ph type="sldNum" sz="quarter" idx="12"/>
          </p:nvPr>
        </p:nvSpPr>
        <p:spPr>
          <a:xfrm>
            <a:off x="9448800" y="6560021"/>
            <a:ext cx="2743200" cy="365125"/>
          </a:xfrm>
        </p:spPr>
        <p:txBody>
          <a:bodyPr/>
          <a:lstStyle/>
          <a:p>
            <a:fld id="{98D9D6CD-C7D4-42E0-A31B-525549CA2A1D}" type="slidenum">
              <a:rPr lang="it-IT" smtClean="0"/>
              <a:t>81</a:t>
            </a:fld>
            <a:endParaRPr lang="it-IT" dirty="0"/>
          </a:p>
        </p:txBody>
      </p:sp>
    </p:spTree>
    <p:extLst>
      <p:ext uri="{BB962C8B-B14F-4D97-AF65-F5344CB8AC3E}">
        <p14:creationId xmlns:p14="http://schemas.microsoft.com/office/powerpoint/2010/main" val="308615781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a:stretch>
            <a:fillRect/>
          </a:stretch>
        </p:blipFill>
        <p:spPr>
          <a:xfrm>
            <a:off x="6595977" y="1762653"/>
            <a:ext cx="5230821" cy="2773920"/>
          </a:xfrm>
          <a:prstGeom prst="rect">
            <a:avLst/>
          </a:prstGeom>
        </p:spPr>
      </p:pic>
      <p:graphicFrame>
        <p:nvGraphicFramePr>
          <p:cNvPr id="2" name="Tabella 1"/>
          <p:cNvGraphicFramePr>
            <a:graphicFrameLocks noGrp="1"/>
          </p:cNvGraphicFramePr>
          <p:nvPr>
            <p:extLst>
              <p:ext uri="{D42A27DB-BD31-4B8C-83A1-F6EECF244321}">
                <p14:modId xmlns:p14="http://schemas.microsoft.com/office/powerpoint/2010/main" val="2510400042"/>
              </p:ext>
            </p:extLst>
          </p:nvPr>
        </p:nvGraphicFramePr>
        <p:xfrm>
          <a:off x="412595" y="2262412"/>
          <a:ext cx="5663698" cy="1172161"/>
        </p:xfrm>
        <a:graphic>
          <a:graphicData uri="http://schemas.openxmlformats.org/drawingml/2006/table">
            <a:tbl>
              <a:tblPr firstCol="1">
                <a:tableStyleId>{F5AB1C69-6EDB-4FF4-983F-18BD219EF322}</a:tableStyleId>
              </a:tblPr>
              <a:tblGrid>
                <a:gridCol w="786898"/>
                <a:gridCol w="609600"/>
                <a:gridCol w="591015"/>
                <a:gridCol w="628185"/>
                <a:gridCol w="609600"/>
                <a:gridCol w="609600"/>
                <a:gridCol w="609600"/>
                <a:gridCol w="609600"/>
                <a:gridCol w="609600"/>
              </a:tblGrid>
              <a:tr h="163304">
                <a:tc>
                  <a:txBody>
                    <a:bodyPr/>
                    <a:lstStyle/>
                    <a:p>
                      <a:pPr marL="72000" algn="just">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solidFill>
                  </a:tcPr>
                </a:tc>
                <a:tc gridSpan="2">
                  <a:txBody>
                    <a:bodyPr/>
                    <a:lstStyle/>
                    <a:p>
                      <a:pPr algn="ctr">
                        <a:spcBef>
                          <a:spcPts val="300"/>
                        </a:spcBef>
                        <a:spcAft>
                          <a:spcPts val="0"/>
                        </a:spcAft>
                      </a:pPr>
                      <a:r>
                        <a:rPr lang="it-IT" sz="1100" dirty="0">
                          <a:effectLst/>
                        </a:rPr>
                        <a:t>2010</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c gridSpan="2">
                  <a:txBody>
                    <a:bodyPr/>
                    <a:lstStyle/>
                    <a:p>
                      <a:pPr algn="ctr">
                        <a:spcBef>
                          <a:spcPts val="300"/>
                        </a:spcBef>
                        <a:spcAft>
                          <a:spcPts val="0"/>
                        </a:spcAft>
                      </a:pPr>
                      <a:r>
                        <a:rPr lang="it-IT" sz="1100" dirty="0">
                          <a:effectLst/>
                        </a:rPr>
                        <a:t>2011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c gridSpan="2">
                  <a:txBody>
                    <a:bodyPr/>
                    <a:lstStyle/>
                    <a:p>
                      <a:pPr algn="ctr">
                        <a:spcBef>
                          <a:spcPts val="300"/>
                        </a:spcBef>
                        <a:spcAft>
                          <a:spcPts val="0"/>
                        </a:spcAft>
                      </a:pPr>
                      <a:r>
                        <a:rPr lang="it-IT" sz="1100">
                          <a:effectLst/>
                        </a:rPr>
                        <a:t>2012</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c gridSpan="2">
                  <a:txBody>
                    <a:bodyPr/>
                    <a:lstStyle/>
                    <a:p>
                      <a:pPr algn="ctr">
                        <a:spcBef>
                          <a:spcPts val="300"/>
                        </a:spcBef>
                        <a:spcAft>
                          <a:spcPts val="0"/>
                        </a:spcAft>
                      </a:pPr>
                      <a:r>
                        <a:rPr lang="it-IT" sz="1100">
                          <a:effectLst/>
                        </a:rPr>
                        <a:t>2013</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r>
              <a:tr h="304800">
                <a:tc>
                  <a:txBody>
                    <a:bodyPr/>
                    <a:lstStyle/>
                    <a:p>
                      <a:pPr marL="72000" algn="just">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solidFill>
                  </a:tcPr>
                </a:tc>
                <a:tc gridSpan="2">
                  <a:txBody>
                    <a:bodyPr/>
                    <a:lstStyle/>
                    <a:p>
                      <a:pPr algn="ctr">
                        <a:spcBef>
                          <a:spcPts val="300"/>
                        </a:spcBef>
                        <a:spcAft>
                          <a:spcPts val="0"/>
                        </a:spcAft>
                      </a:pPr>
                      <a:r>
                        <a:rPr lang="it-IT" sz="1100" dirty="0">
                          <a:effectLst/>
                        </a:rPr>
                        <a:t>Tasso di disoccupazione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c gridSpan="2">
                  <a:txBody>
                    <a:bodyPr/>
                    <a:lstStyle/>
                    <a:p>
                      <a:pPr algn="ctr">
                        <a:spcBef>
                          <a:spcPts val="300"/>
                        </a:spcBef>
                        <a:spcAft>
                          <a:spcPts val="0"/>
                        </a:spcAft>
                      </a:pPr>
                      <a:r>
                        <a:rPr lang="it-IT" sz="1100" dirty="0">
                          <a:effectLst/>
                        </a:rPr>
                        <a:t>Tasso di disoccupazione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c gridSpan="2">
                  <a:txBody>
                    <a:bodyPr/>
                    <a:lstStyle/>
                    <a:p>
                      <a:pPr algn="ctr">
                        <a:spcBef>
                          <a:spcPts val="300"/>
                        </a:spcBef>
                        <a:spcAft>
                          <a:spcPts val="0"/>
                        </a:spcAft>
                      </a:pPr>
                      <a:r>
                        <a:rPr lang="it-IT" sz="1100" dirty="0">
                          <a:effectLst/>
                        </a:rPr>
                        <a:t>Tasso di disoccupazione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c gridSpan="2">
                  <a:txBody>
                    <a:bodyPr/>
                    <a:lstStyle/>
                    <a:p>
                      <a:pPr algn="ctr">
                        <a:spcBef>
                          <a:spcPts val="300"/>
                        </a:spcBef>
                        <a:spcAft>
                          <a:spcPts val="0"/>
                        </a:spcAft>
                      </a:pPr>
                      <a:r>
                        <a:rPr lang="it-IT" sz="1100">
                          <a:effectLst/>
                        </a:rPr>
                        <a:t>Tasso di disoccupazione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hMerge="1">
                  <a:txBody>
                    <a:bodyPr/>
                    <a:lstStyle/>
                    <a:p>
                      <a:endParaRPr lang="it-IT"/>
                    </a:p>
                  </a:txBody>
                  <a:tcPr/>
                </a:tc>
              </a:tr>
              <a:tr h="161925">
                <a:tc>
                  <a:txBody>
                    <a:bodyPr/>
                    <a:lstStyle/>
                    <a:p>
                      <a:pPr marL="72000" algn="just">
                        <a:spcBef>
                          <a:spcPts val="300"/>
                        </a:spcBef>
                        <a:spcAft>
                          <a:spcPts val="0"/>
                        </a:spcAft>
                      </a:pPr>
                      <a:r>
                        <a:rPr lang="it-IT" sz="1100" dirty="0">
                          <a:effectLst/>
                        </a:rPr>
                        <a:t> </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solidFill>
                  </a:tcPr>
                </a:tc>
                <a:tc>
                  <a:txBody>
                    <a:bodyPr/>
                    <a:lstStyle/>
                    <a:p>
                      <a:pPr algn="ctr">
                        <a:spcBef>
                          <a:spcPts val="300"/>
                        </a:spcBef>
                        <a:spcAft>
                          <a:spcPts val="0"/>
                        </a:spcAft>
                      </a:pPr>
                      <a:r>
                        <a:rPr lang="it-IT" sz="1100">
                          <a:effectLst/>
                        </a:rPr>
                        <a:t>Uomini</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a:effectLst/>
                        </a:rPr>
                        <a:t>Donne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dirty="0">
                          <a:effectLst/>
                        </a:rPr>
                        <a:t>Uomini</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a:effectLst/>
                        </a:rPr>
                        <a:t>Donne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a:effectLst/>
                        </a:rPr>
                        <a:t>Uomini</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dirty="0">
                          <a:effectLst/>
                        </a:rPr>
                        <a:t>Donne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a:effectLst/>
                        </a:rPr>
                        <a:t>Uomini</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a:effectLst/>
                        </a:rPr>
                        <a:t>Donne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45481">
                <a:tc>
                  <a:txBody>
                    <a:bodyPr/>
                    <a:lstStyle/>
                    <a:p>
                      <a:pPr marL="72000" algn="just">
                        <a:spcBef>
                          <a:spcPts val="300"/>
                        </a:spcBef>
                        <a:spcAft>
                          <a:spcPts val="0"/>
                        </a:spcAft>
                      </a:pPr>
                      <a:r>
                        <a:rPr lang="it-IT" sz="1100" dirty="0">
                          <a:effectLst/>
                        </a:rPr>
                        <a:t>Ancona</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solidFill>
                      <a:schemeClr val="bg1">
                        <a:lumMod val="50000"/>
                      </a:schemeClr>
                    </a:solidFill>
                  </a:tcPr>
                </a:tc>
                <a:tc>
                  <a:txBody>
                    <a:bodyPr/>
                    <a:lstStyle/>
                    <a:p>
                      <a:pPr algn="ctr">
                        <a:spcBef>
                          <a:spcPts val="300"/>
                        </a:spcBef>
                        <a:spcAft>
                          <a:spcPts val="0"/>
                        </a:spcAft>
                      </a:pPr>
                      <a:r>
                        <a:rPr lang="it-IT" sz="1100" dirty="0">
                          <a:effectLst/>
                        </a:rPr>
                        <a:t>4,1%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tc>
                <a:tc>
                  <a:txBody>
                    <a:bodyPr/>
                    <a:lstStyle/>
                    <a:p>
                      <a:pPr algn="ctr">
                        <a:spcBef>
                          <a:spcPts val="300"/>
                        </a:spcBef>
                        <a:spcAft>
                          <a:spcPts val="0"/>
                        </a:spcAft>
                      </a:pPr>
                      <a:r>
                        <a:rPr lang="it-IT" sz="1100" dirty="0">
                          <a:effectLst/>
                        </a:rPr>
                        <a:t>6,1%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tc>
                <a:tc>
                  <a:txBody>
                    <a:bodyPr/>
                    <a:lstStyle/>
                    <a:p>
                      <a:pPr algn="ctr">
                        <a:spcBef>
                          <a:spcPts val="300"/>
                        </a:spcBef>
                        <a:spcAft>
                          <a:spcPts val="0"/>
                        </a:spcAft>
                      </a:pPr>
                      <a:r>
                        <a:rPr lang="it-IT" sz="1100" dirty="0">
                          <a:effectLst/>
                        </a:rPr>
                        <a:t>5,1%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tc>
                <a:tc>
                  <a:txBody>
                    <a:bodyPr/>
                    <a:lstStyle/>
                    <a:p>
                      <a:pPr algn="ctr">
                        <a:spcBef>
                          <a:spcPts val="300"/>
                        </a:spcBef>
                        <a:spcAft>
                          <a:spcPts val="0"/>
                        </a:spcAft>
                      </a:pPr>
                      <a:r>
                        <a:rPr lang="it-IT" sz="1100" dirty="0">
                          <a:effectLst/>
                        </a:rPr>
                        <a:t>8,9%</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tc>
                <a:tc>
                  <a:txBody>
                    <a:bodyPr/>
                    <a:lstStyle/>
                    <a:p>
                      <a:pPr algn="ctr">
                        <a:spcBef>
                          <a:spcPts val="300"/>
                        </a:spcBef>
                        <a:spcAft>
                          <a:spcPts val="0"/>
                        </a:spcAft>
                      </a:pPr>
                      <a:r>
                        <a:rPr lang="it-IT" sz="1100" dirty="0">
                          <a:effectLst/>
                        </a:rPr>
                        <a:t>7,5%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tc>
                <a:tc>
                  <a:txBody>
                    <a:bodyPr/>
                    <a:lstStyle/>
                    <a:p>
                      <a:pPr algn="ctr">
                        <a:spcBef>
                          <a:spcPts val="300"/>
                        </a:spcBef>
                        <a:spcAft>
                          <a:spcPts val="0"/>
                        </a:spcAft>
                      </a:pPr>
                      <a:r>
                        <a:rPr lang="it-IT" sz="1100" dirty="0">
                          <a:effectLst/>
                        </a:rPr>
                        <a:t>11,6%</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tc>
                <a:tc>
                  <a:txBody>
                    <a:bodyPr/>
                    <a:lstStyle/>
                    <a:p>
                      <a:pPr algn="ctr">
                        <a:spcBef>
                          <a:spcPts val="300"/>
                        </a:spcBef>
                        <a:spcAft>
                          <a:spcPts val="0"/>
                        </a:spcAft>
                      </a:pPr>
                      <a:r>
                        <a:rPr lang="it-IT" sz="1100" dirty="0">
                          <a:effectLst/>
                        </a:rPr>
                        <a:t>10,1%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0" marB="0" anchor="ctr"/>
                </a:tc>
                <a:tc>
                  <a:txBody>
                    <a:bodyPr/>
                    <a:lstStyle/>
                    <a:p>
                      <a:pPr algn="ctr">
                        <a:spcBef>
                          <a:spcPts val="300"/>
                        </a:spcBef>
                        <a:spcAft>
                          <a:spcPts val="0"/>
                        </a:spcAft>
                      </a:pPr>
                      <a:r>
                        <a:rPr lang="it-IT" sz="1100">
                          <a:effectLst/>
                        </a:rPr>
                        <a:t>13,3%</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r h="227545">
                <a:tc>
                  <a:txBody>
                    <a:bodyPr/>
                    <a:lstStyle/>
                    <a:p>
                      <a:pPr marL="72000" algn="just">
                        <a:spcBef>
                          <a:spcPts val="300"/>
                        </a:spcBef>
                        <a:spcAft>
                          <a:spcPts val="0"/>
                        </a:spcAft>
                      </a:pPr>
                      <a:r>
                        <a:rPr lang="it-IT" sz="1100" dirty="0">
                          <a:effectLst/>
                        </a:rPr>
                        <a:t>ITALIA</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solidFill>
                      <a:schemeClr val="bg1">
                        <a:lumMod val="50000"/>
                      </a:schemeClr>
                    </a:solidFill>
                  </a:tcPr>
                </a:tc>
                <a:tc>
                  <a:txBody>
                    <a:bodyPr/>
                    <a:lstStyle/>
                    <a:p>
                      <a:pPr algn="ctr">
                        <a:spcBef>
                          <a:spcPts val="300"/>
                        </a:spcBef>
                        <a:spcAft>
                          <a:spcPts val="0"/>
                        </a:spcAft>
                      </a:pPr>
                      <a:r>
                        <a:rPr lang="it-IT" sz="1100" dirty="0">
                          <a:effectLst/>
                        </a:rPr>
                        <a:t>7,6%</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a:effectLst/>
                        </a:rPr>
                        <a:t>9,7%</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a:effectLst/>
                        </a:rPr>
                        <a:t>7,6%</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dirty="0">
                          <a:effectLst/>
                        </a:rPr>
                        <a:t>9,6%</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dirty="0">
                          <a:effectLst/>
                        </a:rPr>
                        <a:t>9,9%</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dirty="0">
                          <a:effectLst/>
                        </a:rPr>
                        <a:t>11,9%</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dirty="0">
                          <a:effectLst/>
                        </a:rPr>
                        <a:t>11,5%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c>
                  <a:txBody>
                    <a:bodyPr/>
                    <a:lstStyle/>
                    <a:p>
                      <a:pPr algn="ctr">
                        <a:spcBef>
                          <a:spcPts val="300"/>
                        </a:spcBef>
                        <a:spcAft>
                          <a:spcPts val="0"/>
                        </a:spcAft>
                      </a:pPr>
                      <a:r>
                        <a:rPr lang="it-IT" sz="1100" dirty="0">
                          <a:effectLst/>
                        </a:rPr>
                        <a:t>13,1%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9525" marR="9525" marT="9525" marB="0" anchor="ctr"/>
                </a:tc>
              </a:tr>
            </a:tbl>
          </a:graphicData>
        </a:graphic>
      </p:graphicFrame>
      <p:sp>
        <p:nvSpPr>
          <p:cNvPr id="3" name="Rectangle 1"/>
          <p:cNvSpPr>
            <a:spLocks noChangeArrowheads="1"/>
          </p:cNvSpPr>
          <p:nvPr/>
        </p:nvSpPr>
        <p:spPr bwMode="auto">
          <a:xfrm>
            <a:off x="365202" y="1276460"/>
            <a:ext cx="11461596"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9144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914400" algn="l"/>
              </a:tabLst>
            </a:pPr>
            <a:r>
              <a:rPr kumimoji="0" lang="it-IT" sz="1100" b="0" i="0" u="none" strike="noStrike" cap="none" normalizeH="0" baseline="0" dirty="0" smtClean="0">
                <a:ln>
                  <a:noFill/>
                </a:ln>
                <a:solidFill>
                  <a:srgbClr val="5F5748"/>
                </a:solidFill>
                <a:effectLst/>
                <a:latin typeface="Arial" panose="020B0604020202020204" pitchFamily="34" charset="0"/>
                <a:ea typeface="Cambria" panose="02040503050406030204" pitchFamily="18" charset="0"/>
                <a:cs typeface="Arial" panose="020B0604020202020204" pitchFamily="34" charset="0"/>
              </a:rPr>
              <a:t>La lettura dei dati sull’andamento del mercato del lavoro in un’ottica di genere evidenzia </a:t>
            </a:r>
            <a:r>
              <a:rPr kumimoji="0" lang="it-IT" sz="1100" i="0" u="none" strike="noStrike" cap="none" normalizeH="0" baseline="0" dirty="0" smtClean="0">
                <a:ln>
                  <a:noFill/>
                </a:ln>
                <a:solidFill>
                  <a:srgbClr val="5F5748"/>
                </a:solidFill>
                <a:effectLst/>
                <a:latin typeface="Arial" panose="020B0604020202020204" pitchFamily="34" charset="0"/>
                <a:ea typeface="Cambria" panose="02040503050406030204" pitchFamily="18" charset="0"/>
                <a:cs typeface="Arial" panose="020B0604020202020204" pitchFamily="34" charset="0"/>
              </a:rPr>
              <a:t>chiari segnali di difficoltà per l’universo femminile</a:t>
            </a:r>
            <a:r>
              <a:rPr kumimoji="0" lang="it-IT" sz="1100" b="0" i="0" u="none" strike="noStrike" cap="none" normalizeH="0" baseline="0" dirty="0" smtClean="0">
                <a:ln>
                  <a:noFill/>
                </a:ln>
                <a:solidFill>
                  <a:srgbClr val="5F5748"/>
                </a:solidFill>
                <a:effectLst/>
                <a:latin typeface="Arial" panose="020B0604020202020204" pitchFamily="34" charset="0"/>
                <a:ea typeface="Cambria" panose="02040503050406030204" pitchFamily="18" charset="0"/>
                <a:cs typeface="Arial" panose="020B0604020202020204" pitchFamily="34" charset="0"/>
              </a:rPr>
              <a:t>.</a:t>
            </a:r>
            <a:endParaRPr kumimoji="0" lang="it-IT"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914400" algn="l"/>
              </a:tabLst>
            </a:pPr>
            <a:r>
              <a:rPr kumimoji="0" lang="it-IT" sz="1200" b="1" i="0" u="none" strike="noStrike" cap="none" normalizeH="0" baseline="0" dirty="0" smtClean="0">
                <a:ln>
                  <a:noFill/>
                </a:ln>
                <a:solidFill>
                  <a:srgbClr val="5F5748"/>
                </a:solidFill>
                <a:effectLst/>
                <a:latin typeface="Arial" panose="020B0604020202020204" pitchFamily="34" charset="0"/>
                <a:ea typeface="Cambria" panose="02040503050406030204" pitchFamily="18" charset="0"/>
                <a:cs typeface="Arial" panose="020B0604020202020204" pitchFamily="34" charset="0"/>
              </a:rPr>
              <a:t>Nel periodo 2010-2013, il tasso di disoccupazione femminile è più che raddoppiato</a:t>
            </a:r>
            <a:r>
              <a:rPr kumimoji="0" lang="it-IT" sz="1100" b="0" i="0" u="none" strike="noStrike" cap="none" normalizeH="0" baseline="0" dirty="0" smtClean="0">
                <a:ln>
                  <a:noFill/>
                </a:ln>
                <a:solidFill>
                  <a:srgbClr val="5F5748"/>
                </a:solidFill>
                <a:effectLst/>
                <a:latin typeface="Arial" panose="020B0604020202020204" pitchFamily="34" charset="0"/>
                <a:ea typeface="Cambria" panose="02040503050406030204" pitchFamily="18" charset="0"/>
                <a:cs typeface="Arial" panose="020B0604020202020204" pitchFamily="34" charset="0"/>
              </a:rPr>
              <a:t>, passando dal 6,1% del 2010 al 13,3% del 2013, comunque in linea con il dato medio nazionale.</a:t>
            </a:r>
            <a:endParaRPr kumimoji="0" lang="it-IT" sz="1600" b="0" i="0" u="none" strike="noStrike" cap="none" normalizeH="0" baseline="0" dirty="0" smtClean="0">
              <a:ln>
                <a:noFill/>
              </a:ln>
              <a:solidFill>
                <a:schemeClr val="tx1"/>
              </a:solidFill>
              <a:effectLst/>
            </a:endParaRPr>
          </a:p>
        </p:txBody>
      </p:sp>
      <p:sp>
        <p:nvSpPr>
          <p:cNvPr id="5" name="Rettangolo 17"/>
          <p:cNvSpPr>
            <a:spLocks noChangeArrowheads="1"/>
          </p:cNvSpPr>
          <p:nvPr/>
        </p:nvSpPr>
        <p:spPr bwMode="auto">
          <a:xfrm>
            <a:off x="392150" y="996697"/>
            <a:ext cx="3743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1100" b="1" i="1" u="sng" dirty="0" smtClean="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rPr>
              <a:t>Il mercato del lavoro</a:t>
            </a:r>
            <a:endParaRPr lang="it-IT" sz="1100" b="1" i="1" dirty="0">
              <a:solidFill>
                <a:schemeClr val="bg2">
                  <a:lumMod val="25000"/>
                </a:schemeClr>
              </a:solidFill>
              <a:latin typeface="Arial" panose="020B0604020202020204" pitchFamily="34" charset="0"/>
              <a:ea typeface="MS PGothic" panose="020B0600070205080204" pitchFamily="34" charset="-128"/>
              <a:cs typeface="Arial" panose="020B0604020202020204" pitchFamily="34" charset="0"/>
            </a:endParaRPr>
          </a:p>
        </p:txBody>
      </p:sp>
      <p:sp>
        <p:nvSpPr>
          <p:cNvPr id="7"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1" name="Rettangolo 10"/>
          <p:cNvSpPr/>
          <p:nvPr/>
        </p:nvSpPr>
        <p:spPr>
          <a:xfrm>
            <a:off x="315065" y="3450815"/>
            <a:ext cx="761747" cy="230832"/>
          </a:xfrm>
          <a:prstGeom prst="rect">
            <a:avLst/>
          </a:prstGeom>
        </p:spPr>
        <p:txBody>
          <a:bodyPr wrap="none">
            <a:spAutoFit/>
          </a:bodyPr>
          <a:lstStyle/>
          <a:p>
            <a:pPr algn="just">
              <a:spcBef>
                <a:spcPts val="300"/>
              </a:spcBef>
              <a:spcAft>
                <a:spcPts val="0"/>
              </a:spcAft>
            </a:pPr>
            <a:r>
              <a:rPr lang="it-IT" sz="900" i="1" dirty="0">
                <a:solidFill>
                  <a:srgbClr val="5F5748"/>
                </a:solidFill>
                <a:latin typeface="Arial" panose="020B0604020202020204" pitchFamily="34" charset="0"/>
                <a:ea typeface="Cambria" panose="02040503050406030204" pitchFamily="18" charset="0"/>
                <a:cs typeface="Times New Roman" panose="02020603050405020304" pitchFamily="18" charset="0"/>
              </a:rPr>
              <a:t>Fonte: </a:t>
            </a:r>
            <a:r>
              <a:rPr lang="it-IT" sz="900" i="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Istat</a:t>
            </a:r>
            <a:endParaRPr lang="it-IT" sz="900" i="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Rectangle 1"/>
          <p:cNvSpPr>
            <a:spLocks noChangeArrowheads="1"/>
          </p:cNvSpPr>
          <p:nvPr/>
        </p:nvSpPr>
        <p:spPr bwMode="auto">
          <a:xfrm>
            <a:off x="144080" y="5050882"/>
            <a:ext cx="5951920" cy="11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449263" algn="r"/>
                <a:tab pos="3060700" algn="ctr"/>
                <a:tab pos="6119813"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449263" algn="r"/>
                <a:tab pos="3060700" algn="ctr"/>
                <a:tab pos="6119813" algn="r"/>
              </a:tabLst>
            </a:pPr>
            <a:r>
              <a:rPr kumimoji="0" lang="it-IT" sz="1100" b="0" i="0" u="none" strike="noStrike" cap="none" normalizeH="0" baseline="0" dirty="0" smtClean="0">
                <a:ln>
                  <a:noFill/>
                </a:ln>
                <a:solidFill>
                  <a:srgbClr val="5F5748"/>
                </a:solidFill>
                <a:effectLst/>
                <a:ea typeface="Cambria" panose="02040503050406030204" pitchFamily="18" charset="0"/>
                <a:cs typeface="Arial" panose="020B0604020202020204" pitchFamily="34" charset="0"/>
              </a:rPr>
              <a:t>Anche dalla lettura del dato sul tasso di occupazione, determinato considerando la percentuale di persone occupate tra i 15 e i 64 anni, emerge una situazione di difficoltà per le donne: il tasso di occupazione femminile medio nazionale è sensibilmente inferiore a quello maschile. Tale </a:t>
            </a:r>
            <a:r>
              <a:rPr kumimoji="0" lang="it-IT" sz="1200" b="1" i="0" u="none" strike="noStrike" cap="none" normalizeH="0" baseline="0" dirty="0" smtClean="0">
                <a:ln>
                  <a:noFill/>
                </a:ln>
                <a:solidFill>
                  <a:srgbClr val="5F5748"/>
                </a:solidFill>
                <a:effectLst/>
                <a:ea typeface="Cambria" panose="02040503050406030204" pitchFamily="18" charset="0"/>
                <a:cs typeface="Arial" panose="020B0604020202020204" pitchFamily="34" charset="0"/>
              </a:rPr>
              <a:t>disuguaglianza</a:t>
            </a:r>
            <a:r>
              <a:rPr kumimoji="0" lang="it-IT" sz="1100" b="0" i="0" u="none" strike="noStrike" cap="none" normalizeH="0" baseline="0" dirty="0" smtClean="0">
                <a:ln>
                  <a:noFill/>
                </a:ln>
                <a:solidFill>
                  <a:srgbClr val="5F5748"/>
                </a:solidFill>
                <a:effectLst/>
                <a:ea typeface="Cambria" panose="02040503050406030204" pitchFamily="18" charset="0"/>
                <a:cs typeface="Arial" panose="020B0604020202020204" pitchFamily="34" charset="0"/>
              </a:rPr>
              <a:t>, anche se più attenuta, è presente anche a livello provinciale, dove </a:t>
            </a:r>
            <a:r>
              <a:rPr kumimoji="0" lang="it-IT" sz="1200" b="1" i="0" u="none" strike="noStrike" cap="none" normalizeH="0" baseline="0" dirty="0" smtClean="0">
                <a:ln>
                  <a:noFill/>
                </a:ln>
                <a:solidFill>
                  <a:srgbClr val="5F5748"/>
                </a:solidFill>
                <a:effectLst/>
                <a:ea typeface="Cambria" panose="02040503050406030204" pitchFamily="18" charset="0"/>
                <a:cs typeface="Arial" panose="020B0604020202020204" pitchFamily="34" charset="0"/>
              </a:rPr>
              <a:t>il tasso di occupazione femminile è pari al 56,7% e quello maschile al 70,4%.</a:t>
            </a:r>
            <a:endParaRPr kumimoji="0" lang="it-IT" sz="1200" b="1" i="0" u="none" strike="noStrike" cap="none" normalizeH="0" baseline="0" dirty="0" smtClean="0">
              <a:ln>
                <a:noFill/>
              </a:ln>
              <a:solidFill>
                <a:schemeClr val="tx1"/>
              </a:solidFill>
              <a:effectLst/>
            </a:endParaRPr>
          </a:p>
        </p:txBody>
      </p:sp>
      <p:graphicFrame>
        <p:nvGraphicFramePr>
          <p:cNvPr id="13" name="Tabella 12"/>
          <p:cNvGraphicFramePr>
            <a:graphicFrameLocks noGrp="1"/>
          </p:cNvGraphicFramePr>
          <p:nvPr>
            <p:extLst>
              <p:ext uri="{D42A27DB-BD31-4B8C-83A1-F6EECF244321}">
                <p14:modId xmlns:p14="http://schemas.microsoft.com/office/powerpoint/2010/main" val="2231946032"/>
              </p:ext>
            </p:extLst>
          </p:nvPr>
        </p:nvGraphicFramePr>
        <p:xfrm>
          <a:off x="6194502" y="4912391"/>
          <a:ext cx="5676900" cy="1181141"/>
        </p:xfrm>
        <a:graphic>
          <a:graphicData uri="http://schemas.openxmlformats.org/drawingml/2006/table">
            <a:tbl>
              <a:tblPr>
                <a:tableStyleId>{073A0DAA-6AF3-43AB-8588-CEC1D06C72B9}</a:tableStyleId>
              </a:tblPr>
              <a:tblGrid>
                <a:gridCol w="800100"/>
                <a:gridCol w="609600"/>
                <a:gridCol w="609600"/>
                <a:gridCol w="609600"/>
                <a:gridCol w="609600"/>
                <a:gridCol w="609600"/>
                <a:gridCol w="609600"/>
                <a:gridCol w="609600"/>
                <a:gridCol w="609600"/>
              </a:tblGrid>
              <a:tr h="161925">
                <a:tc>
                  <a:txBody>
                    <a:bodyPr/>
                    <a:lstStyle/>
                    <a:p>
                      <a:pPr marL="72000" algn="just">
                        <a:spcBef>
                          <a:spcPts val="300"/>
                        </a:spcBef>
                        <a:spcAft>
                          <a:spcPts val="0"/>
                        </a:spcAft>
                      </a:pPr>
                      <a:r>
                        <a:rPr lang="it-IT" sz="1100" b="0" dirty="0">
                          <a:solidFill>
                            <a:schemeClr val="bg1"/>
                          </a:solidFill>
                          <a:effectLst/>
                        </a:rPr>
                        <a:t> </a:t>
                      </a:r>
                      <a:endParaRPr lang="it-IT" sz="1100" b="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noFill/>
                  </a:tcPr>
                </a:tc>
                <a:tc gridSpan="2">
                  <a:txBody>
                    <a:bodyPr/>
                    <a:lstStyle/>
                    <a:p>
                      <a:pPr algn="ctr">
                        <a:spcBef>
                          <a:spcPts val="300"/>
                        </a:spcBef>
                        <a:spcAft>
                          <a:spcPts val="0"/>
                        </a:spcAft>
                      </a:pPr>
                      <a:r>
                        <a:rPr lang="it-IT" sz="1100" dirty="0">
                          <a:effectLst/>
                        </a:rPr>
                        <a:t>2010</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c gridSpan="2">
                  <a:txBody>
                    <a:bodyPr/>
                    <a:lstStyle/>
                    <a:p>
                      <a:pPr algn="ctr">
                        <a:spcBef>
                          <a:spcPts val="300"/>
                        </a:spcBef>
                        <a:spcAft>
                          <a:spcPts val="0"/>
                        </a:spcAft>
                      </a:pPr>
                      <a:r>
                        <a:rPr lang="it-IT" sz="1100">
                          <a:effectLst/>
                        </a:rPr>
                        <a:t>2011</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c gridSpan="2">
                  <a:txBody>
                    <a:bodyPr/>
                    <a:lstStyle/>
                    <a:p>
                      <a:pPr algn="ctr">
                        <a:spcBef>
                          <a:spcPts val="300"/>
                        </a:spcBef>
                        <a:spcAft>
                          <a:spcPts val="0"/>
                        </a:spcAft>
                      </a:pPr>
                      <a:r>
                        <a:rPr lang="it-IT" sz="1100">
                          <a:effectLst/>
                        </a:rPr>
                        <a:t>2012</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c gridSpan="2">
                  <a:txBody>
                    <a:bodyPr/>
                    <a:lstStyle/>
                    <a:p>
                      <a:pPr algn="ctr">
                        <a:spcBef>
                          <a:spcPts val="300"/>
                        </a:spcBef>
                        <a:spcAft>
                          <a:spcPts val="0"/>
                        </a:spcAft>
                      </a:pPr>
                      <a:r>
                        <a:rPr lang="it-IT" sz="1100" dirty="0">
                          <a:effectLst/>
                        </a:rPr>
                        <a:t>2013</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r>
              <a:tr h="304800">
                <a:tc>
                  <a:txBody>
                    <a:bodyPr/>
                    <a:lstStyle/>
                    <a:p>
                      <a:pPr marL="72000" algn="just">
                        <a:spcBef>
                          <a:spcPts val="300"/>
                        </a:spcBef>
                        <a:spcAft>
                          <a:spcPts val="0"/>
                        </a:spcAft>
                      </a:pPr>
                      <a:r>
                        <a:rPr lang="it-IT" sz="1100" b="0" dirty="0">
                          <a:solidFill>
                            <a:schemeClr val="bg1"/>
                          </a:solidFill>
                          <a:effectLst/>
                        </a:rPr>
                        <a:t> </a:t>
                      </a:r>
                      <a:endParaRPr lang="it-IT" sz="1100" b="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noFill/>
                  </a:tcPr>
                </a:tc>
                <a:tc gridSpan="2">
                  <a:txBody>
                    <a:bodyPr/>
                    <a:lstStyle/>
                    <a:p>
                      <a:pPr algn="ctr">
                        <a:spcBef>
                          <a:spcPts val="300"/>
                        </a:spcBef>
                        <a:spcAft>
                          <a:spcPts val="0"/>
                        </a:spcAft>
                      </a:pPr>
                      <a:r>
                        <a:rPr lang="it-IT" sz="1100" dirty="0">
                          <a:effectLst/>
                        </a:rPr>
                        <a:t>Tasso di  occupazione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c gridSpan="2">
                  <a:txBody>
                    <a:bodyPr/>
                    <a:lstStyle/>
                    <a:p>
                      <a:pPr algn="ctr">
                        <a:spcBef>
                          <a:spcPts val="300"/>
                        </a:spcBef>
                        <a:spcAft>
                          <a:spcPts val="0"/>
                        </a:spcAft>
                      </a:pPr>
                      <a:r>
                        <a:rPr lang="it-IT" sz="1100">
                          <a:effectLst/>
                        </a:rPr>
                        <a:t>Tasso di  occupazione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c gridSpan="2">
                  <a:txBody>
                    <a:bodyPr/>
                    <a:lstStyle/>
                    <a:p>
                      <a:pPr algn="ctr">
                        <a:spcBef>
                          <a:spcPts val="300"/>
                        </a:spcBef>
                        <a:spcAft>
                          <a:spcPts val="0"/>
                        </a:spcAft>
                      </a:pPr>
                      <a:r>
                        <a:rPr lang="it-IT" sz="1100">
                          <a:effectLst/>
                        </a:rPr>
                        <a:t>Tasso di  occupazione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c gridSpan="2">
                  <a:txBody>
                    <a:bodyPr/>
                    <a:lstStyle/>
                    <a:p>
                      <a:pPr algn="ctr">
                        <a:spcBef>
                          <a:spcPts val="300"/>
                        </a:spcBef>
                        <a:spcAft>
                          <a:spcPts val="0"/>
                        </a:spcAft>
                      </a:pPr>
                      <a:r>
                        <a:rPr lang="it-IT" sz="1100">
                          <a:effectLst/>
                        </a:rPr>
                        <a:t>Tasso di  occupazione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hMerge="1">
                  <a:txBody>
                    <a:bodyPr/>
                    <a:lstStyle/>
                    <a:p>
                      <a:endParaRPr lang="it-IT"/>
                    </a:p>
                  </a:txBody>
                  <a:tcPr/>
                </a:tc>
              </a:tr>
              <a:tr h="161925">
                <a:tc>
                  <a:txBody>
                    <a:bodyPr/>
                    <a:lstStyle/>
                    <a:p>
                      <a:pPr marL="72000" algn="just">
                        <a:spcBef>
                          <a:spcPts val="300"/>
                        </a:spcBef>
                        <a:spcAft>
                          <a:spcPts val="0"/>
                        </a:spcAft>
                      </a:pPr>
                      <a:r>
                        <a:rPr lang="it-IT" sz="1100" b="0" dirty="0">
                          <a:solidFill>
                            <a:schemeClr val="bg1"/>
                          </a:solidFill>
                          <a:effectLst/>
                        </a:rPr>
                        <a:t> </a:t>
                      </a:r>
                      <a:endParaRPr lang="it-IT" sz="1100" b="0"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noFill/>
                  </a:tcPr>
                </a:tc>
                <a:tc>
                  <a:txBody>
                    <a:bodyPr/>
                    <a:lstStyle/>
                    <a:p>
                      <a:pPr algn="ctr">
                        <a:spcBef>
                          <a:spcPts val="300"/>
                        </a:spcBef>
                        <a:spcAft>
                          <a:spcPts val="0"/>
                        </a:spcAft>
                      </a:pPr>
                      <a:r>
                        <a:rPr lang="it-IT" sz="1100" dirty="0">
                          <a:effectLst/>
                        </a:rPr>
                        <a:t>Uomini</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ctr">
                        <a:spcBef>
                          <a:spcPts val="300"/>
                        </a:spcBef>
                        <a:spcAft>
                          <a:spcPts val="0"/>
                        </a:spcAft>
                      </a:pPr>
                      <a:r>
                        <a:rPr lang="it-IT" sz="1100" dirty="0">
                          <a:effectLst/>
                        </a:rPr>
                        <a:t>Donne</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ctr">
                        <a:spcBef>
                          <a:spcPts val="300"/>
                        </a:spcBef>
                        <a:spcAft>
                          <a:spcPts val="0"/>
                        </a:spcAft>
                      </a:pPr>
                      <a:r>
                        <a:rPr lang="it-IT" sz="1100">
                          <a:effectLst/>
                        </a:rPr>
                        <a:t>Uomini</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ctr">
                        <a:spcBef>
                          <a:spcPts val="300"/>
                        </a:spcBef>
                        <a:spcAft>
                          <a:spcPts val="0"/>
                        </a:spcAft>
                      </a:pPr>
                      <a:r>
                        <a:rPr lang="it-IT" sz="1100">
                          <a:effectLst/>
                        </a:rPr>
                        <a:t>Donne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ctr">
                        <a:spcBef>
                          <a:spcPts val="300"/>
                        </a:spcBef>
                        <a:spcAft>
                          <a:spcPts val="0"/>
                        </a:spcAft>
                      </a:pPr>
                      <a:r>
                        <a:rPr lang="it-IT" sz="1100">
                          <a:effectLst/>
                        </a:rPr>
                        <a:t>Uomini</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ctr">
                        <a:spcBef>
                          <a:spcPts val="300"/>
                        </a:spcBef>
                        <a:spcAft>
                          <a:spcPts val="0"/>
                        </a:spcAft>
                      </a:pPr>
                      <a:r>
                        <a:rPr lang="it-IT" sz="1100">
                          <a:effectLst/>
                        </a:rPr>
                        <a:t>Donne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ctr">
                        <a:spcBef>
                          <a:spcPts val="300"/>
                        </a:spcBef>
                        <a:spcAft>
                          <a:spcPts val="0"/>
                        </a:spcAft>
                      </a:pPr>
                      <a:r>
                        <a:rPr lang="it-IT" sz="1100" dirty="0">
                          <a:effectLst/>
                        </a:rPr>
                        <a:t>Uomini</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ctr">
                        <a:spcBef>
                          <a:spcPts val="300"/>
                        </a:spcBef>
                        <a:spcAft>
                          <a:spcPts val="0"/>
                        </a:spcAft>
                      </a:pPr>
                      <a:r>
                        <a:rPr lang="it-IT" sz="1100">
                          <a:effectLst/>
                        </a:rPr>
                        <a:t>Donne</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r>
              <a:tr h="261052">
                <a:tc>
                  <a:txBody>
                    <a:bodyPr/>
                    <a:lstStyle/>
                    <a:p>
                      <a:pPr marL="72000" algn="just">
                        <a:spcBef>
                          <a:spcPts val="300"/>
                        </a:spcBef>
                        <a:spcAft>
                          <a:spcPts val="0"/>
                        </a:spcAft>
                      </a:pPr>
                      <a:r>
                        <a:rPr lang="it-IT" sz="1100" b="1" dirty="0">
                          <a:solidFill>
                            <a:schemeClr val="bg1"/>
                          </a:solidFill>
                          <a:effectLst/>
                        </a:rPr>
                        <a:t>Ancona</a:t>
                      </a:r>
                      <a:endParaRPr lang="it-IT" sz="1100" b="1"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solidFill>
                      <a:schemeClr val="bg1">
                        <a:lumMod val="50000"/>
                      </a:schemeClr>
                    </a:solidFill>
                  </a:tcPr>
                </a:tc>
                <a:tc>
                  <a:txBody>
                    <a:bodyPr/>
                    <a:lstStyle/>
                    <a:p>
                      <a:pPr algn="r">
                        <a:spcBef>
                          <a:spcPts val="300"/>
                        </a:spcBef>
                        <a:spcAft>
                          <a:spcPts val="0"/>
                        </a:spcAft>
                      </a:pPr>
                      <a:r>
                        <a:rPr lang="it-IT" sz="1100">
                          <a:effectLst/>
                        </a:rPr>
                        <a:t>72,1%</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56,1%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70,4%</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59,1%</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72,2%</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56,4%</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70,4%</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56,7%</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r>
              <a:tr h="249529">
                <a:tc>
                  <a:txBody>
                    <a:bodyPr/>
                    <a:lstStyle/>
                    <a:p>
                      <a:pPr marL="72000" algn="just">
                        <a:spcBef>
                          <a:spcPts val="300"/>
                        </a:spcBef>
                        <a:spcAft>
                          <a:spcPts val="0"/>
                        </a:spcAft>
                      </a:pPr>
                      <a:r>
                        <a:rPr lang="it-IT" sz="1100" b="1" dirty="0">
                          <a:solidFill>
                            <a:schemeClr val="bg1"/>
                          </a:solidFill>
                          <a:effectLst/>
                        </a:rPr>
                        <a:t>ITALIA</a:t>
                      </a:r>
                      <a:endParaRPr lang="it-IT" sz="1100" b="1" dirty="0">
                        <a:solidFill>
                          <a:schemeClr val="bg1"/>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solidFill>
                      <a:schemeClr val="bg1">
                        <a:lumMod val="50000"/>
                      </a:schemeClr>
                    </a:solidFill>
                  </a:tcPr>
                </a:tc>
                <a:tc>
                  <a:txBody>
                    <a:bodyPr/>
                    <a:lstStyle/>
                    <a:p>
                      <a:pPr algn="r">
                        <a:spcBef>
                          <a:spcPts val="300"/>
                        </a:spcBef>
                        <a:spcAft>
                          <a:spcPts val="0"/>
                        </a:spcAft>
                      </a:pPr>
                      <a:r>
                        <a:rPr lang="it-IT" sz="1100">
                          <a:effectLst/>
                        </a:rPr>
                        <a:t>67,7%</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a:effectLst/>
                        </a:rPr>
                        <a:t>46,1%</a:t>
                      </a:r>
                      <a:endParaRPr lang="it-IT" sz="110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67,5%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46,5%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66,5%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47,1%</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64,8%</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c>
                  <a:txBody>
                    <a:bodyPr/>
                    <a:lstStyle/>
                    <a:p>
                      <a:pPr algn="r">
                        <a:spcBef>
                          <a:spcPts val="300"/>
                        </a:spcBef>
                        <a:spcAft>
                          <a:spcPts val="0"/>
                        </a:spcAft>
                      </a:pPr>
                      <a:r>
                        <a:rPr lang="it-IT" sz="1100" dirty="0">
                          <a:effectLst/>
                        </a:rPr>
                        <a:t>46,5%</a:t>
                      </a:r>
                      <a:endParaRPr lang="it-IT" sz="1100"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a:txBody>
                  <a:tcPr marL="0" marR="0" marT="0" marB="0" anchor="ctr"/>
                </a:tc>
              </a:tr>
            </a:tbl>
          </a:graphicData>
        </a:graphic>
      </p:graphicFrame>
      <p:sp>
        <p:nvSpPr>
          <p:cNvPr id="14" name="Rettangolo 13"/>
          <p:cNvSpPr/>
          <p:nvPr/>
        </p:nvSpPr>
        <p:spPr>
          <a:xfrm>
            <a:off x="6170499" y="6134232"/>
            <a:ext cx="761747" cy="230832"/>
          </a:xfrm>
          <a:prstGeom prst="rect">
            <a:avLst/>
          </a:prstGeom>
        </p:spPr>
        <p:txBody>
          <a:bodyPr wrap="none">
            <a:spAutoFit/>
          </a:bodyPr>
          <a:lstStyle/>
          <a:p>
            <a:pPr algn="just">
              <a:spcBef>
                <a:spcPts val="300"/>
              </a:spcBef>
              <a:spcAft>
                <a:spcPts val="0"/>
              </a:spcAft>
            </a:pPr>
            <a:r>
              <a:rPr lang="it-IT" sz="900" i="1" dirty="0">
                <a:solidFill>
                  <a:srgbClr val="5F5748"/>
                </a:solidFill>
                <a:latin typeface="Arial" panose="020B0604020202020204" pitchFamily="34" charset="0"/>
                <a:ea typeface="Cambria" panose="02040503050406030204" pitchFamily="18" charset="0"/>
                <a:cs typeface="Times New Roman" panose="02020603050405020304" pitchFamily="18" charset="0"/>
              </a:rPr>
              <a:t>Fonte: </a:t>
            </a:r>
            <a:r>
              <a:rPr lang="it-IT" sz="900" i="1" dirty="0" smtClean="0">
                <a:solidFill>
                  <a:srgbClr val="5F5748"/>
                </a:solidFill>
                <a:latin typeface="Arial" panose="020B0604020202020204" pitchFamily="34" charset="0"/>
                <a:ea typeface="Cambria" panose="02040503050406030204" pitchFamily="18" charset="0"/>
                <a:cs typeface="Times New Roman" panose="02020603050405020304" pitchFamily="18" charset="0"/>
              </a:rPr>
              <a:t>Istat</a:t>
            </a:r>
            <a:endParaRPr lang="it-IT" sz="900" i="1" dirty="0">
              <a:solidFill>
                <a:srgbClr val="5F5748"/>
              </a:solidFill>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1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7"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9" name="Gruppo 18"/>
          <p:cNvGrpSpPr/>
          <p:nvPr/>
        </p:nvGrpSpPr>
        <p:grpSpPr>
          <a:xfrm>
            <a:off x="2493963" y="126206"/>
            <a:ext cx="9394602" cy="430429"/>
            <a:chOff x="2341563" y="107618"/>
            <a:chExt cx="9394602" cy="430429"/>
          </a:xfrm>
        </p:grpSpPr>
        <p:sp>
          <p:nvSpPr>
            <p:cNvPr id="20"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1" name="Connettore 1 20"/>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Segnaposto numero diapositiva 3"/>
          <p:cNvSpPr>
            <a:spLocks noGrp="1"/>
          </p:cNvSpPr>
          <p:nvPr>
            <p:ph type="sldNum" sz="quarter" idx="12"/>
          </p:nvPr>
        </p:nvSpPr>
        <p:spPr>
          <a:xfrm>
            <a:off x="9448800" y="6492875"/>
            <a:ext cx="2743200" cy="365125"/>
          </a:xfrm>
        </p:spPr>
        <p:txBody>
          <a:bodyPr/>
          <a:lstStyle/>
          <a:p>
            <a:fld id="{98D9D6CD-C7D4-42E0-A31B-525549CA2A1D}" type="slidenum">
              <a:rPr lang="it-IT" smtClean="0"/>
              <a:t>82</a:t>
            </a:fld>
            <a:endParaRPr lang="it-IT" dirty="0"/>
          </a:p>
        </p:txBody>
      </p:sp>
    </p:spTree>
    <p:extLst>
      <p:ext uri="{BB962C8B-B14F-4D97-AF65-F5344CB8AC3E}">
        <p14:creationId xmlns:p14="http://schemas.microsoft.com/office/powerpoint/2010/main" val="276789991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448800" y="6489665"/>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83</a:t>
            </a:fld>
            <a:endParaRPr lang="it-IT" sz="1400" dirty="0"/>
          </a:p>
        </p:txBody>
      </p:sp>
      <p:grpSp>
        <p:nvGrpSpPr>
          <p:cNvPr id="14" name="Group 2"/>
          <p:cNvGrpSpPr>
            <a:grpSpLocks/>
          </p:cNvGrpSpPr>
          <p:nvPr/>
        </p:nvGrpSpPr>
        <p:grpSpPr bwMode="auto">
          <a:xfrm>
            <a:off x="2538764" y="2355476"/>
            <a:ext cx="7155400" cy="4019812"/>
            <a:chOff x="158" y="754"/>
            <a:chExt cx="5541" cy="3220"/>
          </a:xfrm>
        </p:grpSpPr>
        <p:sp>
          <p:nvSpPr>
            <p:cNvPr id="15" name="AutoShape 111"/>
            <p:cNvSpPr>
              <a:spLocks noChangeArrowheads="1"/>
            </p:cNvSpPr>
            <p:nvPr/>
          </p:nvSpPr>
          <p:spPr bwMode="auto">
            <a:xfrm>
              <a:off x="158" y="2322"/>
              <a:ext cx="1338" cy="1035"/>
            </a:xfrm>
            <a:prstGeom prst="roundRect">
              <a:avLst>
                <a:gd name="adj" fmla="val 16667"/>
              </a:avLst>
            </a:prstGeom>
            <a:solidFill>
              <a:srgbClr val="0070C0"/>
            </a:solidFill>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1085675"/>
                <a:satOff val="3732"/>
                <a:lumOff val="-17909"/>
                <a:alphaOff val="0"/>
              </a:schemeClr>
            </a:fillRef>
            <a:effectRef idx="0">
              <a:schemeClr val="accent5">
                <a:hueOff val="1085675"/>
                <a:satOff val="3732"/>
                <a:lumOff val="-17909"/>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Il target di utenti  è espressamente previsto come femminile o maschile</a:t>
              </a:r>
            </a:p>
          </p:txBody>
        </p:sp>
        <p:sp>
          <p:nvSpPr>
            <p:cNvPr id="16" name="AutoShape 112"/>
            <p:cNvSpPr>
              <a:spLocks noChangeArrowheads="1"/>
            </p:cNvSpPr>
            <p:nvPr/>
          </p:nvSpPr>
          <p:spPr bwMode="auto">
            <a:xfrm>
              <a:off x="1772" y="754"/>
              <a:ext cx="2314" cy="458"/>
            </a:xfrm>
            <a:prstGeom prst="roundRect">
              <a:avLst>
                <a:gd name="adj" fmla="val 16667"/>
              </a:avLst>
            </a:prstGeom>
            <a:solidFill>
              <a:srgbClr val="0070C0"/>
            </a:solidFill>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1085675"/>
                <a:satOff val="3732"/>
                <a:lumOff val="-17909"/>
                <a:alphaOff val="0"/>
              </a:schemeClr>
            </a:fillRef>
            <a:effectRef idx="0">
              <a:schemeClr val="accent5">
                <a:hueOff val="1085675"/>
                <a:satOff val="3732"/>
                <a:lumOff val="-17909"/>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L’ATTIVITÀ È RIVOLTA A UN TARGET INDIVIDUABILE E QUANTIFICABILE DI UTENTI</a:t>
              </a:r>
            </a:p>
          </p:txBody>
        </p:sp>
        <p:sp>
          <p:nvSpPr>
            <p:cNvPr id="17" name="AutoShape 113"/>
            <p:cNvSpPr>
              <a:spLocks noChangeArrowheads="1"/>
            </p:cNvSpPr>
            <p:nvPr/>
          </p:nvSpPr>
          <p:spPr bwMode="auto">
            <a:xfrm>
              <a:off x="1369" y="1708"/>
              <a:ext cx="318" cy="225"/>
            </a:xfrm>
            <a:prstGeom prst="roundRect">
              <a:avLst>
                <a:gd name="adj" fmla="val 16667"/>
              </a:avLst>
            </a:prstGeom>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2171350"/>
                <a:satOff val="7464"/>
                <a:lumOff val="-35817"/>
                <a:alphaOff val="0"/>
              </a:schemeClr>
            </a:fillRef>
            <a:effectRef idx="0">
              <a:schemeClr val="accent5">
                <a:hueOff val="2171350"/>
                <a:satOff val="7464"/>
                <a:lumOff val="-35817"/>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SI</a:t>
              </a:r>
            </a:p>
          </p:txBody>
        </p:sp>
        <p:sp>
          <p:nvSpPr>
            <p:cNvPr id="18" name="AutoShape 114"/>
            <p:cNvSpPr>
              <a:spLocks noChangeArrowheads="1"/>
            </p:cNvSpPr>
            <p:nvPr/>
          </p:nvSpPr>
          <p:spPr bwMode="auto">
            <a:xfrm>
              <a:off x="4171" y="1708"/>
              <a:ext cx="318" cy="225"/>
            </a:xfrm>
            <a:prstGeom prst="roundRect">
              <a:avLst>
                <a:gd name="adj" fmla="val 16667"/>
              </a:avLst>
            </a:prstGeom>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2171350"/>
                <a:satOff val="7464"/>
                <a:lumOff val="-35817"/>
                <a:alphaOff val="0"/>
              </a:schemeClr>
            </a:fillRef>
            <a:effectRef idx="0">
              <a:schemeClr val="accent5">
                <a:hueOff val="2171350"/>
                <a:satOff val="7464"/>
                <a:lumOff val="-35817"/>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a:latin typeface="Calibri" pitchFamily="34" charset="0"/>
                  <a:cs typeface="Calibri" pitchFamily="34" charset="0"/>
                </a:rPr>
                <a:t>NO</a:t>
              </a:r>
            </a:p>
          </p:txBody>
        </p:sp>
        <p:sp>
          <p:nvSpPr>
            <p:cNvPr id="19" name="AutoShape 115"/>
            <p:cNvSpPr>
              <a:spLocks noChangeArrowheads="1"/>
            </p:cNvSpPr>
            <p:nvPr/>
          </p:nvSpPr>
          <p:spPr bwMode="auto">
            <a:xfrm>
              <a:off x="1560" y="2322"/>
              <a:ext cx="1337" cy="1035"/>
            </a:xfrm>
            <a:prstGeom prst="roundRect">
              <a:avLst>
                <a:gd name="adj" fmla="val 16667"/>
              </a:avLst>
            </a:prstGeom>
            <a:solidFill>
              <a:srgbClr val="0070C0"/>
            </a:solidFill>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1085675"/>
                <a:satOff val="3732"/>
                <a:lumOff val="-17909"/>
                <a:alphaOff val="0"/>
              </a:schemeClr>
            </a:fillRef>
            <a:effectRef idx="0">
              <a:schemeClr val="accent5">
                <a:hueOff val="1085675"/>
                <a:satOff val="3732"/>
                <a:lumOff val="-17909"/>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Il target di utenti non è espressamente previsto come femminile o maschile ma è successivamente segmentabile in base al genere</a:t>
              </a:r>
            </a:p>
          </p:txBody>
        </p:sp>
        <p:sp>
          <p:nvSpPr>
            <p:cNvPr id="20" name="AutoShape 116"/>
            <p:cNvSpPr>
              <a:spLocks noChangeArrowheads="1"/>
            </p:cNvSpPr>
            <p:nvPr/>
          </p:nvSpPr>
          <p:spPr bwMode="auto">
            <a:xfrm>
              <a:off x="2961" y="2322"/>
              <a:ext cx="1337" cy="1035"/>
            </a:xfrm>
            <a:prstGeom prst="roundRect">
              <a:avLst>
                <a:gd name="adj" fmla="val 16667"/>
              </a:avLst>
            </a:prstGeom>
            <a:solidFill>
              <a:srgbClr val="0070C0"/>
            </a:solidFill>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1085675"/>
                <a:satOff val="3732"/>
                <a:lumOff val="-17909"/>
                <a:alphaOff val="0"/>
              </a:schemeClr>
            </a:fillRef>
            <a:effectRef idx="0">
              <a:schemeClr val="accent5">
                <a:hueOff val="1085675"/>
                <a:satOff val="3732"/>
                <a:lumOff val="-17909"/>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L’attività è rivolta al contesto economico generale ed è riferibile a un ambito o a un settore con un apprezzabile impatto di genere</a:t>
              </a:r>
            </a:p>
          </p:txBody>
        </p:sp>
        <p:sp>
          <p:nvSpPr>
            <p:cNvPr id="21" name="AutoShape 117"/>
            <p:cNvSpPr>
              <a:spLocks noChangeArrowheads="1"/>
            </p:cNvSpPr>
            <p:nvPr/>
          </p:nvSpPr>
          <p:spPr bwMode="auto">
            <a:xfrm>
              <a:off x="419" y="3749"/>
              <a:ext cx="816" cy="225"/>
            </a:xfrm>
            <a:prstGeom prst="roundRect">
              <a:avLst>
                <a:gd name="adj" fmla="val 16667"/>
              </a:avLst>
            </a:prstGeom>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3257024"/>
                <a:satOff val="11196"/>
                <a:lumOff val="-53726"/>
                <a:alphaOff val="0"/>
              </a:schemeClr>
            </a:fillRef>
            <a:effectRef idx="0">
              <a:schemeClr val="accent5">
                <a:hueOff val="3257024"/>
                <a:satOff val="11196"/>
                <a:lumOff val="-53726"/>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DIRETTE</a:t>
              </a:r>
            </a:p>
          </p:txBody>
        </p:sp>
        <p:sp>
          <p:nvSpPr>
            <p:cNvPr id="23" name="AutoShape 118"/>
            <p:cNvSpPr>
              <a:spLocks noChangeArrowheads="1"/>
            </p:cNvSpPr>
            <p:nvPr/>
          </p:nvSpPr>
          <p:spPr bwMode="auto">
            <a:xfrm>
              <a:off x="4362" y="2322"/>
              <a:ext cx="1337" cy="1035"/>
            </a:xfrm>
            <a:prstGeom prst="roundRect">
              <a:avLst>
                <a:gd name="adj" fmla="val 16667"/>
              </a:avLst>
            </a:prstGeom>
            <a:solidFill>
              <a:srgbClr val="0070C0"/>
            </a:solidFill>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1085675"/>
                <a:satOff val="3732"/>
                <a:lumOff val="-17909"/>
                <a:alphaOff val="0"/>
              </a:schemeClr>
            </a:fillRef>
            <a:effectRef idx="0">
              <a:schemeClr val="accent5">
                <a:hueOff val="1085675"/>
                <a:satOff val="3732"/>
                <a:lumOff val="-17909"/>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L’attività è genericamente rivolta al contesto economico e non è riconducibile a uno specifico ambito o settore</a:t>
              </a:r>
            </a:p>
          </p:txBody>
        </p:sp>
        <p:sp>
          <p:nvSpPr>
            <p:cNvPr id="24" name="AutoShape 119"/>
            <p:cNvSpPr>
              <a:spLocks noChangeArrowheads="1"/>
            </p:cNvSpPr>
            <p:nvPr/>
          </p:nvSpPr>
          <p:spPr bwMode="auto">
            <a:xfrm>
              <a:off x="1820" y="3749"/>
              <a:ext cx="816" cy="225"/>
            </a:xfrm>
            <a:prstGeom prst="roundRect">
              <a:avLst>
                <a:gd name="adj" fmla="val 16667"/>
              </a:avLst>
            </a:prstGeom>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3257024"/>
                <a:satOff val="11196"/>
                <a:lumOff val="-53726"/>
                <a:alphaOff val="0"/>
              </a:schemeClr>
            </a:fillRef>
            <a:effectRef idx="0">
              <a:schemeClr val="accent5">
                <a:hueOff val="3257024"/>
                <a:satOff val="11196"/>
                <a:lumOff val="-53726"/>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INDIRETTE</a:t>
              </a:r>
            </a:p>
          </p:txBody>
        </p:sp>
        <p:sp>
          <p:nvSpPr>
            <p:cNvPr id="26" name="AutoShape 120"/>
            <p:cNvSpPr>
              <a:spLocks noChangeArrowheads="1"/>
            </p:cNvSpPr>
            <p:nvPr/>
          </p:nvSpPr>
          <p:spPr bwMode="auto">
            <a:xfrm>
              <a:off x="3221" y="3749"/>
              <a:ext cx="816" cy="225"/>
            </a:xfrm>
            <a:prstGeom prst="roundRect">
              <a:avLst>
                <a:gd name="adj" fmla="val 16667"/>
              </a:avLst>
            </a:prstGeom>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3257024"/>
                <a:satOff val="11196"/>
                <a:lumOff val="-53726"/>
                <a:alphaOff val="0"/>
              </a:schemeClr>
            </a:fillRef>
            <a:effectRef idx="0">
              <a:schemeClr val="accent5">
                <a:hueOff val="3257024"/>
                <a:satOff val="11196"/>
                <a:lumOff val="-53726"/>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dirty="0">
                  <a:latin typeface="Calibri" pitchFamily="34" charset="0"/>
                  <a:cs typeface="Calibri" pitchFamily="34" charset="0"/>
                </a:rPr>
                <a:t>AMBIENTALI</a:t>
              </a:r>
            </a:p>
          </p:txBody>
        </p:sp>
        <p:sp>
          <p:nvSpPr>
            <p:cNvPr id="27" name="AutoShape 121"/>
            <p:cNvSpPr>
              <a:spLocks noChangeArrowheads="1"/>
            </p:cNvSpPr>
            <p:nvPr/>
          </p:nvSpPr>
          <p:spPr bwMode="auto">
            <a:xfrm>
              <a:off x="4622" y="3749"/>
              <a:ext cx="816" cy="225"/>
            </a:xfrm>
            <a:prstGeom prst="roundRect">
              <a:avLst>
                <a:gd name="adj" fmla="val 16667"/>
              </a:avLst>
            </a:prstGeom>
            <a:extLst>
              <a:ext uri="{91240B29-F687-4F45-9708-019B960494DF}">
                <a14:hiddenLine xmlns:a14="http://schemas.microsoft.com/office/drawing/2010/main" w="9525" algn="ctr">
                  <a:solidFill>
                    <a:schemeClr val="tx1"/>
                  </a:solidFill>
                  <a:round/>
                  <a:headEnd/>
                  <a:tailEnd/>
                </a14:hiddenLine>
              </a:ext>
            </a:extLst>
          </p:spPr>
          <p:style>
            <a:lnRef idx="2">
              <a:schemeClr val="lt1">
                <a:hueOff val="0"/>
                <a:satOff val="0"/>
                <a:lumOff val="0"/>
                <a:alphaOff val="0"/>
              </a:schemeClr>
            </a:lnRef>
            <a:fillRef idx="1">
              <a:schemeClr val="accent5">
                <a:hueOff val="3257024"/>
                <a:satOff val="11196"/>
                <a:lumOff val="-53726"/>
                <a:alphaOff val="0"/>
              </a:schemeClr>
            </a:fillRef>
            <a:effectRef idx="0">
              <a:schemeClr val="accent5">
                <a:hueOff val="3257024"/>
                <a:satOff val="11196"/>
                <a:lumOff val="-53726"/>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r>
                <a:rPr lang="it-IT" sz="1100">
                  <a:latin typeface="Calibri" pitchFamily="34" charset="0"/>
                  <a:cs typeface="Calibri" pitchFamily="34" charset="0"/>
                </a:rPr>
                <a:t>NEUTRE</a:t>
              </a:r>
            </a:p>
          </p:txBody>
        </p:sp>
        <p:cxnSp>
          <p:nvCxnSpPr>
            <p:cNvPr id="28" name="AutoShape 122"/>
            <p:cNvCxnSpPr>
              <a:cxnSpLocks noChangeShapeType="1"/>
              <a:stCxn id="16" idx="2"/>
              <a:endCxn id="17" idx="0"/>
            </p:cNvCxnSpPr>
            <p:nvPr/>
          </p:nvCxnSpPr>
          <p:spPr bwMode="auto">
            <a:xfrm rot="5400000">
              <a:off x="1981" y="759"/>
              <a:ext cx="496" cy="1401"/>
            </a:xfrm>
            <a:prstGeom prst="bentConnector3">
              <a:avLst>
                <a:gd name="adj1" fmla="val 50000"/>
              </a:avLst>
            </a:prstGeom>
            <a:noFill/>
            <a:ln w="9525">
              <a:solidFill>
                <a:srgbClr val="8A7972"/>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AutoShape 123"/>
            <p:cNvCxnSpPr>
              <a:cxnSpLocks noChangeShapeType="1"/>
              <a:stCxn id="17" idx="2"/>
              <a:endCxn id="15" idx="0"/>
            </p:cNvCxnSpPr>
            <p:nvPr/>
          </p:nvCxnSpPr>
          <p:spPr bwMode="auto">
            <a:xfrm rot="5400000">
              <a:off x="983" y="1777"/>
              <a:ext cx="389" cy="701"/>
            </a:xfrm>
            <a:prstGeom prst="bentConnector3">
              <a:avLst>
                <a:gd name="adj1" fmla="val 50000"/>
              </a:avLst>
            </a:prstGeom>
            <a:noFill/>
            <a:ln w="9525">
              <a:solidFill>
                <a:srgbClr val="8A7972"/>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AutoShape 124"/>
            <p:cNvCxnSpPr>
              <a:cxnSpLocks noChangeShapeType="1"/>
              <a:stCxn id="17" idx="2"/>
              <a:endCxn id="19" idx="0"/>
            </p:cNvCxnSpPr>
            <p:nvPr/>
          </p:nvCxnSpPr>
          <p:spPr bwMode="auto">
            <a:xfrm rot="16200000" flipH="1">
              <a:off x="1683" y="1778"/>
              <a:ext cx="389" cy="700"/>
            </a:xfrm>
            <a:prstGeom prst="bentConnector3">
              <a:avLst>
                <a:gd name="adj1" fmla="val 50000"/>
              </a:avLst>
            </a:prstGeom>
            <a:noFill/>
            <a:ln w="9525">
              <a:solidFill>
                <a:srgbClr val="8A7972"/>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AutoShape 125"/>
            <p:cNvCxnSpPr>
              <a:cxnSpLocks noChangeShapeType="1"/>
              <a:stCxn id="16" idx="2"/>
              <a:endCxn id="18" idx="0"/>
            </p:cNvCxnSpPr>
            <p:nvPr/>
          </p:nvCxnSpPr>
          <p:spPr bwMode="auto">
            <a:xfrm rot="16200000" flipH="1">
              <a:off x="3382" y="759"/>
              <a:ext cx="496" cy="1401"/>
            </a:xfrm>
            <a:prstGeom prst="bentConnector3">
              <a:avLst>
                <a:gd name="adj1" fmla="val 50000"/>
              </a:avLst>
            </a:prstGeom>
            <a:noFill/>
            <a:ln w="9525">
              <a:solidFill>
                <a:srgbClr val="8A7972"/>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AutoShape 126"/>
            <p:cNvCxnSpPr>
              <a:cxnSpLocks noChangeShapeType="1"/>
              <a:stCxn id="18" idx="2"/>
              <a:endCxn id="20" idx="0"/>
            </p:cNvCxnSpPr>
            <p:nvPr/>
          </p:nvCxnSpPr>
          <p:spPr bwMode="auto">
            <a:xfrm rot="5400000">
              <a:off x="3785" y="1777"/>
              <a:ext cx="389" cy="701"/>
            </a:xfrm>
            <a:prstGeom prst="bentConnector3">
              <a:avLst>
                <a:gd name="adj1" fmla="val 50000"/>
              </a:avLst>
            </a:prstGeom>
            <a:noFill/>
            <a:ln w="9525">
              <a:solidFill>
                <a:srgbClr val="8A7972"/>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AutoShape 127"/>
            <p:cNvCxnSpPr>
              <a:cxnSpLocks noChangeShapeType="1"/>
              <a:stCxn id="18" idx="2"/>
              <a:endCxn id="23" idx="0"/>
            </p:cNvCxnSpPr>
            <p:nvPr/>
          </p:nvCxnSpPr>
          <p:spPr bwMode="auto">
            <a:xfrm rot="16200000" flipH="1">
              <a:off x="4485" y="1778"/>
              <a:ext cx="389" cy="700"/>
            </a:xfrm>
            <a:prstGeom prst="bentConnector3">
              <a:avLst>
                <a:gd name="adj1" fmla="val 50000"/>
              </a:avLst>
            </a:prstGeom>
            <a:noFill/>
            <a:ln w="9525">
              <a:solidFill>
                <a:srgbClr val="8A7972"/>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AutoShape 128"/>
            <p:cNvSpPr>
              <a:spLocks noChangeArrowheads="1"/>
            </p:cNvSpPr>
            <p:nvPr/>
          </p:nvSpPr>
          <p:spPr bwMode="auto">
            <a:xfrm>
              <a:off x="668" y="3396"/>
              <a:ext cx="318" cy="351"/>
            </a:xfrm>
            <a:prstGeom prst="downArrow">
              <a:avLst>
                <a:gd name="adj1" fmla="val 50000"/>
                <a:gd name="adj2" fmla="val 43239"/>
              </a:avLst>
            </a:prstGeom>
            <a:extLst>
              <a:ext uri="{91240B29-F687-4F45-9708-019B960494DF}">
                <a14:hiddenLine xmlns:a14="http://schemas.microsoft.com/office/drawing/2010/main" w="9525">
                  <a:solidFill>
                    <a:schemeClr val="tx1"/>
                  </a:solidFill>
                  <a:miter lim="800000"/>
                  <a:headEnd/>
                  <a:tailEnd/>
                </a14:hiddenLine>
              </a:ext>
            </a:extLst>
          </p:spPr>
          <p:style>
            <a:lnRef idx="2">
              <a:schemeClr val="lt1">
                <a:hueOff val="0"/>
                <a:satOff val="0"/>
                <a:lumOff val="0"/>
                <a:alphaOff val="0"/>
              </a:schemeClr>
            </a:lnRef>
            <a:fillRef idx="1">
              <a:schemeClr val="accent5">
                <a:hueOff val="2171350"/>
                <a:satOff val="7464"/>
                <a:lumOff val="-35817"/>
                <a:alphaOff val="0"/>
              </a:schemeClr>
            </a:fillRef>
            <a:effectRef idx="0">
              <a:schemeClr val="accent5">
                <a:hueOff val="2171350"/>
                <a:satOff val="7464"/>
                <a:lumOff val="-35817"/>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endParaRPr lang="it-IT" sz="1100">
                <a:latin typeface="Calibri" pitchFamily="34" charset="0"/>
                <a:cs typeface="Calibri" pitchFamily="34" charset="0"/>
              </a:endParaRPr>
            </a:p>
          </p:txBody>
        </p:sp>
        <p:sp>
          <p:nvSpPr>
            <p:cNvPr id="35" name="AutoShape 129"/>
            <p:cNvSpPr>
              <a:spLocks noChangeArrowheads="1"/>
            </p:cNvSpPr>
            <p:nvPr/>
          </p:nvSpPr>
          <p:spPr bwMode="auto">
            <a:xfrm>
              <a:off x="2069" y="3396"/>
              <a:ext cx="318" cy="351"/>
            </a:xfrm>
            <a:prstGeom prst="downArrow">
              <a:avLst>
                <a:gd name="adj1" fmla="val 50000"/>
                <a:gd name="adj2" fmla="val 43239"/>
              </a:avLst>
            </a:prstGeom>
            <a:extLst>
              <a:ext uri="{91240B29-F687-4F45-9708-019B960494DF}">
                <a14:hiddenLine xmlns:a14="http://schemas.microsoft.com/office/drawing/2010/main" w="9525">
                  <a:solidFill>
                    <a:schemeClr val="tx1"/>
                  </a:solidFill>
                  <a:miter lim="800000"/>
                  <a:headEnd/>
                  <a:tailEnd/>
                </a14:hiddenLine>
              </a:ext>
            </a:extLst>
          </p:spPr>
          <p:style>
            <a:lnRef idx="2">
              <a:schemeClr val="lt1">
                <a:hueOff val="0"/>
                <a:satOff val="0"/>
                <a:lumOff val="0"/>
                <a:alphaOff val="0"/>
              </a:schemeClr>
            </a:lnRef>
            <a:fillRef idx="1">
              <a:schemeClr val="accent5">
                <a:hueOff val="2171350"/>
                <a:satOff val="7464"/>
                <a:lumOff val="-35817"/>
                <a:alphaOff val="0"/>
              </a:schemeClr>
            </a:fillRef>
            <a:effectRef idx="0">
              <a:schemeClr val="accent5">
                <a:hueOff val="2171350"/>
                <a:satOff val="7464"/>
                <a:lumOff val="-35817"/>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endParaRPr lang="it-IT" sz="1100">
                <a:latin typeface="Calibri" pitchFamily="34" charset="0"/>
                <a:cs typeface="Calibri" pitchFamily="34" charset="0"/>
              </a:endParaRPr>
            </a:p>
          </p:txBody>
        </p:sp>
        <p:sp>
          <p:nvSpPr>
            <p:cNvPr id="36" name="AutoShape 130"/>
            <p:cNvSpPr>
              <a:spLocks noChangeArrowheads="1"/>
            </p:cNvSpPr>
            <p:nvPr/>
          </p:nvSpPr>
          <p:spPr bwMode="auto">
            <a:xfrm>
              <a:off x="3470" y="3396"/>
              <a:ext cx="318" cy="351"/>
            </a:xfrm>
            <a:prstGeom prst="downArrow">
              <a:avLst>
                <a:gd name="adj1" fmla="val 50000"/>
                <a:gd name="adj2" fmla="val 43239"/>
              </a:avLst>
            </a:prstGeom>
            <a:extLst>
              <a:ext uri="{91240B29-F687-4F45-9708-019B960494DF}">
                <a14:hiddenLine xmlns:a14="http://schemas.microsoft.com/office/drawing/2010/main" w="9525">
                  <a:solidFill>
                    <a:schemeClr val="tx1"/>
                  </a:solidFill>
                  <a:miter lim="800000"/>
                  <a:headEnd/>
                  <a:tailEnd/>
                </a14:hiddenLine>
              </a:ext>
            </a:extLst>
          </p:spPr>
          <p:style>
            <a:lnRef idx="2">
              <a:schemeClr val="lt1">
                <a:hueOff val="0"/>
                <a:satOff val="0"/>
                <a:lumOff val="0"/>
                <a:alphaOff val="0"/>
              </a:schemeClr>
            </a:lnRef>
            <a:fillRef idx="1">
              <a:schemeClr val="accent5">
                <a:hueOff val="2171350"/>
                <a:satOff val="7464"/>
                <a:lumOff val="-35817"/>
                <a:alphaOff val="0"/>
              </a:schemeClr>
            </a:fillRef>
            <a:effectRef idx="0">
              <a:schemeClr val="accent5">
                <a:hueOff val="2171350"/>
                <a:satOff val="7464"/>
                <a:lumOff val="-35817"/>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endParaRPr lang="it-IT" sz="1100">
                <a:latin typeface="Calibri" pitchFamily="34" charset="0"/>
                <a:cs typeface="Calibri" pitchFamily="34" charset="0"/>
              </a:endParaRPr>
            </a:p>
          </p:txBody>
        </p:sp>
        <p:sp>
          <p:nvSpPr>
            <p:cNvPr id="37" name="AutoShape 131"/>
            <p:cNvSpPr>
              <a:spLocks noChangeArrowheads="1"/>
            </p:cNvSpPr>
            <p:nvPr/>
          </p:nvSpPr>
          <p:spPr bwMode="auto">
            <a:xfrm>
              <a:off x="4871" y="3396"/>
              <a:ext cx="318" cy="351"/>
            </a:xfrm>
            <a:prstGeom prst="downArrow">
              <a:avLst>
                <a:gd name="adj1" fmla="val 50000"/>
                <a:gd name="adj2" fmla="val 43239"/>
              </a:avLst>
            </a:prstGeom>
            <a:extLst>
              <a:ext uri="{91240B29-F687-4F45-9708-019B960494DF}">
                <a14:hiddenLine xmlns:a14="http://schemas.microsoft.com/office/drawing/2010/main" w="9525">
                  <a:solidFill>
                    <a:schemeClr val="tx1"/>
                  </a:solidFill>
                  <a:miter lim="800000"/>
                  <a:headEnd/>
                  <a:tailEnd/>
                </a14:hiddenLine>
              </a:ext>
            </a:extLst>
          </p:spPr>
          <p:style>
            <a:lnRef idx="2">
              <a:schemeClr val="lt1">
                <a:hueOff val="0"/>
                <a:satOff val="0"/>
                <a:lumOff val="0"/>
                <a:alphaOff val="0"/>
              </a:schemeClr>
            </a:lnRef>
            <a:fillRef idx="1">
              <a:schemeClr val="accent5">
                <a:hueOff val="2171350"/>
                <a:satOff val="7464"/>
                <a:lumOff val="-35817"/>
                <a:alphaOff val="0"/>
              </a:schemeClr>
            </a:fillRef>
            <a:effectRef idx="0">
              <a:schemeClr val="accent5">
                <a:hueOff val="2171350"/>
                <a:satOff val="7464"/>
                <a:lumOff val="-35817"/>
                <a:alphaOff val="0"/>
              </a:schemeClr>
            </a:effectRef>
            <a:fontRef idx="minor">
              <a:schemeClr val="lt1"/>
            </a:fontRef>
          </p:style>
          <p:txBody>
            <a:bodyPr lIns="90664" tIns="90664" rIns="90664" bIns="90664" spcCol="1270" anchor="ctr"/>
            <a:lstStyle/>
            <a:p>
              <a:pPr algn="ctr" defTabSz="622300" eaLnBrk="1" hangingPunct="1">
                <a:lnSpc>
                  <a:spcPct val="90000"/>
                </a:lnSpc>
                <a:spcAft>
                  <a:spcPct val="35000"/>
                </a:spcAft>
                <a:defRPr/>
              </a:pPr>
              <a:endParaRPr lang="it-IT" sz="1100">
                <a:latin typeface="Calibri" pitchFamily="34" charset="0"/>
                <a:cs typeface="Calibri" pitchFamily="34" charset="0"/>
              </a:endParaRPr>
            </a:p>
          </p:txBody>
        </p:sp>
      </p:grpSp>
      <p:sp>
        <p:nvSpPr>
          <p:cNvPr id="2" name="Rettangolo 1"/>
          <p:cNvSpPr/>
          <p:nvPr/>
        </p:nvSpPr>
        <p:spPr>
          <a:xfrm>
            <a:off x="448127" y="1392532"/>
            <a:ext cx="11255318" cy="769441"/>
          </a:xfrm>
          <a:prstGeom prst="rect">
            <a:avLst/>
          </a:prstGeom>
        </p:spPr>
        <p:txBody>
          <a:bodyPr wrap="square">
            <a:spAutoFit/>
          </a:bodyPr>
          <a:lstStyle/>
          <a:p>
            <a:pPr algn="just"/>
            <a:r>
              <a:rPr lang="it-IT" sz="1100" dirty="0">
                <a:solidFill>
                  <a:srgbClr val="5F5748"/>
                </a:solidFill>
                <a:latin typeface="Arial" panose="020B0604020202020204" pitchFamily="34" charset="0"/>
                <a:ea typeface="Cambria" panose="02040503050406030204" pitchFamily="18" charset="0"/>
              </a:rPr>
              <a:t>Ai fini della rendicontazione degli obiettivi in ottica di genere, la Camera di Commercio di Ancona adotta la classificazione delle attività camerali delle Linee Guida Unioncamere sul Bilancio di </a:t>
            </a:r>
            <a:r>
              <a:rPr lang="it-IT" sz="1100" dirty="0" smtClean="0">
                <a:solidFill>
                  <a:srgbClr val="5F5748"/>
                </a:solidFill>
                <a:latin typeface="Arial" panose="020B0604020202020204" pitchFamily="34" charset="0"/>
                <a:ea typeface="Cambria" panose="02040503050406030204" pitchFamily="18" charset="0"/>
              </a:rPr>
              <a:t>genere</a:t>
            </a:r>
            <a:r>
              <a:rPr lang="it-IT" sz="1100" dirty="0">
                <a:solidFill>
                  <a:srgbClr val="5F5748"/>
                </a:solidFill>
                <a:latin typeface="Arial" panose="020B0604020202020204" pitchFamily="34" charset="0"/>
                <a:ea typeface="Cambria" panose="02040503050406030204" pitchFamily="18" charset="0"/>
              </a:rPr>
              <a:t>. </a:t>
            </a:r>
            <a:endParaRPr lang="it-IT" sz="1100" dirty="0" smtClean="0">
              <a:solidFill>
                <a:srgbClr val="5F5748"/>
              </a:solidFill>
              <a:latin typeface="Arial" panose="020B0604020202020204" pitchFamily="34" charset="0"/>
              <a:ea typeface="Cambria" panose="02040503050406030204" pitchFamily="18" charset="0"/>
            </a:endParaRPr>
          </a:p>
          <a:p>
            <a:pPr algn="just"/>
            <a:endParaRPr lang="it-IT" sz="1100" dirty="0" smtClean="0">
              <a:solidFill>
                <a:srgbClr val="5F5748"/>
              </a:solidFill>
              <a:latin typeface="Arial" panose="020B0604020202020204" pitchFamily="34" charset="0"/>
              <a:ea typeface="Cambria" panose="02040503050406030204" pitchFamily="18" charset="0"/>
            </a:endParaRPr>
          </a:p>
          <a:p>
            <a:pPr algn="just"/>
            <a:r>
              <a:rPr lang="it-IT" sz="1100" dirty="0" smtClean="0">
                <a:solidFill>
                  <a:srgbClr val="5F5748"/>
                </a:solidFill>
                <a:latin typeface="Arial" panose="020B0604020202020204" pitchFamily="34" charset="0"/>
                <a:ea typeface="Cambria" panose="02040503050406030204" pitchFamily="18" charset="0"/>
              </a:rPr>
              <a:t>Le </a:t>
            </a:r>
            <a:r>
              <a:rPr lang="it-IT" sz="1100" dirty="0">
                <a:solidFill>
                  <a:srgbClr val="5F5748"/>
                </a:solidFill>
                <a:latin typeface="Arial" panose="020B0604020202020204" pitchFamily="34" charset="0"/>
                <a:ea typeface="Cambria" panose="02040503050406030204" pitchFamily="18" charset="0"/>
              </a:rPr>
              <a:t>attività considerate nel Bilancio di genere della Camera di Commercio di Ancona sono quelle ad impatto diretto e </a:t>
            </a:r>
            <a:r>
              <a:rPr lang="it-IT" sz="1100" dirty="0" smtClean="0">
                <a:solidFill>
                  <a:srgbClr val="5F5748"/>
                </a:solidFill>
                <a:latin typeface="Arial" panose="020B0604020202020204" pitchFamily="34" charset="0"/>
                <a:ea typeface="Cambria" panose="02040503050406030204" pitchFamily="18" charset="0"/>
              </a:rPr>
              <a:t>indiretto</a:t>
            </a:r>
            <a:endParaRPr lang="it-IT" sz="1100" dirty="0">
              <a:solidFill>
                <a:srgbClr val="5F5748"/>
              </a:solidFill>
              <a:latin typeface="Arial" panose="020B0604020202020204" pitchFamily="34" charset="0"/>
              <a:ea typeface="Cambria" panose="02040503050406030204" pitchFamily="18" charset="0"/>
            </a:endParaRPr>
          </a:p>
        </p:txBody>
      </p:sp>
      <p:sp>
        <p:nvSpPr>
          <p:cNvPr id="38"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39"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4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42" name="Gruppo 41"/>
          <p:cNvGrpSpPr/>
          <p:nvPr/>
        </p:nvGrpSpPr>
        <p:grpSpPr>
          <a:xfrm>
            <a:off x="2493963" y="126206"/>
            <a:ext cx="9394602" cy="430429"/>
            <a:chOff x="2341563" y="107618"/>
            <a:chExt cx="9394602" cy="430429"/>
          </a:xfrm>
        </p:grpSpPr>
        <p:sp>
          <p:nvSpPr>
            <p:cNvPr id="43"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44" name="Connettore 1 43"/>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5" name="Rettangolo 8"/>
          <p:cNvSpPr>
            <a:spLocks noChangeArrowheads="1"/>
          </p:cNvSpPr>
          <p:nvPr/>
        </p:nvSpPr>
        <p:spPr bwMode="auto">
          <a:xfrm>
            <a:off x="364253" y="879479"/>
            <a:ext cx="5925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5.3 Attività camerali secondo l’ottica di genere</a:t>
            </a:r>
            <a:endParaRPr lang="it-IT" sz="2000" dirty="0">
              <a:solidFill>
                <a:srgbClr val="A50021"/>
              </a:solidFil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58149279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6"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7"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8"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0"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p:cNvSpPr>
            <a:spLocks noChangeArrowheads="1"/>
          </p:cNvSpPr>
          <p:nvPr/>
        </p:nvSpPr>
        <p:spPr bwMode="auto">
          <a:xfrm>
            <a:off x="1676401" y="15016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2" name="Gruppo 11"/>
          <p:cNvGrpSpPr/>
          <p:nvPr/>
        </p:nvGrpSpPr>
        <p:grpSpPr>
          <a:xfrm>
            <a:off x="2493963" y="126206"/>
            <a:ext cx="9394602" cy="430429"/>
            <a:chOff x="2341563" y="107618"/>
            <a:chExt cx="9394602" cy="430429"/>
          </a:xfrm>
        </p:grpSpPr>
        <p:sp>
          <p:nvSpPr>
            <p:cNvPr id="13"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4" name="Connettore 1 13"/>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5" name="Rettangolo 17"/>
          <p:cNvSpPr>
            <a:spLocks noChangeArrowheads="1"/>
          </p:cNvSpPr>
          <p:nvPr/>
        </p:nvSpPr>
        <p:spPr bwMode="auto">
          <a:xfrm>
            <a:off x="399579" y="866085"/>
            <a:ext cx="26757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Attività ad impatto diretto</a:t>
            </a:r>
            <a:endParaRPr lang="it-IT" sz="1600" i="1" u="sng" dirty="0">
              <a:solidFill>
                <a:srgbClr val="A50021"/>
              </a:solidFill>
              <a:ea typeface="MS PGothic" panose="020B0600070205080204" pitchFamily="34" charset="-128"/>
              <a:cs typeface="Arial" panose="020B0604020202020204" pitchFamily="34" charset="0"/>
            </a:endParaRPr>
          </a:p>
        </p:txBody>
      </p:sp>
      <p:sp>
        <p:nvSpPr>
          <p:cNvPr id="2" name="Rettangolo 1"/>
          <p:cNvSpPr/>
          <p:nvPr/>
        </p:nvSpPr>
        <p:spPr>
          <a:xfrm>
            <a:off x="399579" y="1301841"/>
            <a:ext cx="11519779" cy="1315745"/>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Le attività ad impatto diretto riguardano progetti ed iniziative riferibili specificamente ed esplicitamene a donne o uomini intesi come beneficiari in quanto tali.</a:t>
            </a:r>
          </a:p>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Nel Piano della performance </a:t>
            </a:r>
            <a:r>
              <a:rPr lang="it-IT" sz="1100" dirty="0" smtClean="0">
                <a:solidFill>
                  <a:srgbClr val="5F5748"/>
                </a:solidFill>
                <a:latin typeface="Arial" panose="020B0604020202020204" pitchFamily="34" charset="0"/>
                <a:ea typeface="Cambria" panose="02040503050406030204" pitchFamily="18" charset="0"/>
              </a:rPr>
              <a:t>2013-2015 </a:t>
            </a:r>
            <a:r>
              <a:rPr lang="it-IT" sz="1100" dirty="0">
                <a:solidFill>
                  <a:srgbClr val="5F5748"/>
                </a:solidFill>
                <a:latin typeface="Arial" panose="020B0604020202020204" pitchFamily="34" charset="0"/>
                <a:ea typeface="Cambria" panose="02040503050406030204" pitchFamily="18" charset="0"/>
              </a:rPr>
              <a:t>sono stati individuati obiettivi strategici e operativi ad impatto </a:t>
            </a:r>
            <a:r>
              <a:rPr lang="it-IT" sz="1100" i="1" dirty="0">
                <a:solidFill>
                  <a:srgbClr val="5F5748"/>
                </a:solidFill>
                <a:latin typeface="Arial" panose="020B0604020202020204" pitchFamily="34" charset="0"/>
                <a:ea typeface="Cambria" panose="02040503050406030204" pitchFamily="18" charset="0"/>
              </a:rPr>
              <a:t>diretto</a:t>
            </a:r>
            <a:r>
              <a:rPr lang="it-IT" sz="1100" dirty="0">
                <a:solidFill>
                  <a:srgbClr val="5F5748"/>
                </a:solidFill>
                <a:latin typeface="Arial" panose="020B0604020202020204" pitchFamily="34" charset="0"/>
                <a:ea typeface="Cambria" panose="02040503050406030204" pitchFamily="18" charset="0"/>
              </a:rPr>
              <a:t> sulle pari opportunità di genere. Si tratta, in particolare, degli obiettivi che coinvolgono il </a:t>
            </a:r>
            <a:r>
              <a:rPr lang="it-IT" sz="1100" i="1" dirty="0">
                <a:solidFill>
                  <a:srgbClr val="5F5748"/>
                </a:solidFill>
                <a:latin typeface="Arial" panose="020B0604020202020204" pitchFamily="34" charset="0"/>
                <a:ea typeface="Cambria" panose="02040503050406030204" pitchFamily="18" charset="0"/>
              </a:rPr>
              <a:t>Comitato per l’imprenditoria femminile</a:t>
            </a:r>
            <a:r>
              <a:rPr lang="it-IT" sz="1100" dirty="0">
                <a:solidFill>
                  <a:srgbClr val="5F5748"/>
                </a:solidFill>
                <a:latin typeface="Arial" panose="020B0604020202020204" pitchFamily="34" charset="0"/>
                <a:ea typeface="Cambria" panose="02040503050406030204" pitchFamily="18" charset="0"/>
              </a:rPr>
              <a:t> (CIF) gestito dalla Camera di Commercio di Ancona.</a:t>
            </a:r>
          </a:p>
          <a:p>
            <a:pPr algn="just"/>
            <a:endParaRPr lang="it-IT" sz="1100" dirty="0" smtClean="0">
              <a:solidFill>
                <a:srgbClr val="5F5748"/>
              </a:solidFill>
              <a:latin typeface="Arial" panose="020B0604020202020204" pitchFamily="34" charset="0"/>
              <a:ea typeface="Cambria" panose="02040503050406030204" pitchFamily="18" charset="0"/>
            </a:endParaRPr>
          </a:p>
          <a:p>
            <a:pPr algn="just">
              <a:defRPr/>
            </a:pPr>
            <a:r>
              <a:rPr lang="it-IT" sz="1100" dirty="0" smtClean="0">
                <a:solidFill>
                  <a:srgbClr val="5F5748"/>
                </a:solidFill>
                <a:latin typeface="Arial" panose="020B0604020202020204" pitchFamily="34" charset="0"/>
                <a:ea typeface="Cambria" panose="02040503050406030204" pitchFamily="18" charset="0"/>
              </a:rPr>
              <a:t>Nell’ambito </a:t>
            </a:r>
            <a:r>
              <a:rPr lang="it-IT" sz="1100" dirty="0">
                <a:solidFill>
                  <a:srgbClr val="5F5748"/>
                </a:solidFill>
                <a:latin typeface="Arial" panose="020B0604020202020204" pitchFamily="34" charset="0"/>
                <a:ea typeface="Cambria" panose="02040503050406030204" pitchFamily="18" charset="0"/>
              </a:rPr>
              <a:t>dell’obiettivo strategico </a:t>
            </a:r>
            <a:r>
              <a:rPr lang="it-IT" sz="1100" dirty="0" smtClean="0">
                <a:solidFill>
                  <a:srgbClr val="5F5748"/>
                </a:solidFill>
                <a:latin typeface="Arial" panose="020B0604020202020204" pitchFamily="34" charset="0"/>
                <a:ea typeface="Cambria" panose="02040503050406030204" pitchFamily="18" charset="0"/>
              </a:rPr>
              <a:t>«Nuova imprenditorialità </a:t>
            </a:r>
            <a:r>
              <a:rPr lang="it-IT" sz="1100" dirty="0">
                <a:solidFill>
                  <a:srgbClr val="5F5748"/>
                </a:solidFill>
                <a:latin typeface="Arial" panose="020B0604020202020204" pitchFamily="34" charset="0"/>
                <a:ea typeface="Cambria" panose="02040503050406030204" pitchFamily="18" charset="0"/>
              </a:rPr>
              <a:t>e creazione di nuove </a:t>
            </a:r>
            <a:r>
              <a:rPr lang="it-IT" sz="1100" dirty="0" smtClean="0">
                <a:solidFill>
                  <a:srgbClr val="5F5748"/>
                </a:solidFill>
                <a:latin typeface="Arial" panose="020B0604020202020204" pitchFamily="34" charset="0"/>
                <a:ea typeface="Cambria" panose="02040503050406030204" pitchFamily="18" charset="0"/>
              </a:rPr>
              <a:t>professionalità» </a:t>
            </a:r>
            <a:r>
              <a:rPr lang="it-IT" sz="1100" dirty="0">
                <a:solidFill>
                  <a:srgbClr val="5F5748"/>
                </a:solidFill>
                <a:latin typeface="Arial" panose="020B0604020202020204" pitchFamily="34" charset="0"/>
                <a:ea typeface="Cambria" panose="02040503050406030204" pitchFamily="18" charset="0"/>
              </a:rPr>
              <a:t>è stato inserito l’indicatore relativo alle imprese femminili coinvolte nelle iniziative </a:t>
            </a:r>
            <a:r>
              <a:rPr lang="it-IT" sz="1100" dirty="0" smtClean="0">
                <a:solidFill>
                  <a:srgbClr val="5F5748"/>
                </a:solidFill>
                <a:latin typeface="Arial" panose="020B0604020202020204" pitchFamily="34" charset="0"/>
                <a:ea typeface="Cambria" panose="02040503050406030204" pitchFamily="18" charset="0"/>
              </a:rPr>
              <a:t>del CIF, per il quale si è registrata una riduzione rispetto all’anno precedente. </a:t>
            </a:r>
            <a:r>
              <a:rPr lang="it-IT" sz="1100" dirty="0">
                <a:solidFill>
                  <a:srgbClr val="5F5748"/>
                </a:solidFill>
                <a:latin typeface="Arial" panose="020B0604020202020204" pitchFamily="34" charset="0"/>
                <a:ea typeface="Cambria" panose="02040503050406030204" pitchFamily="18" charset="0"/>
              </a:rPr>
              <a:t>Il coinvolgimento </a:t>
            </a:r>
            <a:r>
              <a:rPr lang="it-IT" sz="1100" dirty="0" smtClean="0">
                <a:solidFill>
                  <a:srgbClr val="5F5748"/>
                </a:solidFill>
                <a:latin typeface="Arial" panose="020B0604020202020204" pitchFamily="34" charset="0"/>
                <a:ea typeface="Cambria" panose="02040503050406030204" pitchFamily="18" charset="0"/>
              </a:rPr>
              <a:t>di imprese </a:t>
            </a:r>
            <a:r>
              <a:rPr lang="it-IT" sz="1100" dirty="0">
                <a:solidFill>
                  <a:srgbClr val="5F5748"/>
                </a:solidFill>
                <a:latin typeface="Arial" panose="020B0604020202020204" pitchFamily="34" charset="0"/>
                <a:ea typeface="Cambria" panose="02040503050406030204" pitchFamily="18" charset="0"/>
              </a:rPr>
              <a:t>femminili, molto piccole e spesso unipersonali, </a:t>
            </a:r>
            <a:r>
              <a:rPr lang="it-IT" sz="1100" dirty="0" smtClean="0">
                <a:solidFill>
                  <a:srgbClr val="5F5748"/>
                </a:solidFill>
                <a:latin typeface="Arial" panose="020B0604020202020204" pitchFamily="34" charset="0"/>
                <a:ea typeface="Cambria" panose="02040503050406030204" pitchFamily="18" charset="0"/>
              </a:rPr>
              <a:t>risulta infatti sempre </a:t>
            </a:r>
            <a:r>
              <a:rPr lang="it-IT" sz="1100" dirty="0">
                <a:solidFill>
                  <a:srgbClr val="5F5748"/>
                </a:solidFill>
                <a:latin typeface="Arial" panose="020B0604020202020204" pitchFamily="34" charset="0"/>
                <a:ea typeface="Cambria" panose="02040503050406030204" pitchFamily="18" charset="0"/>
              </a:rPr>
              <a:t>più difficile in questo momento di crisi economica.</a:t>
            </a:r>
          </a:p>
        </p:txBody>
      </p:sp>
      <p:graphicFrame>
        <p:nvGraphicFramePr>
          <p:cNvPr id="16" name="Tabella 15"/>
          <p:cNvGraphicFramePr>
            <a:graphicFrameLocks noGrp="1"/>
          </p:cNvGraphicFramePr>
          <p:nvPr>
            <p:extLst>
              <p:ext uri="{D42A27DB-BD31-4B8C-83A1-F6EECF244321}">
                <p14:modId xmlns:p14="http://schemas.microsoft.com/office/powerpoint/2010/main" val="1498211077"/>
              </p:ext>
            </p:extLst>
          </p:nvPr>
        </p:nvGraphicFramePr>
        <p:xfrm>
          <a:off x="463749" y="2665568"/>
          <a:ext cx="6583251" cy="986059"/>
        </p:xfrm>
        <a:graphic>
          <a:graphicData uri="http://schemas.openxmlformats.org/drawingml/2006/table">
            <a:tbl>
              <a:tblPr firstRow="1">
                <a:tableStyleId>{5C22544A-7EE6-4342-B048-85BDC9FD1C3A}</a:tableStyleId>
              </a:tblPr>
              <a:tblGrid>
                <a:gridCol w="1550308"/>
                <a:gridCol w="2531327"/>
                <a:gridCol w="737211"/>
                <a:gridCol w="832126"/>
                <a:gridCol w="932279"/>
              </a:tblGrid>
              <a:tr h="352796">
                <a:tc gridSpan="2">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Indicatori obiettivo strategico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Target</a:t>
                      </a:r>
                      <a:br>
                        <a:rPr lang="it-IT" sz="1050" u="none" strike="noStrike" dirty="0">
                          <a:effectLst/>
                          <a:latin typeface="Arial" panose="020B0604020202020204" pitchFamily="34" charset="0"/>
                          <a:cs typeface="Arial" panose="020B0604020202020204" pitchFamily="34" charset="0"/>
                        </a:rPr>
                      </a:br>
                      <a:r>
                        <a:rPr lang="it-IT" sz="1050" u="none" strike="noStrike" dirty="0">
                          <a:effectLst/>
                          <a:latin typeface="Arial" panose="020B0604020202020204" pitchFamily="34" charset="0"/>
                          <a:cs typeface="Arial" panose="020B0604020202020204" pitchFamily="34" charset="0"/>
                        </a:rPr>
                        <a:t>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Consuntivo 2013</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c rowSpan="2">
                  <a:txBody>
                    <a:bodyPr/>
                    <a:lstStyle/>
                    <a:p>
                      <a:pPr algn="ctr" fontAlgn="ctr"/>
                      <a:r>
                        <a:rPr lang="it-IT" sz="1050" u="none" strike="noStrike" dirty="0">
                          <a:effectLst/>
                          <a:latin typeface="Arial" panose="020B0604020202020204" pitchFamily="34" charset="0"/>
                          <a:cs typeface="Arial" panose="020B0604020202020204" pitchFamily="34" charset="0"/>
                        </a:rPr>
                        <a:t>Scostamento rispetto al target</a:t>
                      </a:r>
                      <a:endParaRPr lang="it-IT" sz="105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nchor="ctr"/>
                </a:tc>
              </a:tr>
              <a:tr h="231819">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Indicatore</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a:txBody>
                    <a:bodyPr/>
                    <a:lstStyle/>
                    <a:p>
                      <a:pPr algn="ctr" fontAlgn="ctr"/>
                      <a:r>
                        <a:rPr lang="it-IT" sz="1050" u="none" strike="noStrike" dirty="0">
                          <a:solidFill>
                            <a:schemeClr val="bg1"/>
                          </a:solidFill>
                          <a:effectLst/>
                          <a:latin typeface="Arial" panose="020B0604020202020204" pitchFamily="34" charset="0"/>
                          <a:cs typeface="Arial" panose="020B0604020202020204" pitchFamily="34" charset="0"/>
                        </a:rPr>
                        <a:t>Algoritmo di calcolo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accent1"/>
                    </a:solidFill>
                  </a:tcPr>
                </a:tc>
                <a:tc vMerge="1">
                  <a:txBody>
                    <a:bodyPr/>
                    <a:lstStyle/>
                    <a:p>
                      <a:endParaRPr lang="it-IT"/>
                    </a:p>
                  </a:txBody>
                  <a:tcPr/>
                </a:tc>
                <a:tc vMerge="1">
                  <a:txBody>
                    <a:bodyPr/>
                    <a:lstStyle/>
                    <a:p>
                      <a:endParaRPr lang="it-IT"/>
                    </a:p>
                  </a:txBody>
                  <a:tcPr/>
                </a:tc>
                <a:tc vMerge="1">
                  <a:txBody>
                    <a:bodyPr/>
                    <a:lstStyle/>
                    <a:p>
                      <a:endParaRPr lang="it-IT"/>
                    </a:p>
                  </a:txBody>
                  <a:tcPr/>
                </a:tc>
              </a:tr>
              <a:tr h="401444">
                <a:tc>
                  <a:txBody>
                    <a:bodyPr/>
                    <a:lstStyle/>
                    <a:p>
                      <a:pPr marL="36000" algn="l" fontAlgn="ctr"/>
                      <a:r>
                        <a:rPr lang="it-IT" sz="1050" b="0" i="0" u="none" strike="noStrike" dirty="0">
                          <a:solidFill>
                            <a:schemeClr val="tx1"/>
                          </a:solidFill>
                          <a:effectLst/>
                          <a:latin typeface="Arial" panose="020B0604020202020204" pitchFamily="34" charset="0"/>
                        </a:rPr>
                        <a:t>Imprese femminili coinvolte </a:t>
                      </a:r>
                      <a:r>
                        <a:rPr lang="it-IT" sz="1050" b="0" i="0" u="none" strike="noStrike" dirty="0" smtClean="0">
                          <a:solidFill>
                            <a:schemeClr val="tx1"/>
                          </a:solidFill>
                          <a:effectLst/>
                          <a:latin typeface="Arial" panose="020B0604020202020204" pitchFamily="34" charset="0"/>
                        </a:rPr>
                        <a:t>in iniziative CIF</a:t>
                      </a:r>
                      <a:endParaRPr lang="it-IT" sz="1050" b="0" i="0" u="none" strike="noStrike" dirty="0">
                        <a:solidFill>
                          <a:schemeClr val="tx1"/>
                        </a:solidFill>
                        <a:effectLst/>
                        <a:latin typeface="Arial" panose="020B0604020202020204" pitchFamily="34" charset="0"/>
                      </a:endParaRPr>
                    </a:p>
                  </a:txBody>
                  <a:tcPr marL="0" marR="0" marT="0" marB="0" anchor="ctr"/>
                </a:tc>
                <a:tc>
                  <a:txBody>
                    <a:bodyPr/>
                    <a:lstStyle/>
                    <a:p>
                      <a:pPr marL="36000" algn="l" fontAlgn="ctr"/>
                      <a:r>
                        <a:rPr lang="it-IT" sz="1050" b="0" i="0" u="none" strike="noStrike" dirty="0">
                          <a:solidFill>
                            <a:schemeClr val="tx1"/>
                          </a:solidFill>
                          <a:effectLst/>
                          <a:latin typeface="Arial" panose="020B0604020202020204" pitchFamily="34" charset="0"/>
                        </a:rPr>
                        <a:t>Imprese femminili partecipanti nel 2013 / Imprese femminili partecipanti nel 2012</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≥1,05</a:t>
                      </a:r>
                    </a:p>
                  </a:txBody>
                  <a:tcPr marL="0" marR="0" marT="0" marB="0" anchor="ctr"/>
                </a:tc>
                <a:tc>
                  <a:txBody>
                    <a:bodyPr/>
                    <a:lstStyle/>
                    <a:p>
                      <a:pPr algn="ctr" fontAlgn="ctr"/>
                      <a:r>
                        <a:rPr lang="it-IT" sz="1050" b="0" i="0" u="none" strike="noStrike">
                          <a:solidFill>
                            <a:schemeClr val="tx1"/>
                          </a:solidFill>
                          <a:effectLst/>
                          <a:latin typeface="Arial" panose="020B0604020202020204" pitchFamily="34" charset="0"/>
                        </a:rPr>
                        <a:t>0,82</a:t>
                      </a:r>
                    </a:p>
                  </a:txBody>
                  <a:tcPr marL="0" marR="0" marT="0" marB="0" anchor="ctr"/>
                </a:tc>
                <a:tc>
                  <a:txBody>
                    <a:bodyPr/>
                    <a:lstStyle/>
                    <a:p>
                      <a:pPr algn="ctr" fontAlgn="ctr"/>
                      <a:r>
                        <a:rPr lang="it-IT" sz="1050" b="1" i="0" u="none" strike="noStrike" dirty="0">
                          <a:solidFill>
                            <a:srgbClr val="FF6600"/>
                          </a:solidFill>
                          <a:effectLst/>
                          <a:latin typeface="Arial" panose="020B0604020202020204" pitchFamily="34" charset="0"/>
                        </a:rPr>
                        <a:t>-22%</a:t>
                      </a:r>
                    </a:p>
                  </a:txBody>
                  <a:tcPr marL="0" marR="0" marT="0" marB="0" anchor="ctr"/>
                </a:tc>
              </a:tr>
            </a:tbl>
          </a:graphicData>
        </a:graphic>
      </p:graphicFrame>
      <p:pic>
        <p:nvPicPr>
          <p:cNvPr id="19" name="Immagine 18"/>
          <p:cNvPicPr>
            <a:picLocks noChangeAspect="1"/>
          </p:cNvPicPr>
          <p:nvPr/>
        </p:nvPicPr>
        <p:blipFill>
          <a:blip r:embed="rId3"/>
          <a:stretch>
            <a:fillRect/>
          </a:stretch>
        </p:blipFill>
        <p:spPr>
          <a:xfrm>
            <a:off x="550078" y="4906537"/>
            <a:ext cx="11218782" cy="1319907"/>
          </a:xfrm>
          <a:prstGeom prst="rect">
            <a:avLst/>
          </a:prstGeom>
        </p:spPr>
      </p:pic>
      <p:pic>
        <p:nvPicPr>
          <p:cNvPr id="5" name="Immagine 4"/>
          <p:cNvPicPr>
            <a:picLocks noChangeAspect="1"/>
          </p:cNvPicPr>
          <p:nvPr/>
        </p:nvPicPr>
        <p:blipFill>
          <a:blip r:embed="rId4"/>
          <a:stretch>
            <a:fillRect/>
          </a:stretch>
        </p:blipFill>
        <p:spPr>
          <a:xfrm>
            <a:off x="8106069" y="2845586"/>
            <a:ext cx="3007137" cy="1346695"/>
          </a:xfrm>
          <a:prstGeom prst="rect">
            <a:avLst/>
          </a:prstGeom>
        </p:spPr>
      </p:pic>
      <p:sp>
        <p:nvSpPr>
          <p:cNvPr id="9" name="Rettangolo 8"/>
          <p:cNvSpPr/>
          <p:nvPr/>
        </p:nvSpPr>
        <p:spPr>
          <a:xfrm>
            <a:off x="8220636" y="2617586"/>
            <a:ext cx="2778005" cy="261610"/>
          </a:xfrm>
          <a:prstGeom prst="rect">
            <a:avLst/>
          </a:prstGeom>
        </p:spPr>
        <p:txBody>
          <a:bodyPr wrap="none">
            <a:spAutoFit/>
          </a:bodyPr>
          <a:lstStyle/>
          <a:p>
            <a:pPr marL="36000" fontAlgn="ctr"/>
            <a:r>
              <a:rPr lang="it-IT" sz="1100" b="1" dirty="0"/>
              <a:t>Imprese femminili coinvolte in iniziative CIF</a:t>
            </a:r>
          </a:p>
        </p:txBody>
      </p:sp>
      <p:sp>
        <p:nvSpPr>
          <p:cNvPr id="17" name="CasellaDiTesto 16"/>
          <p:cNvSpPr txBox="1"/>
          <p:nvPr/>
        </p:nvSpPr>
        <p:spPr>
          <a:xfrm>
            <a:off x="456314" y="4496083"/>
            <a:ext cx="11210741" cy="261610"/>
          </a:xfrm>
          <a:prstGeom prst="rect">
            <a:avLst/>
          </a:prstGeom>
          <a:noFill/>
        </p:spPr>
        <p:txBody>
          <a:bodyPr wrap="square" rtlCol="0">
            <a:spAutoFit/>
          </a:bodyPr>
          <a:lstStyle/>
          <a:p>
            <a:r>
              <a:rPr lang="it-IT" sz="1100" dirty="0" smtClean="0">
                <a:solidFill>
                  <a:srgbClr val="5F5748"/>
                </a:solidFill>
                <a:latin typeface="Arial" panose="020B0604020202020204" pitchFamily="34" charset="0"/>
                <a:ea typeface="Cambria" panose="02040503050406030204" pitchFamily="18" charset="0"/>
              </a:rPr>
              <a:t>Anche a livello operato, l’obiettivo definito in sede di predisposizione del Piano della performance non è stato raggiunto.</a:t>
            </a:r>
            <a:endParaRPr lang="it-IT" sz="1100" dirty="0">
              <a:solidFill>
                <a:srgbClr val="5F5748"/>
              </a:solidFill>
              <a:latin typeface="Arial" panose="020B0604020202020204" pitchFamily="34" charset="0"/>
              <a:ea typeface="Cambria" panose="02040503050406030204" pitchFamily="18" charset="0"/>
            </a:endParaRPr>
          </a:p>
        </p:txBody>
      </p:sp>
      <p:sp>
        <p:nvSpPr>
          <p:cNvPr id="3" name="Segnaposto numero diapositiva 2"/>
          <p:cNvSpPr>
            <a:spLocks noGrp="1"/>
          </p:cNvSpPr>
          <p:nvPr>
            <p:ph type="sldNum" sz="quarter" idx="12"/>
          </p:nvPr>
        </p:nvSpPr>
        <p:spPr>
          <a:xfrm>
            <a:off x="9448800" y="6481232"/>
            <a:ext cx="2743200" cy="365125"/>
          </a:xfrm>
        </p:spPr>
        <p:txBody>
          <a:bodyPr/>
          <a:lstStyle/>
          <a:p>
            <a:fld id="{98D9D6CD-C7D4-42E0-A31B-525549CA2A1D}" type="slidenum">
              <a:rPr lang="it-IT" smtClean="0"/>
              <a:t>84</a:t>
            </a:fld>
            <a:endParaRPr lang="it-IT" dirty="0"/>
          </a:p>
        </p:txBody>
      </p:sp>
    </p:spTree>
    <p:extLst>
      <p:ext uri="{BB962C8B-B14F-4D97-AF65-F5344CB8AC3E}">
        <p14:creationId xmlns:p14="http://schemas.microsoft.com/office/powerpoint/2010/main" val="29380826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uppo 6"/>
          <p:cNvGrpSpPr/>
          <p:nvPr/>
        </p:nvGrpSpPr>
        <p:grpSpPr>
          <a:xfrm>
            <a:off x="2493963" y="126206"/>
            <a:ext cx="9394602" cy="430429"/>
            <a:chOff x="2341563" y="107618"/>
            <a:chExt cx="9394602" cy="430429"/>
          </a:xfrm>
        </p:grpSpPr>
        <p:sp>
          <p:nvSpPr>
            <p:cNvPr id="8" name="CasellaDiTesto 7"/>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0" name="Rettangolo 17"/>
          <p:cNvSpPr>
            <a:spLocks noChangeArrowheads="1"/>
          </p:cNvSpPr>
          <p:nvPr/>
        </p:nvSpPr>
        <p:spPr bwMode="auto">
          <a:xfrm>
            <a:off x="399579" y="932991"/>
            <a:ext cx="28584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1600" b="1" i="1" u="sng"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Attività ad impatto indiretto</a:t>
            </a:r>
            <a:endParaRPr lang="it-IT" sz="1600" i="1" u="sng" dirty="0">
              <a:solidFill>
                <a:srgbClr val="A50021"/>
              </a:solidFill>
              <a:ea typeface="MS PGothic" panose="020B0600070205080204" pitchFamily="34" charset="-128"/>
              <a:cs typeface="Arial" panose="020B0604020202020204" pitchFamily="34" charset="0"/>
            </a:endParaRPr>
          </a:p>
        </p:txBody>
      </p:sp>
      <p:sp>
        <p:nvSpPr>
          <p:cNvPr id="2" name="CasellaDiTesto 1"/>
          <p:cNvSpPr txBox="1"/>
          <p:nvPr/>
        </p:nvSpPr>
        <p:spPr>
          <a:xfrm>
            <a:off x="456314" y="1471960"/>
            <a:ext cx="11304505" cy="1446550"/>
          </a:xfrm>
          <a:prstGeom prst="rect">
            <a:avLst/>
          </a:prstGeom>
          <a:noFill/>
        </p:spPr>
        <p:txBody>
          <a:bodyPr wrap="square" rtlCol="0">
            <a:spAutoFit/>
          </a:bodyPr>
          <a:lstStyle/>
          <a:p>
            <a:pPr algn="just"/>
            <a:r>
              <a:rPr lang="it-IT" sz="1100" dirty="0">
                <a:solidFill>
                  <a:srgbClr val="5F5748"/>
                </a:solidFill>
                <a:latin typeface="Arial" panose="020B0604020202020204" pitchFamily="34" charset="0"/>
                <a:ea typeface="Cambria" panose="02040503050406030204" pitchFamily="18" charset="0"/>
              </a:rPr>
              <a:t>Secondo le Linee guida, sono indirette quelle attività di per sé non rivolte specificamente a donne e uomini ma che hanno un target di destinatari ben definito e individuabile, all’interno del quale si può rinvenire un differente impatto di genere. Quest’area abbraccia tutte le iniziative per cui il raggiungimento degli utenti uomini/donne non è espressamente previsto a monte, ma è comunque rilevabile ex-post.</a:t>
            </a:r>
          </a:p>
          <a:p>
            <a:endParaRPr lang="it-IT" sz="1100" dirty="0" smtClean="0">
              <a:solidFill>
                <a:srgbClr val="5F5748"/>
              </a:solidFill>
              <a:latin typeface="Arial" panose="020B0604020202020204" pitchFamily="34" charset="0"/>
              <a:ea typeface="Cambria" panose="02040503050406030204" pitchFamily="18" charset="0"/>
            </a:endParaRPr>
          </a:p>
          <a:p>
            <a:r>
              <a:rPr lang="it-IT" sz="1100" dirty="0" smtClean="0">
                <a:solidFill>
                  <a:srgbClr val="5F5748"/>
                </a:solidFill>
                <a:latin typeface="Arial" panose="020B0604020202020204" pitchFamily="34" charset="0"/>
                <a:ea typeface="Cambria" panose="02040503050406030204" pitchFamily="18" charset="0"/>
              </a:rPr>
              <a:t>Le </a:t>
            </a:r>
            <a:r>
              <a:rPr lang="it-IT" sz="1100" dirty="0">
                <a:solidFill>
                  <a:srgbClr val="5F5748"/>
                </a:solidFill>
                <a:latin typeface="Arial" panose="020B0604020202020204" pitchFamily="34" charset="0"/>
                <a:ea typeface="Cambria" panose="02040503050406030204" pitchFamily="18" charset="0"/>
              </a:rPr>
              <a:t>attività ad impatto indiretto individuate dalla Camera di Commercio di Ancona sono le seguenti:</a:t>
            </a:r>
          </a:p>
          <a:p>
            <a:pPr marL="534988" indent="88900">
              <a:buFont typeface="Wingdings" panose="05000000000000000000" pitchFamily="2" charset="2"/>
              <a:buChar char="§"/>
            </a:pPr>
            <a:r>
              <a:rPr lang="it-IT" sz="1100" dirty="0" smtClean="0">
                <a:solidFill>
                  <a:srgbClr val="5F5748"/>
                </a:solidFill>
                <a:latin typeface="Arial" panose="020B0604020202020204" pitchFamily="34" charset="0"/>
                <a:ea typeface="Cambria" panose="02040503050406030204" pitchFamily="18" charset="0"/>
              </a:rPr>
              <a:t>corsi </a:t>
            </a:r>
            <a:r>
              <a:rPr lang="it-IT" sz="1100" dirty="0">
                <a:solidFill>
                  <a:srgbClr val="5F5748"/>
                </a:solidFill>
                <a:latin typeface="Arial" panose="020B0604020202020204" pitchFamily="34" charset="0"/>
                <a:ea typeface="Cambria" panose="02040503050406030204" pitchFamily="18" charset="0"/>
              </a:rPr>
              <a:t>di </a:t>
            </a:r>
            <a:r>
              <a:rPr lang="it-IT" sz="1100" dirty="0" smtClean="0">
                <a:solidFill>
                  <a:srgbClr val="5F5748"/>
                </a:solidFill>
                <a:latin typeface="Arial" panose="020B0604020202020204" pitchFamily="34" charset="0"/>
                <a:ea typeface="Cambria" panose="02040503050406030204" pitchFamily="18" charset="0"/>
              </a:rPr>
              <a:t>formazione</a:t>
            </a:r>
          </a:p>
          <a:p>
            <a:pPr marL="534988" indent="88900">
              <a:buFont typeface="Wingdings" panose="05000000000000000000" pitchFamily="2" charset="2"/>
              <a:buChar char="§"/>
            </a:pPr>
            <a:r>
              <a:rPr lang="it-IT" sz="1100" dirty="0">
                <a:solidFill>
                  <a:srgbClr val="5F5748"/>
                </a:solidFill>
                <a:latin typeface="Arial" panose="020B0604020202020204" pitchFamily="34" charset="0"/>
                <a:ea typeface="Cambria" panose="02040503050406030204" pitchFamily="18" charset="0"/>
              </a:rPr>
              <a:t>deposito </a:t>
            </a:r>
            <a:r>
              <a:rPr lang="it-IT" sz="1100" dirty="0" smtClean="0">
                <a:solidFill>
                  <a:srgbClr val="5F5748"/>
                </a:solidFill>
                <a:latin typeface="Arial" panose="020B0604020202020204" pitchFamily="34" charset="0"/>
                <a:ea typeface="Cambria" panose="02040503050406030204" pitchFamily="18" charset="0"/>
              </a:rPr>
              <a:t>brevetti</a:t>
            </a:r>
            <a:endParaRPr lang="it-IT" sz="1100" dirty="0">
              <a:solidFill>
                <a:srgbClr val="5F5748"/>
              </a:solidFill>
              <a:latin typeface="Arial" panose="020B0604020202020204" pitchFamily="34" charset="0"/>
              <a:ea typeface="Cambria" panose="02040503050406030204" pitchFamily="18" charset="0"/>
            </a:endParaRPr>
          </a:p>
          <a:p>
            <a:pPr marL="534988" indent="88900">
              <a:buFont typeface="Wingdings" panose="05000000000000000000" pitchFamily="2" charset="2"/>
              <a:buChar char="§"/>
            </a:pPr>
            <a:r>
              <a:rPr lang="it-IT" sz="1100" dirty="0" smtClean="0">
                <a:solidFill>
                  <a:srgbClr val="5F5748"/>
                </a:solidFill>
                <a:latin typeface="Arial" panose="020B0604020202020204" pitchFamily="34" charset="0"/>
                <a:ea typeface="Cambria" panose="02040503050406030204" pitchFamily="18" charset="0"/>
              </a:rPr>
              <a:t>colloqui </a:t>
            </a:r>
            <a:r>
              <a:rPr lang="it-IT" sz="1100" dirty="0">
                <a:solidFill>
                  <a:srgbClr val="5F5748"/>
                </a:solidFill>
                <a:latin typeface="Arial" panose="020B0604020202020204" pitchFamily="34" charset="0"/>
                <a:ea typeface="Cambria" panose="02040503050406030204" pitchFamily="18" charset="0"/>
              </a:rPr>
              <a:t>per lo start up </a:t>
            </a:r>
            <a:r>
              <a:rPr lang="it-IT" sz="1100" dirty="0" smtClean="0">
                <a:solidFill>
                  <a:srgbClr val="5F5748"/>
                </a:solidFill>
                <a:latin typeface="Arial" panose="020B0604020202020204" pitchFamily="34" charset="0"/>
                <a:ea typeface="Cambria" panose="02040503050406030204" pitchFamily="18" charset="0"/>
              </a:rPr>
              <a:t>d’impresa</a:t>
            </a:r>
            <a:endParaRPr lang="it-IT" sz="1100" dirty="0">
              <a:solidFill>
                <a:srgbClr val="5F5748"/>
              </a:solidFill>
              <a:latin typeface="Arial" panose="020B0604020202020204" pitchFamily="34" charset="0"/>
              <a:ea typeface="Cambria" panose="02040503050406030204" pitchFamily="18" charset="0"/>
            </a:endParaRPr>
          </a:p>
        </p:txBody>
      </p:sp>
      <p:pic>
        <p:nvPicPr>
          <p:cNvPr id="14" name="Immagine 13"/>
          <p:cNvPicPr>
            <a:picLocks noChangeAspect="1"/>
          </p:cNvPicPr>
          <p:nvPr/>
        </p:nvPicPr>
        <p:blipFill>
          <a:blip r:embed="rId3"/>
          <a:stretch>
            <a:fillRect/>
          </a:stretch>
        </p:blipFill>
        <p:spPr>
          <a:xfrm>
            <a:off x="7202852" y="5107259"/>
            <a:ext cx="4557967" cy="1622426"/>
          </a:xfrm>
          <a:prstGeom prst="rect">
            <a:avLst/>
          </a:prstGeom>
        </p:spPr>
      </p:pic>
      <p:pic>
        <p:nvPicPr>
          <p:cNvPr id="15" name="Immagine 14"/>
          <p:cNvPicPr>
            <a:picLocks noChangeAspect="1"/>
          </p:cNvPicPr>
          <p:nvPr/>
        </p:nvPicPr>
        <p:blipFill>
          <a:blip r:embed="rId4"/>
          <a:stretch>
            <a:fillRect/>
          </a:stretch>
        </p:blipFill>
        <p:spPr>
          <a:xfrm>
            <a:off x="7127177" y="2276810"/>
            <a:ext cx="4481244" cy="2691133"/>
          </a:xfrm>
          <a:prstGeom prst="rect">
            <a:avLst/>
          </a:prstGeom>
        </p:spPr>
      </p:pic>
      <p:pic>
        <p:nvPicPr>
          <p:cNvPr id="16" name="Immagine 15"/>
          <p:cNvPicPr>
            <a:picLocks noChangeAspect="1"/>
          </p:cNvPicPr>
          <p:nvPr/>
        </p:nvPicPr>
        <p:blipFill>
          <a:blip r:embed="rId5"/>
          <a:stretch>
            <a:fillRect/>
          </a:stretch>
        </p:blipFill>
        <p:spPr>
          <a:xfrm>
            <a:off x="280882" y="3236108"/>
            <a:ext cx="6389162" cy="2883658"/>
          </a:xfrm>
          <a:prstGeom prst="rect">
            <a:avLst/>
          </a:prstGeom>
        </p:spPr>
      </p:pic>
      <p:sp>
        <p:nvSpPr>
          <p:cNvPr id="3" name="Segnaposto numero diapositiva 2"/>
          <p:cNvSpPr>
            <a:spLocks noGrp="1"/>
          </p:cNvSpPr>
          <p:nvPr>
            <p:ph type="sldNum" sz="quarter" idx="12"/>
          </p:nvPr>
        </p:nvSpPr>
        <p:spPr>
          <a:xfrm>
            <a:off x="9448800" y="6492875"/>
            <a:ext cx="2743200" cy="365125"/>
          </a:xfrm>
        </p:spPr>
        <p:txBody>
          <a:bodyPr/>
          <a:lstStyle/>
          <a:p>
            <a:fld id="{98D9D6CD-C7D4-42E0-A31B-525549CA2A1D}" type="slidenum">
              <a:rPr lang="it-IT" smtClean="0"/>
              <a:t>85</a:t>
            </a:fld>
            <a:endParaRPr lang="it-IT"/>
          </a:p>
        </p:txBody>
      </p:sp>
    </p:spTree>
    <p:extLst>
      <p:ext uri="{BB962C8B-B14F-4D97-AF65-F5344CB8AC3E}">
        <p14:creationId xmlns:p14="http://schemas.microsoft.com/office/powerpoint/2010/main" val="341947955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uppo 6"/>
          <p:cNvGrpSpPr/>
          <p:nvPr/>
        </p:nvGrpSpPr>
        <p:grpSpPr>
          <a:xfrm>
            <a:off x="2493963" y="126206"/>
            <a:ext cx="9394602" cy="430429"/>
            <a:chOff x="2341563" y="107618"/>
            <a:chExt cx="9394602" cy="430429"/>
          </a:xfrm>
        </p:grpSpPr>
        <p:sp>
          <p:nvSpPr>
            <p:cNvPr id="8" name="CasellaDiTesto 7"/>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 </a:t>
              </a: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PARI OPPORTUNITÀ E BILANCIO DI GENERE</a:t>
              </a:r>
              <a:endParaRPr lang="it-IT" sz="16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9" name="Connettore 1 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Rettangolo 8"/>
          <p:cNvSpPr>
            <a:spLocks noChangeArrowheads="1"/>
          </p:cNvSpPr>
          <p:nvPr/>
        </p:nvSpPr>
        <p:spPr bwMode="auto">
          <a:xfrm>
            <a:off x="366124" y="1140357"/>
            <a:ext cx="104059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5.4 Riclassificazione delle risorse finanziarie secondo l’ottica di genere</a:t>
            </a:r>
          </a:p>
        </p:txBody>
      </p:sp>
      <p:sp>
        <p:nvSpPr>
          <p:cNvPr id="2" name="Rettangolo 1"/>
          <p:cNvSpPr/>
          <p:nvPr/>
        </p:nvSpPr>
        <p:spPr>
          <a:xfrm>
            <a:off x="326689" y="1594838"/>
            <a:ext cx="11522440" cy="769441"/>
          </a:xfrm>
          <a:prstGeom prst="rect">
            <a:avLst/>
          </a:prstGeom>
          <a:noFill/>
        </p:spPr>
        <p:txBody>
          <a:bodyPr wrap="square" rtlCol="0">
            <a:spAutoFit/>
          </a:bodyPr>
          <a:lstStyle/>
          <a:p>
            <a:pPr algn="just"/>
            <a:r>
              <a:rPr lang="it-IT" sz="1100" dirty="0" smtClean="0">
                <a:solidFill>
                  <a:srgbClr val="5F5748"/>
                </a:solidFill>
                <a:latin typeface="Arial" panose="020B0604020202020204" pitchFamily="34" charset="0"/>
                <a:ea typeface="Cambria" panose="02040503050406030204" pitchFamily="18" charset="0"/>
              </a:rPr>
              <a:t>Per </a:t>
            </a:r>
            <a:r>
              <a:rPr lang="it-IT" sz="1100" dirty="0">
                <a:solidFill>
                  <a:srgbClr val="5F5748"/>
                </a:solidFill>
                <a:latin typeface="Arial" panose="020B0604020202020204" pitchFamily="34" charset="0"/>
                <a:ea typeface="Cambria" panose="02040503050406030204" pitchFamily="18" charset="0"/>
              </a:rPr>
              <a:t>le attività ad impatto diretto sono stati individuati gli oneri per interventi economici sostenuti per attività rivolte espressamente a donne / imprese femminili e uomini / imprese maschili.</a:t>
            </a:r>
          </a:p>
          <a:p>
            <a:pPr algn="just"/>
            <a:r>
              <a:rPr lang="it-IT" sz="1100" dirty="0">
                <a:solidFill>
                  <a:srgbClr val="5F5748"/>
                </a:solidFill>
                <a:latin typeface="Arial" panose="020B0604020202020204" pitchFamily="34" charset="0"/>
                <a:ea typeface="Cambria" panose="02040503050406030204" pitchFamily="18" charset="0"/>
              </a:rPr>
              <a:t>Per le attività ad impatto indiretto sono stati individuati gli oneri per interventi economici sostenuti per i corsi di formazione, i colloqui per lo start up d’impresa e il deposito dei brevetti. Tali oneri sono stati allocati alle “Donne” e agli “Uomini” per la quota ad essi riferibile ex post.</a:t>
            </a:r>
          </a:p>
        </p:txBody>
      </p:sp>
      <p:sp>
        <p:nvSpPr>
          <p:cNvPr id="5" name="Rettangolo 4"/>
          <p:cNvSpPr/>
          <p:nvPr/>
        </p:nvSpPr>
        <p:spPr>
          <a:xfrm>
            <a:off x="298568" y="5797006"/>
            <a:ext cx="11578682" cy="430887"/>
          </a:xfrm>
          <a:prstGeom prst="rect">
            <a:avLst/>
          </a:prstGeom>
        </p:spPr>
        <p:txBody>
          <a:bodyPr wrap="square">
            <a:spAutoFit/>
          </a:bodyPr>
          <a:lstStyle/>
          <a:p>
            <a:pPr algn="just">
              <a:spcBef>
                <a:spcPts val="300"/>
              </a:spcBef>
              <a:spcAft>
                <a:spcPts val="0"/>
              </a:spcAft>
              <a:tabLst>
                <a:tab pos="3060065" algn="ctr"/>
                <a:tab pos="6120130" algn="r"/>
                <a:tab pos="449580" algn="l"/>
              </a:tabLst>
            </a:pPr>
            <a:r>
              <a:rPr lang="it-IT" sz="1100" dirty="0">
                <a:solidFill>
                  <a:srgbClr val="5F5748"/>
                </a:solidFill>
                <a:latin typeface="Arial" panose="020B0604020202020204" pitchFamily="34" charset="0"/>
                <a:ea typeface="Cambria" panose="02040503050406030204" pitchFamily="18" charset="0"/>
              </a:rPr>
              <a:t>Per poter utilizzare al meglio il Bilancio di genere come strumento di riflessione e analisi per migliorare la capacità di sostegno alla crescita imprenditoriale, coniugando equità ed efficienza, la Camera di Commercio di Ancona si impegna a effettuare una migliore lettura del contesto esterno in ottica di genere </a:t>
            </a:r>
            <a:r>
              <a:rPr lang="it-IT" sz="1100" dirty="0" smtClean="0">
                <a:solidFill>
                  <a:srgbClr val="5F5748"/>
                </a:solidFill>
                <a:latin typeface="Arial" panose="020B0604020202020204" pitchFamily="34" charset="0"/>
                <a:ea typeface="Cambria" panose="02040503050406030204" pitchFamily="18" charset="0"/>
              </a:rPr>
              <a:t>al fine di  individuare </a:t>
            </a:r>
            <a:r>
              <a:rPr lang="it-IT" sz="1100" dirty="0">
                <a:solidFill>
                  <a:srgbClr val="5F5748"/>
                </a:solidFill>
                <a:latin typeface="Arial" panose="020B0604020202020204" pitchFamily="34" charset="0"/>
                <a:ea typeface="Cambria" panose="02040503050406030204" pitchFamily="18" charset="0"/>
              </a:rPr>
              <a:t>azioni mirate</a:t>
            </a:r>
            <a:r>
              <a:rPr lang="it-IT" sz="1100" dirty="0" smtClean="0">
                <a:solidFill>
                  <a:srgbClr val="5F5748"/>
                </a:solidFill>
                <a:latin typeface="Arial" panose="020B0604020202020204" pitchFamily="34" charset="0"/>
                <a:ea typeface="Cambria" panose="02040503050406030204" pitchFamily="18" charset="0"/>
              </a:rPr>
              <a:t>.</a:t>
            </a:r>
            <a:endParaRPr lang="it-IT" sz="1100" dirty="0">
              <a:solidFill>
                <a:srgbClr val="5F5748"/>
              </a:solidFill>
              <a:latin typeface="Arial" panose="020B0604020202020204" pitchFamily="34" charset="0"/>
              <a:ea typeface="Cambria" panose="02040503050406030204" pitchFamily="18" charset="0"/>
            </a:endParaRPr>
          </a:p>
        </p:txBody>
      </p:sp>
      <p:sp>
        <p:nvSpPr>
          <p:cNvPr id="13" name="Rettangolo 8"/>
          <p:cNvSpPr>
            <a:spLocks noChangeArrowheads="1"/>
          </p:cNvSpPr>
          <p:nvPr/>
        </p:nvSpPr>
        <p:spPr bwMode="auto">
          <a:xfrm>
            <a:off x="366124" y="5187216"/>
            <a:ext cx="104059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5.5 Azioni di miglioramento</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pic>
        <p:nvPicPr>
          <p:cNvPr id="11" name="Immagine 10"/>
          <p:cNvPicPr>
            <a:picLocks noChangeAspect="1"/>
          </p:cNvPicPr>
          <p:nvPr/>
        </p:nvPicPr>
        <p:blipFill>
          <a:blip r:embed="rId3"/>
          <a:stretch>
            <a:fillRect/>
          </a:stretch>
        </p:blipFill>
        <p:spPr>
          <a:xfrm>
            <a:off x="5670046" y="2479615"/>
            <a:ext cx="3243353" cy="2341067"/>
          </a:xfrm>
          <a:prstGeom prst="rect">
            <a:avLst/>
          </a:prstGeom>
        </p:spPr>
      </p:pic>
      <p:pic>
        <p:nvPicPr>
          <p:cNvPr id="14" name="Immagine 13"/>
          <p:cNvPicPr>
            <a:picLocks noChangeAspect="1"/>
          </p:cNvPicPr>
          <p:nvPr/>
        </p:nvPicPr>
        <p:blipFill>
          <a:blip r:embed="rId4"/>
          <a:stretch>
            <a:fillRect/>
          </a:stretch>
        </p:blipFill>
        <p:spPr>
          <a:xfrm>
            <a:off x="2186613" y="2479615"/>
            <a:ext cx="3267739" cy="2219136"/>
          </a:xfrm>
          <a:prstGeom prst="rect">
            <a:avLst/>
          </a:prstGeom>
        </p:spPr>
      </p:pic>
      <p:sp>
        <p:nvSpPr>
          <p:cNvPr id="3" name="Segnaposto numero diapositiva 2"/>
          <p:cNvSpPr>
            <a:spLocks noGrp="1"/>
          </p:cNvSpPr>
          <p:nvPr>
            <p:ph type="sldNum" sz="quarter" idx="12"/>
          </p:nvPr>
        </p:nvSpPr>
        <p:spPr>
          <a:xfrm>
            <a:off x="9448800" y="6492875"/>
            <a:ext cx="2743200" cy="365125"/>
          </a:xfrm>
        </p:spPr>
        <p:txBody>
          <a:bodyPr/>
          <a:lstStyle/>
          <a:p>
            <a:fld id="{98D9D6CD-C7D4-42E0-A31B-525549CA2A1D}" type="slidenum">
              <a:rPr lang="it-IT" smtClean="0"/>
              <a:t>86</a:t>
            </a:fld>
            <a:endParaRPr lang="it-IT" dirty="0"/>
          </a:p>
        </p:txBody>
      </p:sp>
    </p:spTree>
    <p:extLst>
      <p:ext uri="{BB962C8B-B14F-4D97-AF65-F5344CB8AC3E}">
        <p14:creationId xmlns:p14="http://schemas.microsoft.com/office/powerpoint/2010/main" val="160409727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405862" y="6432204"/>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87</a:t>
            </a:fld>
            <a:endParaRPr lang="it-IT" sz="1400" dirty="0"/>
          </a:p>
        </p:txBody>
      </p:sp>
      <p:sp>
        <p:nvSpPr>
          <p:cNvPr id="28707" name="Rettangolo 28706"/>
          <p:cNvSpPr/>
          <p:nvPr/>
        </p:nvSpPr>
        <p:spPr>
          <a:xfrm>
            <a:off x="375854" y="1461229"/>
            <a:ext cx="11410985" cy="430887"/>
          </a:xfrm>
          <a:prstGeom prst="rect">
            <a:avLst/>
          </a:prstGeom>
        </p:spPr>
        <p:txBody>
          <a:bodyPr wrap="square">
            <a:spAutoFit/>
          </a:bodyPr>
          <a:lstStyle/>
          <a:p>
            <a:pPr algn="just">
              <a:spcBef>
                <a:spcPts val="300"/>
              </a:spcBef>
              <a:spcAft>
                <a:spcPts val="0"/>
              </a:spcAft>
            </a:pPr>
            <a:r>
              <a:rPr lang="it-IT" sz="1100" dirty="0">
                <a:solidFill>
                  <a:srgbClr val="5F5748"/>
                </a:solidFill>
                <a:latin typeface="Arial" panose="020B0604020202020204" pitchFamily="34" charset="0"/>
                <a:ea typeface="Cambria" panose="02040503050406030204" pitchFamily="18" charset="0"/>
              </a:rPr>
              <a:t>Il grafico seguente descrive il processo seguito (“</a:t>
            </a:r>
            <a:r>
              <a:rPr lang="it-IT" sz="1100" b="1" i="1" dirty="0">
                <a:solidFill>
                  <a:srgbClr val="5F5748"/>
                </a:solidFill>
                <a:latin typeface="Arial" panose="020B0604020202020204" pitchFamily="34" charset="0"/>
                <a:ea typeface="Cambria" panose="02040503050406030204" pitchFamily="18" charset="0"/>
              </a:rPr>
              <a:t>chi fa che cosa, come e quando</a:t>
            </a:r>
            <a:r>
              <a:rPr lang="it-IT" sz="1100" dirty="0">
                <a:solidFill>
                  <a:srgbClr val="5F5748"/>
                </a:solidFill>
                <a:latin typeface="Arial" panose="020B0604020202020204" pitchFamily="34" charset="0"/>
                <a:ea typeface="Cambria" panose="02040503050406030204" pitchFamily="18" charset="0"/>
              </a:rPr>
              <a:t>”) nella definizione e adozione della Relazione sulla performance </a:t>
            </a:r>
            <a:r>
              <a:rPr lang="it-IT" sz="1100" dirty="0" smtClean="0">
                <a:solidFill>
                  <a:srgbClr val="5F5748"/>
                </a:solidFill>
                <a:latin typeface="Arial" panose="020B0604020202020204" pitchFamily="34" charset="0"/>
                <a:ea typeface="Cambria" panose="02040503050406030204" pitchFamily="18" charset="0"/>
              </a:rPr>
              <a:t>2013. </a:t>
            </a:r>
            <a:r>
              <a:rPr lang="it-IT" sz="1100" dirty="0">
                <a:solidFill>
                  <a:srgbClr val="5F5748"/>
                </a:solidFill>
                <a:latin typeface="Arial" panose="020B0604020202020204" pitchFamily="34" charset="0"/>
                <a:ea typeface="Cambria" panose="02040503050406030204" pitchFamily="18" charset="0"/>
              </a:rPr>
              <a:t>A </a:t>
            </a:r>
            <a:r>
              <a:rPr lang="it-IT" sz="1100" dirty="0" smtClean="0">
                <a:solidFill>
                  <a:srgbClr val="5F5748"/>
                </a:solidFill>
                <a:latin typeface="Arial" panose="020B0604020202020204" pitchFamily="34" charset="0"/>
                <a:ea typeface="Cambria" panose="02040503050406030204" pitchFamily="18" charset="0"/>
              </a:rPr>
              <a:t>tale </a:t>
            </a:r>
            <a:r>
              <a:rPr lang="it-IT" sz="1100" dirty="0">
                <a:solidFill>
                  <a:srgbClr val="5F5748"/>
                </a:solidFill>
                <a:latin typeface="Arial" panose="020B0604020202020204" pitchFamily="34" charset="0"/>
                <a:ea typeface="Cambria" panose="02040503050406030204" pitchFamily="18" charset="0"/>
              </a:rPr>
              <a:t>scopo, sono individuati le fasi, i tempi, i soggetti responsabili e le attività svolte. </a:t>
            </a:r>
          </a:p>
        </p:txBody>
      </p:sp>
      <p:sp>
        <p:nvSpPr>
          <p:cNvPr id="28709" name="Rettangolo 28708"/>
          <p:cNvSpPr/>
          <p:nvPr/>
        </p:nvSpPr>
        <p:spPr>
          <a:xfrm>
            <a:off x="316498" y="5828867"/>
            <a:ext cx="11470341" cy="769441"/>
          </a:xfrm>
          <a:prstGeom prst="rect">
            <a:avLst/>
          </a:prstGeom>
        </p:spPr>
        <p:txBody>
          <a:bodyPr wrap="square">
            <a:spAutoFit/>
          </a:bodyPr>
          <a:lstStyle/>
          <a:p>
            <a:pPr algn="just"/>
            <a:r>
              <a:rPr lang="it-IT" sz="1100" dirty="0">
                <a:solidFill>
                  <a:srgbClr val="5F5748"/>
                </a:solidFill>
                <a:latin typeface="Arial" panose="020B0604020202020204" pitchFamily="34" charset="0"/>
                <a:ea typeface="Cambria" panose="02040503050406030204" pitchFamily="18" charset="0"/>
              </a:rPr>
              <a:t>La Relazione sulla performance </a:t>
            </a:r>
            <a:r>
              <a:rPr lang="it-IT" sz="1100" dirty="0" smtClean="0">
                <a:solidFill>
                  <a:srgbClr val="5F5748"/>
                </a:solidFill>
                <a:latin typeface="Arial" panose="020B0604020202020204" pitchFamily="34" charset="0"/>
                <a:ea typeface="Cambria" panose="02040503050406030204" pitchFamily="18" charset="0"/>
              </a:rPr>
              <a:t>2013 </a:t>
            </a:r>
            <a:r>
              <a:rPr lang="it-IT" sz="1100" dirty="0">
                <a:solidFill>
                  <a:srgbClr val="5F5748"/>
                </a:solidFill>
                <a:latin typeface="Arial" panose="020B0604020202020204" pitchFamily="34" charset="0"/>
                <a:ea typeface="Cambria" panose="02040503050406030204" pitchFamily="18" charset="0"/>
              </a:rPr>
              <a:t>approvata dal Consiglio camerale sarà oggetto di validazione da parte dell’Organismo Indipendente di Valutazione (O.I.V.). La validazione della Relazione costituisce, infatti, il completamento del ciclo della performance - con la verifica della comprensibilità, conformità e attendibilità dei dati e delle informazioni rendicontate - e il punto di passaggio, formale e sostanziale, dal processo di misurazione, valutazione e rendicontazione dei risultati, all’accesso ai sistemi premianti per dirigenti e personale non dirigenziale. </a:t>
            </a:r>
            <a:endParaRPr lang="it-IT" sz="1100" dirty="0"/>
          </a:p>
        </p:txBody>
      </p:sp>
      <p:grpSp>
        <p:nvGrpSpPr>
          <p:cNvPr id="2" name="Gruppo 1"/>
          <p:cNvGrpSpPr/>
          <p:nvPr/>
        </p:nvGrpSpPr>
        <p:grpSpPr>
          <a:xfrm>
            <a:off x="1379460" y="2179660"/>
            <a:ext cx="9398002" cy="3305175"/>
            <a:chOff x="1288163" y="2104343"/>
            <a:chExt cx="9398002" cy="3305175"/>
          </a:xfrm>
        </p:grpSpPr>
        <p:grpSp>
          <p:nvGrpSpPr>
            <p:cNvPr id="1125" name="Group 52"/>
            <p:cNvGrpSpPr>
              <a:grpSpLocks/>
            </p:cNvGrpSpPr>
            <p:nvPr/>
          </p:nvGrpSpPr>
          <p:grpSpPr bwMode="auto">
            <a:xfrm>
              <a:off x="1288163" y="2104343"/>
              <a:ext cx="9398002" cy="3305175"/>
              <a:chOff x="-10" y="378"/>
              <a:chExt cx="5920" cy="2082"/>
            </a:xfrm>
          </p:grpSpPr>
          <p:sp>
            <p:nvSpPr>
              <p:cNvPr id="1126" name="Rectangle 2"/>
              <p:cNvSpPr>
                <a:spLocks noChangeArrowheads="1"/>
              </p:cNvSpPr>
              <p:nvPr/>
            </p:nvSpPr>
            <p:spPr bwMode="auto">
              <a:xfrm>
                <a:off x="5250" y="816"/>
                <a:ext cx="552" cy="1632"/>
              </a:xfrm>
              <a:prstGeom prst="rect">
                <a:avLst/>
              </a:prstGeom>
              <a:gradFill rotWithShape="0">
                <a:gsLst>
                  <a:gs pos="0">
                    <a:srgbClr val="DDDDDD"/>
                  </a:gs>
                  <a:gs pos="50000">
                    <a:schemeClr val="bg1"/>
                  </a:gs>
                  <a:gs pos="100000">
                    <a:srgbClr val="DDDDDD"/>
                  </a:gs>
                </a:gsLst>
                <a:lin ang="0" scaled="1"/>
              </a:gradFill>
              <a:ln w="9525">
                <a:solidFill>
                  <a:srgbClr val="A5002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it-IT"/>
              </a:p>
            </p:txBody>
          </p:sp>
          <p:sp>
            <p:nvSpPr>
              <p:cNvPr id="1127" name="Rectangle 3"/>
              <p:cNvSpPr>
                <a:spLocks noChangeArrowheads="1"/>
              </p:cNvSpPr>
              <p:nvPr/>
            </p:nvSpPr>
            <p:spPr bwMode="auto">
              <a:xfrm>
                <a:off x="4662" y="816"/>
                <a:ext cx="528" cy="1632"/>
              </a:xfrm>
              <a:prstGeom prst="rect">
                <a:avLst/>
              </a:prstGeom>
              <a:gradFill rotWithShape="0">
                <a:gsLst>
                  <a:gs pos="0">
                    <a:srgbClr val="DDDDDD"/>
                  </a:gs>
                  <a:gs pos="50000">
                    <a:schemeClr val="bg1"/>
                  </a:gs>
                  <a:gs pos="100000">
                    <a:srgbClr val="DDDDDD"/>
                  </a:gs>
                </a:gsLst>
                <a:lin ang="0" scaled="1"/>
              </a:gradFill>
              <a:ln w="9525">
                <a:solidFill>
                  <a:srgbClr val="A5002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it-IT"/>
              </a:p>
            </p:txBody>
          </p:sp>
          <p:sp>
            <p:nvSpPr>
              <p:cNvPr id="1128" name="Rectangle 4"/>
              <p:cNvSpPr>
                <a:spLocks noChangeArrowheads="1"/>
              </p:cNvSpPr>
              <p:nvPr/>
            </p:nvSpPr>
            <p:spPr bwMode="auto">
              <a:xfrm>
                <a:off x="3792" y="816"/>
                <a:ext cx="816" cy="1632"/>
              </a:xfrm>
              <a:prstGeom prst="rect">
                <a:avLst/>
              </a:prstGeom>
              <a:gradFill rotWithShape="0">
                <a:gsLst>
                  <a:gs pos="0">
                    <a:srgbClr val="DDDDDD"/>
                  </a:gs>
                  <a:gs pos="50000">
                    <a:schemeClr val="bg1"/>
                  </a:gs>
                  <a:gs pos="100000">
                    <a:srgbClr val="DDDDDD"/>
                  </a:gs>
                </a:gsLst>
                <a:lin ang="0" scaled="1"/>
              </a:gradFill>
              <a:ln w="9525">
                <a:solidFill>
                  <a:srgbClr val="A5002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it-IT"/>
              </a:p>
            </p:txBody>
          </p:sp>
          <p:sp>
            <p:nvSpPr>
              <p:cNvPr id="1129" name="Rectangle 5"/>
              <p:cNvSpPr>
                <a:spLocks noChangeArrowheads="1"/>
              </p:cNvSpPr>
              <p:nvPr/>
            </p:nvSpPr>
            <p:spPr bwMode="auto">
              <a:xfrm>
                <a:off x="2496" y="816"/>
                <a:ext cx="1242" cy="1632"/>
              </a:xfrm>
              <a:prstGeom prst="rect">
                <a:avLst/>
              </a:prstGeom>
              <a:gradFill rotWithShape="0">
                <a:gsLst>
                  <a:gs pos="0">
                    <a:srgbClr val="DDDDDD"/>
                  </a:gs>
                  <a:gs pos="50000">
                    <a:schemeClr val="bg1"/>
                  </a:gs>
                  <a:gs pos="100000">
                    <a:srgbClr val="DDDDDD"/>
                  </a:gs>
                </a:gsLst>
                <a:lin ang="0" scaled="1"/>
              </a:gradFill>
              <a:ln w="9525">
                <a:solidFill>
                  <a:srgbClr val="A5002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it-IT"/>
              </a:p>
            </p:txBody>
          </p:sp>
          <p:sp>
            <p:nvSpPr>
              <p:cNvPr id="1130" name="Rectangle 6"/>
              <p:cNvSpPr>
                <a:spLocks noChangeArrowheads="1"/>
              </p:cNvSpPr>
              <p:nvPr/>
            </p:nvSpPr>
            <p:spPr bwMode="auto">
              <a:xfrm>
                <a:off x="1614" y="816"/>
                <a:ext cx="816" cy="1632"/>
              </a:xfrm>
              <a:prstGeom prst="rect">
                <a:avLst/>
              </a:prstGeom>
              <a:gradFill rotWithShape="0">
                <a:gsLst>
                  <a:gs pos="0">
                    <a:srgbClr val="DDDDDD"/>
                  </a:gs>
                  <a:gs pos="50000">
                    <a:schemeClr val="bg1"/>
                  </a:gs>
                  <a:gs pos="100000">
                    <a:srgbClr val="DDDDDD"/>
                  </a:gs>
                </a:gsLst>
                <a:lin ang="0" scaled="1"/>
              </a:gradFill>
              <a:ln w="9525">
                <a:solidFill>
                  <a:srgbClr val="A5002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it-IT"/>
              </a:p>
            </p:txBody>
          </p:sp>
          <p:sp>
            <p:nvSpPr>
              <p:cNvPr id="1131" name="Text Box 7"/>
              <p:cNvSpPr txBox="1">
                <a:spLocks noChangeArrowheads="1"/>
              </p:cNvSpPr>
              <p:nvPr/>
            </p:nvSpPr>
            <p:spPr bwMode="auto">
              <a:xfrm>
                <a:off x="1683" y="1151"/>
                <a:ext cx="672"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it-IT" sz="900" dirty="0">
                    <a:solidFill>
                      <a:srgbClr val="5F5748"/>
                    </a:solidFill>
                    <a:latin typeface="Arial" panose="020B0604020202020204" pitchFamily="34" charset="0"/>
                    <a:cs typeface="Arial" panose="020B0604020202020204" pitchFamily="34" charset="0"/>
                  </a:rPr>
                  <a:t>Ufficio Programmazione e controllo strategico </a:t>
                </a:r>
              </a:p>
            </p:txBody>
          </p:sp>
          <p:sp>
            <p:nvSpPr>
              <p:cNvPr id="1132" name="Text Box 8"/>
              <p:cNvSpPr txBox="1">
                <a:spLocks noChangeArrowheads="1"/>
              </p:cNvSpPr>
              <p:nvPr/>
            </p:nvSpPr>
            <p:spPr bwMode="auto">
              <a:xfrm>
                <a:off x="1713" y="1784"/>
                <a:ext cx="672" cy="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Avvio richiesta dati per la misurazione finale della performance</a:t>
                </a:r>
              </a:p>
            </p:txBody>
          </p:sp>
          <p:sp>
            <p:nvSpPr>
              <p:cNvPr id="1133" name="Text Box 9"/>
              <p:cNvSpPr txBox="1">
                <a:spLocks noChangeArrowheads="1"/>
              </p:cNvSpPr>
              <p:nvPr/>
            </p:nvSpPr>
            <p:spPr bwMode="auto">
              <a:xfrm>
                <a:off x="6" y="1310"/>
                <a:ext cx="672" cy="160"/>
              </a:xfrm>
              <a:prstGeom prst="rect">
                <a:avLst/>
              </a:prstGeom>
              <a:solidFill>
                <a:schemeClr val="bg1"/>
              </a:solidFill>
              <a:ln w="9525">
                <a:solidFill>
                  <a:srgbClr val="A50021"/>
                </a:solidFill>
                <a:miter lim="800000"/>
                <a:headEnd/>
                <a:tailEnd/>
              </a:ln>
              <a:effectLst>
                <a:outerShdw dist="45791" dir="12821404"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1000" b="1" dirty="0">
                    <a:solidFill>
                      <a:srgbClr val="5F5748"/>
                    </a:solidFill>
                    <a:latin typeface="Arial" panose="020B0604020202020204" pitchFamily="34" charset="0"/>
                    <a:cs typeface="Arial" panose="020B0604020202020204" pitchFamily="34" charset="0"/>
                  </a:rPr>
                  <a:t>Responsabili</a:t>
                </a:r>
              </a:p>
            </p:txBody>
          </p:sp>
          <p:sp>
            <p:nvSpPr>
              <p:cNvPr id="1134" name="Text Box 10"/>
              <p:cNvSpPr txBox="1">
                <a:spLocks noChangeArrowheads="1"/>
              </p:cNvSpPr>
              <p:nvPr/>
            </p:nvSpPr>
            <p:spPr bwMode="auto">
              <a:xfrm>
                <a:off x="-10" y="1896"/>
                <a:ext cx="720" cy="160"/>
              </a:xfrm>
              <a:prstGeom prst="rect">
                <a:avLst/>
              </a:prstGeom>
              <a:solidFill>
                <a:schemeClr val="bg1"/>
              </a:solidFill>
              <a:ln w="9525">
                <a:solidFill>
                  <a:srgbClr val="A50021"/>
                </a:solidFill>
                <a:miter lim="800000"/>
                <a:headEnd/>
                <a:tailEnd/>
              </a:ln>
              <a:effectLst>
                <a:outerShdw dist="45791" dir="12821404"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1000" b="1">
                    <a:solidFill>
                      <a:srgbClr val="5F5748"/>
                    </a:solidFill>
                    <a:latin typeface="Arial" panose="020B0604020202020204" pitchFamily="34" charset="0"/>
                    <a:cs typeface="Arial" panose="020B0604020202020204" pitchFamily="34" charset="0"/>
                  </a:rPr>
                  <a:t>Attività</a:t>
                </a:r>
              </a:p>
            </p:txBody>
          </p:sp>
          <p:sp>
            <p:nvSpPr>
              <p:cNvPr id="1135" name="Text Box 11"/>
              <p:cNvSpPr txBox="1">
                <a:spLocks noChangeArrowheads="1"/>
              </p:cNvSpPr>
              <p:nvPr/>
            </p:nvSpPr>
            <p:spPr bwMode="auto">
              <a:xfrm>
                <a:off x="1676" y="846"/>
                <a:ext cx="660"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dirty="0" smtClean="0">
                    <a:solidFill>
                      <a:srgbClr val="5F5748"/>
                    </a:solidFill>
                    <a:latin typeface="Arial" panose="020B0604020202020204" pitchFamily="34" charset="0"/>
                    <a:cs typeface="Arial" panose="020B0604020202020204" pitchFamily="34" charset="0"/>
                  </a:rPr>
                  <a:t>Marzo 2014</a:t>
                </a:r>
                <a:endParaRPr lang="it-IT" sz="900" b="1" dirty="0">
                  <a:solidFill>
                    <a:srgbClr val="5F5748"/>
                  </a:solidFill>
                  <a:latin typeface="Arial" panose="020B0604020202020204" pitchFamily="34" charset="0"/>
                  <a:cs typeface="Arial" panose="020B0604020202020204" pitchFamily="34" charset="0"/>
                </a:endParaRPr>
              </a:p>
            </p:txBody>
          </p:sp>
          <p:sp>
            <p:nvSpPr>
              <p:cNvPr id="1136" name="Text Box 12"/>
              <p:cNvSpPr txBox="1">
                <a:spLocks noChangeArrowheads="1"/>
              </p:cNvSpPr>
              <p:nvPr/>
            </p:nvSpPr>
            <p:spPr bwMode="auto">
              <a:xfrm>
                <a:off x="48" y="866"/>
                <a:ext cx="432" cy="160"/>
              </a:xfrm>
              <a:prstGeom prst="rect">
                <a:avLst/>
              </a:prstGeom>
              <a:solidFill>
                <a:schemeClr val="bg1"/>
              </a:solidFill>
              <a:ln w="9525">
                <a:solidFill>
                  <a:srgbClr val="A50021"/>
                </a:solidFill>
                <a:miter lim="800000"/>
                <a:headEnd/>
                <a:tailEnd/>
              </a:ln>
              <a:effectLst>
                <a:outerShdw dist="45791" dir="12821404"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1000" b="1">
                    <a:solidFill>
                      <a:srgbClr val="5F5748"/>
                    </a:solidFill>
                    <a:latin typeface="Arial" panose="020B0604020202020204" pitchFamily="34" charset="0"/>
                    <a:cs typeface="Arial" panose="020B0604020202020204" pitchFamily="34" charset="0"/>
                  </a:rPr>
                  <a:t>Tempi</a:t>
                </a:r>
              </a:p>
            </p:txBody>
          </p:sp>
          <p:sp>
            <p:nvSpPr>
              <p:cNvPr id="1137" name="Text Box 13"/>
              <p:cNvSpPr txBox="1">
                <a:spLocks noChangeArrowheads="1"/>
              </p:cNvSpPr>
              <p:nvPr/>
            </p:nvSpPr>
            <p:spPr bwMode="auto">
              <a:xfrm>
                <a:off x="2828" y="838"/>
                <a:ext cx="576"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900" b="1" dirty="0" smtClean="0">
                    <a:solidFill>
                      <a:srgbClr val="5F5748"/>
                    </a:solidFill>
                    <a:latin typeface="Arial" panose="020B0604020202020204" pitchFamily="34" charset="0"/>
                    <a:cs typeface="Arial" panose="020B0604020202020204" pitchFamily="34" charset="0"/>
                  </a:rPr>
                  <a:t>Aprile 2014</a:t>
                </a:r>
                <a:endParaRPr lang="it-IT" sz="900" b="1" dirty="0">
                  <a:solidFill>
                    <a:srgbClr val="5F5748"/>
                  </a:solidFill>
                  <a:latin typeface="Arial" panose="020B0604020202020204" pitchFamily="34" charset="0"/>
                  <a:cs typeface="Arial" panose="020B0604020202020204" pitchFamily="34" charset="0"/>
                </a:endParaRPr>
              </a:p>
            </p:txBody>
          </p:sp>
          <p:sp>
            <p:nvSpPr>
              <p:cNvPr id="1138" name="Text Box 14"/>
              <p:cNvSpPr txBox="1">
                <a:spLocks noChangeArrowheads="1"/>
              </p:cNvSpPr>
              <p:nvPr/>
            </p:nvSpPr>
            <p:spPr bwMode="auto">
              <a:xfrm>
                <a:off x="2514" y="1184"/>
                <a:ext cx="720"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a:solidFill>
                      <a:srgbClr val="5F5748"/>
                    </a:solidFill>
                    <a:latin typeface="Arial" panose="020B0604020202020204" pitchFamily="34" charset="0"/>
                    <a:cs typeface="Arial" panose="020B0604020202020204" pitchFamily="34" charset="0"/>
                  </a:rPr>
                  <a:t>Referenti di area del ciclo della performance</a:t>
                </a:r>
              </a:p>
            </p:txBody>
          </p:sp>
          <p:sp>
            <p:nvSpPr>
              <p:cNvPr id="1139" name="Text Box 15"/>
              <p:cNvSpPr txBox="1">
                <a:spLocks noChangeArrowheads="1"/>
              </p:cNvSpPr>
              <p:nvPr/>
            </p:nvSpPr>
            <p:spPr bwMode="auto">
              <a:xfrm>
                <a:off x="2514" y="1799"/>
                <a:ext cx="67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Rilevazione dati, </a:t>
                </a:r>
                <a:r>
                  <a:rPr lang="it-IT" sz="900" dirty="0" smtClean="0">
                    <a:solidFill>
                      <a:srgbClr val="5F5748"/>
                    </a:solidFill>
                    <a:latin typeface="Arial" panose="020B0604020202020204" pitchFamily="34" charset="0"/>
                    <a:cs typeface="Arial" panose="020B0604020202020204" pitchFamily="34" charset="0"/>
                  </a:rPr>
                  <a:t>e </a:t>
                </a:r>
                <a:r>
                  <a:rPr lang="it-IT" sz="900" dirty="0">
                    <a:solidFill>
                      <a:srgbClr val="5F5748"/>
                    </a:solidFill>
                    <a:latin typeface="Arial" panose="020B0604020202020204" pitchFamily="34" charset="0"/>
                    <a:cs typeface="Arial" panose="020B0604020202020204" pitchFamily="34" charset="0"/>
                  </a:rPr>
                  <a:t>report azioni realizzate</a:t>
                </a:r>
              </a:p>
            </p:txBody>
          </p:sp>
          <p:sp>
            <p:nvSpPr>
              <p:cNvPr id="1140" name="Text Box 16"/>
              <p:cNvSpPr txBox="1">
                <a:spLocks noChangeArrowheads="1"/>
              </p:cNvSpPr>
              <p:nvPr/>
            </p:nvSpPr>
            <p:spPr bwMode="auto">
              <a:xfrm>
                <a:off x="3270" y="1280"/>
                <a:ext cx="432"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a:solidFill>
                      <a:srgbClr val="5F5748"/>
                    </a:solidFill>
                    <a:latin typeface="Arial" panose="020B0604020202020204" pitchFamily="34" charset="0"/>
                    <a:cs typeface="Arial" panose="020B0604020202020204" pitchFamily="34" charset="0"/>
                  </a:rPr>
                  <a:t>Dirigenti</a:t>
                </a:r>
              </a:p>
            </p:txBody>
          </p:sp>
          <p:sp>
            <p:nvSpPr>
              <p:cNvPr id="1141" name="Text Box 17"/>
              <p:cNvSpPr txBox="1">
                <a:spLocks noChangeArrowheads="1"/>
              </p:cNvSpPr>
              <p:nvPr/>
            </p:nvSpPr>
            <p:spPr bwMode="auto">
              <a:xfrm>
                <a:off x="3120" y="1867"/>
                <a:ext cx="720"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Validazione e analisi indicatori</a:t>
                </a:r>
              </a:p>
            </p:txBody>
          </p:sp>
          <p:sp>
            <p:nvSpPr>
              <p:cNvPr id="1142" name="Text Box 18"/>
              <p:cNvSpPr txBox="1">
                <a:spLocks noChangeArrowheads="1"/>
              </p:cNvSpPr>
              <p:nvPr/>
            </p:nvSpPr>
            <p:spPr bwMode="auto">
              <a:xfrm>
                <a:off x="3840" y="1152"/>
                <a:ext cx="720" cy="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it-IT" sz="900" dirty="0">
                    <a:solidFill>
                      <a:srgbClr val="5F5748"/>
                    </a:solidFill>
                    <a:latin typeface="Arial" panose="020B0604020202020204" pitchFamily="34" charset="0"/>
                    <a:cs typeface="Arial" panose="020B0604020202020204" pitchFamily="34" charset="0"/>
                  </a:rPr>
                  <a:t>Segretario Generale e Ufficio Programmazione e controllo strategico </a:t>
                </a:r>
              </a:p>
            </p:txBody>
          </p:sp>
          <p:sp>
            <p:nvSpPr>
              <p:cNvPr id="1143" name="Text Box 19"/>
              <p:cNvSpPr txBox="1">
                <a:spLocks noChangeArrowheads="1"/>
              </p:cNvSpPr>
              <p:nvPr/>
            </p:nvSpPr>
            <p:spPr bwMode="auto">
              <a:xfrm>
                <a:off x="3873" y="1793"/>
                <a:ext cx="672"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Controllo dati e elaborazione Relazione sulla performance</a:t>
                </a:r>
              </a:p>
            </p:txBody>
          </p:sp>
          <p:sp>
            <p:nvSpPr>
              <p:cNvPr id="1144" name="Text Box 20"/>
              <p:cNvSpPr txBox="1">
                <a:spLocks noChangeArrowheads="1"/>
              </p:cNvSpPr>
              <p:nvPr/>
            </p:nvSpPr>
            <p:spPr bwMode="auto">
              <a:xfrm>
                <a:off x="4662" y="1200"/>
                <a:ext cx="480"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a:solidFill>
                      <a:srgbClr val="5F5748"/>
                    </a:solidFill>
                    <a:latin typeface="Arial" panose="020B0604020202020204" pitchFamily="34" charset="0"/>
                    <a:cs typeface="Arial" panose="020B0604020202020204" pitchFamily="34" charset="0"/>
                  </a:rPr>
                  <a:t>Giunta camerale</a:t>
                </a:r>
              </a:p>
            </p:txBody>
          </p:sp>
          <p:sp>
            <p:nvSpPr>
              <p:cNvPr id="1145" name="Text Box 21"/>
              <p:cNvSpPr txBox="1">
                <a:spLocks noChangeArrowheads="1"/>
              </p:cNvSpPr>
              <p:nvPr/>
            </p:nvSpPr>
            <p:spPr bwMode="auto">
              <a:xfrm>
                <a:off x="4602" y="1818"/>
                <a:ext cx="672"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Discussione Relazione sulla performance</a:t>
                </a:r>
              </a:p>
            </p:txBody>
          </p:sp>
          <p:sp>
            <p:nvSpPr>
              <p:cNvPr id="1146" name="Text Box 22"/>
              <p:cNvSpPr txBox="1">
                <a:spLocks noChangeArrowheads="1"/>
              </p:cNvSpPr>
              <p:nvPr/>
            </p:nvSpPr>
            <p:spPr bwMode="auto">
              <a:xfrm>
                <a:off x="5264" y="1200"/>
                <a:ext cx="480"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Consiglio camerale</a:t>
                </a:r>
              </a:p>
            </p:txBody>
          </p:sp>
          <p:sp>
            <p:nvSpPr>
              <p:cNvPr id="1147" name="Text Box 23"/>
              <p:cNvSpPr txBox="1">
                <a:spLocks noChangeArrowheads="1"/>
              </p:cNvSpPr>
              <p:nvPr/>
            </p:nvSpPr>
            <p:spPr bwMode="auto">
              <a:xfrm>
                <a:off x="5196" y="1836"/>
                <a:ext cx="672"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Approvazione Relazione sulla performance</a:t>
                </a:r>
              </a:p>
            </p:txBody>
          </p:sp>
          <p:sp>
            <p:nvSpPr>
              <p:cNvPr id="1148" name="Line 24"/>
              <p:cNvSpPr>
                <a:spLocks noChangeShapeType="1"/>
              </p:cNvSpPr>
              <p:nvPr/>
            </p:nvSpPr>
            <p:spPr bwMode="auto">
              <a:xfrm>
                <a:off x="1164" y="588"/>
                <a:ext cx="0" cy="144"/>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149" name="Line 25"/>
              <p:cNvSpPr>
                <a:spLocks noChangeShapeType="1"/>
              </p:cNvSpPr>
              <p:nvPr/>
            </p:nvSpPr>
            <p:spPr bwMode="auto">
              <a:xfrm>
                <a:off x="3114" y="588"/>
                <a:ext cx="0" cy="144"/>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150" name="Text Box 26"/>
              <p:cNvSpPr txBox="1">
                <a:spLocks noChangeArrowheads="1"/>
              </p:cNvSpPr>
              <p:nvPr/>
            </p:nvSpPr>
            <p:spPr bwMode="auto">
              <a:xfrm>
                <a:off x="3792" y="840"/>
                <a:ext cx="86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900" b="1">
                    <a:solidFill>
                      <a:srgbClr val="5F5748"/>
                    </a:solidFill>
                    <a:latin typeface="Arial" panose="020B0604020202020204" pitchFamily="34" charset="0"/>
                    <a:cs typeface="Arial" panose="020B0604020202020204" pitchFamily="34" charset="0"/>
                  </a:rPr>
                  <a:t>Aprile – Maggio 2013</a:t>
                </a:r>
              </a:p>
            </p:txBody>
          </p:sp>
          <p:sp>
            <p:nvSpPr>
              <p:cNvPr id="1151" name="Line 27"/>
              <p:cNvSpPr>
                <a:spLocks noChangeShapeType="1"/>
              </p:cNvSpPr>
              <p:nvPr/>
            </p:nvSpPr>
            <p:spPr bwMode="auto">
              <a:xfrm>
                <a:off x="4158" y="588"/>
                <a:ext cx="0" cy="144"/>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152" name="Text Box 32"/>
              <p:cNvSpPr txBox="1">
                <a:spLocks noChangeArrowheads="1"/>
              </p:cNvSpPr>
              <p:nvPr/>
            </p:nvSpPr>
            <p:spPr bwMode="auto">
              <a:xfrm>
                <a:off x="5286" y="822"/>
                <a:ext cx="62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it-IT" sz="900" b="1" dirty="0">
                  <a:solidFill>
                    <a:srgbClr val="5F5748"/>
                  </a:solidFill>
                  <a:latin typeface="Arial" panose="020B0604020202020204" pitchFamily="34" charset="0"/>
                  <a:cs typeface="Arial" panose="020B0604020202020204" pitchFamily="34" charset="0"/>
                </a:endParaRPr>
              </a:p>
            </p:txBody>
          </p:sp>
          <p:sp>
            <p:nvSpPr>
              <p:cNvPr id="1153" name="Line 33"/>
              <p:cNvSpPr>
                <a:spLocks noChangeShapeType="1"/>
              </p:cNvSpPr>
              <p:nvPr/>
            </p:nvSpPr>
            <p:spPr bwMode="auto">
              <a:xfrm>
                <a:off x="5472" y="576"/>
                <a:ext cx="0" cy="144"/>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154" name="Line 36"/>
              <p:cNvSpPr>
                <a:spLocks noChangeShapeType="1"/>
              </p:cNvSpPr>
              <p:nvPr/>
            </p:nvSpPr>
            <p:spPr bwMode="auto">
              <a:xfrm>
                <a:off x="912" y="672"/>
                <a:ext cx="4848" cy="0"/>
              </a:xfrm>
              <a:prstGeom prst="line">
                <a:avLst/>
              </a:prstGeom>
              <a:noFill/>
              <a:ln w="38100">
                <a:solidFill>
                  <a:srgbClr val="A5002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155" name="Rectangle 38"/>
              <p:cNvSpPr>
                <a:spLocks noChangeArrowheads="1"/>
              </p:cNvSpPr>
              <p:nvPr/>
            </p:nvSpPr>
            <p:spPr bwMode="auto">
              <a:xfrm>
                <a:off x="750" y="828"/>
                <a:ext cx="816" cy="1632"/>
              </a:xfrm>
              <a:prstGeom prst="rect">
                <a:avLst/>
              </a:prstGeom>
              <a:gradFill rotWithShape="0">
                <a:gsLst>
                  <a:gs pos="0">
                    <a:srgbClr val="DDDDDD"/>
                  </a:gs>
                  <a:gs pos="50000">
                    <a:schemeClr val="bg1"/>
                  </a:gs>
                  <a:gs pos="100000">
                    <a:srgbClr val="DDDDDD"/>
                  </a:gs>
                </a:gsLst>
                <a:lin ang="0" scaled="1"/>
              </a:gradFill>
              <a:ln w="9525">
                <a:solidFill>
                  <a:srgbClr val="A5002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it-IT"/>
              </a:p>
            </p:txBody>
          </p:sp>
          <p:sp>
            <p:nvSpPr>
              <p:cNvPr id="1156" name="Text Box 39"/>
              <p:cNvSpPr txBox="1">
                <a:spLocks noChangeArrowheads="1"/>
              </p:cNvSpPr>
              <p:nvPr/>
            </p:nvSpPr>
            <p:spPr bwMode="auto">
              <a:xfrm>
                <a:off x="822" y="1154"/>
                <a:ext cx="672"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it-IT" sz="900" dirty="0">
                    <a:solidFill>
                      <a:srgbClr val="5F5748"/>
                    </a:solidFill>
                    <a:latin typeface="Arial" panose="020B0604020202020204" pitchFamily="34" charset="0"/>
                    <a:cs typeface="Arial" panose="020B0604020202020204" pitchFamily="34" charset="0"/>
                  </a:rPr>
                  <a:t>Ufficio </a:t>
                </a:r>
                <a:r>
                  <a:rPr lang="it-IT" sz="900" dirty="0" smtClean="0">
                    <a:solidFill>
                      <a:srgbClr val="5F5748"/>
                    </a:solidFill>
                    <a:latin typeface="Arial" panose="020B0604020202020204" pitchFamily="34" charset="0"/>
                    <a:cs typeface="Arial" panose="020B0604020202020204" pitchFamily="34" charset="0"/>
                  </a:rPr>
                  <a:t>Programmazione e controllo </a:t>
                </a:r>
                <a:r>
                  <a:rPr lang="it-IT" sz="900" dirty="0">
                    <a:solidFill>
                      <a:srgbClr val="5F5748"/>
                    </a:solidFill>
                    <a:latin typeface="Arial" panose="020B0604020202020204" pitchFamily="34" charset="0"/>
                    <a:cs typeface="Arial" panose="020B0604020202020204" pitchFamily="34" charset="0"/>
                  </a:rPr>
                  <a:t>strategico </a:t>
                </a:r>
              </a:p>
            </p:txBody>
          </p:sp>
          <p:sp>
            <p:nvSpPr>
              <p:cNvPr id="1157" name="Text Box 40"/>
              <p:cNvSpPr txBox="1">
                <a:spLocks noChangeArrowheads="1"/>
              </p:cNvSpPr>
              <p:nvPr/>
            </p:nvSpPr>
            <p:spPr bwMode="auto">
              <a:xfrm>
                <a:off x="849" y="1801"/>
                <a:ext cx="672"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dirty="0">
                    <a:solidFill>
                      <a:srgbClr val="5F5748"/>
                    </a:solidFill>
                    <a:latin typeface="Arial" panose="020B0604020202020204" pitchFamily="34" charset="0"/>
                    <a:cs typeface="Arial" panose="020B0604020202020204" pitchFamily="34" charset="0"/>
                  </a:rPr>
                  <a:t>Analisi della normativa e delle linee guida CIVIT e Unioncamere</a:t>
                </a:r>
              </a:p>
            </p:txBody>
          </p:sp>
          <p:sp>
            <p:nvSpPr>
              <p:cNvPr id="1158" name="Text Box 41"/>
              <p:cNvSpPr txBox="1">
                <a:spLocks noChangeArrowheads="1"/>
              </p:cNvSpPr>
              <p:nvPr/>
            </p:nvSpPr>
            <p:spPr bwMode="auto">
              <a:xfrm>
                <a:off x="840" y="858"/>
                <a:ext cx="660"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dirty="0">
                    <a:solidFill>
                      <a:srgbClr val="5F5748"/>
                    </a:solidFill>
                    <a:latin typeface="Arial" panose="020B0604020202020204" pitchFamily="34" charset="0"/>
                    <a:cs typeface="Arial" panose="020B0604020202020204" pitchFamily="34" charset="0"/>
                  </a:rPr>
                  <a:t>Febbraio </a:t>
                </a:r>
                <a:r>
                  <a:rPr lang="it-IT" sz="900" b="1" dirty="0" smtClean="0">
                    <a:solidFill>
                      <a:srgbClr val="5F5748"/>
                    </a:solidFill>
                    <a:latin typeface="Arial" panose="020B0604020202020204" pitchFamily="34" charset="0"/>
                    <a:cs typeface="Arial" panose="020B0604020202020204" pitchFamily="34" charset="0"/>
                  </a:rPr>
                  <a:t>2014</a:t>
                </a:r>
                <a:endParaRPr lang="it-IT" sz="900" b="1" dirty="0">
                  <a:solidFill>
                    <a:srgbClr val="5F5748"/>
                  </a:solidFill>
                  <a:latin typeface="Arial" panose="020B0604020202020204" pitchFamily="34" charset="0"/>
                  <a:cs typeface="Arial" panose="020B0604020202020204" pitchFamily="34" charset="0"/>
                </a:endParaRPr>
              </a:p>
            </p:txBody>
          </p:sp>
          <p:sp>
            <p:nvSpPr>
              <p:cNvPr id="1159" name="Text Box 43"/>
              <p:cNvSpPr txBox="1">
                <a:spLocks noChangeArrowheads="1"/>
              </p:cNvSpPr>
              <p:nvPr/>
            </p:nvSpPr>
            <p:spPr bwMode="auto">
              <a:xfrm>
                <a:off x="912" y="384"/>
                <a:ext cx="480" cy="150"/>
              </a:xfrm>
              <a:prstGeom prst="rect">
                <a:avLst/>
              </a:prstGeom>
              <a:solidFill>
                <a:schemeClr val="bg1"/>
              </a:solidFill>
              <a:ln w="9525">
                <a:solidFill>
                  <a:schemeClr val="folHlink"/>
                </a:solidFill>
                <a:miter lim="800000"/>
                <a:headEnd/>
                <a:tailEnd/>
              </a:ln>
              <a:effectLst>
                <a:outerShdw dist="107763" dir="13500000"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Fase 1</a:t>
                </a:r>
              </a:p>
            </p:txBody>
          </p:sp>
          <p:sp>
            <p:nvSpPr>
              <p:cNvPr id="1160" name="Line 44"/>
              <p:cNvSpPr>
                <a:spLocks noChangeShapeType="1"/>
              </p:cNvSpPr>
              <p:nvPr/>
            </p:nvSpPr>
            <p:spPr bwMode="auto">
              <a:xfrm>
                <a:off x="1968" y="588"/>
                <a:ext cx="0" cy="144"/>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161" name="Text Box 45"/>
              <p:cNvSpPr txBox="1">
                <a:spLocks noChangeArrowheads="1"/>
              </p:cNvSpPr>
              <p:nvPr/>
            </p:nvSpPr>
            <p:spPr bwMode="auto">
              <a:xfrm>
                <a:off x="1722" y="384"/>
                <a:ext cx="480" cy="150"/>
              </a:xfrm>
              <a:prstGeom prst="rect">
                <a:avLst/>
              </a:prstGeom>
              <a:solidFill>
                <a:schemeClr val="bg1"/>
              </a:solidFill>
              <a:ln w="9525">
                <a:solidFill>
                  <a:schemeClr val="folHlink"/>
                </a:solidFill>
                <a:miter lim="800000"/>
                <a:headEnd/>
                <a:tailEnd/>
              </a:ln>
              <a:effectLst>
                <a:outerShdw dist="107763" dir="13500000"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Fase 2</a:t>
                </a:r>
              </a:p>
            </p:txBody>
          </p:sp>
          <p:sp>
            <p:nvSpPr>
              <p:cNvPr id="1162" name="Text Box 46"/>
              <p:cNvSpPr txBox="1">
                <a:spLocks noChangeArrowheads="1"/>
              </p:cNvSpPr>
              <p:nvPr/>
            </p:nvSpPr>
            <p:spPr bwMode="auto">
              <a:xfrm>
                <a:off x="2880" y="378"/>
                <a:ext cx="480" cy="150"/>
              </a:xfrm>
              <a:prstGeom prst="rect">
                <a:avLst/>
              </a:prstGeom>
              <a:solidFill>
                <a:schemeClr val="bg1"/>
              </a:solidFill>
              <a:ln w="9525">
                <a:solidFill>
                  <a:schemeClr val="folHlink"/>
                </a:solidFill>
                <a:miter lim="800000"/>
                <a:headEnd/>
                <a:tailEnd/>
              </a:ln>
              <a:effectLst>
                <a:outerShdw dist="107763" dir="13500000"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Fase 3</a:t>
                </a:r>
              </a:p>
            </p:txBody>
          </p:sp>
          <p:sp>
            <p:nvSpPr>
              <p:cNvPr id="1163" name="Text Box 47"/>
              <p:cNvSpPr txBox="1">
                <a:spLocks noChangeArrowheads="1"/>
              </p:cNvSpPr>
              <p:nvPr/>
            </p:nvSpPr>
            <p:spPr bwMode="auto">
              <a:xfrm>
                <a:off x="3888" y="384"/>
                <a:ext cx="480" cy="150"/>
              </a:xfrm>
              <a:prstGeom prst="rect">
                <a:avLst/>
              </a:prstGeom>
              <a:solidFill>
                <a:schemeClr val="bg1"/>
              </a:solidFill>
              <a:ln w="9525">
                <a:solidFill>
                  <a:schemeClr val="folHlink"/>
                </a:solidFill>
                <a:miter lim="800000"/>
                <a:headEnd/>
                <a:tailEnd/>
              </a:ln>
              <a:effectLst>
                <a:outerShdw dist="107763" dir="13500000"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Fase 4</a:t>
                </a:r>
              </a:p>
            </p:txBody>
          </p:sp>
          <p:sp>
            <p:nvSpPr>
              <p:cNvPr id="1164" name="Line 48"/>
              <p:cNvSpPr>
                <a:spLocks noChangeShapeType="1"/>
              </p:cNvSpPr>
              <p:nvPr/>
            </p:nvSpPr>
            <p:spPr bwMode="auto">
              <a:xfrm>
                <a:off x="4944" y="588"/>
                <a:ext cx="0" cy="144"/>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165" name="Text Box 49"/>
              <p:cNvSpPr txBox="1">
                <a:spLocks noChangeArrowheads="1"/>
              </p:cNvSpPr>
              <p:nvPr/>
            </p:nvSpPr>
            <p:spPr bwMode="auto">
              <a:xfrm>
                <a:off x="4656" y="384"/>
                <a:ext cx="480" cy="150"/>
              </a:xfrm>
              <a:prstGeom prst="rect">
                <a:avLst/>
              </a:prstGeom>
              <a:solidFill>
                <a:schemeClr val="bg1"/>
              </a:solidFill>
              <a:ln w="9525">
                <a:solidFill>
                  <a:schemeClr val="folHlink"/>
                </a:solidFill>
                <a:miter lim="800000"/>
                <a:headEnd/>
                <a:tailEnd/>
              </a:ln>
              <a:effectLst>
                <a:outerShdw dist="107763" dir="13500000"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Fase 5</a:t>
                </a:r>
              </a:p>
            </p:txBody>
          </p:sp>
          <p:sp>
            <p:nvSpPr>
              <p:cNvPr id="1166" name="Text Box 50"/>
              <p:cNvSpPr txBox="1">
                <a:spLocks noChangeArrowheads="1"/>
              </p:cNvSpPr>
              <p:nvPr/>
            </p:nvSpPr>
            <p:spPr bwMode="auto">
              <a:xfrm>
                <a:off x="5226" y="384"/>
                <a:ext cx="480" cy="150"/>
              </a:xfrm>
              <a:prstGeom prst="rect">
                <a:avLst/>
              </a:prstGeom>
              <a:solidFill>
                <a:schemeClr val="bg1"/>
              </a:solidFill>
              <a:ln w="9525">
                <a:solidFill>
                  <a:schemeClr val="folHlink"/>
                </a:solidFill>
                <a:miter lim="800000"/>
                <a:headEnd/>
                <a:tailEnd/>
              </a:ln>
              <a:effectLst>
                <a:outerShdw dist="107763" dir="13500000" algn="ctr" rotWithShape="0">
                  <a:schemeClr val="bg2"/>
                </a:outerShdw>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it-IT" sz="900" b="1">
                    <a:latin typeface="Arial" panose="020B0604020202020204" pitchFamily="34" charset="0"/>
                  </a:rPr>
                  <a:t>Fase 6</a:t>
                </a:r>
              </a:p>
            </p:txBody>
          </p:sp>
          <p:sp>
            <p:nvSpPr>
              <p:cNvPr id="1167" name="Text Box 51"/>
              <p:cNvSpPr txBox="1">
                <a:spLocks noChangeArrowheads="1"/>
              </p:cNvSpPr>
              <p:nvPr/>
            </p:nvSpPr>
            <p:spPr bwMode="auto">
              <a:xfrm>
                <a:off x="4656" y="834"/>
                <a:ext cx="62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it-IT" sz="900" b="1" dirty="0">
                  <a:solidFill>
                    <a:srgbClr val="5F5748"/>
                  </a:solidFill>
                  <a:latin typeface="Arial" panose="020B0604020202020204" pitchFamily="34" charset="0"/>
                  <a:cs typeface="Arial" panose="020B0604020202020204" pitchFamily="34" charset="0"/>
                </a:endParaRPr>
              </a:p>
            </p:txBody>
          </p:sp>
        </p:grpSp>
        <p:sp>
          <p:nvSpPr>
            <p:cNvPr id="50" name="Text Box 13"/>
            <p:cNvSpPr txBox="1">
              <a:spLocks noChangeArrowheads="1"/>
            </p:cNvSpPr>
            <p:nvPr/>
          </p:nvSpPr>
          <p:spPr bwMode="auto">
            <a:xfrm>
              <a:off x="8711238" y="2854607"/>
              <a:ext cx="914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900" b="1" dirty="0" smtClean="0">
                  <a:solidFill>
                    <a:srgbClr val="5F5748"/>
                  </a:solidFill>
                  <a:latin typeface="Arial" panose="020B0604020202020204" pitchFamily="34" charset="0"/>
                  <a:cs typeface="Arial" panose="020B0604020202020204" pitchFamily="34" charset="0"/>
                </a:rPr>
                <a:t>Giugno 2014</a:t>
              </a:r>
              <a:endParaRPr lang="it-IT" sz="900" b="1" dirty="0">
                <a:solidFill>
                  <a:srgbClr val="5F5748"/>
                </a:solidFill>
                <a:latin typeface="Arial" panose="020B0604020202020204" pitchFamily="34" charset="0"/>
                <a:cs typeface="Arial" panose="020B0604020202020204" pitchFamily="34" charset="0"/>
              </a:endParaRPr>
            </a:p>
          </p:txBody>
        </p:sp>
        <p:sp>
          <p:nvSpPr>
            <p:cNvPr id="51" name="Text Box 13"/>
            <p:cNvSpPr txBox="1">
              <a:spLocks noChangeArrowheads="1"/>
            </p:cNvSpPr>
            <p:nvPr/>
          </p:nvSpPr>
          <p:spPr bwMode="auto">
            <a:xfrm>
              <a:off x="9668197" y="2858130"/>
              <a:ext cx="9144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it-IT" sz="900" b="1" dirty="0" smtClean="0">
                  <a:solidFill>
                    <a:srgbClr val="5F5748"/>
                  </a:solidFill>
                  <a:latin typeface="Arial" panose="020B0604020202020204" pitchFamily="34" charset="0"/>
                  <a:cs typeface="Arial" panose="020B0604020202020204" pitchFamily="34" charset="0"/>
                </a:rPr>
                <a:t>Giugno 2014</a:t>
              </a:r>
              <a:endParaRPr lang="it-IT" sz="900" b="1" dirty="0">
                <a:solidFill>
                  <a:srgbClr val="5F5748"/>
                </a:solidFill>
                <a:latin typeface="Arial" panose="020B0604020202020204" pitchFamily="34" charset="0"/>
                <a:cs typeface="Arial" panose="020B0604020202020204" pitchFamily="34" charset="0"/>
              </a:endParaRPr>
            </a:p>
          </p:txBody>
        </p:sp>
      </p:grpSp>
      <p:sp>
        <p:nvSpPr>
          <p:cNvPr id="54" name="Rettangolo 8"/>
          <p:cNvSpPr>
            <a:spLocks noChangeArrowheads="1"/>
          </p:cNvSpPr>
          <p:nvPr/>
        </p:nvSpPr>
        <p:spPr bwMode="auto">
          <a:xfrm>
            <a:off x="352170" y="898822"/>
            <a:ext cx="51074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rPr>
              <a:t>6.1 Fasi, soggetti, tempi e responsabilità</a:t>
            </a:r>
          </a:p>
        </p:txBody>
      </p:sp>
      <p:pic>
        <p:nvPicPr>
          <p:cNvPr id="55"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314" y="204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 name="Gruppo 55"/>
          <p:cNvGrpSpPr/>
          <p:nvPr/>
        </p:nvGrpSpPr>
        <p:grpSpPr>
          <a:xfrm>
            <a:off x="2493963" y="126206"/>
            <a:ext cx="9394602" cy="430429"/>
            <a:chOff x="2341563" y="107618"/>
            <a:chExt cx="9394602" cy="430429"/>
          </a:xfrm>
        </p:grpSpPr>
        <p:sp>
          <p:nvSpPr>
            <p:cNvPr id="57" name="CasellaDiTesto 56"/>
            <p:cNvSpPr txBox="1">
              <a:spLocks noChangeArrowheads="1"/>
            </p:cNvSpPr>
            <p:nvPr/>
          </p:nvSpPr>
          <p:spPr bwMode="auto">
            <a:xfrm>
              <a:off x="2341563" y="107618"/>
              <a:ext cx="92668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18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6. </a:t>
              </a:r>
              <a:r>
                <a:rPr lang="it-IT" sz="1800" b="1" dirty="0">
                  <a:solidFill>
                    <a:srgbClr val="A50021"/>
                  </a:solidFill>
                  <a:latin typeface="Arial" panose="020B0604020202020204" pitchFamily="34" charset="0"/>
                  <a:ea typeface="MS PGothic" panose="020B0600070205080204" pitchFamily="34" charset="-128"/>
                  <a:cs typeface="Arial" panose="020B0604020202020204" pitchFamily="34" charset="0"/>
                </a:rPr>
                <a:t>IL PROCESSO DI REDAZIONE DELLA RELAZIONE SULLA PERFORMANCE</a:t>
              </a:r>
              <a:endParaRPr lang="it-IT" sz="14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58" name="Connettore 1 5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333326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7"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it-IT" sz="2400">
              <a:latin typeface="Times New Roman" panose="02020603050405020304" pitchFamily="18" charset="0"/>
            </a:endParaRPr>
          </a:p>
        </p:txBody>
      </p:sp>
      <p:sp>
        <p:nvSpPr>
          <p:cNvPr id="141319" name="Rettangolo 2"/>
          <p:cNvSpPr>
            <a:spLocks noChangeArrowheads="1"/>
          </p:cNvSpPr>
          <p:nvPr/>
        </p:nvSpPr>
        <p:spPr bwMode="auto">
          <a:xfrm>
            <a:off x="425112" y="1251232"/>
            <a:ext cx="11463453"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5425">
              <a:lnSpc>
                <a:spcPct val="90000"/>
              </a:lnSpc>
              <a:spcBef>
                <a:spcPts val="1000"/>
              </a:spcBef>
              <a:buFont typeface="Arial" panose="020B0604020202020204" pitchFamily="34" charset="0"/>
              <a:buChar char="•"/>
              <a:tabLst>
                <a:tab pos="457200" algn="l"/>
              </a:tabLst>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4572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9pPr>
          </a:lstStyle>
          <a:p>
            <a:pPr marL="0" algn="just">
              <a:lnSpc>
                <a:spcPct val="100000"/>
              </a:lnSpc>
              <a:spcBef>
                <a:spcPts val="300"/>
              </a:spcBef>
              <a:spcAft>
                <a:spcPts val="300"/>
              </a:spcAft>
              <a:buNone/>
            </a:pPr>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La Camera di Commercio di Ancona, nel rispetto del principio di miglioramento continuo dei Sistemi di misurazione e valutazione, ha aderito in qualità di Camera pilota al progetto Unioncamere sul check-up del ciclo di gestione della performance. Il check-up è svolto da una società di consulenza sulla base di un modello condiviso con Unioncamere nel periodo dicembre 2012 - febbraio </a:t>
            </a:r>
            <a:r>
              <a:rPr lang="it-IT" sz="1100" dirty="0" smtClean="0">
                <a:solidFill>
                  <a:srgbClr val="5F5748"/>
                </a:solidFill>
                <a:latin typeface="Arial" panose="020B0604020202020204" pitchFamily="34" charset="0"/>
                <a:ea typeface="Cambria" panose="02040503050406030204" pitchFamily="18" charset="0"/>
                <a:cs typeface="Arial" panose="020B0604020202020204" pitchFamily="34" charset="0"/>
              </a:rPr>
              <a:t>2013. La </a:t>
            </a:r>
            <a:r>
              <a:rPr lang="it-IT" sz="1100" dirty="0">
                <a:solidFill>
                  <a:srgbClr val="5F5748"/>
                </a:solidFill>
                <a:latin typeface="Arial" panose="020B0604020202020204" pitchFamily="34" charset="0"/>
                <a:ea typeface="Cambria" panose="02040503050406030204" pitchFamily="18" charset="0"/>
                <a:cs typeface="Arial" panose="020B0604020202020204" pitchFamily="34" charset="0"/>
              </a:rPr>
              <a:t>società di consulenza ha fornito un report multilivello con l’individuazione, per ogni fase del ciclo di gestione della performance, dei punti di forza e dei piani di miglioramento e la valutazione dei documenti prodotti. Di seguito, si ripotano i piani di miglioramento previsti per ciascuna fase, specificando ciò che è stato già posto in essere dalla Camera di Commercio di Ancona e ciò che l’Ente si impegna a realizzare nel breve termine.</a:t>
            </a:r>
          </a:p>
        </p:txBody>
      </p:sp>
      <p:graphicFrame>
        <p:nvGraphicFramePr>
          <p:cNvPr id="2" name="Tabella 1"/>
          <p:cNvGraphicFramePr>
            <a:graphicFrameLocks noGrp="1"/>
          </p:cNvGraphicFramePr>
          <p:nvPr>
            <p:extLst>
              <p:ext uri="{D42A27DB-BD31-4B8C-83A1-F6EECF244321}">
                <p14:modId xmlns:p14="http://schemas.microsoft.com/office/powerpoint/2010/main" val="2813618919"/>
              </p:ext>
            </p:extLst>
          </p:nvPr>
        </p:nvGraphicFramePr>
        <p:xfrm>
          <a:off x="466491" y="2252337"/>
          <a:ext cx="11218129" cy="1580928"/>
        </p:xfrm>
        <a:graphic>
          <a:graphicData uri="http://schemas.openxmlformats.org/drawingml/2006/table">
            <a:tbl>
              <a:tblPr firstRow="1" firstCol="1" bandRow="1">
                <a:tableStyleId>{0E3FDE45-AF77-4B5C-9715-49D594BDF05E}</a:tableStyleId>
              </a:tblPr>
              <a:tblGrid>
                <a:gridCol w="1283441"/>
                <a:gridCol w="2483672"/>
                <a:gridCol w="2483672"/>
                <a:gridCol w="2483672"/>
                <a:gridCol w="2483672"/>
              </a:tblGrid>
              <a:tr h="328225">
                <a:tc>
                  <a:txBody>
                    <a:bodyPr/>
                    <a:lstStyle/>
                    <a:p>
                      <a:pPr marL="36000" algn="just">
                        <a:spcBef>
                          <a:spcPts val="600"/>
                        </a:spcBef>
                        <a:spcAft>
                          <a:spcPts val="600"/>
                        </a:spcAft>
                      </a:pPr>
                      <a:r>
                        <a:rPr lang="it-IT" sz="950" dirty="0">
                          <a:effectLst/>
                        </a:rPr>
                        <a:t>Fase </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Punti di forza</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a:effectLst/>
                        </a:rPr>
                        <a:t>Piano di miglioramento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Fatto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Da fare</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r>
              <a:tr h="1252703">
                <a:tc>
                  <a:txBody>
                    <a:bodyPr/>
                    <a:lstStyle/>
                    <a:p>
                      <a:pPr marL="36000" algn="l">
                        <a:spcBef>
                          <a:spcPts val="300"/>
                        </a:spcBef>
                        <a:spcAft>
                          <a:spcPts val="0"/>
                        </a:spcAft>
                      </a:pPr>
                      <a:r>
                        <a:rPr lang="it-IT" sz="950" dirty="0">
                          <a:solidFill>
                            <a:schemeClr val="tx1"/>
                          </a:solidFill>
                          <a:effectLst/>
                        </a:rPr>
                        <a:t>Modello organizzativo e di funzionamento </a:t>
                      </a:r>
                      <a:endParaRPr lang="it-IT" sz="950" dirty="0">
                        <a:solidFill>
                          <a:schemeClr val="tx1"/>
                        </a:solidFill>
                        <a:effectLst/>
                        <a:latin typeface="+mn-lt"/>
                        <a:ea typeface="Cambria" panose="02040503050406030204" pitchFamily="18" charset="0"/>
                        <a:cs typeface="Arial" panose="020B0604020202020204" pitchFamily="34" charset="0"/>
                      </a:endParaRPr>
                    </a:p>
                  </a:txBody>
                  <a:tcPr marL="44449" marR="44449" marT="0" marB="0" anchor="ctr">
                    <a:solidFill>
                      <a:schemeClr val="accent2"/>
                    </a:solidFill>
                  </a:tcPr>
                </a:tc>
                <a:tc>
                  <a:txBody>
                    <a:bodyPr/>
                    <a:lstStyle/>
                    <a:p>
                      <a:pPr marL="36000" algn="l">
                        <a:spcBef>
                          <a:spcPts val="300"/>
                        </a:spcBef>
                        <a:spcAft>
                          <a:spcPts val="0"/>
                        </a:spcAft>
                        <a:tabLst>
                          <a:tab pos="3060065" algn="ctr"/>
                          <a:tab pos="6120130" algn="r"/>
                          <a:tab pos="449580" algn="l"/>
                        </a:tabLst>
                      </a:pPr>
                      <a:r>
                        <a:rPr lang="it-IT" sz="950" kern="1200" dirty="0" smtClean="0">
                          <a:solidFill>
                            <a:schemeClr val="tx1"/>
                          </a:solidFill>
                          <a:latin typeface="+mn-lt"/>
                          <a:ea typeface="Cambria" panose="02040503050406030204" pitchFamily="18" charset="0"/>
                          <a:cs typeface="Arial" panose="020B0604020202020204" pitchFamily="34" charset="0"/>
                        </a:rPr>
                        <a:t>Formalizzazione, tempestività di adozione, condivisione e sensibilizzazione funzionamento dei controlli.</a:t>
                      </a:r>
                    </a:p>
                    <a:p>
                      <a:pPr marL="36000" algn="l">
                        <a:spcBef>
                          <a:spcPts val="300"/>
                        </a:spcBef>
                        <a:spcAft>
                          <a:spcPts val="0"/>
                        </a:spcAft>
                        <a:tabLst>
                          <a:tab pos="3060065" algn="ctr"/>
                          <a:tab pos="6120130" algn="r"/>
                          <a:tab pos="449580" algn="l"/>
                        </a:tabLst>
                      </a:pPr>
                      <a:r>
                        <a:rPr lang="it-IT" sz="950" kern="1200" dirty="0" smtClean="0">
                          <a:solidFill>
                            <a:schemeClr val="tx1"/>
                          </a:solidFill>
                          <a:latin typeface="+mn-lt"/>
                          <a:ea typeface="Cambria" panose="02040503050406030204" pitchFamily="18" charset="0"/>
                          <a:cs typeface="Arial" panose="020B0604020202020204" pitchFamily="34" charset="0"/>
                        </a:rPr>
                        <a:t>Esplicitazione delle modalità di funzionamento, integrazione e coordinamento della struttura tecnica con le altre strutture.</a:t>
                      </a:r>
                    </a:p>
                    <a:p>
                      <a:pPr marL="36000" algn="l">
                        <a:spcBef>
                          <a:spcPts val="300"/>
                        </a:spcBef>
                        <a:spcAft>
                          <a:spcPts val="0"/>
                        </a:spcAft>
                        <a:tabLst>
                          <a:tab pos="3060065" algn="ctr"/>
                          <a:tab pos="6120130" algn="r"/>
                          <a:tab pos="449580" algn="l"/>
                        </a:tabLst>
                      </a:pPr>
                      <a:r>
                        <a:rPr lang="it-IT" sz="950" kern="1200" dirty="0" smtClean="0">
                          <a:solidFill>
                            <a:schemeClr val="tx1"/>
                          </a:solidFill>
                          <a:latin typeface="+mn-lt"/>
                          <a:ea typeface="Cambria" panose="02040503050406030204" pitchFamily="18" charset="0"/>
                          <a:cs typeface="Arial" panose="020B0604020202020204" pitchFamily="34" charset="0"/>
                        </a:rPr>
                        <a:t>Presenza di un gruppo di lavoro dedicato al ciclo della performance</a:t>
                      </a:r>
                    </a:p>
                  </a:txBody>
                  <a:tcPr marL="44449" marR="44449" marT="0" marB="0" anchor="ctr">
                    <a:noFill/>
                  </a:tcPr>
                </a:tc>
                <a:tc>
                  <a:txBody>
                    <a:bodyPr/>
                    <a:lstStyle/>
                    <a:p>
                      <a:pPr marL="36000" algn="l">
                        <a:spcBef>
                          <a:spcPts val="300"/>
                        </a:spcBef>
                        <a:spcAft>
                          <a:spcPts val="0"/>
                        </a:spcAft>
                        <a:tabLst>
                          <a:tab pos="3060065" algn="ctr"/>
                          <a:tab pos="6120130" algn="r"/>
                          <a:tab pos="449580" algn="l"/>
                        </a:tabLst>
                      </a:pPr>
                      <a:r>
                        <a:rPr lang="it-IT" sz="950" kern="1200" dirty="0">
                          <a:solidFill>
                            <a:schemeClr val="tx1"/>
                          </a:solidFill>
                        </a:rPr>
                        <a:t>Implementazione di sistemi informativi e informatici utili all’integrazione dei sistemi di pianificazione e </a:t>
                      </a:r>
                      <a:r>
                        <a:rPr lang="it-IT" sz="950" kern="1200" dirty="0" smtClean="0">
                          <a:solidFill>
                            <a:schemeClr val="tx1"/>
                          </a:solidFill>
                        </a:rPr>
                        <a:t>controllo</a:t>
                      </a:r>
                      <a:endParaRPr lang="it-IT" sz="950"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noFill/>
                  </a:tcPr>
                </a:tc>
                <a:tc>
                  <a:txBody>
                    <a:bodyPr/>
                    <a:lstStyle/>
                    <a:p>
                      <a:pPr marL="36000" algn="l">
                        <a:spcBef>
                          <a:spcPts val="300"/>
                        </a:spcBef>
                        <a:spcAft>
                          <a:spcPts val="0"/>
                        </a:spcAft>
                      </a:pPr>
                      <a:r>
                        <a:rPr lang="it-IT" sz="950" kern="1200" dirty="0" smtClean="0">
                          <a:solidFill>
                            <a:schemeClr val="tx1"/>
                          </a:solidFill>
                        </a:rPr>
                        <a:t>Attivazione software SATURNO </a:t>
                      </a:r>
                      <a:r>
                        <a:rPr lang="it-IT" sz="950" kern="1200" baseline="0" dirty="0" smtClean="0">
                          <a:solidFill>
                            <a:schemeClr val="tx1"/>
                          </a:solidFill>
                        </a:rPr>
                        <a:t>di Infocamere per il ciclo della performance 2014</a:t>
                      </a:r>
                      <a:endParaRPr lang="it-IT" sz="950"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noFill/>
                  </a:tcPr>
                </a:tc>
                <a:tc>
                  <a:txBody>
                    <a:bodyPr/>
                    <a:lstStyle/>
                    <a:p>
                      <a:pPr marL="36000" algn="l">
                        <a:spcBef>
                          <a:spcPts val="300"/>
                        </a:spcBef>
                        <a:spcAft>
                          <a:spcPts val="0"/>
                        </a:spcAft>
                      </a:pPr>
                      <a:endParaRPr lang="it-IT" sz="950"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noFill/>
                  </a:tcPr>
                </a:tc>
              </a:tr>
            </a:tbl>
          </a:graphicData>
        </a:graphic>
      </p:graphicFrame>
      <p:graphicFrame>
        <p:nvGraphicFramePr>
          <p:cNvPr id="10" name="Tabella 9"/>
          <p:cNvGraphicFramePr>
            <a:graphicFrameLocks noGrp="1"/>
          </p:cNvGraphicFramePr>
          <p:nvPr>
            <p:extLst>
              <p:ext uri="{D42A27DB-BD31-4B8C-83A1-F6EECF244321}">
                <p14:modId xmlns:p14="http://schemas.microsoft.com/office/powerpoint/2010/main" val="1022455772"/>
              </p:ext>
            </p:extLst>
          </p:nvPr>
        </p:nvGraphicFramePr>
        <p:xfrm>
          <a:off x="467655" y="3945646"/>
          <a:ext cx="11256690" cy="2774395"/>
        </p:xfrm>
        <a:graphic>
          <a:graphicData uri="http://schemas.openxmlformats.org/drawingml/2006/table">
            <a:tbl>
              <a:tblPr firstRow="1" firstCol="1">
                <a:tableStyleId>{0E3FDE45-AF77-4B5C-9715-49D594BDF05E}</a:tableStyleId>
              </a:tblPr>
              <a:tblGrid>
                <a:gridCol w="1287854"/>
                <a:gridCol w="2492209"/>
                <a:gridCol w="2492209"/>
                <a:gridCol w="2492209"/>
                <a:gridCol w="2492209"/>
              </a:tblGrid>
              <a:tr h="351049">
                <a:tc>
                  <a:txBody>
                    <a:bodyPr/>
                    <a:lstStyle/>
                    <a:p>
                      <a:pPr marL="36000" algn="just">
                        <a:spcBef>
                          <a:spcPts val="600"/>
                        </a:spcBef>
                        <a:spcAft>
                          <a:spcPts val="600"/>
                        </a:spcAft>
                      </a:pPr>
                      <a:r>
                        <a:rPr lang="it-IT" sz="950" dirty="0">
                          <a:effectLst/>
                        </a:rPr>
                        <a:t>Fase </a:t>
                      </a:r>
                      <a:endParaRPr lang="it-IT" sz="950" dirty="0">
                        <a:solidFill>
                          <a:schemeClr val="bg1"/>
                        </a:solidFill>
                        <a:effectLst/>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a:txBody>
                    <a:bodyPr/>
                    <a:lstStyle/>
                    <a:p>
                      <a:pPr marL="36000" marR="0" indent="0" algn="just" defTabSz="914400" rtl="0" eaLnBrk="1" fontAlgn="auto" latinLnBrk="0" hangingPunct="1">
                        <a:lnSpc>
                          <a:spcPct val="100000"/>
                        </a:lnSpc>
                        <a:spcBef>
                          <a:spcPts val="600"/>
                        </a:spcBef>
                        <a:spcAft>
                          <a:spcPts val="600"/>
                        </a:spcAft>
                        <a:buClrTx/>
                        <a:buSzTx/>
                        <a:buFontTx/>
                        <a:buNone/>
                        <a:tabLst/>
                        <a:defRPr/>
                      </a:pPr>
                      <a:r>
                        <a:rPr lang="it-IT" sz="950" dirty="0" smtClean="0">
                          <a:effectLst/>
                        </a:rPr>
                        <a:t>Punti di forza</a:t>
                      </a:r>
                      <a:endParaRPr lang="it-IT" sz="950" dirty="0" smtClean="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a:effectLst/>
                        </a:rPr>
                        <a:t>Piano di miglioramento</a:t>
                      </a:r>
                      <a:endParaRPr lang="it-IT" sz="950" dirty="0">
                        <a:solidFill>
                          <a:schemeClr val="bg1"/>
                        </a:solidFill>
                        <a:effectLst/>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Fatto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Da fare</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r>
              <a:tr h="835872">
                <a:tc rowSpan="5">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r>
                        <a:rPr lang="it-IT" sz="950" dirty="0" smtClean="0">
                          <a:solidFill>
                            <a:schemeClr val="tx1"/>
                          </a:solidFill>
                          <a:effectLst/>
                          <a:latin typeface="+mn-lt"/>
                        </a:rPr>
                        <a:t>Pianificazione</a:t>
                      </a:r>
                      <a:r>
                        <a:rPr lang="it-IT" sz="950" baseline="0" dirty="0" smtClean="0">
                          <a:solidFill>
                            <a:schemeClr val="tx1"/>
                          </a:solidFill>
                          <a:effectLst/>
                          <a:latin typeface="+mn-lt"/>
                        </a:rPr>
                        <a:t> </a:t>
                      </a:r>
                      <a:r>
                        <a:rPr lang="it-IT" sz="950" dirty="0" smtClean="0">
                          <a:solidFill>
                            <a:schemeClr val="tx1"/>
                          </a:solidFill>
                          <a:effectLst/>
                          <a:latin typeface="+mn-lt"/>
                        </a:rPr>
                        <a:t>strategica </a:t>
                      </a:r>
                      <a:endParaRPr lang="it-IT" sz="950" kern="1200" dirty="0" smtClean="0">
                        <a:solidFill>
                          <a:schemeClr val="tx1"/>
                        </a:solidFill>
                        <a:latin typeface="+mn-lt"/>
                        <a:ea typeface="Cambria" panose="02040503050406030204" pitchFamily="18" charset="0"/>
                        <a:cs typeface="Arial" panose="020B0604020202020204" pitchFamily="34" charset="0"/>
                      </a:endParaRPr>
                    </a:p>
                  </a:txBody>
                  <a:tcPr marL="44449" marR="44449" marT="0" marB="0" anchor="ctr">
                    <a:solidFill>
                      <a:schemeClr val="accent2"/>
                    </a:solidFill>
                  </a:tcPr>
                </a:tc>
                <a:tc rowSpan="5">
                  <a:txBody>
                    <a:bodyPr/>
                    <a:lstStyle/>
                    <a:p>
                      <a:pPr algn="l">
                        <a:spcBef>
                          <a:spcPts val="600"/>
                        </a:spcBef>
                        <a:spcAft>
                          <a:spcPts val="300"/>
                        </a:spcAft>
                      </a:pPr>
                      <a:r>
                        <a:rPr lang="it-IT" sz="950" dirty="0" err="1" smtClean="0">
                          <a:solidFill>
                            <a:schemeClr val="tx1"/>
                          </a:solidFill>
                          <a:effectLst/>
                          <a:latin typeface="+mn-lt"/>
                          <a:ea typeface="Cambria" panose="02040503050406030204" pitchFamily="18" charset="0"/>
                        </a:rPr>
                        <a:t>Commitment</a:t>
                      </a:r>
                      <a:r>
                        <a:rPr lang="it-IT" sz="950" dirty="0" smtClean="0">
                          <a:solidFill>
                            <a:schemeClr val="tx1"/>
                          </a:solidFill>
                          <a:effectLst/>
                          <a:latin typeface="+mn-lt"/>
                          <a:ea typeface="Cambria" panose="02040503050406030204" pitchFamily="18" charset="0"/>
                        </a:rPr>
                        <a:t> (Presidenza, vertice amministrativo, dirigenza, OIV e struttura tecnica), tempestività ed efficacia temporale nell’avvio del ciclo della performance. Sistematico e strutturato coinvolgimento di stakeholder esterni e interni. Coinvolgimento delle aziende speciali.</a:t>
                      </a:r>
                    </a:p>
                    <a:p>
                      <a:pPr algn="l">
                        <a:spcBef>
                          <a:spcPts val="300"/>
                        </a:spcBef>
                        <a:spcAft>
                          <a:spcPts val="300"/>
                        </a:spcAft>
                      </a:pPr>
                      <a:r>
                        <a:rPr lang="it-IT" sz="950" dirty="0" smtClean="0">
                          <a:solidFill>
                            <a:schemeClr val="tx1"/>
                          </a:solidFill>
                          <a:effectLst/>
                          <a:latin typeface="+mn-lt"/>
                          <a:ea typeface="Cambria" panose="02040503050406030204" pitchFamily="18" charset="0"/>
                        </a:rPr>
                        <a:t>Coerenza tra le aree strategiche e la missione dell’ente. </a:t>
                      </a:r>
                    </a:p>
                    <a:p>
                      <a:pPr algn="l">
                        <a:spcBef>
                          <a:spcPts val="300"/>
                        </a:spcBef>
                        <a:spcAft>
                          <a:spcPts val="300"/>
                        </a:spcAft>
                      </a:pPr>
                      <a:r>
                        <a:rPr lang="it-IT" sz="950" dirty="0" smtClean="0">
                          <a:solidFill>
                            <a:schemeClr val="tx1"/>
                          </a:solidFill>
                          <a:effectLst/>
                          <a:latin typeface="+mn-lt"/>
                          <a:ea typeface="Cambria" panose="02040503050406030204" pitchFamily="18" charset="0"/>
                        </a:rPr>
                        <a:t>Condivisione del processo di definizione degli obiettivi strategici.</a:t>
                      </a:r>
                    </a:p>
                    <a:p>
                      <a:pPr algn="l">
                        <a:spcBef>
                          <a:spcPts val="300"/>
                        </a:spcBef>
                        <a:spcAft>
                          <a:spcPts val="300"/>
                        </a:spcAft>
                      </a:pPr>
                      <a:r>
                        <a:rPr lang="it-IT" sz="950" dirty="0" smtClean="0">
                          <a:solidFill>
                            <a:schemeClr val="tx1"/>
                          </a:solidFill>
                          <a:effectLst/>
                          <a:latin typeface="+mn-lt"/>
                          <a:ea typeface="Cambria" panose="02040503050406030204" pitchFamily="18" charset="0"/>
                        </a:rPr>
                        <a:t>Pianificazione della performance multidimensionale</a:t>
                      </a:r>
                    </a:p>
                    <a:p>
                      <a:pPr algn="l">
                        <a:spcBef>
                          <a:spcPts val="300"/>
                        </a:spcBef>
                        <a:spcAft>
                          <a:spcPts val="300"/>
                        </a:spcAft>
                      </a:pPr>
                      <a:r>
                        <a:rPr lang="it-IT" sz="950" dirty="0" smtClean="0">
                          <a:solidFill>
                            <a:schemeClr val="tx1"/>
                          </a:solidFill>
                          <a:effectLst/>
                          <a:latin typeface="+mn-lt"/>
                          <a:ea typeface="Cambria" panose="02040503050406030204" pitchFamily="18" charset="0"/>
                        </a:rPr>
                        <a:t>Misurabilità degli obiettivi strategici</a:t>
                      </a:r>
                    </a:p>
                  </a:txBody>
                  <a:tcPr marL="44449" marR="44449" marT="0" marB="0" anchor="ctr"/>
                </a:tc>
                <a:tc>
                  <a:txBody>
                    <a:bodyPr/>
                    <a:lstStyle/>
                    <a:p>
                      <a:pPr algn="l">
                        <a:spcBef>
                          <a:spcPts val="300"/>
                        </a:spcBef>
                        <a:spcAft>
                          <a:spcPts val="300"/>
                        </a:spcAft>
                      </a:pPr>
                      <a:r>
                        <a:rPr lang="it-IT" sz="950" dirty="0" smtClean="0">
                          <a:solidFill>
                            <a:schemeClr val="tx1"/>
                          </a:solidFill>
                          <a:effectLst/>
                          <a:latin typeface="+mn-lt"/>
                        </a:rPr>
                        <a:t>Estensione della partecipazione stakeholder esterni nella fase di analisi del contesto esterno. Utilizzo delle informazioni rilevate tramite </a:t>
                      </a:r>
                      <a:r>
                        <a:rPr lang="it-IT" sz="950" dirty="0" err="1" smtClean="0">
                          <a:solidFill>
                            <a:schemeClr val="tx1"/>
                          </a:solidFill>
                          <a:effectLst/>
                          <a:latin typeface="+mn-lt"/>
                        </a:rPr>
                        <a:t>Customer</a:t>
                      </a:r>
                      <a:r>
                        <a:rPr lang="it-IT" sz="950" dirty="0" smtClean="0">
                          <a:solidFill>
                            <a:schemeClr val="tx1"/>
                          </a:solidFill>
                          <a:effectLst/>
                          <a:latin typeface="+mn-lt"/>
                        </a:rPr>
                        <a:t> e People </a:t>
                      </a:r>
                      <a:r>
                        <a:rPr lang="it-IT" sz="950" dirty="0" err="1" smtClean="0">
                          <a:solidFill>
                            <a:schemeClr val="tx1"/>
                          </a:solidFill>
                          <a:effectLst/>
                          <a:latin typeface="+mn-lt"/>
                        </a:rPr>
                        <a:t>satisfaction</a:t>
                      </a:r>
                      <a:r>
                        <a:rPr lang="it-IT" sz="950" dirty="0" smtClean="0">
                          <a:solidFill>
                            <a:schemeClr val="tx1"/>
                          </a:solidFill>
                          <a:effectLst/>
                          <a:latin typeface="+mn-lt"/>
                        </a:rPr>
                        <a:t> per la pianificazione.</a:t>
                      </a:r>
                      <a:endParaRPr lang="it-IT" sz="950" dirty="0" smtClean="0">
                        <a:solidFill>
                          <a:schemeClr val="tx1"/>
                        </a:solidFill>
                        <a:effectLst/>
                        <a:latin typeface="+mn-lt"/>
                        <a:ea typeface="Cambria" panose="02040503050406030204" pitchFamily="18" charset="0"/>
                      </a:endParaRPr>
                    </a:p>
                  </a:txBody>
                  <a:tcPr marL="44449" marR="44449" marT="0" marB="0" anchor="ct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r>
                        <a:rPr lang="it-IT" sz="950" kern="1200" baseline="0" dirty="0" smtClean="0">
                          <a:solidFill>
                            <a:schemeClr val="tx1"/>
                          </a:solidFill>
                          <a:latin typeface="+mn-lt"/>
                        </a:rPr>
                        <a:t>Implementazione del nuovo sistema di rilevazione della </a:t>
                      </a:r>
                      <a:r>
                        <a:rPr lang="it-IT" sz="950" kern="1200" baseline="0" dirty="0" err="1" smtClean="0">
                          <a:solidFill>
                            <a:schemeClr val="tx1"/>
                          </a:solidFill>
                          <a:latin typeface="+mn-lt"/>
                        </a:rPr>
                        <a:t>Customer</a:t>
                      </a:r>
                      <a:r>
                        <a:rPr lang="it-IT" sz="950" kern="1200" baseline="0" dirty="0" smtClean="0">
                          <a:solidFill>
                            <a:schemeClr val="tx1"/>
                          </a:solidFill>
                          <a:latin typeface="+mn-lt"/>
                        </a:rPr>
                        <a:t> </a:t>
                      </a:r>
                      <a:r>
                        <a:rPr lang="it-IT" sz="950" kern="1200" baseline="0" dirty="0" err="1" smtClean="0">
                          <a:solidFill>
                            <a:schemeClr val="tx1"/>
                          </a:solidFill>
                          <a:latin typeface="+mn-lt"/>
                        </a:rPr>
                        <a:t>satisfaction</a:t>
                      </a:r>
                      <a:r>
                        <a:rPr lang="it-IT" sz="950" kern="1200" baseline="0" dirty="0" smtClean="0">
                          <a:solidFill>
                            <a:schemeClr val="tx1"/>
                          </a:solidFill>
                          <a:latin typeface="+mn-lt"/>
                        </a:rPr>
                        <a:t> e di analisi dei dati per la pianificazione</a:t>
                      </a:r>
                    </a:p>
                    <a:p>
                      <a:pPr marL="36000" algn="l">
                        <a:spcBef>
                          <a:spcPts val="300"/>
                        </a:spcBef>
                        <a:spcAft>
                          <a:spcPts val="0"/>
                        </a:spcAft>
                      </a:pPr>
                      <a:r>
                        <a:rPr lang="it-IT" sz="950" kern="1200" baseline="0" dirty="0" smtClean="0">
                          <a:solidFill>
                            <a:schemeClr val="tx1"/>
                          </a:solidFill>
                          <a:latin typeface="+mn-lt"/>
                        </a:rPr>
                        <a:t>Svolgimento dell’analisi di benessere organizzativo e analisi dei dati per la pianificazione</a:t>
                      </a:r>
                      <a:endParaRPr lang="it-IT" sz="950" kern="1200" baseline="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l">
                        <a:spcBef>
                          <a:spcPts val="300"/>
                        </a:spcBef>
                        <a:spcAft>
                          <a:spcPts val="0"/>
                        </a:spcAft>
                      </a:pPr>
                      <a:r>
                        <a:rPr lang="it-IT" sz="950" kern="1200" baseline="0" dirty="0" smtClean="0">
                          <a:solidFill>
                            <a:schemeClr val="tx1"/>
                          </a:solidFill>
                          <a:latin typeface="+mn-lt"/>
                        </a:rPr>
                        <a:t>Analisi del contesto esterno tra le associazioni di categoria per ai fini della predisposizione del nuovo Programma di mandato</a:t>
                      </a:r>
                      <a:endParaRPr lang="it-IT" sz="950"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r>
              <a:tr h="446049">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9" marR="44449" marT="0" marB="0" anchor="ct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solidFill>
                            <a:schemeClr val="tx1"/>
                          </a:solidFill>
                          <a:effectLst/>
                          <a:latin typeface="+mn-lt"/>
                        </a:rPr>
                        <a:t>Perfezionamento e sistematizzazione del processo</a:t>
                      </a:r>
                      <a:r>
                        <a:rPr lang="it-IT" sz="950" baseline="0" dirty="0" smtClean="0">
                          <a:solidFill>
                            <a:schemeClr val="tx1"/>
                          </a:solidFill>
                          <a:effectLst/>
                          <a:latin typeface="+mn-lt"/>
                        </a:rPr>
                        <a:t> </a:t>
                      </a:r>
                      <a:r>
                        <a:rPr lang="it-IT" sz="950" dirty="0" smtClean="0">
                          <a:solidFill>
                            <a:schemeClr val="tx1"/>
                          </a:solidFill>
                          <a:effectLst/>
                          <a:latin typeface="+mn-lt"/>
                        </a:rPr>
                        <a:t>di formulazione degli </a:t>
                      </a:r>
                      <a:r>
                        <a:rPr lang="it-IT" sz="950" dirty="0" err="1" smtClean="0">
                          <a:solidFill>
                            <a:schemeClr val="tx1"/>
                          </a:solidFill>
                          <a:effectLst/>
                          <a:latin typeface="+mn-lt"/>
                        </a:rPr>
                        <a:t>outcome</a:t>
                      </a:r>
                      <a:r>
                        <a:rPr lang="it-IT" sz="950" dirty="0" smtClean="0">
                          <a:solidFill>
                            <a:schemeClr val="tx1"/>
                          </a:solidFill>
                          <a:effectLst/>
                          <a:latin typeface="+mn-lt"/>
                        </a:rPr>
                        <a:t>.</a:t>
                      </a:r>
                      <a:endParaRPr lang="it-IT" sz="950" dirty="0" smtClean="0">
                        <a:solidFill>
                          <a:schemeClr val="tx1"/>
                        </a:solidFill>
                        <a:effectLst/>
                        <a:latin typeface="+mn-lt"/>
                        <a:ea typeface="Cambria" panose="02040503050406030204" pitchFamily="18" charset="0"/>
                      </a:endParaRPr>
                    </a:p>
                  </a:txBody>
                  <a:tcPr marL="44449" marR="44449" marT="0" marB="0" anchor="ctr"/>
                </a:tc>
                <a:tc>
                  <a:txBody>
                    <a:bodyPr/>
                    <a:lstStyle/>
                    <a:p>
                      <a:pPr marL="36000" algn="l">
                        <a:spcBef>
                          <a:spcPts val="300"/>
                        </a:spcBef>
                        <a:spcAft>
                          <a:spcPts val="0"/>
                        </a:spcAft>
                      </a:pPr>
                      <a:endParaRPr lang="it-IT" sz="950" b="1"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l">
                        <a:spcBef>
                          <a:spcPts val="300"/>
                        </a:spcBef>
                        <a:spcAft>
                          <a:spcPts val="0"/>
                        </a:spcAft>
                      </a:pPr>
                      <a:endParaRPr lang="it-IT" sz="950"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r>
              <a:tr h="576237">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9" marR="44449" marT="0" marB="0" anchor="ct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solidFill>
                            <a:schemeClr val="tx1"/>
                          </a:solidFill>
                          <a:effectLst/>
                          <a:latin typeface="+mn-lt"/>
                        </a:rPr>
                        <a:t>Formalizzazione del test di fattibilità e qualità degli indicatori. Estensione del coinvolgimento degli stakeholder con riferimento ai target.</a:t>
                      </a:r>
                      <a:endParaRPr lang="it-IT" sz="950" dirty="0" smtClean="0">
                        <a:solidFill>
                          <a:schemeClr val="tx1"/>
                        </a:solidFill>
                        <a:effectLst/>
                        <a:latin typeface="+mn-lt"/>
                        <a:ea typeface="Cambria" panose="02040503050406030204" pitchFamily="18" charset="0"/>
                      </a:endParaRPr>
                    </a:p>
                  </a:txBody>
                  <a:tcPr marL="44449" marR="44449" marT="0" marB="0" anchor="ctr"/>
                </a:tc>
                <a:tc rowSpan="2">
                  <a:txBody>
                    <a:bodyPr/>
                    <a:lstStyle/>
                    <a:p>
                      <a:pPr marL="36000" algn="l">
                        <a:spcBef>
                          <a:spcPts val="300"/>
                        </a:spcBef>
                        <a:spcAft>
                          <a:spcPts val="0"/>
                        </a:spcAft>
                      </a:pPr>
                      <a:endParaRPr lang="it-IT" sz="950" b="1"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l">
                        <a:spcBef>
                          <a:spcPts val="300"/>
                        </a:spcBef>
                        <a:spcAft>
                          <a:spcPts val="0"/>
                        </a:spcAft>
                      </a:pPr>
                      <a:endParaRPr lang="it-IT" sz="950"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r>
              <a:tr h="36015">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00" kern="1200" dirty="0" smtClean="0">
                        <a:solidFill>
                          <a:srgbClr val="5F5748"/>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rowSpan="2">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solidFill>
                            <a:schemeClr val="tx1"/>
                          </a:solidFill>
                          <a:effectLst/>
                          <a:latin typeface="+mn-lt"/>
                        </a:rPr>
                        <a:t>Perfezionamento del processo di pianificazione finanziaria pluriennale integrato al ciclo della performance.</a:t>
                      </a:r>
                      <a:endParaRPr lang="it-IT" sz="950" kern="1200" dirty="0" smtClean="0">
                        <a:solidFill>
                          <a:schemeClr val="tx1"/>
                        </a:solidFill>
                        <a:latin typeface="+mn-lt"/>
                        <a:ea typeface="Cambria" panose="02040503050406030204" pitchFamily="18" charset="0"/>
                        <a:cs typeface="Arial" panose="020B0604020202020204" pitchFamily="34" charset="0"/>
                      </a:endParaRPr>
                    </a:p>
                  </a:txBody>
                  <a:tcPr marL="44449" marR="44449" marT="0" marB="0" anchor="ctr"/>
                </a:tc>
                <a:tc vMerge="1">
                  <a:txBody>
                    <a:bodyPr/>
                    <a:lstStyle/>
                    <a:p>
                      <a:pPr marL="36000" algn="l">
                        <a:spcBef>
                          <a:spcPts val="300"/>
                        </a:spcBef>
                        <a:spcAft>
                          <a:spcPts val="0"/>
                        </a:spcAft>
                      </a:pPr>
                      <a:endParaRPr lang="it-IT" sz="900" b="1" kern="1200" dirty="0">
                        <a:solidFill>
                          <a:srgbClr val="FF0000"/>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noFill/>
                  </a:tcPr>
                </a:tc>
                <a:tc rowSpan="2">
                  <a:txBody>
                    <a:bodyPr/>
                    <a:lstStyle/>
                    <a:p>
                      <a:pPr marL="36000" algn="l">
                        <a:spcBef>
                          <a:spcPts val="300"/>
                        </a:spcBef>
                        <a:spcAft>
                          <a:spcPts val="0"/>
                        </a:spcAft>
                      </a:pPr>
                      <a:r>
                        <a:rPr lang="it-IT" sz="950" kern="1200" dirty="0" smtClean="0">
                          <a:solidFill>
                            <a:schemeClr val="tx1"/>
                          </a:solidFill>
                          <a:latin typeface="+mn-lt"/>
                        </a:rPr>
                        <a:t>Pianificazione finanziaria pluriennale in sede di </a:t>
                      </a:r>
                      <a:r>
                        <a:rPr lang="it-IT" sz="950" kern="1200" baseline="0" dirty="0" smtClean="0">
                          <a:solidFill>
                            <a:schemeClr val="tx1"/>
                          </a:solidFill>
                          <a:latin typeface="+mn-lt"/>
                        </a:rPr>
                        <a:t>predisposizione del nuovo Programma di mandato</a:t>
                      </a:r>
                      <a:endParaRPr lang="it-IT" sz="950"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r>
              <a:tr h="458265">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marL="36000" algn="l">
                        <a:spcBef>
                          <a:spcPts val="300"/>
                        </a:spcBef>
                        <a:spcAft>
                          <a:spcPts val="0"/>
                        </a:spcAft>
                      </a:pPr>
                      <a:endParaRPr lang="it-IT" sz="950" b="1" kern="1200" dirty="0">
                        <a:solidFill>
                          <a:schemeClr val="tx1"/>
                        </a:solidFill>
                        <a:latin typeface="+mn-lt"/>
                        <a:ea typeface="Cambria" panose="02040503050406030204" pitchFamily="18" charset="0"/>
                        <a:cs typeface="Arial" panose="020B0604020202020204" pitchFamily="34" charset="0"/>
                      </a:endParaRPr>
                    </a:p>
                  </a:txBody>
                  <a:tcPr marL="44449" marR="44449" marT="0" marB="0" anchor="ctr"/>
                </a:tc>
                <a:tc vMerge="1">
                  <a:txBody>
                    <a:bodyPr/>
                    <a:lstStyle/>
                    <a:p>
                      <a:endParaRPr lang="it-IT"/>
                    </a:p>
                  </a:txBody>
                  <a:tcPr/>
                </a:tc>
              </a:tr>
            </a:tbl>
          </a:graphicData>
        </a:graphic>
      </p:graphicFrame>
      <p:sp>
        <p:nvSpPr>
          <p:cNvPr id="141354" name="Segnaposto numero diapositiva 2"/>
          <p:cNvSpPr>
            <a:spLocks noGrp="1"/>
          </p:cNvSpPr>
          <p:nvPr>
            <p:ph type="sldNum" sz="quarter" idx="12"/>
          </p:nvPr>
        </p:nvSpPr>
        <p:spPr bwMode="auto">
          <a:xfrm>
            <a:off x="10134600" y="6524625"/>
            <a:ext cx="2057400" cy="3651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numCol="1" anchor="t"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A266299F-3C31-4BED-9716-4553500E0365}" type="slidenum">
              <a:rPr lang="it-IT" sz="1400">
                <a:latin typeface="Times New Roman" panose="02020603050405020304" pitchFamily="18" charset="0"/>
              </a:rPr>
              <a:pPr>
                <a:lnSpc>
                  <a:spcPct val="100000"/>
                </a:lnSpc>
                <a:spcBef>
                  <a:spcPct val="0"/>
                </a:spcBef>
                <a:buFontTx/>
                <a:buNone/>
              </a:pPr>
              <a:t>88</a:t>
            </a:fld>
            <a:endParaRPr lang="it-IT" sz="1400" dirty="0">
              <a:latin typeface="Times New Roman" panose="02020603050405020304" pitchFamily="18" charset="0"/>
            </a:endParaRPr>
          </a:p>
        </p:txBody>
      </p:sp>
      <p:sp>
        <p:nvSpPr>
          <p:cNvPr id="12"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3"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4273"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uppo 16"/>
          <p:cNvGrpSpPr/>
          <p:nvPr/>
        </p:nvGrpSpPr>
        <p:grpSpPr>
          <a:xfrm>
            <a:off x="2493963" y="126206"/>
            <a:ext cx="9394602" cy="430429"/>
            <a:chOff x="2341563" y="107618"/>
            <a:chExt cx="9394602" cy="430429"/>
          </a:xfrm>
        </p:grpSpPr>
        <p:sp>
          <p:nvSpPr>
            <p:cNvPr id="18" name="CasellaDiTesto 17"/>
            <p:cNvSpPr txBox="1">
              <a:spLocks noChangeArrowheads="1"/>
            </p:cNvSpPr>
            <p:nvPr/>
          </p:nvSpPr>
          <p:spPr bwMode="auto">
            <a:xfrm>
              <a:off x="2341563" y="107618"/>
              <a:ext cx="92668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18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6. </a:t>
              </a:r>
              <a:r>
                <a:rPr lang="it-IT" sz="1800" b="1" dirty="0">
                  <a:solidFill>
                    <a:srgbClr val="A50021"/>
                  </a:solidFill>
                  <a:latin typeface="Arial" panose="020B0604020202020204" pitchFamily="34" charset="0"/>
                  <a:ea typeface="MS PGothic" panose="020B0600070205080204" pitchFamily="34" charset="-128"/>
                  <a:cs typeface="Arial" panose="020B0604020202020204" pitchFamily="34" charset="0"/>
                </a:rPr>
                <a:t>IL PROCESSO DI REDAZIONE DELLA RELAZIONE SULLA PERFORMANCE</a:t>
              </a:r>
              <a:endParaRPr lang="it-IT" sz="14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9" name="Connettore 1 18"/>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1" name="CasellaDiTesto 20"/>
          <p:cNvSpPr txBox="1">
            <a:spLocks noChangeArrowheads="1"/>
          </p:cNvSpPr>
          <p:nvPr/>
        </p:nvSpPr>
        <p:spPr bwMode="auto">
          <a:xfrm>
            <a:off x="425112" y="803139"/>
            <a:ext cx="99254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t-IT"/>
            </a:defPPr>
            <a:lvl1pPr>
              <a:spcBef>
                <a:spcPct val="0"/>
              </a:spcBef>
              <a:defRPr sz="2000" b="1">
                <a:solidFill>
                  <a:srgbClr val="A50021"/>
                </a:solidFill>
                <a:latin typeface="Arial" panose="020B0604020202020204" pitchFamily="34" charset="0"/>
                <a:ea typeface="MS PGothic" panose="020B0600070205080204" pitchFamily="34" charset="-128"/>
                <a:cs typeface="Arial" panose="020B0604020202020204" pitchFamily="34" charset="0"/>
              </a:defRPr>
            </a:lvl1pPr>
          </a:lstStyle>
          <a:p>
            <a:r>
              <a:rPr lang="it-IT" dirty="0" smtClean="0"/>
              <a:t>6.2 Punti </a:t>
            </a:r>
            <a:r>
              <a:rPr lang="it-IT" dirty="0"/>
              <a:t>di forza e di debolezza del ciclo di gestione della performance</a:t>
            </a:r>
          </a:p>
        </p:txBody>
      </p:sp>
    </p:spTree>
    <p:extLst>
      <p:ext uri="{BB962C8B-B14F-4D97-AF65-F5344CB8AC3E}">
        <p14:creationId xmlns:p14="http://schemas.microsoft.com/office/powerpoint/2010/main" val="102501169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4"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2605" y="0"/>
            <a:ext cx="2057401"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5"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it-IT" sz="2400">
              <a:latin typeface="Times New Roman" panose="02020603050405020304" pitchFamily="18" charset="0"/>
            </a:endParaRPr>
          </a:p>
        </p:txBody>
      </p:sp>
      <p:graphicFrame>
        <p:nvGraphicFramePr>
          <p:cNvPr id="10" name="Tabella 9"/>
          <p:cNvGraphicFramePr>
            <a:graphicFrameLocks noGrp="1"/>
          </p:cNvGraphicFramePr>
          <p:nvPr>
            <p:extLst>
              <p:ext uri="{D42A27DB-BD31-4B8C-83A1-F6EECF244321}">
                <p14:modId xmlns:p14="http://schemas.microsoft.com/office/powerpoint/2010/main" val="2525690761"/>
              </p:ext>
            </p:extLst>
          </p:nvPr>
        </p:nvGraphicFramePr>
        <p:xfrm>
          <a:off x="330819" y="1004369"/>
          <a:ext cx="11508060" cy="2999506"/>
        </p:xfrm>
        <a:graphic>
          <a:graphicData uri="http://schemas.openxmlformats.org/drawingml/2006/table">
            <a:tbl>
              <a:tblPr firstRow="1" firstCol="1" bandRow="1" bandCol="1">
                <a:tableStyleId>{0E3FDE45-AF77-4B5C-9715-49D594BDF05E}</a:tableStyleId>
              </a:tblPr>
              <a:tblGrid>
                <a:gridCol w="1316612"/>
                <a:gridCol w="2547862"/>
                <a:gridCol w="2803954"/>
                <a:gridCol w="2631688"/>
                <a:gridCol w="2207944"/>
              </a:tblGrid>
              <a:tr h="301654">
                <a:tc>
                  <a:txBody>
                    <a:bodyPr/>
                    <a:lstStyle/>
                    <a:p>
                      <a:pPr marL="36000" algn="just">
                        <a:spcBef>
                          <a:spcPts val="600"/>
                        </a:spcBef>
                        <a:spcAft>
                          <a:spcPts val="600"/>
                        </a:spcAft>
                      </a:pPr>
                      <a:r>
                        <a:rPr lang="it-IT" sz="950" dirty="0">
                          <a:effectLst/>
                          <a:latin typeface="+mn-lt"/>
                        </a:rPr>
                        <a:t>Fase </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Punti di forza</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a:effectLst/>
                          <a:latin typeface="+mn-lt"/>
                        </a:rPr>
                        <a:t>Piano di miglioramento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Fatto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Da fare</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r>
              <a:tr h="574993">
                <a:tc rowSpan="5">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r>
                        <a:rPr lang="it-IT" sz="950" dirty="0" smtClean="0">
                          <a:effectLst/>
                          <a:latin typeface="+mn-lt"/>
                        </a:rPr>
                        <a:t>Programmazione operativa </a:t>
                      </a:r>
                      <a:endParaRPr lang="it-IT" sz="950" kern="1200" dirty="0" smtClean="0">
                        <a:solidFill>
                          <a:schemeClr val="bg1"/>
                        </a:solidFill>
                        <a:latin typeface="+mn-lt"/>
                        <a:ea typeface="Cambria" panose="02040503050406030204" pitchFamily="18" charset="0"/>
                        <a:cs typeface="Arial" panose="020B0604020202020204" pitchFamily="34" charset="0"/>
                      </a:endParaRPr>
                    </a:p>
                  </a:txBody>
                  <a:tcPr marL="44441" marR="44441" marT="0" marB="0" anchor="ctr">
                    <a:solidFill>
                      <a:schemeClr val="accent2"/>
                    </a:solidFill>
                  </a:tcPr>
                </a:tc>
                <a:tc rowSpan="5">
                  <a:txBody>
                    <a:bodyPr/>
                    <a:lstStyle/>
                    <a:p>
                      <a:pPr algn="l">
                        <a:spcBef>
                          <a:spcPts val="300"/>
                        </a:spcBef>
                        <a:spcAft>
                          <a:spcPts val="300"/>
                        </a:spcAft>
                      </a:pPr>
                      <a:r>
                        <a:rPr lang="it-IT" sz="950" dirty="0" smtClean="0">
                          <a:effectLst/>
                          <a:latin typeface="+mn-lt"/>
                        </a:rPr>
                        <a:t>Tempestività avvio lavori per programmazione annuale</a:t>
                      </a:r>
                    </a:p>
                    <a:p>
                      <a:pPr algn="l">
                        <a:spcBef>
                          <a:spcPts val="300"/>
                        </a:spcBef>
                        <a:spcAft>
                          <a:spcPts val="300"/>
                        </a:spcAft>
                      </a:pPr>
                      <a:r>
                        <a:rPr lang="it-IT" sz="950" dirty="0" smtClean="0">
                          <a:effectLst/>
                          <a:latin typeface="+mn-lt"/>
                        </a:rPr>
                        <a:t>Programmazione operativa </a:t>
                      </a:r>
                      <a:r>
                        <a:rPr lang="it-IT" sz="950" dirty="0" err="1" smtClean="0">
                          <a:effectLst/>
                          <a:latin typeface="+mn-lt"/>
                        </a:rPr>
                        <a:t>multidimesionale</a:t>
                      </a:r>
                      <a:r>
                        <a:rPr lang="it-IT" sz="950" dirty="0" smtClean="0">
                          <a:effectLst/>
                          <a:latin typeface="+mn-lt"/>
                        </a:rPr>
                        <a:t>.</a:t>
                      </a:r>
                    </a:p>
                    <a:p>
                      <a:pPr algn="l">
                        <a:spcBef>
                          <a:spcPts val="300"/>
                        </a:spcBef>
                        <a:spcAft>
                          <a:spcPts val="300"/>
                        </a:spcAft>
                      </a:pPr>
                      <a:r>
                        <a:rPr lang="it-IT" sz="950" dirty="0" smtClean="0">
                          <a:effectLst/>
                          <a:latin typeface="+mn-lt"/>
                        </a:rPr>
                        <a:t>Misurabilità degli obiettivi operativi.</a:t>
                      </a:r>
                    </a:p>
                    <a:p>
                      <a:pPr algn="l">
                        <a:spcBef>
                          <a:spcPts val="300"/>
                        </a:spcBef>
                        <a:spcAft>
                          <a:spcPts val="300"/>
                        </a:spcAft>
                      </a:pPr>
                      <a:r>
                        <a:rPr lang="it-IT" sz="950" dirty="0" smtClean="0">
                          <a:effectLst/>
                          <a:latin typeface="+mn-lt"/>
                        </a:rPr>
                        <a:t>Puntuale assegnazione delle risorse ai programmi di responsabilità delle aere e agli obiettivi operativi.</a:t>
                      </a:r>
                    </a:p>
                    <a:p>
                      <a:pPr algn="l">
                        <a:spcBef>
                          <a:spcPts val="300"/>
                        </a:spcBef>
                        <a:spcAft>
                          <a:spcPts val="300"/>
                        </a:spcAft>
                      </a:pPr>
                      <a:r>
                        <a:rPr lang="it-IT" sz="950" dirty="0" smtClean="0">
                          <a:effectLst/>
                          <a:latin typeface="+mn-lt"/>
                        </a:rPr>
                        <a:t>Coerenza della declinazione della strategia pluriennale in gestione operativa annuale. Integrazione tra la dimensione strategica della performance e quella operativa.</a:t>
                      </a:r>
                    </a:p>
                    <a:p>
                      <a:pPr algn="l">
                        <a:spcBef>
                          <a:spcPts val="300"/>
                        </a:spcBef>
                        <a:spcAft>
                          <a:spcPts val="300"/>
                        </a:spcAft>
                      </a:pPr>
                      <a:r>
                        <a:rPr lang="it-IT" sz="950" dirty="0" smtClean="0">
                          <a:effectLst/>
                          <a:latin typeface="+mn-lt"/>
                        </a:rPr>
                        <a:t>Capillarità dell’assegnazione degli obiettivi individuali, condivisione e negoziazione (dirigenza e Po) comunicazione diffusa degli obiettivi assegnati.</a:t>
                      </a:r>
                    </a:p>
                  </a:txBody>
                  <a:tcPr marL="44441" marR="44441" marT="0" marB="0" anchor="ctr">
                    <a:noFill/>
                  </a:tcPr>
                </a:tc>
                <a:tc>
                  <a:txBody>
                    <a:bodyPr/>
                    <a:lstStyle/>
                    <a:p>
                      <a:pPr algn="l">
                        <a:spcBef>
                          <a:spcPts val="300"/>
                        </a:spcBef>
                        <a:spcAft>
                          <a:spcPts val="300"/>
                        </a:spcAft>
                      </a:pPr>
                      <a:r>
                        <a:rPr lang="it-IT" sz="950" dirty="0" smtClean="0">
                          <a:effectLst/>
                          <a:latin typeface="+mn-lt"/>
                        </a:rPr>
                        <a:t>Ottimizzazione del processo di programmazione mediante utilizzo delle risultanze del reporting in itinere favorendone tempestività e frequenza (feedback operativo).</a:t>
                      </a:r>
                      <a:endParaRPr lang="it-IT" sz="950" dirty="0" smtClean="0">
                        <a:solidFill>
                          <a:srgbClr val="5F5748"/>
                        </a:solidFill>
                        <a:effectLst/>
                        <a:latin typeface="+mn-lt"/>
                        <a:ea typeface="Cambria" panose="02040503050406030204" pitchFamily="18" charset="0"/>
                      </a:endParaRPr>
                    </a:p>
                  </a:txBody>
                  <a:tcPr marL="44441" marR="44441" marT="0" marB="0" anchor="ctr">
                    <a:noFill/>
                  </a:tcPr>
                </a:tc>
                <a:tc>
                  <a:txBody>
                    <a:bodyPr/>
                    <a:lstStyle/>
                    <a:p>
                      <a:pPr marL="36000" algn="l">
                        <a:spcBef>
                          <a:spcPts val="300"/>
                        </a:spcBef>
                        <a:spcAft>
                          <a:spcPts val="0"/>
                        </a:spcAft>
                      </a:pPr>
                      <a:endParaRPr lang="it-IT" sz="950" b="1" kern="1200" dirty="0" smtClean="0">
                        <a:solidFill>
                          <a:srgbClr val="FF0000"/>
                        </a:solidFill>
                        <a:latin typeface="+mn-lt"/>
                        <a:ea typeface="Cambria" panose="02040503050406030204" pitchFamily="18" charset="0"/>
                        <a:cs typeface="Arial" panose="020B0604020202020204" pitchFamily="34" charset="0"/>
                      </a:endParaRPr>
                    </a:p>
                  </a:txBody>
                  <a:tcPr marL="44441" marR="44441" marT="0" marB="0" anchor="ctr">
                    <a:noFill/>
                  </a:tcPr>
                </a:tc>
                <a:tc>
                  <a:txBody>
                    <a:bodyPr/>
                    <a:lstStyle/>
                    <a:p>
                      <a:pPr marL="36000" algn="l">
                        <a:spcBef>
                          <a:spcPts val="300"/>
                        </a:spcBef>
                        <a:spcAft>
                          <a:spcPts val="0"/>
                        </a:spcAft>
                      </a:pPr>
                      <a:endParaRPr lang="it-IT" sz="950" kern="1200" dirty="0">
                        <a:solidFill>
                          <a:srgbClr val="5F5748"/>
                        </a:solidFill>
                        <a:latin typeface="+mn-lt"/>
                        <a:ea typeface="Cambria" panose="02040503050406030204" pitchFamily="18" charset="0"/>
                        <a:cs typeface="Arial" panose="020B0604020202020204" pitchFamily="34" charset="0"/>
                      </a:endParaRPr>
                    </a:p>
                  </a:txBody>
                  <a:tcPr marL="44441" marR="44441" marT="0" marB="0" anchor="ctr">
                    <a:noFill/>
                  </a:tcPr>
                </a:tc>
              </a:tr>
              <a:tr h="535259">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1" marR="44441" marT="0" marB="0" anchor="ct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effectLst/>
                          <a:latin typeface="+mn-lt"/>
                        </a:rPr>
                        <a:t>Perfezionamento dei piani operativi con specifiche indicazioni temporali anche mediante utilizzo di strumenti di Project Management.</a:t>
                      </a:r>
                      <a:endParaRPr lang="it-IT" sz="950" dirty="0" smtClean="0">
                        <a:solidFill>
                          <a:srgbClr val="5F5748"/>
                        </a:solidFill>
                        <a:effectLst/>
                        <a:latin typeface="+mn-lt"/>
                        <a:ea typeface="Cambria" panose="02040503050406030204" pitchFamily="18" charset="0"/>
                      </a:endParaRPr>
                    </a:p>
                  </a:txBody>
                  <a:tcPr marL="44441" marR="44441" marT="0" marB="0" anchor="ct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noFill/>
                  </a:tcPr>
                </a:tc>
                <a:tc>
                  <a:txBody>
                    <a:bodyPr/>
                    <a:lstStyle/>
                    <a:p>
                      <a:pPr marL="36000" algn="l">
                        <a:spcBef>
                          <a:spcPts val="300"/>
                        </a:spcBef>
                        <a:spcAft>
                          <a:spcPts val="0"/>
                        </a:spcAft>
                      </a:pPr>
                      <a:endParaRPr lang="it-IT" sz="950" kern="1200" dirty="0">
                        <a:solidFill>
                          <a:srgbClr val="5F5748"/>
                        </a:solidFill>
                        <a:latin typeface="+mn-lt"/>
                        <a:ea typeface="Cambria" panose="02040503050406030204" pitchFamily="18" charset="0"/>
                        <a:cs typeface="Arial" panose="020B0604020202020204" pitchFamily="34" charset="0"/>
                      </a:endParaRPr>
                    </a:p>
                  </a:txBody>
                  <a:tcPr marL="44441" marR="44441" marT="0" marB="0" anchor="ctr"/>
                </a:tc>
              </a:tr>
              <a:tr h="379141">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1" marR="44441" marT="0" marB="0" anchor="ct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effectLst/>
                          <a:latin typeface="+mn-lt"/>
                        </a:rPr>
                        <a:t>Estensione dell’impiego di indicatori di efficienza e di misurazione dei processi.</a:t>
                      </a:r>
                      <a:endParaRPr lang="it-IT" sz="950" dirty="0" smtClean="0">
                        <a:solidFill>
                          <a:srgbClr val="5F5748"/>
                        </a:solidFill>
                        <a:effectLst/>
                        <a:latin typeface="+mn-lt"/>
                        <a:ea typeface="Cambria" panose="02040503050406030204" pitchFamily="18" charset="0"/>
                      </a:endParaRPr>
                    </a:p>
                  </a:txBody>
                  <a:tcPr marL="44441" marR="44441" marT="0" marB="0" anchor="ctr">
                    <a:noFill/>
                  </a:tcP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noFill/>
                  </a:tcPr>
                </a:tc>
                <a:tc>
                  <a:txBody>
                    <a:bodyPr/>
                    <a:lstStyle/>
                    <a:p>
                      <a:pPr marL="36000" algn="l">
                        <a:spcBef>
                          <a:spcPts val="300"/>
                        </a:spcBef>
                        <a:spcAft>
                          <a:spcPts val="0"/>
                        </a:spcAft>
                      </a:pPr>
                      <a:endParaRPr lang="it-IT" sz="950" kern="1200" dirty="0">
                        <a:solidFill>
                          <a:srgbClr val="5F5748"/>
                        </a:solidFill>
                        <a:latin typeface="+mn-lt"/>
                        <a:ea typeface="Cambria" panose="02040503050406030204" pitchFamily="18" charset="0"/>
                        <a:cs typeface="Arial" panose="020B0604020202020204" pitchFamily="34" charset="0"/>
                      </a:endParaRPr>
                    </a:p>
                  </a:txBody>
                  <a:tcPr marL="44441" marR="44441" marT="0" marB="0" anchor="ctr">
                    <a:noFill/>
                  </a:tcPr>
                </a:tc>
              </a:tr>
              <a:tr h="836341">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1" marR="44441" marT="0" marB="0" anchor="ct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effectLst/>
                          <a:latin typeface="+mn-lt"/>
                        </a:rPr>
                        <a:t>Potenziamento dell’integrazione tra processo di assegnazione delle risorse e controllo di gestione tramite feedback operativo, report integrato obiettivi-risorse. Ulteriore estensione nell’attribuzione delle risorse (non solo interventi economici).</a:t>
                      </a:r>
                      <a:endParaRPr lang="it-IT" sz="950" dirty="0" smtClean="0">
                        <a:solidFill>
                          <a:srgbClr val="5F5748"/>
                        </a:solidFill>
                        <a:effectLst/>
                        <a:latin typeface="+mn-lt"/>
                        <a:ea typeface="Cambria" panose="02040503050406030204" pitchFamily="18" charset="0"/>
                      </a:endParaRPr>
                    </a:p>
                  </a:txBody>
                  <a:tcPr marL="44441" marR="44441" marT="0" marB="0" anchor="ct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r>
                        <a:rPr lang="it-IT" sz="950" kern="1200" dirty="0" smtClean="0">
                          <a:effectLst/>
                          <a:latin typeface="+mn-lt"/>
                        </a:rPr>
                        <a:t>Assegnazione delle risorse</a:t>
                      </a:r>
                      <a:r>
                        <a:rPr lang="it-IT" sz="950" kern="1200" baseline="0" dirty="0" smtClean="0">
                          <a:effectLst/>
                          <a:latin typeface="+mn-lt"/>
                        </a:rPr>
                        <a:t> economiche (personale, oneri di funzionamento e oneri per interventi economici) agli obiettivi strategici</a:t>
                      </a: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noFill/>
                  </a:tcPr>
                </a:tc>
                <a:tc>
                  <a:txBody>
                    <a:bodyPr/>
                    <a:lstStyle/>
                    <a:p>
                      <a:pPr marL="36000" algn="l">
                        <a:spcBef>
                          <a:spcPts val="300"/>
                        </a:spcBef>
                        <a:spcAft>
                          <a:spcPts val="0"/>
                        </a:spcAft>
                      </a:pPr>
                      <a:endParaRPr lang="it-IT" sz="950" kern="1200" dirty="0">
                        <a:solidFill>
                          <a:srgbClr val="5F5748"/>
                        </a:solidFill>
                        <a:latin typeface="+mn-lt"/>
                        <a:ea typeface="Cambria" panose="02040503050406030204" pitchFamily="18" charset="0"/>
                        <a:cs typeface="Arial" panose="020B0604020202020204" pitchFamily="34" charset="0"/>
                      </a:endParaRPr>
                    </a:p>
                  </a:txBody>
                  <a:tcPr marL="44441" marR="44441" marT="0" marB="0" anchor="ctr"/>
                </a:tc>
              </a:tr>
              <a:tr h="367991">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1" marR="44441" marT="0" marB="0" anchor="ctr">
                    <a:lnT w="3175" cap="flat" cmpd="sng" algn="ctr">
                      <a:solidFill>
                        <a:schemeClr val="bg1">
                          <a:lumMod val="85000"/>
                        </a:schemeClr>
                      </a:solidFill>
                      <a:prstDash val="solid"/>
                      <a:round/>
                      <a:headEnd type="none" w="med" len="med"/>
                      <a:tailEnd type="none" w="med" len="med"/>
                    </a:lnT>
                    <a:noFill/>
                  </a:tcP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effectLst/>
                          <a:latin typeface="+mn-lt"/>
                        </a:rPr>
                        <a:t>Maggiore coerenza tra albero della performance e obiettivi individuali.</a:t>
                      </a:r>
                      <a:endParaRPr lang="it-IT" sz="950" dirty="0" smtClean="0">
                        <a:solidFill>
                          <a:srgbClr val="5F5748"/>
                        </a:solidFill>
                        <a:effectLst/>
                        <a:latin typeface="+mn-lt"/>
                        <a:ea typeface="Cambria" panose="02040503050406030204" pitchFamily="18" charset="0"/>
                      </a:endParaRPr>
                    </a:p>
                  </a:txBody>
                  <a:tcPr marL="44441" marR="44441" marT="0" marB="0" anchor="ctr">
                    <a:noFill/>
                  </a:tcP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noFill/>
                  </a:tcPr>
                </a:tc>
                <a:tc>
                  <a:txBody>
                    <a:bodyPr/>
                    <a:lstStyle/>
                    <a:p>
                      <a:pPr marL="36000" algn="l">
                        <a:spcBef>
                          <a:spcPts val="300"/>
                        </a:spcBef>
                        <a:spcAft>
                          <a:spcPts val="0"/>
                        </a:spcAft>
                      </a:pPr>
                      <a:endParaRPr lang="it-IT" sz="950" kern="1200" dirty="0">
                        <a:solidFill>
                          <a:srgbClr val="5F5748"/>
                        </a:solidFill>
                        <a:latin typeface="+mn-lt"/>
                        <a:ea typeface="Cambria" panose="02040503050406030204" pitchFamily="18" charset="0"/>
                        <a:cs typeface="Arial" panose="020B0604020202020204" pitchFamily="34" charset="0"/>
                      </a:endParaRPr>
                    </a:p>
                  </a:txBody>
                  <a:tcPr marL="44441" marR="44441" marT="0" marB="0" anchor="ctr">
                    <a:noFill/>
                  </a:tcPr>
                </a:tc>
              </a:tr>
            </a:tbl>
          </a:graphicData>
        </a:graphic>
      </p:graphicFrame>
      <p:sp>
        <p:nvSpPr>
          <p:cNvPr id="143394" name="Segnaposto numero diapositiva 1"/>
          <p:cNvSpPr>
            <a:spLocks noGrp="1"/>
          </p:cNvSpPr>
          <p:nvPr>
            <p:ph type="sldNum" sz="quarter" idx="12"/>
          </p:nvPr>
        </p:nvSpPr>
        <p:spPr bwMode="auto">
          <a:xfrm>
            <a:off x="10134600" y="6492875"/>
            <a:ext cx="2057400" cy="3651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numCol="1" anchor="t"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175A7F0D-E0B5-4810-8536-8E8A2CCA99E5}" type="slidenum">
              <a:rPr lang="it-IT" sz="1400">
                <a:latin typeface="Times New Roman" panose="02020603050405020304" pitchFamily="18" charset="0"/>
              </a:rPr>
              <a:pPr>
                <a:lnSpc>
                  <a:spcPct val="100000"/>
                </a:lnSpc>
                <a:spcBef>
                  <a:spcPct val="0"/>
                </a:spcBef>
                <a:buFontTx/>
                <a:buNone/>
              </a:pPr>
              <a:t>89</a:t>
            </a:fld>
            <a:endParaRPr lang="it-IT" sz="1400" dirty="0">
              <a:latin typeface="Times New Roman" panose="02020603050405020304" pitchFamily="18" charset="0"/>
            </a:endParaRPr>
          </a:p>
        </p:txBody>
      </p:sp>
      <p:graphicFrame>
        <p:nvGraphicFramePr>
          <p:cNvPr id="7" name="Tabella 6"/>
          <p:cNvGraphicFramePr>
            <a:graphicFrameLocks noGrp="1"/>
          </p:cNvGraphicFramePr>
          <p:nvPr>
            <p:extLst>
              <p:ext uri="{D42A27DB-BD31-4B8C-83A1-F6EECF244321}">
                <p14:modId xmlns:p14="http://schemas.microsoft.com/office/powerpoint/2010/main" val="1580364536"/>
              </p:ext>
            </p:extLst>
          </p:nvPr>
        </p:nvGraphicFramePr>
        <p:xfrm>
          <a:off x="344565" y="4264121"/>
          <a:ext cx="11502870" cy="2237756"/>
        </p:xfrm>
        <a:graphic>
          <a:graphicData uri="http://schemas.openxmlformats.org/drawingml/2006/table">
            <a:tbl>
              <a:tblPr firstRow="1" firstCol="1" bandRow="1" bandCol="1">
                <a:tableStyleId>{0E3FDE45-AF77-4B5C-9715-49D594BDF05E}</a:tableStyleId>
              </a:tblPr>
              <a:tblGrid>
                <a:gridCol w="1306843"/>
                <a:gridCol w="2609165"/>
                <a:gridCol w="2609165"/>
                <a:gridCol w="2448743"/>
                <a:gridCol w="2528954"/>
              </a:tblGrid>
              <a:tr h="336455">
                <a:tc>
                  <a:txBody>
                    <a:bodyPr/>
                    <a:lstStyle/>
                    <a:p>
                      <a:pPr marL="36000" algn="just">
                        <a:spcBef>
                          <a:spcPts val="600"/>
                        </a:spcBef>
                        <a:spcAft>
                          <a:spcPts val="600"/>
                        </a:spcAft>
                      </a:pPr>
                      <a:r>
                        <a:rPr lang="it-IT" sz="950" dirty="0">
                          <a:effectLst/>
                          <a:latin typeface="+mn-lt"/>
                        </a:rPr>
                        <a:t>Fase </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Punti di forza</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a:effectLst/>
                          <a:latin typeface="+mn-lt"/>
                        </a:rPr>
                        <a:t>Piano di miglioramento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Fatto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Da fare</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r>
              <a:tr h="357772">
                <a:tc rowSpan="4">
                  <a:txBody>
                    <a:bodyPr/>
                    <a:lstStyle/>
                    <a:p>
                      <a:pPr marL="36000" marR="0" indent="0" algn="l" defTabSz="914400" rtl="0" eaLnBrk="1" fontAlgn="auto" latinLnBrk="0" hangingPunct="1">
                        <a:lnSpc>
                          <a:spcPct val="100000"/>
                        </a:lnSpc>
                        <a:spcBef>
                          <a:spcPts val="0"/>
                        </a:spcBef>
                        <a:spcAft>
                          <a:spcPts val="0"/>
                        </a:spcAft>
                        <a:buClrTx/>
                        <a:buSzTx/>
                        <a:buFontTx/>
                        <a:buNone/>
                        <a:tabLst/>
                        <a:defRPr/>
                      </a:pPr>
                      <a:r>
                        <a:rPr lang="it-IT" sz="950" dirty="0" smtClean="0">
                          <a:effectLst/>
                          <a:latin typeface="+mn-lt"/>
                        </a:rPr>
                        <a:t>Monitoraggio (performance organizzativa e individuale) e</a:t>
                      </a:r>
                    </a:p>
                    <a:p>
                      <a:pPr marL="36000" marR="0" indent="0" algn="l" defTabSz="914400" rtl="0" eaLnBrk="1" fontAlgn="auto" latinLnBrk="0" hangingPunct="1">
                        <a:lnSpc>
                          <a:spcPct val="100000"/>
                        </a:lnSpc>
                        <a:spcBef>
                          <a:spcPts val="0"/>
                        </a:spcBef>
                        <a:spcAft>
                          <a:spcPts val="0"/>
                        </a:spcAft>
                        <a:buClrTx/>
                        <a:buSzTx/>
                        <a:buFontTx/>
                        <a:buNone/>
                        <a:tabLst/>
                        <a:defRPr/>
                      </a:pPr>
                      <a:r>
                        <a:rPr lang="it-IT" sz="950" dirty="0" smtClean="0">
                          <a:effectLst/>
                          <a:latin typeface="+mn-lt"/>
                        </a:rPr>
                        <a:t> reporting in itinere </a:t>
                      </a:r>
                      <a:endParaRPr lang="it-IT" sz="950" kern="1200" dirty="0" smtClean="0">
                        <a:solidFill>
                          <a:schemeClr val="bg1"/>
                        </a:solidFill>
                        <a:latin typeface="+mn-lt"/>
                        <a:ea typeface="Cambria" panose="02040503050406030204" pitchFamily="18" charset="0"/>
                        <a:cs typeface="Arial" panose="020B0604020202020204" pitchFamily="34" charset="0"/>
                      </a:endParaRPr>
                    </a:p>
                  </a:txBody>
                  <a:tcPr marL="44449" marR="44449" marT="0" marB="0" anchor="ctr">
                    <a:solidFill>
                      <a:schemeClr val="accent2"/>
                    </a:solidFill>
                  </a:tcPr>
                </a:tc>
                <a:tc rowSpan="4">
                  <a:txBody>
                    <a:bodyPr/>
                    <a:lstStyle/>
                    <a:p>
                      <a:pPr>
                        <a:spcBef>
                          <a:spcPts val="300"/>
                        </a:spcBef>
                        <a:spcAft>
                          <a:spcPts val="0"/>
                        </a:spcAft>
                      </a:pPr>
                      <a:r>
                        <a:rPr lang="it-IT" sz="950" dirty="0" smtClean="0">
                          <a:effectLst/>
                          <a:latin typeface="+mn-lt"/>
                        </a:rPr>
                        <a:t>Monitoraggio stato di avanzamento obiettivi </a:t>
                      </a:r>
                    </a:p>
                    <a:p>
                      <a:pPr>
                        <a:spcBef>
                          <a:spcPts val="300"/>
                        </a:spcBef>
                        <a:spcAft>
                          <a:spcPts val="0"/>
                        </a:spcAft>
                      </a:pPr>
                      <a:r>
                        <a:rPr lang="it-IT" sz="950" dirty="0" smtClean="0">
                          <a:effectLst/>
                          <a:latin typeface="+mn-lt"/>
                        </a:rPr>
                        <a:t>Condivisione reporting anche con organi di indirizzo</a:t>
                      </a:r>
                    </a:p>
                    <a:p>
                      <a:pPr>
                        <a:spcBef>
                          <a:spcPts val="300"/>
                        </a:spcBef>
                        <a:spcAft>
                          <a:spcPts val="0"/>
                        </a:spcAft>
                      </a:pPr>
                      <a:endParaRPr lang="it-IT" sz="950" dirty="0" smtClean="0">
                        <a:solidFill>
                          <a:srgbClr val="5F5748"/>
                        </a:solidFill>
                        <a:effectLst/>
                        <a:latin typeface="+mn-lt"/>
                        <a:ea typeface="Cambria" panose="02040503050406030204" pitchFamily="18" charset="0"/>
                      </a:endParaRPr>
                    </a:p>
                  </a:txBody>
                  <a:tcPr marL="44449" marR="44449" marT="0" marB="0" anchor="ctr">
                    <a:noFill/>
                  </a:tcPr>
                </a:tc>
                <a:tc>
                  <a:txBody>
                    <a:bodyPr/>
                    <a:lstStyle/>
                    <a:p>
                      <a:pPr>
                        <a:spcBef>
                          <a:spcPts val="300"/>
                        </a:spcBef>
                        <a:spcAft>
                          <a:spcPts val="0"/>
                        </a:spcAft>
                      </a:pPr>
                      <a:r>
                        <a:rPr lang="it-IT" sz="950" dirty="0" smtClean="0">
                          <a:effectLst/>
                          <a:latin typeface="+mn-lt"/>
                        </a:rPr>
                        <a:t>Potenziamento del monitoraggio in itinere. </a:t>
                      </a:r>
                      <a:endParaRPr lang="it-IT" sz="950" dirty="0" smtClean="0">
                        <a:solidFill>
                          <a:srgbClr val="5F5748"/>
                        </a:solidFill>
                        <a:effectLst/>
                        <a:latin typeface="+mn-lt"/>
                        <a:ea typeface="Cambria" panose="02040503050406030204" pitchFamily="18" charset="0"/>
                      </a:endParaRPr>
                    </a:p>
                  </a:txBody>
                  <a:tcPr marL="44449" marR="44449" marT="0" marB="0" anchor="ctr">
                    <a:noFill/>
                  </a:tcP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9" marR="44449" marT="0" marB="0">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50" kern="1200" dirty="0" smtClean="0">
                        <a:solidFill>
                          <a:srgbClr val="5F5748"/>
                        </a:solidFill>
                        <a:effectLst/>
                        <a:latin typeface="+mn-lt"/>
                        <a:ea typeface="Cambria" panose="02040503050406030204" pitchFamily="18" charset="0"/>
                        <a:cs typeface="+mn-cs"/>
                      </a:endParaRPr>
                    </a:p>
                  </a:txBody>
                  <a:tcPr marL="44449" marR="44449" marT="0" marB="0">
                    <a:noFill/>
                  </a:tcPr>
                </a:tc>
              </a:tr>
              <a:tr h="687691">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9" marR="44449" marT="0" marB="0" anchor="ct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950" dirty="0" smtClean="0">
                          <a:effectLst/>
                          <a:latin typeface="+mn-lt"/>
                        </a:rPr>
                        <a:t>Miglioramento della tempestività nella raccolta dei dati e dell’automazione/integrazione di raccolta dati con riferimento a tutte le dimensioni della performance.</a:t>
                      </a:r>
                      <a:endParaRPr lang="it-IT" sz="950" dirty="0" smtClean="0">
                        <a:solidFill>
                          <a:srgbClr val="5F5748"/>
                        </a:solidFill>
                        <a:effectLst/>
                        <a:latin typeface="+mn-lt"/>
                        <a:ea typeface="Cambria" panose="02040503050406030204" pitchFamily="18" charset="0"/>
                      </a:endParaRPr>
                    </a:p>
                  </a:txBody>
                  <a:tcPr marL="44449" marR="44449" marT="0" marB="0" anchor="ct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9" marR="44449" marT="0" marB="0" anchor="ctr">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r>
                        <a:rPr lang="it-IT" sz="950" kern="1200" dirty="0" smtClean="0">
                          <a:effectLst/>
                          <a:latin typeface="+mn-lt"/>
                        </a:rPr>
                        <a:t>Miglioramento </a:t>
                      </a:r>
                      <a:r>
                        <a:rPr lang="it-IT" sz="950" dirty="0" smtClean="0">
                          <a:effectLst/>
                          <a:latin typeface="+mn-lt"/>
                        </a:rPr>
                        <a:t>dell’automazione/integrazione di raccolta dati attraverso</a:t>
                      </a:r>
                      <a:r>
                        <a:rPr lang="it-IT" sz="950" baseline="0" dirty="0" smtClean="0">
                          <a:effectLst/>
                          <a:latin typeface="+mn-lt"/>
                        </a:rPr>
                        <a:t> il </a:t>
                      </a:r>
                      <a:r>
                        <a:rPr lang="it-IT" sz="950" kern="1200" dirty="0" smtClean="0">
                          <a:latin typeface="+mn-lt"/>
                        </a:rPr>
                        <a:t>software SATURNO </a:t>
                      </a:r>
                      <a:r>
                        <a:rPr lang="it-IT" sz="950" kern="1200" baseline="0" dirty="0" smtClean="0">
                          <a:latin typeface="+mn-lt"/>
                        </a:rPr>
                        <a:t>di Infocamere </a:t>
                      </a:r>
                      <a:endParaRPr lang="it-IT" sz="950" kern="1200" dirty="0" smtClean="0">
                        <a:solidFill>
                          <a:srgbClr val="5F5748"/>
                        </a:solidFill>
                        <a:effectLst/>
                        <a:latin typeface="+mn-lt"/>
                        <a:ea typeface="Cambria" panose="02040503050406030204" pitchFamily="18" charset="0"/>
                        <a:cs typeface="+mn-cs"/>
                      </a:endParaRPr>
                    </a:p>
                  </a:txBody>
                  <a:tcPr marL="44449" marR="44449" marT="0" marB="0" anchor="ctr"/>
                </a:tc>
              </a:tr>
              <a:tr h="554037">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9" marR="44449" marT="0" marB="0" anchor="ctr">
                    <a:lnT w="3175" cap="flat" cmpd="sng" algn="ctr">
                      <a:solidFill>
                        <a:schemeClr val="bg1">
                          <a:lumMod val="8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950" dirty="0" smtClean="0">
                          <a:effectLst/>
                          <a:latin typeface="+mn-lt"/>
                        </a:rPr>
                        <a:t>Potenziamento della misurazione dell’</a:t>
                      </a:r>
                      <a:r>
                        <a:rPr lang="it-IT" sz="950" dirty="0" err="1" smtClean="0">
                          <a:effectLst/>
                          <a:latin typeface="+mn-lt"/>
                        </a:rPr>
                        <a:t>outcome</a:t>
                      </a:r>
                      <a:r>
                        <a:rPr lang="it-IT" sz="950" dirty="0" smtClean="0">
                          <a:effectLst/>
                          <a:latin typeface="+mn-lt"/>
                        </a:rPr>
                        <a:t>, del livello di attuazione di piani operativi, dell’efficienza e dello stato di salute. </a:t>
                      </a:r>
                      <a:endParaRPr lang="it-IT" sz="950" dirty="0" smtClean="0">
                        <a:solidFill>
                          <a:srgbClr val="5F5748"/>
                        </a:solidFill>
                        <a:effectLst/>
                        <a:latin typeface="+mn-lt"/>
                        <a:ea typeface="Cambria" panose="02040503050406030204" pitchFamily="18" charset="0"/>
                      </a:endParaRPr>
                    </a:p>
                  </a:txBody>
                  <a:tcPr marL="44449" marR="44449" marT="0" marB="0" anchor="ctr">
                    <a:noFill/>
                  </a:tcP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9" marR="44449" marT="0" marB="0">
                    <a:noFill/>
                  </a:tcPr>
                </a:tc>
                <a:tc>
                  <a:txBody>
                    <a:bodyPr/>
                    <a:lstStyle/>
                    <a:p>
                      <a:pPr marL="36000" algn="l">
                        <a:spcBef>
                          <a:spcPts val="300"/>
                        </a:spcBef>
                        <a:spcAft>
                          <a:spcPts val="0"/>
                        </a:spcAft>
                      </a:pPr>
                      <a:endParaRPr lang="it-IT" sz="950" kern="1200" dirty="0">
                        <a:solidFill>
                          <a:srgbClr val="5F5748"/>
                        </a:solidFill>
                        <a:latin typeface="+mn-lt"/>
                        <a:ea typeface="Cambria" panose="02040503050406030204" pitchFamily="18" charset="0"/>
                        <a:cs typeface="Arial" panose="020B0604020202020204" pitchFamily="34" charset="0"/>
                      </a:endParaRPr>
                    </a:p>
                  </a:txBody>
                  <a:tcPr marL="44449" marR="44449" marT="0" marB="0">
                    <a:noFill/>
                  </a:tcPr>
                </a:tc>
              </a:tr>
              <a:tr h="301801">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9" marR="44449" marT="0" marB="0" anchor="ctr">
                    <a:lnT w="3175" cap="flat" cmpd="sng" algn="ctr">
                      <a:solidFill>
                        <a:schemeClr val="bg1">
                          <a:lumMod val="75000"/>
                        </a:schemeClr>
                      </a:solidFill>
                      <a:prstDash val="solid"/>
                      <a:round/>
                      <a:headEnd type="none" w="med" len="med"/>
                      <a:tailEnd type="none" w="med" len="med"/>
                    </a:lnT>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950" dirty="0" smtClean="0">
                          <a:effectLst/>
                          <a:latin typeface="+mn-lt"/>
                        </a:rPr>
                        <a:t>Introduzione di </a:t>
                      </a:r>
                      <a:r>
                        <a:rPr lang="it-IT" sz="950" dirty="0" err="1" smtClean="0">
                          <a:effectLst/>
                          <a:latin typeface="+mn-lt"/>
                        </a:rPr>
                        <a:t>benchmarking</a:t>
                      </a:r>
                      <a:r>
                        <a:rPr lang="it-IT" sz="950" dirty="0" smtClean="0">
                          <a:effectLst/>
                          <a:latin typeface="+mn-lt"/>
                        </a:rPr>
                        <a:t> sistematici..</a:t>
                      </a:r>
                      <a:endParaRPr lang="it-IT" sz="950" dirty="0" smtClean="0">
                        <a:solidFill>
                          <a:srgbClr val="5F5748"/>
                        </a:solidFill>
                        <a:effectLst/>
                        <a:latin typeface="+mn-lt"/>
                        <a:ea typeface="Cambria" panose="02040503050406030204" pitchFamily="18" charset="0"/>
                      </a:endParaRPr>
                    </a:p>
                  </a:txBody>
                  <a:tcPr marL="44449" marR="44449" marT="0" marB="0" anchor="ct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9" marR="44449" marT="0" marB="0">
                    <a:noFill/>
                  </a:tcPr>
                </a:tc>
                <a:tc>
                  <a:txBody>
                    <a:bodyPr/>
                    <a:lstStyle/>
                    <a:p>
                      <a:pPr marL="36000" algn="l">
                        <a:spcBef>
                          <a:spcPts val="300"/>
                        </a:spcBef>
                        <a:spcAft>
                          <a:spcPts val="0"/>
                        </a:spcAft>
                      </a:pPr>
                      <a:endParaRPr lang="it-IT" sz="950" kern="1200" dirty="0">
                        <a:solidFill>
                          <a:srgbClr val="5F5748"/>
                        </a:solidFill>
                        <a:latin typeface="+mn-lt"/>
                        <a:ea typeface="Cambria" panose="02040503050406030204" pitchFamily="18" charset="0"/>
                        <a:cs typeface="Arial" panose="020B0604020202020204" pitchFamily="34" charset="0"/>
                      </a:endParaRPr>
                    </a:p>
                  </a:txBody>
                  <a:tcPr marL="44449" marR="44449" marT="0" marB="0"/>
                </a:tc>
              </a:tr>
            </a:tbl>
          </a:graphicData>
        </a:graphic>
      </p:graphicFrame>
      <p:sp>
        <p:nvSpPr>
          <p:cNvPr id="8"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it-IT" sz="2400">
              <a:latin typeface="Times New Roman" panose="02020603050405020304" pitchFamily="18" charset="0"/>
            </a:endParaRPr>
          </a:p>
        </p:txBody>
      </p:sp>
      <p:sp>
        <p:nvSpPr>
          <p:cNvPr id="9"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grpSp>
        <p:nvGrpSpPr>
          <p:cNvPr id="15" name="Gruppo 14"/>
          <p:cNvGrpSpPr/>
          <p:nvPr/>
        </p:nvGrpSpPr>
        <p:grpSpPr>
          <a:xfrm>
            <a:off x="2493963" y="126206"/>
            <a:ext cx="9394602" cy="430429"/>
            <a:chOff x="2341563" y="107618"/>
            <a:chExt cx="9394602" cy="430429"/>
          </a:xfrm>
        </p:grpSpPr>
        <p:sp>
          <p:nvSpPr>
            <p:cNvPr id="16" name="CasellaDiTesto 15"/>
            <p:cNvSpPr txBox="1">
              <a:spLocks noChangeArrowheads="1"/>
            </p:cNvSpPr>
            <p:nvPr/>
          </p:nvSpPr>
          <p:spPr bwMode="auto">
            <a:xfrm>
              <a:off x="2341563" y="107618"/>
              <a:ext cx="92668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18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6. </a:t>
              </a:r>
              <a:r>
                <a:rPr lang="it-IT" sz="1800" b="1" dirty="0">
                  <a:solidFill>
                    <a:srgbClr val="A50021"/>
                  </a:solidFill>
                  <a:latin typeface="Arial" panose="020B0604020202020204" pitchFamily="34" charset="0"/>
                  <a:ea typeface="MS PGothic" panose="020B0600070205080204" pitchFamily="34" charset="-128"/>
                  <a:cs typeface="Arial" panose="020B0604020202020204" pitchFamily="34" charset="0"/>
                </a:rPr>
                <a:t>IL PROCESSO DI REDAZIONE DELLA RELAZIONE SULLA PERFORMANCE</a:t>
              </a:r>
              <a:endParaRPr lang="it-IT" sz="14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7" name="Connettore 1 16"/>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01108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2736" y="-5185"/>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37897" name="Segnaposto numero diapositiva 1"/>
          <p:cNvSpPr>
            <a:spLocks noGrp="1"/>
          </p:cNvSpPr>
          <p:nvPr>
            <p:ph type="sldNum" sz="quarter" idx="12"/>
          </p:nvPr>
        </p:nvSpPr>
        <p:spPr>
          <a:xfrm>
            <a:off x="9404980" y="6394556"/>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C5A1E736-229F-44BB-961E-3D7B08237EC5}" type="slidenum">
              <a:rPr lang="it-IT" sz="1400"/>
              <a:pPr>
                <a:spcBef>
                  <a:spcPct val="0"/>
                </a:spcBef>
                <a:buFontTx/>
                <a:buNone/>
              </a:pPr>
              <a:t>9</a:t>
            </a:fld>
            <a:endParaRPr lang="it-IT" sz="1400" dirty="0"/>
          </a:p>
        </p:txBody>
      </p:sp>
      <p:grpSp>
        <p:nvGrpSpPr>
          <p:cNvPr id="8" name="Gruppo 7"/>
          <p:cNvGrpSpPr/>
          <p:nvPr/>
        </p:nvGrpSpPr>
        <p:grpSpPr>
          <a:xfrm>
            <a:off x="2341563" y="107618"/>
            <a:ext cx="9394602" cy="430429"/>
            <a:chOff x="2341563" y="107618"/>
            <a:chExt cx="9394602" cy="430429"/>
          </a:xfrm>
        </p:grpSpPr>
        <p:sp>
          <p:nvSpPr>
            <p:cNvPr id="9" name="CasellaDiTesto 12"/>
            <p:cNvSpPr txBox="1">
              <a:spLocks noChangeArrowheads="1"/>
            </p:cNvSpPr>
            <p:nvPr/>
          </p:nvSpPr>
          <p:spPr bwMode="auto">
            <a:xfrm>
              <a:off x="2341563" y="107618"/>
              <a:ext cx="9266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FontTx/>
                <a:buNone/>
              </a:pPr>
              <a:r>
                <a:rPr lang="it-IT" sz="20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2. SINTESI DELLE INFORMAZIONI DI INTERESSE PER GLI STAKEHOLDER</a:t>
              </a:r>
              <a:endParaRPr lang="it-IT" sz="20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0" name="Connettore 1 9"/>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1" name="Tabella 10"/>
          <p:cNvGraphicFramePr>
            <a:graphicFrameLocks noGrp="1"/>
          </p:cNvGraphicFramePr>
          <p:nvPr>
            <p:extLst>
              <p:ext uri="{D42A27DB-BD31-4B8C-83A1-F6EECF244321}">
                <p14:modId xmlns:p14="http://schemas.microsoft.com/office/powerpoint/2010/main" val="3199111848"/>
              </p:ext>
            </p:extLst>
          </p:nvPr>
        </p:nvGraphicFramePr>
        <p:xfrm>
          <a:off x="517003" y="1299867"/>
          <a:ext cx="11091416" cy="4660992"/>
        </p:xfrm>
        <a:graphic>
          <a:graphicData uri="http://schemas.openxmlformats.org/drawingml/2006/table">
            <a:tbl>
              <a:tblPr firstRow="1">
                <a:tableStyleId>{7DF18680-E054-41AD-8BC1-D1AEF772440D}</a:tableStyleId>
              </a:tblPr>
              <a:tblGrid>
                <a:gridCol w="1697007"/>
                <a:gridCol w="5223853"/>
                <a:gridCol w="4170556"/>
              </a:tblGrid>
              <a:tr h="293803">
                <a:tc gridSpan="2">
                  <a:txBody>
                    <a:bodyPr/>
                    <a:lstStyle/>
                    <a:p>
                      <a:pPr marL="36000" algn="ctr"/>
                      <a:r>
                        <a:rPr lang="it-IT" sz="1100" b="1" dirty="0" smtClean="0">
                          <a:latin typeface="+mn-lt"/>
                        </a:rPr>
                        <a:t>Interventi normativi</a:t>
                      </a:r>
                      <a:endParaRPr lang="it-IT" sz="1100" b="1" dirty="0">
                        <a:latin typeface="+mn-lt"/>
                        <a:cs typeface="Arial" panose="020B0604020202020204" pitchFamily="34" charset="0"/>
                      </a:endParaRPr>
                    </a:p>
                  </a:txBody>
                  <a:tcPr anchor="ctr"/>
                </a:tc>
                <a:tc hMerge="1">
                  <a:txBody>
                    <a:bodyPr/>
                    <a:lstStyle/>
                    <a:p>
                      <a:pPr marL="36000"/>
                      <a:endParaRPr lang="it-IT" sz="1100" dirty="0">
                        <a:latin typeface="Arial" panose="020B0604020202020204" pitchFamily="34" charset="0"/>
                        <a:cs typeface="Arial" panose="020B0604020202020204" pitchFamily="34" charset="0"/>
                      </a:endParaRPr>
                    </a:p>
                  </a:txBody>
                  <a:tcPr anchor="ctr"/>
                </a:tc>
                <a:tc>
                  <a:txBody>
                    <a:bodyPr/>
                    <a:lstStyle/>
                    <a:p>
                      <a:pPr marL="36000" marR="0" indent="0" algn="l" defTabSz="914400" rtl="0" eaLnBrk="1" fontAlgn="auto" latinLnBrk="0" hangingPunct="1">
                        <a:lnSpc>
                          <a:spcPct val="100000"/>
                        </a:lnSpc>
                        <a:spcBef>
                          <a:spcPts val="0"/>
                        </a:spcBef>
                        <a:spcAft>
                          <a:spcPts val="0"/>
                        </a:spcAft>
                        <a:buClrTx/>
                        <a:buSzTx/>
                        <a:buFontTx/>
                        <a:buNone/>
                        <a:tabLst/>
                        <a:defRPr/>
                      </a:pPr>
                      <a:r>
                        <a:rPr lang="it-IT" sz="1100" b="1" dirty="0" smtClean="0"/>
                        <a:t>Elementi di rilievo per la CCIAA di Ancona</a:t>
                      </a:r>
                      <a:endParaRPr lang="it-IT" sz="1100" b="1" dirty="0" smtClean="0">
                        <a:latin typeface="Arial" panose="020B0604020202020204" pitchFamily="34" charset="0"/>
                        <a:cs typeface="Arial" panose="020B0604020202020204" pitchFamily="34" charset="0"/>
                      </a:endParaRPr>
                    </a:p>
                  </a:txBody>
                  <a:tcPr anchor="ctr"/>
                </a:tc>
              </a:tr>
              <a:tr h="525062">
                <a:tc>
                  <a:txBody>
                    <a:bodyPr/>
                    <a:lstStyle/>
                    <a:p>
                      <a:pPr marL="36000" marR="0" lvl="0" indent="0" algn="l" defTabSz="914400" rtl="0" eaLnBrk="1" fontAlgn="auto" latinLnBrk="0" hangingPunct="1">
                        <a:lnSpc>
                          <a:spcPct val="100000"/>
                        </a:lnSpc>
                        <a:spcBef>
                          <a:spcPts val="600"/>
                        </a:spcBef>
                        <a:spcAft>
                          <a:spcPts val="0"/>
                        </a:spcAft>
                        <a:buClrTx/>
                        <a:buSzTx/>
                        <a:buFontTx/>
                        <a:buNone/>
                        <a:tabLst/>
                        <a:defRPr/>
                      </a:pPr>
                      <a:r>
                        <a:rPr lang="it-IT" sz="1100" b="1" dirty="0" smtClean="0">
                          <a:latin typeface="+mn-lt"/>
                          <a:cs typeface="Arial" panose="020B0604020202020204" pitchFamily="34" charset="0"/>
                        </a:rPr>
                        <a:t>Limiti e i vincoli previsti dalle manovre di finanzia pubblica</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it-IT" sz="1000" b="0" dirty="0" smtClean="0">
                          <a:latin typeface="+mn-lt"/>
                        </a:rPr>
                        <a:t>Circolare Ministero Economia e Finanze - Ragioneria Generale dello Stato n. 2 del 5/2/2013</a:t>
                      </a:r>
                      <a:endParaRPr lang="it-IT" sz="1000" b="0" dirty="0" smtClean="0">
                        <a:latin typeface="+mn-lt"/>
                        <a:cs typeface="Arial" panose="020B0604020202020204" pitchFamily="34" charset="0"/>
                      </a:endParaRP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it-IT" sz="1000" b="1" kern="1200" dirty="0" smtClean="0">
                          <a:effectLst/>
                        </a:rPr>
                        <a:t>Adeguamento ai </a:t>
                      </a:r>
                      <a:r>
                        <a:rPr lang="it-IT" sz="1000" b="1" kern="1200" baseline="0" dirty="0" smtClean="0">
                          <a:effectLst/>
                        </a:rPr>
                        <a:t>limiti e ai  vincoli della circolare, </a:t>
                      </a:r>
                      <a:r>
                        <a:rPr lang="it-IT" sz="1000" b="1" kern="1200" dirty="0" smtClean="0">
                          <a:effectLst/>
                        </a:rPr>
                        <a:t>compresi i versamenti obbligatori al Bilancio dello Stato</a:t>
                      </a:r>
                    </a:p>
                  </a:txBody>
                  <a:tcPr anchor="ctr"/>
                </a:tc>
              </a:tr>
              <a:tr h="967394">
                <a:tc>
                  <a:txBody>
                    <a:bodyPr/>
                    <a:lstStyle/>
                    <a:p>
                      <a:r>
                        <a:rPr lang="it-IT" sz="1100" b="1" kern="1200" dirty="0" smtClean="0">
                          <a:latin typeface="+mn-lt"/>
                        </a:rPr>
                        <a:t>Predisposizione</a:t>
                      </a:r>
                      <a:r>
                        <a:rPr lang="it-IT" sz="1100" b="1" kern="1200" baseline="0" dirty="0" smtClean="0">
                          <a:latin typeface="+mn-lt"/>
                        </a:rPr>
                        <a:t> del budget economico delle Amministrazioni pubbliche in contabilità civilistica</a:t>
                      </a:r>
                      <a:endParaRPr lang="it-IT" sz="1100" b="1" kern="1200" dirty="0" smtClean="0">
                        <a:latin typeface="+mn-lt"/>
                      </a:endParaRPr>
                    </a:p>
                  </a:txBody>
                  <a:tcPr anchor="ct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00" b="0" kern="1200" dirty="0" smtClean="0">
                          <a:latin typeface="+mn-lt"/>
                        </a:rPr>
                        <a:t>Il Decreto del Ministero Economia e Finanze del 27/3/2013 </a:t>
                      </a:r>
                      <a:r>
                        <a:rPr lang="it-IT" sz="1000" b="0" dirty="0" smtClean="0"/>
                        <a:t>ha disciplinato i criteri e le modalità per la predisposizione, in aggiunta del preventivo economico, del budget economico delle Amministrazioni pubbliche in contabilità civilistica, tra cui le Camere di Commercio. Esso ha definito gli </a:t>
                      </a:r>
                      <a:r>
                        <a:rPr lang="it-IT" sz="1000" b="1" dirty="0" smtClean="0"/>
                        <a:t>schemi di programmazione </a:t>
                      </a:r>
                      <a:r>
                        <a:rPr lang="it-IT" sz="1000" b="0" dirty="0" smtClean="0"/>
                        <a:t>delle risorse da adottare  a partire dal 1° settembre 2013. </a:t>
                      </a:r>
                    </a:p>
                  </a:txBody>
                  <a:tcPr anchor="ct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t-IT" sz="1000" b="1" dirty="0" smtClean="0"/>
                        <a:t>Integrazione tra i prospetti contabili già previsti dal DPR 254/2005 e i nuovi prospetti di cui al DM 27.3.2013.</a:t>
                      </a:r>
                      <a:r>
                        <a:rPr lang="it-IT" sz="1000" dirty="0" smtClean="0"/>
                        <a:t> (budget economico pluriennale,</a:t>
                      </a:r>
                      <a:r>
                        <a:rPr lang="it-IT" sz="1000" baseline="0" dirty="0" smtClean="0"/>
                        <a:t> </a:t>
                      </a:r>
                      <a:r>
                        <a:rPr lang="it-IT" sz="1000" dirty="0" smtClean="0"/>
                        <a:t>la relazione illustrativa,</a:t>
                      </a:r>
                      <a:r>
                        <a:rPr lang="it-IT" sz="1000" baseline="0" dirty="0" smtClean="0"/>
                        <a:t> </a:t>
                      </a:r>
                      <a:r>
                        <a:rPr lang="it-IT" sz="1000" dirty="0" smtClean="0"/>
                        <a:t> prospetto delle previsioni di spesa complessiva articolato per missioni e programmi</a:t>
                      </a:r>
                      <a:r>
                        <a:rPr lang="it-IT" sz="1000" baseline="0" dirty="0" smtClean="0"/>
                        <a:t> e </a:t>
                      </a:r>
                      <a:r>
                        <a:rPr lang="it-IT" sz="1000" dirty="0" smtClean="0"/>
                        <a:t>il piano degli indicatori e dei risultati attesi di bilancio).</a:t>
                      </a:r>
                    </a:p>
                    <a:p>
                      <a:pPr algn="just"/>
                      <a:endParaRPr lang="it-IT" sz="1000" dirty="0" smtClean="0">
                        <a:latin typeface="Arial" panose="020B0604020202020204" pitchFamily="34" charset="0"/>
                        <a:cs typeface="Arial" panose="020B0604020202020204" pitchFamily="34" charset="0"/>
                      </a:endParaRPr>
                    </a:p>
                  </a:txBody>
                  <a:tcPr anchor="ctr"/>
                </a:tc>
              </a:tr>
              <a:tr h="758283">
                <a:tc>
                  <a:txBody>
                    <a:bodyPr/>
                    <a:lstStyle/>
                    <a:p>
                      <a:pPr marL="36000" marR="0" lvl="0" indent="0" algn="l" defTabSz="914400" rtl="0" eaLnBrk="1" fontAlgn="auto" latinLnBrk="0" hangingPunct="1">
                        <a:lnSpc>
                          <a:spcPct val="100000"/>
                        </a:lnSpc>
                        <a:spcBef>
                          <a:spcPts val="600"/>
                        </a:spcBef>
                        <a:spcAft>
                          <a:spcPts val="0"/>
                        </a:spcAft>
                        <a:buClrTx/>
                        <a:buSzTx/>
                        <a:buFontTx/>
                        <a:buNone/>
                        <a:tabLst/>
                        <a:defRPr/>
                      </a:pPr>
                      <a:r>
                        <a:rPr lang="it-IT" sz="1100" b="1" kern="1200" baseline="0" dirty="0" smtClean="0">
                          <a:solidFill>
                            <a:schemeClr val="dk1"/>
                          </a:solidFill>
                          <a:latin typeface="+mn-lt"/>
                          <a:ea typeface="+mn-ea"/>
                          <a:cs typeface="+mn-cs"/>
                        </a:rPr>
                        <a:t>Direttive su versamenti insufficienti e di ravvedimento operoso in tema di diritto annuale</a:t>
                      </a:r>
                    </a:p>
                  </a:txBody>
                  <a:tcPr anchor="ctr"/>
                </a:tc>
                <a:tc>
                  <a:txBody>
                    <a:bodyPr/>
                    <a:lstStyle/>
                    <a:p>
                      <a:pPr marL="36000" marR="0" lvl="0" indent="0" algn="just" defTabSz="914400" rtl="0" eaLnBrk="1" fontAlgn="auto" latinLnBrk="0" hangingPunct="1">
                        <a:lnSpc>
                          <a:spcPct val="100000"/>
                        </a:lnSpc>
                        <a:spcBef>
                          <a:spcPts val="600"/>
                        </a:spcBef>
                        <a:spcAft>
                          <a:spcPts val="0"/>
                        </a:spcAft>
                        <a:buClrTx/>
                        <a:buSzTx/>
                        <a:buFontTx/>
                        <a:buNone/>
                        <a:tabLst/>
                        <a:defRPr/>
                      </a:pPr>
                      <a:r>
                        <a:rPr lang="it-IT" sz="1000" b="0" dirty="0" smtClean="0"/>
                        <a:t>Nel secondo semestre 2013 sono state emanate, relativamente al diritto annuale, direttive in materia di versamenti insufficienti e di ravvedimento operoso:</a:t>
                      </a:r>
                    </a:p>
                    <a:p>
                      <a:pPr marL="36000" marR="0" lvl="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mn-lt"/>
                        </a:rPr>
                        <a:t>Circolare 27/E del 2/8/2013 Agenzia delle Entrate</a:t>
                      </a:r>
                    </a:p>
                    <a:p>
                      <a:pPr marL="36000" marR="0" lvl="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mn-lt"/>
                        </a:rPr>
                        <a:t>Nota n. 20922/16.09.2013 di Unioncamere</a:t>
                      </a:r>
                    </a:p>
                    <a:p>
                      <a:pPr marL="36000" marR="0" lvl="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mn-lt"/>
                        </a:rPr>
                        <a:t>Nota n. 172574/22.10.2013 del Ministero dello Sviluppo Economico</a:t>
                      </a:r>
                    </a:p>
                    <a:p>
                      <a:pPr marL="36000" marR="0" lvl="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mn-lt"/>
                        </a:rPr>
                        <a:t>Nota Infocamere n. 54578/12.11201</a:t>
                      </a:r>
                      <a:endParaRPr kumimoji="0" lang="it-IT" sz="1000" b="0" u="none" strike="noStrike" cap="none" normalizeH="0" baseline="0" dirty="0" smtClean="0">
                        <a:ln>
                          <a:noFill/>
                        </a:ln>
                        <a:solidFill>
                          <a:schemeClr val="tx1"/>
                        </a:solidFill>
                        <a:effectLst/>
                        <a:latin typeface="+mn-lt"/>
                        <a:cs typeface="Arial" panose="020B0604020202020204" pitchFamily="34" charset="0"/>
                      </a:endParaRPr>
                    </a:p>
                    <a:p>
                      <a:pPr marL="36000" marR="0" lvl="0" indent="0" algn="just" defTabSz="914400" rtl="0" eaLnBrk="1" fontAlgn="auto" latinLnBrk="0" hangingPunct="1">
                        <a:lnSpc>
                          <a:spcPct val="100000"/>
                        </a:lnSpc>
                        <a:spcBef>
                          <a:spcPts val="600"/>
                        </a:spcBef>
                        <a:spcAft>
                          <a:spcPts val="0"/>
                        </a:spcAft>
                        <a:buClrTx/>
                        <a:buSzTx/>
                        <a:buFontTx/>
                        <a:buNone/>
                        <a:tabLst/>
                        <a:defRPr/>
                      </a:pPr>
                      <a:endParaRPr lang="it-IT" sz="1000" b="0" dirty="0">
                        <a:latin typeface="Arial" panose="020B0604020202020204" pitchFamily="34" charset="0"/>
                        <a:cs typeface="Arial" panose="020B0604020202020204" pitchFamily="34" charset="0"/>
                      </a:endParaRPr>
                    </a:p>
                  </a:txBody>
                  <a:tcPr anchor="ctr"/>
                </a:tc>
                <a:tc>
                  <a:txBody>
                    <a:bodyPr/>
                    <a:lstStyle/>
                    <a:p>
                      <a:pPr algn="just"/>
                      <a:r>
                        <a:rPr lang="it-IT" sz="1000" b="1" dirty="0" smtClean="0"/>
                        <a:t>Aggiornamento</a:t>
                      </a:r>
                      <a:r>
                        <a:rPr lang="it-IT" sz="1000" dirty="0" smtClean="0"/>
                        <a:t> tempestivo</a:t>
                      </a:r>
                      <a:r>
                        <a:rPr lang="it-IT" sz="1000" baseline="0" dirty="0" smtClean="0"/>
                        <a:t> </a:t>
                      </a:r>
                      <a:r>
                        <a:rPr lang="it-IT" sz="1000" b="1" baseline="0" dirty="0" smtClean="0"/>
                        <a:t>del </a:t>
                      </a:r>
                      <a:r>
                        <a:rPr lang="it-IT" sz="1000" b="1" dirty="0" smtClean="0"/>
                        <a:t>Regolamento </a:t>
                      </a:r>
                      <a:r>
                        <a:rPr lang="it-IT" sz="1000" dirty="0" smtClean="0"/>
                        <a:t>interno.</a:t>
                      </a:r>
                    </a:p>
                    <a:p>
                      <a:pPr algn="just"/>
                      <a:r>
                        <a:rPr lang="it-IT" sz="1000" dirty="0" smtClean="0"/>
                        <a:t>Inoltre, vista la comunicazione di </a:t>
                      </a:r>
                      <a:r>
                        <a:rPr lang="it-IT" sz="1000" dirty="0" err="1" smtClean="0"/>
                        <a:t>Equitalia</a:t>
                      </a:r>
                      <a:r>
                        <a:rPr lang="it-IT" sz="1000" dirty="0" smtClean="0"/>
                        <a:t>,</a:t>
                      </a:r>
                      <a:r>
                        <a:rPr lang="it-IT" sz="1000" baseline="0" dirty="0" smtClean="0"/>
                        <a:t> che stabilisce in 9 mesi </a:t>
                      </a:r>
                      <a:r>
                        <a:rPr lang="it-IT" sz="1000" dirty="0" smtClean="0"/>
                        <a:t>il tempo minimo per la notifica delle cartelle esattoriali, risultando a rischio l’emissione del ruolo 2009 limitatamente alle violazioni di incompleto e tardato versamento, è stato </a:t>
                      </a:r>
                      <a:r>
                        <a:rPr lang="it-IT" sz="1000" b="1" dirty="0" smtClean="0"/>
                        <a:t>emesso il ruolo 2009 residuo </a:t>
                      </a:r>
                      <a:r>
                        <a:rPr lang="it-IT" sz="1000" dirty="0" smtClean="0"/>
                        <a:t>con l’ultima data utile del 25 marzo 2014 (con consegna al concessionario avvenuta entro il 15 gennaio 2014),</a:t>
                      </a:r>
                      <a:r>
                        <a:rPr lang="it-IT" sz="1000" baseline="0" dirty="0" smtClean="0"/>
                        <a:t> provvedendo a </a:t>
                      </a:r>
                      <a:r>
                        <a:rPr lang="it-IT" sz="1000" dirty="0" smtClean="0"/>
                        <a:t>verificare e rideterminare manualmente le posizioni interessate. </a:t>
                      </a:r>
                    </a:p>
                    <a:p>
                      <a:pPr algn="just"/>
                      <a:r>
                        <a:rPr lang="it-IT" sz="1000" dirty="0" smtClean="0"/>
                        <a:t>Si è reso inoltre necessario lo </a:t>
                      </a:r>
                      <a:r>
                        <a:rPr lang="it-IT" sz="1000" b="1" dirty="0" smtClean="0"/>
                        <a:t>slittamento dei ruoli successivi al 2009</a:t>
                      </a:r>
                      <a:r>
                        <a:rPr lang="it-IT" sz="1000" dirty="0" smtClean="0"/>
                        <a:t>, anche solo per le tipologie di violazione di omesso versamento (con ripercussioni sul raggiungimento degli obiettivi 2013)</a:t>
                      </a:r>
                      <a:r>
                        <a:rPr lang="it-IT" sz="1000" baseline="0" dirty="0" smtClean="0"/>
                        <a:t> al fine di garantire </a:t>
                      </a:r>
                      <a:r>
                        <a:rPr lang="it-IT" sz="1000" dirty="0" smtClean="0"/>
                        <a:t>la corretta applicazione dell’istituto della continuazione.</a:t>
                      </a:r>
                      <a:endParaRPr lang="it-IT" sz="1000" b="1" dirty="0">
                        <a:latin typeface="Arial" panose="020B0604020202020204" pitchFamily="34" charset="0"/>
                        <a:cs typeface="Arial" panose="020B0604020202020204" pitchFamily="34" charset="0"/>
                      </a:endParaRPr>
                    </a:p>
                  </a:txBody>
                  <a:tcPr anchor="ctr"/>
                </a:tc>
              </a:tr>
              <a:tr h="846749">
                <a:tc>
                  <a:txBody>
                    <a:bodyPr/>
                    <a:lstStyle/>
                    <a:p>
                      <a:pPr marL="36000" marR="0" lvl="0" indent="0" algn="l" defTabSz="9144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it-IT" sz="1100" b="1" dirty="0" smtClean="0"/>
                        <a:t>Obiettivi   di razionalizzazione nelle pubbliche amministrazioni</a:t>
                      </a:r>
                      <a:endParaRPr lang="it-IT" sz="1100" b="1" dirty="0" smtClean="0">
                        <a:latin typeface="+mn-lt"/>
                      </a:endParaRPr>
                    </a:p>
                  </a:txBody>
                  <a:tcPr anchor="ctr"/>
                </a:tc>
                <a:tc>
                  <a:txBody>
                    <a:bodyPr/>
                    <a:lstStyle/>
                    <a:p>
                      <a:pPr marL="3600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it-IT" sz="1000" b="0" dirty="0" smtClean="0">
                          <a:latin typeface="+mn-lt"/>
                        </a:rPr>
                        <a:t>Legge n. 125 del 30/10/2013 di conversione del Decreto-legge 31 agosto 2013, n. 101 </a:t>
                      </a:r>
                      <a:r>
                        <a:rPr lang="it-IT" sz="1000" b="0" dirty="0" smtClean="0"/>
                        <a:t>ha introdotto, per le Camere di Commercio, </a:t>
                      </a:r>
                      <a:r>
                        <a:rPr lang="it-IT" sz="1000" b="1" dirty="0" smtClean="0"/>
                        <a:t>ulteriori limiti e vincoli di spesa</a:t>
                      </a:r>
                      <a:endParaRPr kumimoji="0" lang="it-IT" sz="1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anchor="ctr"/>
                </a:tc>
                <a:tc>
                  <a:txBody>
                    <a:bodyPr/>
                    <a:lstStyle/>
                    <a:p>
                      <a:pPr marL="36000" marR="0" indent="0" algn="just" defTabSz="914400" rtl="0" eaLnBrk="1" fontAlgn="auto" latinLnBrk="0" hangingPunct="1">
                        <a:lnSpc>
                          <a:spcPct val="100000"/>
                        </a:lnSpc>
                        <a:spcBef>
                          <a:spcPts val="0"/>
                        </a:spcBef>
                        <a:spcAft>
                          <a:spcPts val="0"/>
                        </a:spcAft>
                        <a:buClrTx/>
                        <a:buSzTx/>
                        <a:buFontTx/>
                        <a:buNone/>
                        <a:tabLst/>
                        <a:defRPr/>
                      </a:pPr>
                      <a:r>
                        <a:rPr lang="it-IT" sz="1000" dirty="0" smtClean="0"/>
                        <a:t>La manovra ha avuto </a:t>
                      </a:r>
                      <a:r>
                        <a:rPr lang="it-IT" sz="1000" b="1" dirty="0" smtClean="0"/>
                        <a:t>ripercussioni sull'attività camerale </a:t>
                      </a:r>
                      <a:r>
                        <a:rPr lang="it-IT" sz="1000" dirty="0" smtClean="0"/>
                        <a:t>(es. limitazioni per le autovetture).</a:t>
                      </a:r>
                      <a:endParaRPr lang="it-IT" sz="1000" dirty="0" smtClean="0">
                        <a:latin typeface="Arial" panose="020B0604020202020204" pitchFamily="34" charset="0"/>
                        <a:cs typeface="Arial" panose="020B0604020202020204" pitchFamily="34" charset="0"/>
                      </a:endParaRPr>
                    </a:p>
                    <a:p>
                      <a:pPr marL="36000" algn="just"/>
                      <a:endParaRPr lang="it-IT" sz="1000"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290065352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it-IT" sz="2400">
              <a:latin typeface="Times New Roman" panose="02020603050405020304" pitchFamily="18" charset="0"/>
            </a:endParaRPr>
          </a:p>
        </p:txBody>
      </p:sp>
      <p:graphicFrame>
        <p:nvGraphicFramePr>
          <p:cNvPr id="8" name="Tabella 7"/>
          <p:cNvGraphicFramePr>
            <a:graphicFrameLocks noGrp="1"/>
          </p:cNvGraphicFramePr>
          <p:nvPr>
            <p:extLst>
              <p:ext uri="{D42A27DB-BD31-4B8C-83A1-F6EECF244321}">
                <p14:modId xmlns:p14="http://schemas.microsoft.com/office/powerpoint/2010/main" val="1059332174"/>
              </p:ext>
            </p:extLst>
          </p:nvPr>
        </p:nvGraphicFramePr>
        <p:xfrm>
          <a:off x="364273" y="1505413"/>
          <a:ext cx="11463453" cy="1327288"/>
        </p:xfrm>
        <a:graphic>
          <a:graphicData uri="http://schemas.openxmlformats.org/drawingml/2006/table">
            <a:tbl>
              <a:tblPr firstRow="1" firstCol="1" bandRow="1" bandCol="1">
                <a:tableStyleId>{0E3FDE45-AF77-4B5C-9715-49D594BDF05E}</a:tableStyleId>
              </a:tblPr>
              <a:tblGrid>
                <a:gridCol w="1311509"/>
                <a:gridCol w="2537986"/>
                <a:gridCol w="2537986"/>
                <a:gridCol w="2537986"/>
                <a:gridCol w="2537986"/>
              </a:tblGrid>
              <a:tr h="323386">
                <a:tc>
                  <a:txBody>
                    <a:bodyPr/>
                    <a:lstStyle/>
                    <a:p>
                      <a:pPr marL="36000" algn="just">
                        <a:spcBef>
                          <a:spcPts val="600"/>
                        </a:spcBef>
                        <a:spcAft>
                          <a:spcPts val="600"/>
                        </a:spcAft>
                      </a:pPr>
                      <a:r>
                        <a:rPr lang="it-IT" sz="950" dirty="0">
                          <a:effectLst/>
                          <a:latin typeface="+mn-lt"/>
                        </a:rPr>
                        <a:t>Fase </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Punti di forza</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a:effectLst/>
                          <a:latin typeface="+mn-lt"/>
                        </a:rPr>
                        <a:t>Piano di miglioramento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Fatto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latin typeface="+mn-lt"/>
                        </a:rPr>
                        <a:t>Da fare</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r>
              <a:tr h="487829">
                <a:tc rowSpan="2">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r>
                        <a:rPr lang="it-IT" sz="950" dirty="0" smtClean="0">
                          <a:effectLst/>
                          <a:latin typeface="+mn-lt"/>
                        </a:rPr>
                        <a:t>Misurazione e valutazione della performance  individuali e sviluppo delle risorse umane </a:t>
                      </a:r>
                      <a:endParaRPr lang="it-IT" sz="950" kern="1200" dirty="0" smtClean="0">
                        <a:solidFill>
                          <a:schemeClr val="bg1"/>
                        </a:solidFill>
                        <a:latin typeface="+mn-lt"/>
                        <a:ea typeface="Cambria" panose="02040503050406030204" pitchFamily="18" charset="0"/>
                        <a:cs typeface="Arial" panose="020B0604020202020204" pitchFamily="34" charset="0"/>
                      </a:endParaRPr>
                    </a:p>
                  </a:txBody>
                  <a:tcPr marL="44441" marR="44441" marT="0" marB="0" anchor="ctr">
                    <a:solidFill>
                      <a:schemeClr val="accent2"/>
                    </a:solidFill>
                  </a:tcPr>
                </a:tc>
                <a:tc rowSpan="2">
                  <a:txBody>
                    <a:bodyPr/>
                    <a:lstStyle/>
                    <a:p>
                      <a:pPr algn="l">
                        <a:spcBef>
                          <a:spcPts val="300"/>
                        </a:spcBef>
                        <a:spcAft>
                          <a:spcPts val="0"/>
                        </a:spcAft>
                      </a:pPr>
                      <a:r>
                        <a:rPr lang="it-IT" sz="950" dirty="0" smtClean="0">
                          <a:effectLst/>
                          <a:latin typeface="+mn-lt"/>
                        </a:rPr>
                        <a:t>Esplicitazione cause scostamenti e interventi correttivi</a:t>
                      </a:r>
                    </a:p>
                    <a:p>
                      <a:pPr algn="l">
                        <a:spcBef>
                          <a:spcPts val="300"/>
                        </a:spcBef>
                        <a:spcAft>
                          <a:spcPts val="0"/>
                        </a:spcAft>
                      </a:pPr>
                      <a:r>
                        <a:rPr lang="it-IT" sz="950" dirty="0" smtClean="0">
                          <a:effectLst/>
                          <a:latin typeface="+mn-lt"/>
                        </a:rPr>
                        <a:t>Realizzazione di colloqui finali per la comunicazione esiti valutazione ed orientamento azioni future</a:t>
                      </a:r>
                    </a:p>
                  </a:txBody>
                  <a:tcPr marL="44441" marR="44441" marT="0" marB="0" anchor="ctr">
                    <a:noFill/>
                  </a:tcPr>
                </a:tc>
                <a:tc>
                  <a:txBody>
                    <a:bodyPr/>
                    <a:lstStyle/>
                    <a:p>
                      <a:pPr algn="l">
                        <a:spcBef>
                          <a:spcPts val="300"/>
                        </a:spcBef>
                        <a:spcAft>
                          <a:spcPts val="0"/>
                        </a:spcAft>
                      </a:pPr>
                      <a:r>
                        <a:rPr lang="it-IT" sz="950" dirty="0" smtClean="0">
                          <a:effectLst/>
                          <a:latin typeface="+mn-lt"/>
                        </a:rPr>
                        <a:t>Maggiore integrazione performance organizzativa e individuale. </a:t>
                      </a:r>
                      <a:endParaRPr lang="it-IT" sz="950" dirty="0" smtClean="0">
                        <a:solidFill>
                          <a:srgbClr val="5F5748"/>
                        </a:solidFill>
                        <a:effectLst/>
                        <a:latin typeface="+mn-lt"/>
                        <a:ea typeface="Cambria" panose="02040503050406030204" pitchFamily="18" charset="0"/>
                      </a:endParaRPr>
                    </a:p>
                  </a:txBody>
                  <a:tcPr marL="44441" marR="44441" marT="0" marB="0" anchor="ctr">
                    <a:noFill/>
                  </a:tcPr>
                </a:tc>
                <a:tc>
                  <a:txBody>
                    <a:bodyPr/>
                    <a:lstStyle/>
                    <a:p>
                      <a:pPr marL="36000" algn="l">
                        <a:spcBef>
                          <a:spcPts val="300"/>
                        </a:spcBef>
                        <a:spcAft>
                          <a:spcPts val="0"/>
                        </a:spcAft>
                      </a:pPr>
                      <a:endParaRPr lang="it-IT" sz="950" kern="1200" dirty="0" smtClean="0">
                        <a:effectLst/>
                        <a:latin typeface="+mn-lt"/>
                      </a:endParaRPr>
                    </a:p>
                    <a:p>
                      <a:pPr marL="36000" algn="l">
                        <a:spcBef>
                          <a:spcPts val="300"/>
                        </a:spcBef>
                        <a:spcAft>
                          <a:spcPts val="0"/>
                        </a:spcAft>
                      </a:pPr>
                      <a:endParaRPr lang="it-IT" sz="950" kern="1200" dirty="0" smtClean="0">
                        <a:effectLst/>
                        <a:latin typeface="+mn-lt"/>
                      </a:endParaRPr>
                    </a:p>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noFill/>
                  </a:tcPr>
                </a:tc>
              </a:tr>
              <a:tr h="493362">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49" marR="44449" marT="0" marB="0"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900" dirty="0" smtClean="0">
                        <a:solidFill>
                          <a:srgbClr val="5F5748"/>
                        </a:solidFill>
                        <a:effectLst/>
                        <a:latin typeface="Arial" panose="020B0604020202020204" pitchFamily="34" charset="0"/>
                        <a:ea typeface="Cambria" panose="02040503050406030204" pitchFamily="18" charset="0"/>
                      </a:endParaRPr>
                    </a:p>
                  </a:txBody>
                  <a:tcPr marL="44441" marR="44441"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950" dirty="0" smtClean="0">
                          <a:effectLst/>
                          <a:latin typeface="+mn-lt"/>
                        </a:rPr>
                        <a:t>Valutazione Po e dirigenza sulla capacità di differenziare i giudizi.</a:t>
                      </a:r>
                      <a:endParaRPr lang="it-IT" sz="950" dirty="0" smtClean="0">
                        <a:solidFill>
                          <a:srgbClr val="5F5748"/>
                        </a:solidFill>
                        <a:effectLst/>
                        <a:latin typeface="+mn-lt"/>
                        <a:ea typeface="Cambria" panose="02040503050406030204" pitchFamily="18" charset="0"/>
                      </a:endParaRPr>
                    </a:p>
                  </a:txBody>
                  <a:tcPr marL="44441" marR="44441" marT="0" marB="0" anchor="ctr"/>
                </a:tc>
                <a:tc>
                  <a:txBody>
                    <a:bodyPr/>
                    <a:lstStyle/>
                    <a:p>
                      <a:pPr marL="36000" algn="l">
                        <a:spcBef>
                          <a:spcPts val="300"/>
                        </a:spcBef>
                        <a:spcAft>
                          <a:spcPts val="0"/>
                        </a:spcAft>
                      </a:pP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50" kern="1200" dirty="0" smtClean="0">
                        <a:solidFill>
                          <a:srgbClr val="5F5748"/>
                        </a:solidFill>
                        <a:effectLst/>
                        <a:latin typeface="+mn-lt"/>
                        <a:ea typeface="Cambria" panose="02040503050406030204" pitchFamily="18" charset="0"/>
                        <a:cs typeface="+mn-cs"/>
                      </a:endParaRPr>
                    </a:p>
                  </a:txBody>
                  <a:tcPr marL="44441" marR="44441" marT="0" marB="0" anchor="ctr"/>
                </a:tc>
              </a:tr>
            </a:tbl>
          </a:graphicData>
        </a:graphic>
      </p:graphicFrame>
      <p:graphicFrame>
        <p:nvGraphicFramePr>
          <p:cNvPr id="9" name="Tabella 8"/>
          <p:cNvGraphicFramePr>
            <a:graphicFrameLocks noGrp="1"/>
          </p:cNvGraphicFramePr>
          <p:nvPr>
            <p:extLst>
              <p:ext uri="{D42A27DB-BD31-4B8C-83A1-F6EECF244321}">
                <p14:modId xmlns:p14="http://schemas.microsoft.com/office/powerpoint/2010/main" val="3543664743"/>
              </p:ext>
            </p:extLst>
          </p:nvPr>
        </p:nvGraphicFramePr>
        <p:xfrm>
          <a:off x="356840" y="3122339"/>
          <a:ext cx="11526643" cy="2285978"/>
        </p:xfrm>
        <a:graphic>
          <a:graphicData uri="http://schemas.openxmlformats.org/drawingml/2006/table">
            <a:tbl>
              <a:tblPr firstRow="1" firstCol="1" bandRow="1" bandCol="1">
                <a:tableStyleId>{0E3FDE45-AF77-4B5C-9715-49D594BDF05E}</a:tableStyleId>
              </a:tblPr>
              <a:tblGrid>
                <a:gridCol w="1318739"/>
                <a:gridCol w="2551976"/>
                <a:gridCol w="2551976"/>
                <a:gridCol w="2551976"/>
                <a:gridCol w="2551976"/>
              </a:tblGrid>
              <a:tr h="323386">
                <a:tc>
                  <a:txBody>
                    <a:bodyPr/>
                    <a:lstStyle/>
                    <a:p>
                      <a:pPr marL="36000" algn="just">
                        <a:spcBef>
                          <a:spcPts val="600"/>
                        </a:spcBef>
                        <a:spcAft>
                          <a:spcPts val="600"/>
                        </a:spcAft>
                      </a:pPr>
                      <a:r>
                        <a:rPr lang="it-IT" sz="950" dirty="0">
                          <a:effectLst/>
                        </a:rPr>
                        <a:t>Fase </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Punti di forza</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a:effectLst/>
                        </a:rPr>
                        <a:t>Piano di miglioramento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Fatto</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c>
                  <a:txBody>
                    <a:bodyPr/>
                    <a:lstStyle/>
                    <a:p>
                      <a:pPr marL="36000" algn="just">
                        <a:spcBef>
                          <a:spcPts val="600"/>
                        </a:spcBef>
                        <a:spcAft>
                          <a:spcPts val="600"/>
                        </a:spcAft>
                      </a:pPr>
                      <a:r>
                        <a:rPr lang="it-IT" sz="950" dirty="0" smtClean="0">
                          <a:effectLst/>
                        </a:rPr>
                        <a:t>Da fare</a:t>
                      </a:r>
                      <a:endParaRPr lang="it-IT" sz="950" dirty="0">
                        <a:solidFill>
                          <a:schemeClr val="bg1"/>
                        </a:solidFill>
                        <a:effectLst/>
                        <a:latin typeface="+mn-lt"/>
                        <a:ea typeface="Cambria" panose="02040503050406030204" pitchFamily="18" charset="0"/>
                        <a:cs typeface="Arial" panose="020B0604020202020204" pitchFamily="34" charset="0"/>
                      </a:endParaRPr>
                    </a:p>
                  </a:txBody>
                  <a:tcPr marL="44449" marR="44449" marT="0" marB="0" anchor="ctr"/>
                </a:tc>
              </a:tr>
              <a:tr h="344675">
                <a:tc rowSpan="4">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r>
                        <a:rPr lang="it-IT" sz="950" dirty="0" smtClean="0">
                          <a:effectLst/>
                        </a:rPr>
                        <a:t>Rendicontazione interna e esterna</a:t>
                      </a:r>
                      <a:endParaRPr lang="it-IT" sz="950" kern="1200" dirty="0" smtClean="0">
                        <a:solidFill>
                          <a:schemeClr val="bg1"/>
                        </a:solidFill>
                        <a:latin typeface="+mn-lt"/>
                        <a:ea typeface="Cambria" panose="02040503050406030204" pitchFamily="18" charset="0"/>
                        <a:cs typeface="Arial" panose="020B0604020202020204" pitchFamily="34" charset="0"/>
                      </a:endParaRPr>
                    </a:p>
                  </a:txBody>
                  <a:tcPr marL="44458" marR="44458" marT="0" marB="0" anchor="ctr">
                    <a:solidFill>
                      <a:schemeClr val="accent2"/>
                    </a:solidFill>
                  </a:tcPr>
                </a:tc>
                <a:tc>
                  <a:txBody>
                    <a:bodyPr/>
                    <a:lstStyle/>
                    <a:p>
                      <a:pPr algn="l">
                        <a:spcBef>
                          <a:spcPts val="300"/>
                        </a:spcBef>
                        <a:spcAft>
                          <a:spcPts val="300"/>
                        </a:spcAft>
                      </a:pPr>
                      <a:endParaRPr lang="it-IT" sz="950" dirty="0" smtClean="0">
                        <a:solidFill>
                          <a:srgbClr val="5F5748"/>
                        </a:solidFill>
                        <a:effectLst/>
                        <a:latin typeface="+mn-lt"/>
                        <a:ea typeface="Cambria" panose="02040503050406030204" pitchFamily="18" charset="0"/>
                      </a:endParaRPr>
                    </a:p>
                  </a:txBody>
                  <a:tcPr marL="44458" marR="44458" marT="0" marB="0" anchor="ctr">
                    <a:noFill/>
                  </a:tcPr>
                </a:tc>
                <a:tc>
                  <a:txBody>
                    <a:bodyPr/>
                    <a:lstStyle/>
                    <a:p>
                      <a:pPr algn="l">
                        <a:spcBef>
                          <a:spcPts val="300"/>
                        </a:spcBef>
                        <a:spcAft>
                          <a:spcPts val="300"/>
                        </a:spcAft>
                      </a:pPr>
                      <a:r>
                        <a:rPr lang="it-IT" sz="950" dirty="0" smtClean="0">
                          <a:effectLst/>
                        </a:rPr>
                        <a:t>Reporting multilivello con differenti livelli di sintesi. </a:t>
                      </a:r>
                      <a:endParaRPr lang="it-IT" sz="950" dirty="0" smtClean="0">
                        <a:solidFill>
                          <a:srgbClr val="5F5748"/>
                        </a:solidFill>
                        <a:effectLst/>
                        <a:latin typeface="+mn-lt"/>
                        <a:ea typeface="Cambria" panose="02040503050406030204" pitchFamily="18" charset="0"/>
                      </a:endParaRPr>
                    </a:p>
                  </a:txBody>
                  <a:tcPr marL="44458" marR="44458" marT="0" marB="0" anchor="ctr">
                    <a:noFill/>
                  </a:tcPr>
                </a:tc>
                <a:tc>
                  <a:txBody>
                    <a:bodyPr/>
                    <a:lstStyle/>
                    <a:p>
                      <a:pPr marL="36000" algn="l">
                        <a:spcBef>
                          <a:spcPts val="300"/>
                        </a:spcBef>
                        <a:spcAft>
                          <a:spcPts val="300"/>
                        </a:spcAft>
                      </a:pPr>
                      <a:r>
                        <a:rPr lang="it-IT" sz="950" kern="1200" dirty="0" smtClean="0">
                          <a:effectLst/>
                        </a:rPr>
                        <a:t>Report semestrale</a:t>
                      </a:r>
                      <a:r>
                        <a:rPr lang="it-IT" sz="950" kern="1200" baseline="0" dirty="0" smtClean="0">
                          <a:effectLst/>
                        </a:rPr>
                        <a:t> 2013 multilivello </a:t>
                      </a:r>
                      <a:endParaRPr lang="it-IT" sz="950" kern="1200" dirty="0" smtClean="0">
                        <a:solidFill>
                          <a:srgbClr val="5F5748"/>
                        </a:solidFill>
                        <a:effectLst/>
                        <a:latin typeface="+mn-lt"/>
                        <a:ea typeface="Cambria" panose="02040503050406030204" pitchFamily="18" charset="0"/>
                        <a:cs typeface="+mn-cs"/>
                      </a:endParaRPr>
                    </a:p>
                  </a:txBody>
                  <a:tcPr marL="44458" marR="44458" marT="0" marB="0" anchor="ctr">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50" kern="1200" dirty="0" smtClean="0">
                        <a:solidFill>
                          <a:srgbClr val="5F5748"/>
                        </a:solidFill>
                        <a:effectLst/>
                        <a:latin typeface="+mn-lt"/>
                        <a:ea typeface="Cambria" panose="02040503050406030204" pitchFamily="18" charset="0"/>
                        <a:cs typeface="+mn-cs"/>
                      </a:endParaRPr>
                    </a:p>
                  </a:txBody>
                  <a:tcPr marL="44458" marR="44458" marT="0" marB="0" anchor="ctr">
                    <a:noFill/>
                  </a:tcPr>
                </a:tc>
              </a:tr>
              <a:tr h="615165">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58" marR="44458" marT="0" marB="0" anchor="ct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50" dirty="0" smtClean="0">
                        <a:solidFill>
                          <a:srgbClr val="5F5748"/>
                        </a:solidFill>
                        <a:effectLst/>
                        <a:latin typeface="+mn-lt"/>
                        <a:ea typeface="Cambria" panose="02040503050406030204" pitchFamily="18" charset="0"/>
                      </a:endParaRPr>
                    </a:p>
                  </a:txBody>
                  <a:tcPr marL="44458" marR="44458" marT="0" marB="0" anchor="ctr">
                    <a:noFill/>
                  </a:tcP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effectLst/>
                        </a:rPr>
                        <a:t>Integrazione controllo economico-finanziario e relazione performance.</a:t>
                      </a:r>
                      <a:endParaRPr lang="it-IT" sz="950" dirty="0" smtClean="0">
                        <a:solidFill>
                          <a:srgbClr val="5F5748"/>
                        </a:solidFill>
                        <a:effectLst/>
                        <a:latin typeface="+mn-lt"/>
                        <a:ea typeface="Cambria" panose="02040503050406030204" pitchFamily="18" charset="0"/>
                      </a:endParaRPr>
                    </a:p>
                  </a:txBody>
                  <a:tcPr marL="44458" marR="44458" marT="0" marB="0" anchor="ctr"/>
                </a:tc>
                <a:tc>
                  <a:txBody>
                    <a:bodyPr/>
                    <a:lstStyle/>
                    <a:p>
                      <a:pPr marL="36000" marR="0" indent="0" algn="l" defTabSz="914400" rtl="0" eaLnBrk="1" fontAlgn="auto" latinLnBrk="0" hangingPunct="1">
                        <a:lnSpc>
                          <a:spcPct val="100000"/>
                        </a:lnSpc>
                        <a:spcBef>
                          <a:spcPts val="300"/>
                        </a:spcBef>
                        <a:spcAft>
                          <a:spcPts val="300"/>
                        </a:spcAft>
                        <a:buClrTx/>
                        <a:buSzTx/>
                        <a:buFontTx/>
                        <a:buNone/>
                        <a:tabLst/>
                        <a:defRPr/>
                      </a:pPr>
                      <a:r>
                        <a:rPr lang="it-IT" sz="950" kern="1200" dirty="0" smtClean="0">
                          <a:effectLst/>
                        </a:rPr>
                        <a:t>Analisi</a:t>
                      </a:r>
                      <a:r>
                        <a:rPr lang="it-IT" sz="950" kern="1200" baseline="0" dirty="0" smtClean="0">
                          <a:effectLst/>
                        </a:rPr>
                        <a:t> delle risorse economiche(oneri per interventi economici per obiettivo strategico) nella Relazione sulla performance 2012</a:t>
                      </a:r>
                      <a:endParaRPr lang="it-IT" sz="950" kern="1200" dirty="0" smtClean="0">
                        <a:solidFill>
                          <a:srgbClr val="5F5748"/>
                        </a:solidFill>
                        <a:effectLst/>
                        <a:latin typeface="+mn-lt"/>
                        <a:ea typeface="Cambria" panose="02040503050406030204" pitchFamily="18" charset="0"/>
                        <a:cs typeface="+mn-cs"/>
                      </a:endParaRPr>
                    </a:p>
                  </a:txBody>
                  <a:tcPr marL="44458" marR="44458" marT="0" marB="0" anchor="ctr">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50" kern="1200" dirty="0" smtClean="0">
                        <a:solidFill>
                          <a:srgbClr val="5F5748"/>
                        </a:solidFill>
                        <a:effectLst/>
                        <a:latin typeface="+mn-lt"/>
                        <a:ea typeface="Cambria" panose="02040503050406030204" pitchFamily="18" charset="0"/>
                        <a:cs typeface="+mn-cs"/>
                      </a:endParaRPr>
                    </a:p>
                  </a:txBody>
                  <a:tcPr marL="44458" marR="44458" marT="0" marB="0" anchor="ctr"/>
                </a:tc>
              </a:tr>
              <a:tr h="387587">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58" marR="44458" marT="0" marB="0" anchor="ct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50" dirty="0" smtClean="0">
                        <a:solidFill>
                          <a:srgbClr val="5F5748"/>
                        </a:solidFill>
                        <a:effectLst/>
                        <a:latin typeface="+mn-lt"/>
                        <a:ea typeface="Cambria" panose="02040503050406030204" pitchFamily="18" charset="0"/>
                      </a:endParaRPr>
                    </a:p>
                  </a:txBody>
                  <a:tcPr marL="44458" marR="44458" marT="0" marB="0" anchor="ctr">
                    <a:noFill/>
                  </a:tcP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effectLst/>
                        </a:rPr>
                        <a:t>Modifica alberatura sezione trasparenza del sito.</a:t>
                      </a:r>
                      <a:endParaRPr lang="it-IT" sz="950" dirty="0" smtClean="0">
                        <a:solidFill>
                          <a:srgbClr val="5F5748"/>
                        </a:solidFill>
                        <a:effectLst/>
                        <a:latin typeface="+mn-lt"/>
                        <a:ea typeface="Cambria" panose="02040503050406030204" pitchFamily="18" charset="0"/>
                      </a:endParaRPr>
                    </a:p>
                  </a:txBody>
                  <a:tcPr marL="44458" marR="44458" marT="0" marB="0" anchor="ctr">
                    <a:noFill/>
                  </a:tcPr>
                </a:tc>
                <a:tc>
                  <a:txBody>
                    <a:bodyPr/>
                    <a:lstStyle/>
                    <a:p>
                      <a:pPr marL="36000" marR="0" indent="0" algn="l" defTabSz="914400" rtl="0" eaLnBrk="1" fontAlgn="auto" latinLnBrk="0" hangingPunct="1">
                        <a:lnSpc>
                          <a:spcPct val="100000"/>
                        </a:lnSpc>
                        <a:spcBef>
                          <a:spcPts val="300"/>
                        </a:spcBef>
                        <a:spcAft>
                          <a:spcPts val="300"/>
                        </a:spcAft>
                        <a:buClrTx/>
                        <a:buSzTx/>
                        <a:buFontTx/>
                        <a:buNone/>
                        <a:tabLst/>
                        <a:defRPr/>
                      </a:pPr>
                      <a:r>
                        <a:rPr lang="it-IT" sz="950" kern="1200" dirty="0" smtClean="0">
                          <a:effectLst/>
                        </a:rPr>
                        <a:t>Adeguamento sezione Amministrazione</a:t>
                      </a:r>
                      <a:r>
                        <a:rPr lang="it-IT" sz="950" kern="1200" baseline="0" dirty="0" smtClean="0">
                          <a:effectLst/>
                        </a:rPr>
                        <a:t> trasparente ai sensi del DLGS 33/2013</a:t>
                      </a:r>
                      <a:endParaRPr lang="it-IT" sz="950" kern="1200" baseline="0" dirty="0" smtClean="0">
                        <a:solidFill>
                          <a:srgbClr val="5F5748"/>
                        </a:solidFill>
                        <a:effectLst/>
                        <a:latin typeface="+mn-lt"/>
                        <a:ea typeface="Cambria" panose="02040503050406030204" pitchFamily="18" charset="0"/>
                        <a:cs typeface="+mn-cs"/>
                      </a:endParaRPr>
                    </a:p>
                  </a:txBody>
                  <a:tcPr marL="44458" marR="44458" marT="0" marB="0" anchor="ctr">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50" kern="1200" dirty="0" smtClean="0">
                        <a:solidFill>
                          <a:srgbClr val="5F5748"/>
                        </a:solidFill>
                        <a:effectLst/>
                        <a:latin typeface="+mn-lt"/>
                        <a:ea typeface="Cambria" panose="02040503050406030204" pitchFamily="18" charset="0"/>
                        <a:cs typeface="+mn-cs"/>
                      </a:endParaRPr>
                    </a:p>
                  </a:txBody>
                  <a:tcPr marL="44458" marR="44458" marT="0" marB="0" anchor="ctr">
                    <a:noFill/>
                  </a:tcPr>
                </a:tc>
              </a:tr>
              <a:tr h="615165">
                <a:tc vMerge="1">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00" kern="1200" dirty="0" smtClean="0">
                        <a:solidFill>
                          <a:schemeClr val="bg1"/>
                        </a:solidFill>
                        <a:latin typeface="Arial" panose="020B0604020202020204" pitchFamily="34" charset="0"/>
                        <a:ea typeface="Cambria" panose="02040503050406030204" pitchFamily="18" charset="0"/>
                        <a:cs typeface="Arial" panose="020B0604020202020204" pitchFamily="34" charset="0"/>
                      </a:endParaRPr>
                    </a:p>
                  </a:txBody>
                  <a:tcPr marL="44458" marR="44458" marT="0" marB="0" anchor="ct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endParaRPr lang="it-IT" sz="950" dirty="0" smtClean="0">
                        <a:solidFill>
                          <a:srgbClr val="5F5748"/>
                        </a:solidFill>
                        <a:effectLst/>
                        <a:latin typeface="+mn-lt"/>
                        <a:ea typeface="Cambria" panose="02040503050406030204" pitchFamily="18" charset="0"/>
                      </a:endParaRPr>
                    </a:p>
                  </a:txBody>
                  <a:tcPr marL="44458" marR="44458" marT="0" marB="0" anchor="ctr">
                    <a:noFill/>
                  </a:tcPr>
                </a:tc>
                <a:tc>
                  <a:txBody>
                    <a:bodyPr/>
                    <a:lstStyle/>
                    <a:p>
                      <a:pPr marL="0" marR="0" indent="0" algn="l" defTabSz="914400" rtl="0" eaLnBrk="1" fontAlgn="auto" latinLnBrk="0" hangingPunct="1">
                        <a:lnSpc>
                          <a:spcPct val="100000"/>
                        </a:lnSpc>
                        <a:spcBef>
                          <a:spcPts val="300"/>
                        </a:spcBef>
                        <a:spcAft>
                          <a:spcPts val="300"/>
                        </a:spcAft>
                        <a:buClrTx/>
                        <a:buSzTx/>
                        <a:buFontTx/>
                        <a:buNone/>
                        <a:tabLst/>
                        <a:defRPr/>
                      </a:pPr>
                      <a:r>
                        <a:rPr lang="it-IT" sz="950" dirty="0" smtClean="0">
                          <a:effectLst/>
                        </a:rPr>
                        <a:t>Redazione della Relazione sul funzionamento del sistema dei controlli e del Report di controllo strategico.</a:t>
                      </a:r>
                      <a:endParaRPr lang="it-IT" sz="950" dirty="0" smtClean="0">
                        <a:solidFill>
                          <a:srgbClr val="5F5748"/>
                        </a:solidFill>
                        <a:effectLst/>
                        <a:latin typeface="+mn-lt"/>
                        <a:ea typeface="Cambria" panose="02040503050406030204" pitchFamily="18" charset="0"/>
                      </a:endParaRPr>
                    </a:p>
                  </a:txBody>
                  <a:tcPr marL="44458" marR="44458" marT="0" marB="0" anchor="ctr"/>
                </a:tc>
                <a:tc>
                  <a:txBody>
                    <a:bodyPr/>
                    <a:lstStyle/>
                    <a:p>
                      <a:pPr marL="36000" marR="0" indent="0" algn="l" defTabSz="914400" rtl="0" eaLnBrk="1" fontAlgn="auto" latinLnBrk="0" hangingPunct="1">
                        <a:lnSpc>
                          <a:spcPct val="100000"/>
                        </a:lnSpc>
                        <a:spcBef>
                          <a:spcPts val="300"/>
                        </a:spcBef>
                        <a:spcAft>
                          <a:spcPts val="300"/>
                        </a:spcAft>
                        <a:buClrTx/>
                        <a:buSzTx/>
                        <a:buFontTx/>
                        <a:buNone/>
                        <a:tabLst/>
                        <a:defRPr/>
                      </a:pPr>
                      <a:r>
                        <a:rPr lang="it-IT" sz="950" kern="1200" baseline="0" dirty="0" smtClean="0">
                          <a:effectLst/>
                        </a:rPr>
                        <a:t>Relazione OIV sul funzionamento </a:t>
                      </a:r>
                      <a:r>
                        <a:rPr lang="it-IT" sz="950" dirty="0" smtClean="0">
                          <a:effectLst/>
                        </a:rPr>
                        <a:t>del sistema dei controlli  redatta a maggio 2013 </a:t>
                      </a:r>
                      <a:r>
                        <a:rPr lang="it-IT" sz="950" baseline="0" dirty="0" smtClean="0">
                          <a:effectLst/>
                        </a:rPr>
                        <a:t>e Report OIV di controllo strategico presentato in Giunta a dicembre 2013</a:t>
                      </a:r>
                      <a:endParaRPr lang="it-IT" sz="950" kern="1200" dirty="0" smtClean="0">
                        <a:solidFill>
                          <a:srgbClr val="5F5748"/>
                        </a:solidFill>
                        <a:effectLst/>
                        <a:latin typeface="+mn-lt"/>
                        <a:ea typeface="Cambria" panose="02040503050406030204" pitchFamily="18" charset="0"/>
                        <a:cs typeface="+mn-cs"/>
                      </a:endParaRPr>
                    </a:p>
                  </a:txBody>
                  <a:tcPr marL="44458" marR="44458" marT="0" marB="0" anchor="ctr">
                    <a:noFill/>
                  </a:tcPr>
                </a:tc>
                <a:tc>
                  <a:txBody>
                    <a:bodyPr/>
                    <a:lstStyle/>
                    <a:p>
                      <a:pPr marL="36000" marR="0" indent="0" algn="l" defTabSz="914400" rtl="0" eaLnBrk="1" fontAlgn="auto" latinLnBrk="0" hangingPunct="1">
                        <a:lnSpc>
                          <a:spcPct val="100000"/>
                        </a:lnSpc>
                        <a:spcBef>
                          <a:spcPts val="300"/>
                        </a:spcBef>
                        <a:spcAft>
                          <a:spcPts val="0"/>
                        </a:spcAft>
                        <a:buClrTx/>
                        <a:buSzTx/>
                        <a:buFontTx/>
                        <a:buNone/>
                        <a:tabLst/>
                        <a:defRPr/>
                      </a:pPr>
                      <a:endParaRPr lang="it-IT" sz="950" kern="1200" dirty="0" smtClean="0">
                        <a:solidFill>
                          <a:srgbClr val="5F5748"/>
                        </a:solidFill>
                        <a:effectLst/>
                        <a:latin typeface="+mn-lt"/>
                        <a:ea typeface="Cambria" panose="02040503050406030204" pitchFamily="18" charset="0"/>
                        <a:cs typeface="+mn-cs"/>
                      </a:endParaRPr>
                    </a:p>
                  </a:txBody>
                  <a:tcPr marL="44458" marR="44458" marT="0" marB="0" anchor="ctr"/>
                </a:tc>
              </a:tr>
            </a:tbl>
          </a:graphicData>
        </a:graphic>
      </p:graphicFrame>
      <p:sp>
        <p:nvSpPr>
          <p:cNvPr id="145476" name="Segnaposto numero diapositiva 1"/>
          <p:cNvSpPr>
            <a:spLocks noGrp="1"/>
          </p:cNvSpPr>
          <p:nvPr>
            <p:ph type="sldNum" sz="quarter" idx="12"/>
          </p:nvPr>
        </p:nvSpPr>
        <p:spPr bwMode="auto">
          <a:xfrm>
            <a:off x="10134600" y="6492875"/>
            <a:ext cx="2057400" cy="3651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numCol="1" anchor="t"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AD81447E-7496-4D3E-9299-26794866EAB8}" type="slidenum">
              <a:rPr lang="it-IT" sz="1400">
                <a:latin typeface="Times New Roman" panose="02020603050405020304" pitchFamily="18" charset="0"/>
              </a:rPr>
              <a:pPr>
                <a:lnSpc>
                  <a:spcPct val="100000"/>
                </a:lnSpc>
                <a:spcBef>
                  <a:spcPct val="0"/>
                </a:spcBef>
                <a:buFontTx/>
                <a:buNone/>
              </a:pPr>
              <a:t>90</a:t>
            </a:fld>
            <a:endParaRPr lang="it-IT" sz="1400" dirty="0">
              <a:latin typeface="Times New Roman" panose="02020603050405020304" pitchFamily="18" charset="0"/>
            </a:endParaRPr>
          </a:p>
        </p:txBody>
      </p:sp>
      <p:sp>
        <p:nvSpPr>
          <p:cNvPr id="10"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it-IT" sz="2400">
              <a:latin typeface="Times New Roman" panose="02020603050405020304" pitchFamily="18" charset="0"/>
            </a:endParaRPr>
          </a:p>
        </p:txBody>
      </p:sp>
      <p:sp>
        <p:nvSpPr>
          <p:cNvPr id="11"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pic>
        <p:nvPicPr>
          <p:cNvPr id="13" name="Immagine 7" descr="CAMCOManLOGOn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4273" y="0"/>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o 11"/>
          <p:cNvGrpSpPr/>
          <p:nvPr/>
        </p:nvGrpSpPr>
        <p:grpSpPr>
          <a:xfrm>
            <a:off x="2493963" y="126206"/>
            <a:ext cx="9394602" cy="430429"/>
            <a:chOff x="2341563" y="107618"/>
            <a:chExt cx="9394602" cy="430429"/>
          </a:xfrm>
        </p:grpSpPr>
        <p:sp>
          <p:nvSpPr>
            <p:cNvPr id="17" name="CasellaDiTesto 16"/>
            <p:cNvSpPr txBox="1">
              <a:spLocks noChangeArrowheads="1"/>
            </p:cNvSpPr>
            <p:nvPr/>
          </p:nvSpPr>
          <p:spPr bwMode="auto">
            <a:xfrm>
              <a:off x="2341563" y="107618"/>
              <a:ext cx="92668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18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6. </a:t>
              </a:r>
              <a:r>
                <a:rPr lang="it-IT" sz="1800" b="1" dirty="0">
                  <a:solidFill>
                    <a:srgbClr val="A50021"/>
                  </a:solidFill>
                  <a:latin typeface="Arial" panose="020B0604020202020204" pitchFamily="34" charset="0"/>
                  <a:ea typeface="MS PGothic" panose="020B0600070205080204" pitchFamily="34" charset="-128"/>
                  <a:cs typeface="Arial" panose="020B0604020202020204" pitchFamily="34" charset="0"/>
                </a:rPr>
                <a:t>IL PROCESSO DI REDAZIONE DELLA RELAZIONE SULLA PERFORMANCE</a:t>
              </a:r>
              <a:endParaRPr lang="it-IT" sz="14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18" name="Connettore 1 17"/>
            <p:cNvCxnSpPr/>
            <p:nvPr/>
          </p:nvCxnSpPr>
          <p:spPr>
            <a:xfrm>
              <a:off x="2386364" y="530030"/>
              <a:ext cx="9349801" cy="80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5589601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Immagine 7" descr="CAMCOMan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3914" y="72661"/>
            <a:ext cx="20574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2"/>
          <p:cNvSpPr>
            <a:spLocks noChangeArrowheads="1"/>
          </p:cNvSpPr>
          <p:nvPr/>
        </p:nvSpPr>
        <p:spPr bwMode="auto">
          <a:xfrm>
            <a:off x="1524001"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endParaRPr lang="it-IT" sz="2400"/>
          </a:p>
        </p:txBody>
      </p:sp>
      <p:sp>
        <p:nvSpPr>
          <p:cNvPr id="27654" name="Segnaposto numero diapositiva 1"/>
          <p:cNvSpPr>
            <a:spLocks noGrp="1"/>
          </p:cNvSpPr>
          <p:nvPr>
            <p:ph type="sldNum" sz="quarter" idx="12"/>
          </p:nvPr>
        </p:nvSpPr>
        <p:spPr>
          <a:xfrm>
            <a:off x="9338956" y="6375288"/>
            <a:ext cx="2743200" cy="365125"/>
          </a:xfrm>
          <a:noFill/>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fld id="{86EEE833-B3DB-4E2D-9511-49FDE798ADE6}" type="slidenum">
              <a:rPr lang="it-IT" sz="1400"/>
              <a:pPr>
                <a:spcBef>
                  <a:spcPct val="0"/>
                </a:spcBef>
                <a:buFontTx/>
                <a:buNone/>
              </a:pPr>
              <a:t>91</a:t>
            </a:fld>
            <a:endParaRPr lang="it-IT" sz="1400" dirty="0"/>
          </a:p>
        </p:txBody>
      </p:sp>
      <p:grpSp>
        <p:nvGrpSpPr>
          <p:cNvPr id="6" name="Gruppo 5"/>
          <p:cNvGrpSpPr/>
          <p:nvPr/>
        </p:nvGrpSpPr>
        <p:grpSpPr>
          <a:xfrm>
            <a:off x="2312978" y="198220"/>
            <a:ext cx="9925485" cy="415097"/>
            <a:chOff x="2380814" y="134809"/>
            <a:chExt cx="9266856" cy="415097"/>
          </a:xfrm>
        </p:grpSpPr>
        <p:sp>
          <p:nvSpPr>
            <p:cNvPr id="7" name="CasellaDiTesto 6"/>
            <p:cNvSpPr txBox="1">
              <a:spLocks noChangeArrowheads="1"/>
            </p:cNvSpPr>
            <p:nvPr/>
          </p:nvSpPr>
          <p:spPr bwMode="auto">
            <a:xfrm>
              <a:off x="2380814" y="134809"/>
              <a:ext cx="92668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37931725" indent="-37474525">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50000"/>
                </a:spcBef>
                <a:buNone/>
              </a:pPr>
              <a:r>
                <a:rPr lang="it-IT" sz="1800" b="1" dirty="0" smtClean="0">
                  <a:solidFill>
                    <a:srgbClr val="A50021"/>
                  </a:solidFill>
                  <a:latin typeface="Arial" panose="020B0604020202020204" pitchFamily="34" charset="0"/>
                  <a:ea typeface="MS PGothic" panose="020B0600070205080204" pitchFamily="34" charset="-128"/>
                  <a:cs typeface="Arial" panose="020B0604020202020204" pitchFamily="34" charset="0"/>
                </a:rPr>
                <a:t>ALLEGATI</a:t>
              </a:r>
              <a:endParaRPr lang="it-IT" sz="1800" b="1" dirty="0">
                <a:solidFill>
                  <a:srgbClr val="A50021"/>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8" name="Connettore 1 7"/>
            <p:cNvCxnSpPr/>
            <p:nvPr/>
          </p:nvCxnSpPr>
          <p:spPr>
            <a:xfrm>
              <a:off x="2386364" y="530030"/>
              <a:ext cx="9127695" cy="1987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CasellaDiTesto 2"/>
          <p:cNvSpPr txBox="1"/>
          <p:nvPr/>
        </p:nvSpPr>
        <p:spPr>
          <a:xfrm>
            <a:off x="1003609" y="1483112"/>
            <a:ext cx="780585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t-IT"/>
            </a:defPPr>
            <a:lvl1pPr algn="just">
              <a:lnSpc>
                <a:spcPct val="100000"/>
              </a:lnSpc>
              <a:spcBef>
                <a:spcPts val="300"/>
              </a:spcBef>
              <a:spcAft>
                <a:spcPts val="300"/>
              </a:spcAft>
              <a:buFont typeface="Arial" panose="020B0604020202020204" pitchFamily="34" charset="0"/>
              <a:buNone/>
              <a:tabLst>
                <a:tab pos="457200" algn="l"/>
              </a:tabLst>
              <a:defRPr sz="1100">
                <a:solidFill>
                  <a:srgbClr val="5F5748"/>
                </a:solidFill>
                <a:latin typeface="Arial" panose="020B0604020202020204" pitchFamily="34" charset="0"/>
                <a:ea typeface="Cambria" panose="02040503050406030204" pitchFamily="18" charset="0"/>
                <a:cs typeface="Arial" panose="020B0604020202020204" pitchFamily="34" charset="0"/>
              </a:defRPr>
            </a:lvl1pPr>
            <a:lvl2pPr marL="742950" indent="-285750">
              <a:lnSpc>
                <a:spcPct val="90000"/>
              </a:lnSpc>
              <a:spcBef>
                <a:spcPts val="500"/>
              </a:spcBef>
              <a:buFont typeface="Arial" panose="020B0604020202020204" pitchFamily="34" charset="0"/>
              <a:buChar char="•"/>
              <a:tabLst>
                <a:tab pos="457200" algn="l"/>
              </a:tabLst>
              <a:defRPr sz="2400">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Lst>
              <a:defRPr sz="2000">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Lst>
              <a:defRPr>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Lst>
              <a:defRPr>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Lst>
              <a:defRPr>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Lst>
              <a:defRPr>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Lst>
              <a:defRPr>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Lst>
              <a:defRPr>
                <a:latin typeface="Calibri" panose="020F0502020204030204" pitchFamily="34" charset="0"/>
              </a:defRPr>
            </a:lvl9pPr>
          </a:lstStyle>
          <a:p>
            <a:r>
              <a:rPr lang="it-IT" dirty="0"/>
              <a:t>ALLEGATO A: Obiettivi operativi</a:t>
            </a:r>
          </a:p>
          <a:p>
            <a:r>
              <a:rPr lang="it-IT" dirty="0"/>
              <a:t>ALLEGATO B: Tabella documenti del ciclo di gestione della performance adottati</a:t>
            </a:r>
          </a:p>
        </p:txBody>
      </p:sp>
    </p:spTree>
    <p:extLst>
      <p:ext uri="{BB962C8B-B14F-4D97-AF65-F5344CB8AC3E}">
        <p14:creationId xmlns:p14="http://schemas.microsoft.com/office/powerpoint/2010/main" val="1564485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4850</TotalTime>
  <Words>18405</Words>
  <Application>Microsoft Office PowerPoint</Application>
  <PresentationFormat>Widescreen</PresentationFormat>
  <Paragraphs>3425</Paragraphs>
  <Slides>91</Slides>
  <Notes>7</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91</vt:i4>
      </vt:variant>
    </vt:vector>
  </HeadingPairs>
  <TitlesOfParts>
    <vt:vector size="102" baseType="lpstr">
      <vt:lpstr>MS PGothic</vt:lpstr>
      <vt:lpstr>Arial</vt:lpstr>
      <vt:lpstr>Arial Bold</vt:lpstr>
      <vt:lpstr>Calibri</vt:lpstr>
      <vt:lpstr>Calibri Light</vt:lpstr>
      <vt:lpstr>Cambria</vt:lpstr>
      <vt:lpstr>Symbol</vt:lpstr>
      <vt:lpstr>Times New Roman</vt:lpstr>
      <vt:lpstr>Verdana</vt:lpstr>
      <vt:lpstr>Wingdings</vt:lpstr>
      <vt:lpstr>Personalizza struttura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Giuseppina Pettinari</dc:creator>
  <cp:lastModifiedBy>Giuseppina Pettinari</cp:lastModifiedBy>
  <cp:revision>435</cp:revision>
  <cp:lastPrinted>2014-06-20T12:05:52Z</cp:lastPrinted>
  <dcterms:created xsi:type="dcterms:W3CDTF">2014-02-21T10:25:56Z</dcterms:created>
  <dcterms:modified xsi:type="dcterms:W3CDTF">2014-07-07T09:03:34Z</dcterms:modified>
</cp:coreProperties>
</file>