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3" r:id="rId2"/>
    <p:sldId id="297" r:id="rId3"/>
    <p:sldId id="294" r:id="rId4"/>
    <p:sldId id="295" r:id="rId5"/>
    <p:sldId id="304" r:id="rId6"/>
    <p:sldId id="285" r:id="rId7"/>
    <p:sldId id="291" r:id="rId8"/>
    <p:sldId id="292" r:id="rId9"/>
    <p:sldId id="293" r:id="rId10"/>
    <p:sldId id="338" r:id="rId11"/>
    <p:sldId id="264" r:id="rId12"/>
    <p:sldId id="267" r:id="rId13"/>
    <p:sldId id="274" r:id="rId14"/>
    <p:sldId id="275" r:id="rId15"/>
    <p:sldId id="256" r:id="rId16"/>
    <p:sldId id="287" r:id="rId17"/>
    <p:sldId id="258" r:id="rId18"/>
    <p:sldId id="260" r:id="rId19"/>
    <p:sldId id="288" r:id="rId20"/>
    <p:sldId id="289" r:id="rId21"/>
    <p:sldId id="298" r:id="rId22"/>
    <p:sldId id="301" r:id="rId23"/>
    <p:sldId id="299" r:id="rId24"/>
    <p:sldId id="300" r:id="rId25"/>
    <p:sldId id="262" r:id="rId26"/>
    <p:sldId id="339" r:id="rId27"/>
    <p:sldId id="340" r:id="rId28"/>
    <p:sldId id="303" r:id="rId29"/>
    <p:sldId id="337" r:id="rId3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17CF-9C2E-4598-896B-92EB8B311ABA}" type="datetimeFigureOut">
              <a:rPr lang="it-IT" smtClean="0"/>
              <a:t>30/06/2019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5B084-5423-482F-990C-5A6D00F96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67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773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30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29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87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604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7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4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8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0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ziocontrattipubblici.it/SPInApp/" TargetMode="External"/><Relationship Id="rId2" Type="http://schemas.openxmlformats.org/officeDocument/2006/relationships/hyperlink" Target="http://contrattipubblici.regione.marche.i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ziocontrattipubblici.it/SPInApp/" TargetMode="External"/><Relationship Id="rId2" Type="http://schemas.openxmlformats.org/officeDocument/2006/relationships/hyperlink" Target="http://contrattipubblici.regione.marche.i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.rossi@regione.marche.it" TargetMode="External"/><Relationship Id="rId2" Type="http://schemas.openxmlformats.org/officeDocument/2006/relationships/hyperlink" Target="mailto:assistenza.appalti@sinp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ssimo.reda@regione.marche.i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settiegatti.eu/info/norme/statali/2016_0050.htm#02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AAFD9-DB10-4459-B10D-417FD91D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03075"/>
            <a:ext cx="10777800" cy="1219199"/>
          </a:xfrm>
        </p:spPr>
        <p:txBody>
          <a:bodyPr>
            <a:normAutofit fontScale="90000"/>
          </a:bodyPr>
          <a:lstStyle/>
          <a:p>
            <a:pPr marL="1074738"/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2200" b="1" dirty="0">
                <a:ea typeface="+mn-ea"/>
                <a:cs typeface="+mn-cs"/>
              </a:rPr>
              <a:t>Regione Marche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Giunta Regionale</a:t>
            </a:r>
            <a:br>
              <a:rPr lang="it-IT" sz="2200" dirty="0"/>
            </a:br>
            <a:r>
              <a:rPr lang="it-IT" sz="2200" b="1" dirty="0"/>
              <a:t>Servizio Stazione Unica Appaltante Marche</a:t>
            </a:r>
            <a:br>
              <a:rPr lang="it-IT" sz="2200" b="1" dirty="0"/>
            </a:br>
            <a:r>
              <a:rPr lang="it-IT" sz="2200" b="1" i="1" dirty="0"/>
              <a:t>P.F. Appalto Lavori Pubblici per Giunta ed enti strumentali</a:t>
            </a:r>
            <a:r>
              <a:rPr lang="it-IT" sz="2200" b="1" dirty="0"/>
              <a:t/>
            </a:r>
            <a:br>
              <a:rPr lang="it-IT" sz="2200" b="1" dirty="0"/>
            </a:br>
            <a:r>
              <a:rPr lang="it-IT" sz="5300" dirty="0"/>
              <a:t> </a:t>
            </a:r>
            <a:endParaRPr lang="it-IT" sz="900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2C7FCC5-FDB7-4C7B-B133-DAEA756A7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36782"/>
              </p:ext>
            </p:extLst>
          </p:nvPr>
        </p:nvGraphicFramePr>
        <p:xfrm>
          <a:off x="2024391" y="2828836"/>
          <a:ext cx="68183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3" imgW="6135427" imgH="1101915" progId="Word.Document.12">
                  <p:embed/>
                </p:oleObj>
              </mc:Choice>
              <mc:Fallback>
                <p:oleObj name="Document" r:id="rId3" imgW="6135427" imgH="1101915" progId="Word.Document.12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2C7FCC5-FDB7-4C7B-B133-DAEA756A7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391" y="2828836"/>
                        <a:ext cx="6818312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B65E3100-899E-4FA0-A8B7-80B22045C4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747832"/>
            <a:ext cx="979510" cy="1143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2B9383C-5F4F-4B2E-9B26-071CB064DAFD}"/>
              </a:ext>
            </a:extLst>
          </p:cNvPr>
          <p:cNvSpPr/>
          <p:nvPr/>
        </p:nvSpPr>
        <p:spPr>
          <a:xfrm>
            <a:off x="361362" y="1234911"/>
            <a:ext cx="95798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600" dirty="0"/>
          </a:p>
          <a:p>
            <a:pPr algn="ctr"/>
            <a:endParaRPr lang="it-IT" sz="3600" dirty="0"/>
          </a:p>
          <a:p>
            <a:pPr algn="ctr"/>
            <a:endParaRPr lang="it-IT" sz="3600" dirty="0" smtClean="0">
              <a:solidFill>
                <a:schemeClr val="accent2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t-IT" sz="3600" dirty="0" smtClean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Incontro</a:t>
            </a:r>
            <a:endParaRPr lang="it-IT" sz="3600" dirty="0">
              <a:solidFill>
                <a:schemeClr val="accent2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t-IT" sz="3600" dirty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 Stazione Unica Appaltante della regione Marche </a:t>
            </a:r>
          </a:p>
          <a:p>
            <a:pPr algn="ctr"/>
            <a:r>
              <a:rPr lang="it-IT" sz="3600" dirty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con </a:t>
            </a:r>
          </a:p>
          <a:p>
            <a:pPr algn="ctr"/>
            <a:r>
              <a:rPr lang="it-IT" sz="3600" dirty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le Amministrazioni del territorio regionale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 </a:t>
            </a:r>
          </a:p>
          <a:p>
            <a:r>
              <a:rPr lang="it-IT" dirty="0"/>
              <a:t> </a:t>
            </a:r>
          </a:p>
          <a:p>
            <a:pPr algn="ctr"/>
            <a:endParaRPr lang="it-IT" sz="3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DE45CF-B54C-4C92-898F-F3F9265B89AF}"/>
              </a:ext>
            </a:extLst>
          </p:cNvPr>
          <p:cNvSpPr txBox="1"/>
          <p:nvPr/>
        </p:nvSpPr>
        <p:spPr>
          <a:xfrm>
            <a:off x="301657" y="6042581"/>
            <a:ext cx="1152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9388">
              <a:tabLst>
                <a:tab pos="11340000" algn="r"/>
              </a:tabLst>
            </a:pPr>
            <a:r>
              <a:rPr lang="it-IT" dirty="0"/>
              <a:t>Ancona, 1° luglio 2019 	</a:t>
            </a:r>
          </a:p>
        </p:txBody>
      </p:sp>
    </p:spTree>
    <p:extLst>
      <p:ext uri="{BB962C8B-B14F-4D97-AF65-F5344CB8AC3E}">
        <p14:creationId xmlns:p14="http://schemas.microsoft.com/office/powerpoint/2010/main" val="37464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H="1">
            <a:off x="1636225" y="2421390"/>
            <a:ext cx="1676146" cy="950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761623" y="2478024"/>
            <a:ext cx="0" cy="950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cxnSpLocks/>
          </p:cNvCxnSpPr>
          <p:nvPr/>
        </p:nvCxnSpPr>
        <p:spPr>
          <a:xfrm>
            <a:off x="6836983" y="2421390"/>
            <a:ext cx="1087227" cy="1005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3ECD62D-B66C-45CC-A6D4-974C47B5F64A}"/>
              </a:ext>
            </a:extLst>
          </p:cNvPr>
          <p:cNvGrpSpPr/>
          <p:nvPr/>
        </p:nvGrpSpPr>
        <p:grpSpPr>
          <a:xfrm>
            <a:off x="2732755" y="1086707"/>
            <a:ext cx="4389016" cy="1206631"/>
            <a:chOff x="1282045" y="527901"/>
            <a:chExt cx="10162094" cy="1206631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0F94007-2D12-43B2-A1FB-B127A19C679B}"/>
                </a:ext>
              </a:extLst>
            </p:cNvPr>
            <p:cNvSpPr/>
            <p:nvPr/>
          </p:nvSpPr>
          <p:spPr>
            <a:xfrm>
              <a:off x="1282045" y="527901"/>
              <a:ext cx="10162094" cy="12066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60C00D5C-3B75-4273-B8FE-9E1A5AD36189}"/>
                </a:ext>
              </a:extLst>
            </p:cNvPr>
            <p:cNvSpPr txBox="1"/>
            <p:nvPr/>
          </p:nvSpPr>
          <p:spPr>
            <a:xfrm>
              <a:off x="1489434" y="801278"/>
              <a:ext cx="9641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/>
                <a:t>Sistema SCP</a:t>
              </a:r>
              <a:endParaRPr lang="it-IT" sz="3200" dirty="0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7120A507-07B0-414A-A824-D336A8D81CF4}"/>
              </a:ext>
            </a:extLst>
          </p:cNvPr>
          <p:cNvSpPr/>
          <p:nvPr/>
        </p:nvSpPr>
        <p:spPr>
          <a:xfrm>
            <a:off x="3599058" y="3554623"/>
            <a:ext cx="2422685" cy="1345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519A2BC-2822-4D79-9EE9-B2DA3CECE7EE}"/>
              </a:ext>
            </a:extLst>
          </p:cNvPr>
          <p:cNvSpPr/>
          <p:nvPr/>
        </p:nvSpPr>
        <p:spPr>
          <a:xfrm>
            <a:off x="500597" y="3554623"/>
            <a:ext cx="2422685" cy="1345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D2B79B9-DE0B-4962-88D8-EDFB6FA18233}"/>
              </a:ext>
            </a:extLst>
          </p:cNvPr>
          <p:cNvSpPr/>
          <p:nvPr/>
        </p:nvSpPr>
        <p:spPr>
          <a:xfrm>
            <a:off x="6697519" y="3554623"/>
            <a:ext cx="2422685" cy="1345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2B9CBE-331F-405D-97EA-1D57AD2F2F00}"/>
              </a:ext>
            </a:extLst>
          </p:cNvPr>
          <p:cNvSpPr txBox="1"/>
          <p:nvPr/>
        </p:nvSpPr>
        <p:spPr>
          <a:xfrm>
            <a:off x="418961" y="3904402"/>
            <a:ext cx="242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Bandi/avvisi /esiti</a:t>
            </a:r>
          </a:p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023FE8-BD5E-47CB-877A-BDF6D9B298DD}"/>
              </a:ext>
            </a:extLst>
          </p:cNvPr>
          <p:cNvSpPr txBox="1"/>
          <p:nvPr/>
        </p:nvSpPr>
        <p:spPr>
          <a:xfrm>
            <a:off x="3664739" y="3776555"/>
            <a:ext cx="242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it-IT" dirty="0"/>
              <a:t>Programmazione lavori, beni e </a:t>
            </a:r>
            <a:r>
              <a:rPr lang="it-IT" dirty="0" smtClean="0"/>
              <a:t>servizi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49397C-9822-4EC0-B71E-0FCC83EDBDC4}"/>
              </a:ext>
            </a:extLst>
          </p:cNvPr>
          <p:cNvSpPr txBox="1"/>
          <p:nvPr/>
        </p:nvSpPr>
        <p:spPr>
          <a:xfrm>
            <a:off x="6763200" y="3765903"/>
            <a:ext cx="242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Monitoraggio opere </a:t>
            </a:r>
            <a:r>
              <a:rPr lang="it-IT" dirty="0" smtClean="0"/>
              <a:t>incompiute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60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" y="1664208"/>
            <a:ext cx="4738956" cy="35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04909" y="1772997"/>
            <a:ext cx="3413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L’obiettivo è quello di  realizzare la cooperazione  applicativa SCP/sistemi regionali che ci chiede la norma</a:t>
            </a:r>
          </a:p>
        </p:txBody>
      </p:sp>
    </p:spTree>
    <p:extLst>
      <p:ext uri="{BB962C8B-B14F-4D97-AF65-F5344CB8AC3E}">
        <p14:creationId xmlns:p14="http://schemas.microsoft.com/office/powerpoint/2010/main" val="24140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dirty="0"/>
              <a:t>Cooperazione applicativa </a:t>
            </a:r>
            <a:r>
              <a:rPr lang="it-IT" sz="2000" b="1" dirty="0" smtClean="0"/>
              <a:t>tra </a:t>
            </a:r>
            <a:r>
              <a:rPr lang="it-IT" sz="2000" b="1" dirty="0"/>
              <a:t>la piattaforma nazionale del MIT Servizio Contratti Pubblici (SCP) ed i sistemi </a:t>
            </a:r>
            <a:r>
              <a:rPr lang="it-IT" sz="2000" b="1" dirty="0" smtClean="0"/>
              <a:t>regionali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92" y="3378811"/>
            <a:ext cx="8578833" cy="45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8AF48-DAD9-4E1E-9CD0-EC169A1C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10" y="179946"/>
            <a:ext cx="8921332" cy="615346"/>
          </a:xfrm>
        </p:spPr>
        <p:txBody>
          <a:bodyPr>
            <a:normAutofit fontScale="90000"/>
          </a:bodyPr>
          <a:lstStyle/>
          <a:p>
            <a:r>
              <a:rPr lang="it-IT" dirty="0"/>
              <a:t>Pubblicità atti ex art.29 comma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6794D-AC78-46A8-AD15-0991FF325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3574" y="1949148"/>
            <a:ext cx="431386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Stato attuale dei link sul portale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48E437-B07C-4C97-9291-BBA7512FD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9501" y="1949148"/>
            <a:ext cx="431386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Evoluzione a breve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275246-3705-4A51-9B24-D82475FC3755}"/>
              </a:ext>
            </a:extLst>
          </p:cNvPr>
          <p:cNvSpPr txBox="1"/>
          <p:nvPr/>
        </p:nvSpPr>
        <p:spPr>
          <a:xfrm>
            <a:off x="190982" y="798717"/>
            <a:ext cx="10122060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600" dirty="0"/>
              <a:t>Art. 29 c.2: </a:t>
            </a:r>
            <a:r>
              <a:rPr lang="it-IT" sz="1600" b="1" dirty="0">
                <a:solidFill>
                  <a:srgbClr val="FF0000"/>
                </a:solidFill>
              </a:rPr>
              <a:t>Gli atti di cui al comma 1 sono altresì pubblicati sul sito del Ministero delle Infrastrutture e dei trasporti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e sulla piattaforma digitale istituita presso l’ANAC,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b="1" dirty="0">
                <a:solidFill>
                  <a:srgbClr val="FF0000"/>
                </a:solidFill>
              </a:rPr>
              <a:t>anche tramite i sistemi informatizzati regionali di cui al comma 4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e le piattaforme regionali di e-procurement interconnesse tramite cooperazione applicativa.</a:t>
            </a:r>
            <a:endParaRPr lang="it-IT" sz="1600" i="1" dirty="0"/>
          </a:p>
        </p:txBody>
      </p:sp>
      <p:pic>
        <p:nvPicPr>
          <p:cNvPr id="9" name="Immagine 9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A00BD713-3C6D-4811-AF58-6DB41EB5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39" y="2250554"/>
            <a:ext cx="3402299" cy="4017044"/>
          </a:xfrm>
          <a:prstGeom prst="rect">
            <a:avLst/>
          </a:prstGeom>
        </p:spPr>
      </p:pic>
      <p:pic>
        <p:nvPicPr>
          <p:cNvPr id="11" name="Immagine 11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14779D91-1219-4C80-8897-566A40409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6" y="5421116"/>
            <a:ext cx="2743200" cy="1414021"/>
          </a:xfrm>
          <a:prstGeom prst="rect">
            <a:avLst/>
          </a:prstGeom>
        </p:spPr>
      </p:pic>
      <p:pic>
        <p:nvPicPr>
          <p:cNvPr id="13" name="Immagine 13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CAA5F204-2A82-4B4C-B7BB-88F5D4FD3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438" y="2250554"/>
            <a:ext cx="3410886" cy="40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1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06493B6E-77BD-4F30-A2A2-D84D26AB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963" y="2205191"/>
            <a:ext cx="3300496" cy="3969763"/>
          </a:xfrm>
          <a:prstGeom prst="rect">
            <a:avLst/>
          </a:prstGeom>
        </p:spPr>
      </p:pic>
      <p:pic>
        <p:nvPicPr>
          <p:cNvPr id="5" name="Immagine 8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FC29EFB7-FFB3-476A-BD93-0265BB43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52" y="2205191"/>
            <a:ext cx="3386910" cy="402526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FC8AF48-DAD9-4E1E-9CD0-EC169A1C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1" y="132186"/>
            <a:ext cx="11766774" cy="615346"/>
          </a:xfrm>
        </p:spPr>
        <p:txBody>
          <a:bodyPr>
            <a:noAutofit/>
          </a:bodyPr>
          <a:lstStyle/>
          <a:p>
            <a:r>
              <a:rPr lang="it-IT" sz="3200" dirty="0"/>
              <a:t>Redazione e pubblicazione programmi ex art.21 comma 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6794D-AC78-46A8-AD15-0991FF325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799" y="1961092"/>
            <a:ext cx="431386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Stato attuale dei link sul portale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48E437-B07C-4C97-9291-BBA7512FD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1202" y="1961092"/>
            <a:ext cx="431386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Evoluzione a breve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275246-3705-4A51-9B24-D82475FC3755}"/>
              </a:ext>
            </a:extLst>
          </p:cNvPr>
          <p:cNvSpPr txBox="1"/>
          <p:nvPr/>
        </p:nvSpPr>
        <p:spPr>
          <a:xfrm>
            <a:off x="118714" y="881752"/>
            <a:ext cx="10527173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600" dirty="0"/>
              <a:t>Art.21 c.7. </a:t>
            </a:r>
            <a:r>
              <a:rPr lang="it-IT" sz="1600" dirty="0">
                <a:solidFill>
                  <a:srgbClr val="FF0000"/>
                </a:solidFill>
              </a:rPr>
              <a:t>Il </a:t>
            </a:r>
            <a:r>
              <a:rPr lang="it-IT" sz="1600" b="1" dirty="0">
                <a:solidFill>
                  <a:srgbClr val="FF0000"/>
                </a:solidFill>
              </a:rPr>
              <a:t>programma biennale degli acquisti di beni e servizi e il programma triennale dei lavori pubblici, </a:t>
            </a:r>
            <a:r>
              <a:rPr lang="it-IT" sz="1600" b="1" dirty="0" err="1">
                <a:solidFill>
                  <a:srgbClr val="FF0000"/>
                </a:solidFill>
              </a:rPr>
              <a:t>nonche</a:t>
            </a:r>
            <a:r>
              <a:rPr lang="it-IT" sz="1600" b="1" dirty="0">
                <a:solidFill>
                  <a:srgbClr val="FF0000"/>
                </a:solidFill>
              </a:rPr>
              <a:t>' i relativi aggiornamenti annuali sono pubblicati</a:t>
            </a:r>
            <a:r>
              <a:rPr lang="it-IT" sz="1600" dirty="0">
                <a:solidFill>
                  <a:srgbClr val="000000"/>
                </a:solidFill>
              </a:rPr>
              <a:t> sul profilo del committente, </a:t>
            </a:r>
            <a:r>
              <a:rPr lang="it-IT" sz="1600" b="1" dirty="0">
                <a:solidFill>
                  <a:srgbClr val="FF0000"/>
                </a:solidFill>
              </a:rPr>
              <a:t>sul sito informatico del Ministero delle infrastrutture e dei trasporti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/>
              <a:t>e </a:t>
            </a:r>
            <a:r>
              <a:rPr lang="it-IT" sz="1600" dirty="0">
                <a:solidFill>
                  <a:srgbClr val="000000"/>
                </a:solidFill>
              </a:rPr>
              <a:t>dell'Osservatorio di cui all'articolo 213</a:t>
            </a:r>
            <a:r>
              <a:rPr lang="it-IT" sz="1600" dirty="0"/>
              <a:t>,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>
                <a:solidFill>
                  <a:srgbClr val="FF0000"/>
                </a:solidFill>
              </a:rPr>
              <a:t>anche tramite i sistemi informatizzati delle regioni e delle provincie autonome di cui all'articolo 29, comma 4.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sz="1600" dirty="0"/>
          </a:p>
        </p:txBody>
      </p:sp>
      <p:pic>
        <p:nvPicPr>
          <p:cNvPr id="11" name="Immagine 11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14779D91-1219-4C80-8897-566A40409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52" y="5390225"/>
            <a:ext cx="27432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1359" y="1692275"/>
            <a:ext cx="9363856" cy="2985528"/>
          </a:xfrm>
        </p:spPr>
        <p:txBody>
          <a:bodyPr>
            <a:normAutofit fontScale="90000"/>
          </a:bodyPr>
          <a:lstStyle/>
          <a:p>
            <a:pPr marL="3413125" algn="l"/>
            <a:r>
              <a:rPr lang="it-IT" dirty="0"/>
              <a:t/>
            </a:r>
            <a:br>
              <a:rPr lang="it-IT" dirty="0"/>
            </a:br>
            <a:r>
              <a:rPr lang="it-IT" dirty="0"/>
              <a:t>Regione Marche</a:t>
            </a:r>
            <a:br>
              <a:rPr lang="it-IT" dirty="0"/>
            </a:br>
            <a:r>
              <a:rPr lang="it-IT" sz="4400" dirty="0"/>
              <a:t>CRONOPROGRAMMA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7803"/>
            <a:ext cx="9144000" cy="165576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89004D-1CE7-4D58-A30A-B09FE9580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6"/>
          <a:stretch/>
        </p:blipFill>
        <p:spPr>
          <a:xfrm>
            <a:off x="937993" y="1843968"/>
            <a:ext cx="3905250" cy="38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prima del 1/10/2018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SA del territorio marchigiano pubblicavano avvisi bandi esiti e programmazioni biennale e triennale sul vecchio sistema informativo BAND/PROG dell’osservatorio regionale sul sito:  </a:t>
            </a:r>
            <a:r>
              <a:rPr lang="it-IT" u="sng" dirty="0">
                <a:hlinkClick r:id="rId2"/>
              </a:rPr>
              <a:t>http://contrattipubblici.regione.marche.it/</a:t>
            </a:r>
            <a:r>
              <a:rPr lang="it-IT" dirty="0"/>
              <a:t> </a:t>
            </a:r>
          </a:p>
          <a:p>
            <a:r>
              <a:rPr lang="it-IT" dirty="0"/>
              <a:t>o alternativamente direttamente su sito web SCP del MIT: </a:t>
            </a:r>
            <a:r>
              <a:rPr lang="it-IT" u="sng" dirty="0">
                <a:hlinkClick r:id="rId3"/>
              </a:rPr>
              <a:t>https://www.serviziocontrattipubblici.it/SPInApp/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7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dal 1/10/2018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La Regione Marche ha realizzato la nuova versione software del sistema informativo dell’osservatorio regionale BAND/PROG predisposto per la cooperazione applicativa con il MIT.</a:t>
            </a:r>
          </a:p>
          <a:p>
            <a:pPr algn="just"/>
            <a:r>
              <a:rPr lang="it-IT" dirty="0" smtClean="0"/>
              <a:t>Da </a:t>
            </a:r>
            <a:r>
              <a:rPr lang="it-IT" dirty="0"/>
              <a:t>tale data Le SA del territorio marchigiano pubblicano avvisi bandi esiti e programmazioni biennale e triennale sul “nuovo” sistema Regionale BAND/PROG (sul sito dell’osservatorio regionale) e tramite la cooperazione applicativa trasmettono i dati al servizio prototipale SCP del MIT </a:t>
            </a:r>
          </a:p>
          <a:p>
            <a:pPr algn="just"/>
            <a:r>
              <a:rPr lang="it-IT" dirty="0" smtClean="0"/>
              <a:t>Alternativamente </a:t>
            </a:r>
            <a:r>
              <a:rPr lang="it-IT" dirty="0"/>
              <a:t>le SA possono ancora pubblicare tali dati direttamente su sito web SCP del MIT </a:t>
            </a:r>
          </a:p>
          <a:p>
            <a:pPr algn="just"/>
            <a:r>
              <a:rPr lang="it-IT" dirty="0" smtClean="0"/>
              <a:t>Il </a:t>
            </a:r>
            <a:r>
              <a:rPr lang="it-IT" dirty="0"/>
              <a:t>nuovo software regionale è predisposto per ricevere mediate la pubblicazione della programmazione triennale anche l’elenco delle opere incompiute.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71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dal 1/7/2019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Da tale data il  MIT ufficializza l’attivazione cooperazione applicativa del proprio sistema SCP. Da questo momento in poi le Regioni potranno ufficialmente decidere l’attivazione della propria cooperazione applicativa.</a:t>
            </a:r>
          </a:p>
          <a:p>
            <a:pPr algn="just"/>
            <a:r>
              <a:rPr lang="it-IT" dirty="0"/>
              <a:t> Le SA del territorio marchigiano  continuano a pubblicare avvisi bandi esiti e programmazioni biennale e triennale sul “nuovo” sistema Regionale BAND/PROG e tramite la cooperazione applicativa trasmettono i dati al servizio SCP del MIT </a:t>
            </a:r>
          </a:p>
          <a:p>
            <a:pPr algn="just"/>
            <a:r>
              <a:rPr lang="it-IT" dirty="0" smtClean="0"/>
              <a:t>Alternativamente </a:t>
            </a:r>
            <a:r>
              <a:rPr lang="it-IT" dirty="0"/>
              <a:t>le SA possono in teoria (sconsigliato) ancora pubblicare direttamente su sito web SCP del MIT.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28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dal 1/10/2019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Da tale data la Regione Marche aderisce ufficialmente alla cooperazione applicativa tra il servizio SCP MIT e il proprio sistema informativo  regionale (nuovo sistema BAND/PROG) </a:t>
            </a:r>
          </a:p>
          <a:p>
            <a:r>
              <a:rPr lang="it-IT" dirty="0"/>
              <a:t>Secondo le nuove specifiche del MIT le SA del territorio marchigiano </a:t>
            </a:r>
            <a:r>
              <a:rPr lang="it-IT" b="1" u="sng" dirty="0">
                <a:solidFill>
                  <a:srgbClr val="FF0000"/>
                </a:solidFill>
              </a:rPr>
              <a:t>non potranno più pubblicare avvisi bandi esiti e programmazioni biennale e triennale direttamente su sito web SCP del MIT</a:t>
            </a:r>
            <a:r>
              <a:rPr lang="it-IT" dirty="0"/>
              <a:t> ma solo tramite  il “nuovo” sistema Regionale BAND/PROG. </a:t>
            </a:r>
          </a:p>
          <a:p>
            <a:r>
              <a:rPr lang="it-IT" dirty="0"/>
              <a:t>Tale sistema  trasmetterà in cooperazione applicativa i dati al servizio SCP del MIT secondo le specifiche previste. </a:t>
            </a:r>
          </a:p>
          <a:p>
            <a:r>
              <a:rPr lang="it-IT" dirty="0"/>
              <a:t> Le SA marchigiane a valenza nazionale dovranno pubblicare direttamente su sito web SCP del MIT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93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AAFD9-DB10-4459-B10D-417FD91D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91127"/>
            <a:ext cx="10777800" cy="1219199"/>
          </a:xfrm>
        </p:spPr>
        <p:txBody>
          <a:bodyPr>
            <a:normAutofit/>
          </a:bodyPr>
          <a:lstStyle/>
          <a:p>
            <a:pPr marL="1074738"/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/>
              <a:t/>
            </a:r>
            <a:br>
              <a:rPr lang="it-IT" sz="1600" b="1" dirty="0"/>
            </a:br>
            <a:endParaRPr lang="it-IT" sz="900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2C7FCC5-FDB7-4C7B-B133-DAEA756A728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24391" y="2828836"/>
          <a:ext cx="68183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Document" r:id="rId3" imgW="6135427" imgH="1101915" progId="Word.Document.12">
                  <p:embed/>
                </p:oleObj>
              </mc:Choice>
              <mc:Fallback>
                <p:oleObj name="Document" r:id="rId3" imgW="6135427" imgH="1101915" progId="Word.Document.12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2C7FCC5-FDB7-4C7B-B133-DAEA756A7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391" y="2828836"/>
                        <a:ext cx="6818312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32B9383C-5F4F-4B2E-9B26-071CB064DAFD}"/>
              </a:ext>
            </a:extLst>
          </p:cNvPr>
          <p:cNvSpPr/>
          <p:nvPr/>
        </p:nvSpPr>
        <p:spPr>
          <a:xfrm>
            <a:off x="199292" y="1234911"/>
            <a:ext cx="9525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Sblocca cantieri: cosa cambia nella normativa dei contratti pubblici e in quella del Sisma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Presentazione della pianificazione delle attività del Soggetto Aggregatore per il 2019 e il 2020: obiettivi e metodologie di collaborazione per la raccolta dei fabbisogni specifici delle gare 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Cooperazione applicativa tra la piattaforma nazionale del MIT Servizio Contratti Pubblici (SCP) ed i sistemi informatizzati regionali per la pubblicazione di bandi, avvisi, esiti di contratti pubblici di lavori, servizi e forniture e dei programmi biennali di acquisti di beni e servizi e dei programmi triennali dei lavori pubblici, e per la rilevazione e la pubblicazione dell’elenco anagrafe delle opere </a:t>
            </a:r>
            <a:r>
              <a:rPr lang="it-IT" b="1" dirty="0" smtClean="0"/>
              <a:t>incompiute </a:t>
            </a:r>
            <a:r>
              <a:rPr lang="it-IT" dirty="0" smtClean="0"/>
              <a:t>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Possibilità per gli Enti del territorio di fruire della piattaforma regionale denominata “GT SUAM” per la gestione telematica delle </a:t>
            </a:r>
            <a:r>
              <a:rPr lang="it-IT" b="1" dirty="0" smtClean="0"/>
              <a:t>gare</a:t>
            </a:r>
            <a:endParaRPr lang="it-IT" dirty="0"/>
          </a:p>
          <a:p>
            <a:pPr algn="ctr"/>
            <a:endParaRPr lang="it-IT" sz="3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DE45CF-B54C-4C92-898F-F3F9265B89AF}"/>
              </a:ext>
            </a:extLst>
          </p:cNvPr>
          <p:cNvSpPr txBox="1"/>
          <p:nvPr/>
        </p:nvSpPr>
        <p:spPr>
          <a:xfrm>
            <a:off x="301657" y="6042581"/>
            <a:ext cx="1152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9388">
              <a:tabLst>
                <a:tab pos="11340000" algn="r"/>
              </a:tabLst>
            </a:pPr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71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FARE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I RUP delle SA e i responsabili della programmazione biennale e triennale degli enti del territorio marchigiano </a:t>
            </a:r>
            <a:r>
              <a:rPr lang="it-IT" b="1" u="sng" dirty="0">
                <a:solidFill>
                  <a:srgbClr val="FF0000"/>
                </a:solidFill>
              </a:rPr>
              <a:t>a valenza regionale che risultino sprovvisti di account</a:t>
            </a:r>
            <a:r>
              <a:rPr lang="it-IT" b="1" dirty="0"/>
              <a:t> </a:t>
            </a:r>
            <a:r>
              <a:rPr lang="it-IT" dirty="0"/>
              <a:t>possono</a:t>
            </a:r>
            <a:r>
              <a:rPr lang="it-IT" b="1" dirty="0"/>
              <a:t> </a:t>
            </a:r>
            <a:r>
              <a:rPr lang="it-IT" dirty="0" smtClean="0"/>
              <a:t>richiederlo </a:t>
            </a:r>
            <a:r>
              <a:rPr lang="it-IT" dirty="0"/>
              <a:t>sul sito dell’osservatorio </a:t>
            </a:r>
            <a:r>
              <a:rPr lang="it-IT" dirty="0" smtClean="0"/>
              <a:t>regionale:  </a:t>
            </a:r>
            <a:r>
              <a:rPr lang="it-IT" dirty="0">
                <a:hlinkClick r:id="rId2"/>
              </a:rPr>
              <a:t>http://contrattipubblici.regione.marche.it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	</a:t>
            </a:r>
            <a:r>
              <a:rPr lang="it-IT" sz="1600" dirty="0" smtClean="0"/>
              <a:t>Eventuale </a:t>
            </a:r>
            <a:r>
              <a:rPr lang="it-IT" sz="1600" dirty="0"/>
              <a:t>supporto tecnico per l’attivazione </a:t>
            </a:r>
            <a:r>
              <a:rPr lang="it-IT" sz="1600" dirty="0" smtClean="0"/>
              <a:t>dell’account:</a:t>
            </a:r>
            <a:endParaRPr lang="it-IT" sz="1600" dirty="0"/>
          </a:p>
          <a:p>
            <a:pPr marL="457200" lvl="1" indent="0" algn="just">
              <a:buNone/>
            </a:pPr>
            <a:r>
              <a:rPr lang="it-IT" dirty="0" smtClean="0"/>
              <a:t>	assitenza.appalti@sinp.net  -	0733 </a:t>
            </a:r>
            <a:r>
              <a:rPr lang="it-IT" dirty="0"/>
              <a:t>280140</a:t>
            </a:r>
          </a:p>
          <a:p>
            <a:pPr algn="just"/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RUP delle SA e i responsabili della programmazione biennale e triennale degli enti </a:t>
            </a:r>
            <a:r>
              <a:rPr lang="it-IT" b="1" u="sng" dirty="0">
                <a:solidFill>
                  <a:srgbClr val="FF0000"/>
                </a:solidFill>
              </a:rPr>
              <a:t>a valenza </a:t>
            </a:r>
            <a:r>
              <a:rPr lang="it-IT" b="1" u="sng" dirty="0" smtClean="0">
                <a:solidFill>
                  <a:srgbClr val="FF0000"/>
                </a:solidFill>
              </a:rPr>
              <a:t>nazionale</a:t>
            </a:r>
            <a:r>
              <a:rPr lang="it-IT" dirty="0" smtClean="0"/>
              <a:t> potranno rivolgersi </a:t>
            </a:r>
            <a:r>
              <a:rPr lang="it-IT" dirty="0"/>
              <a:t>al </a:t>
            </a:r>
            <a:r>
              <a:rPr lang="it-IT" dirty="0" smtClean="0"/>
              <a:t>MIT:</a:t>
            </a:r>
            <a:br>
              <a:rPr lang="it-IT" dirty="0" smtClean="0"/>
            </a:br>
            <a:r>
              <a:rPr lang="it-IT" u="sng" dirty="0" smtClean="0">
                <a:hlinkClick r:id="rId3"/>
              </a:rPr>
              <a:t>https</a:t>
            </a:r>
            <a:r>
              <a:rPr lang="it-IT" u="sng" dirty="0">
                <a:hlinkClick r:id="rId3"/>
              </a:rPr>
              <a:t>://www.serviziocontrattipubblici.it/SPInApp/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2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b="1" dirty="0"/>
              <a:t>Piattaforma regionale di e-procurement GT-SUAM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Per ottemperare agli obblighi cui all’art. 40 del </a:t>
            </a:r>
            <a:r>
              <a:rPr lang="it-IT" sz="2800" dirty="0" err="1"/>
              <a:t>D.Lgs.</a:t>
            </a:r>
            <a:r>
              <a:rPr lang="it-IT" sz="2800" dirty="0"/>
              <a:t> 50/2016, la Regione Marche concede agli Enti del territorio, il RIUSO a titolo gratuito, della propria piattaforma telematica.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678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Piattaforma regionale di e-procurement GT-SUAM</a:t>
            </a:r>
            <a:br>
              <a:rPr lang="it-IT" sz="2800" b="1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SOLUZIONE </a:t>
            </a:r>
            <a:r>
              <a:rPr lang="it-IT" sz="2400" b="1" dirty="0" smtClean="0">
                <a:solidFill>
                  <a:srgbClr val="002060"/>
                </a:solidFill>
              </a:rPr>
              <a:t>1: </a:t>
            </a:r>
            <a:r>
              <a:rPr lang="it-IT" sz="2400" b="1" dirty="0">
                <a:solidFill>
                  <a:srgbClr val="002060"/>
                </a:solidFill>
              </a:rPr>
              <a:t>RIUSO SENZA CONVENZIONE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endParaRPr lang="it-IT" dirty="0"/>
          </a:p>
          <a:p>
            <a:pPr marL="0" indent="0">
              <a:buNone/>
            </a:pPr>
            <a:r>
              <a:rPr lang="it-IT" sz="2400" dirty="0"/>
              <a:t>L’ente può richiedere alla Regione Marche il riuso della piattaforma a completo titolo gratuito gestendosi autonomamente ogni aspetto tecnico e di assistenza sulla stessa.</a:t>
            </a:r>
          </a:p>
        </p:txBody>
      </p:sp>
    </p:spTree>
    <p:extLst>
      <p:ext uri="{BB962C8B-B14F-4D97-AF65-F5344CB8AC3E}">
        <p14:creationId xmlns:p14="http://schemas.microsoft.com/office/powerpoint/2010/main" val="19183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887A6E-93B4-4A74-90DD-92C362A9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Piattaforma regionale di e-procurement GT-SUAM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EDCDCF-590B-45C8-91D0-B2470AB3C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SOLUZIONE 2: SOLUZIONE DI RIUSO CONDIVISA O MINIMA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r>
              <a:rPr lang="it-IT" sz="2400" dirty="0"/>
              <a:t>In tale caso l’Ente riusante usufruisce della piattaforma telematica in modalità ASP utilizzando il sistema regionale.</a:t>
            </a:r>
          </a:p>
          <a:p>
            <a:r>
              <a:rPr lang="it-IT" sz="2400" dirty="0"/>
              <a:t>I costi sono limitati all’assistenza della propria utenza.</a:t>
            </a:r>
          </a:p>
          <a:p>
            <a:r>
              <a:rPr lang="it-IT" sz="2400" dirty="0"/>
              <a:t>Gli Enti del cratere del Sisma potranno usufruire di agevolazioni nei costi dell’assistenza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6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0E485-1509-4458-9CE7-BB22F3FC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Piattaforma regionale di e-procurement GT-SUAM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D864AA-1A48-42A4-8722-1757912B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039"/>
            <a:ext cx="9067800" cy="4351338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SOLUZIONE </a:t>
            </a:r>
            <a:r>
              <a:rPr lang="it-IT" sz="2400" b="1" dirty="0">
                <a:solidFill>
                  <a:srgbClr val="002060"/>
                </a:solidFill>
              </a:rPr>
              <a:t>3: SOLUZIONE DI RIUSO </a:t>
            </a:r>
            <a:r>
              <a:rPr lang="it-IT" sz="2400" b="1" dirty="0" smtClean="0">
                <a:solidFill>
                  <a:srgbClr val="002060"/>
                </a:solidFill>
              </a:rPr>
              <a:t>INDIVIDUALE</a:t>
            </a:r>
          </a:p>
          <a:p>
            <a:pPr marL="0" indent="0">
              <a:buNone/>
            </a:pPr>
            <a:endParaRPr lang="it-IT" b="1" dirty="0"/>
          </a:p>
          <a:p>
            <a:r>
              <a:rPr lang="it-IT" sz="2400" dirty="0"/>
              <a:t>In tale caso l’Ente riusante usufruisce della piattaforma telematica in modalità individuale utilizzando parte delle risorse di calcolo del sistema regionale.</a:t>
            </a:r>
          </a:p>
          <a:p>
            <a:r>
              <a:rPr lang="it-IT" sz="2400" dirty="0"/>
              <a:t>I costi sono più alti ma permettono una personalizzazione e integrazione spinta della piattaforma con il sistema informativo dell’Ente.</a:t>
            </a:r>
          </a:p>
        </p:txBody>
      </p:sp>
    </p:spTree>
    <p:extLst>
      <p:ext uri="{BB962C8B-B14F-4D97-AF65-F5344CB8AC3E}">
        <p14:creationId xmlns:p14="http://schemas.microsoft.com/office/powerpoint/2010/main" val="39068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Integrazione GTSUAM e sistema informativo regionale della rete SCP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RUP della Regione Marche e quelli degli enti che Enti che hanno aderito al  «</a:t>
            </a:r>
            <a:r>
              <a:rPr lang="it-IT" b="1" u="sng" dirty="0" smtClean="0"/>
              <a:t>RIUSO</a:t>
            </a:r>
            <a:r>
              <a:rPr lang="it-IT" dirty="0" smtClean="0"/>
              <a:t>» </a:t>
            </a:r>
            <a:r>
              <a:rPr lang="it-IT" dirty="0"/>
              <a:t>della piattaforma regionale di e-</a:t>
            </a:r>
            <a:r>
              <a:rPr lang="it-IT" dirty="0" err="1"/>
              <a:t>procurement</a:t>
            </a:r>
            <a:r>
              <a:rPr lang="it-IT" dirty="0"/>
              <a:t> </a:t>
            </a:r>
            <a:r>
              <a:rPr lang="it-IT" dirty="0" smtClean="0"/>
              <a:t>GT-SUAM</a:t>
            </a:r>
            <a:r>
              <a:rPr lang="it-IT" b="1" dirty="0" smtClean="0"/>
              <a:t>, </a:t>
            </a:r>
            <a:r>
              <a:rPr lang="it-IT" dirty="0"/>
              <a:t>porranno presto  beneficiare </a:t>
            </a:r>
            <a:r>
              <a:rPr lang="it-IT" dirty="0" smtClean="0"/>
              <a:t>del </a:t>
            </a:r>
            <a:r>
              <a:rPr lang="it-IT" dirty="0"/>
              <a:t>servizio di integrazione fornito dalla medesima per la predisposizione e </a:t>
            </a:r>
            <a:r>
              <a:rPr lang="it-IT" dirty="0" err="1"/>
              <a:t>precaricamento</a:t>
            </a:r>
            <a:r>
              <a:rPr lang="it-IT" dirty="0"/>
              <a:t> dei dati di pubblicazione relativi a avvisi bandi esiti sul sito dell’osservatorio </a:t>
            </a:r>
            <a:r>
              <a:rPr lang="it-IT" dirty="0" smtClean="0"/>
              <a:t>regionale </a:t>
            </a:r>
            <a:r>
              <a:rPr lang="it-IT" dirty="0"/>
              <a:t>(cooperazione applicativa tra GT-SUAM e </a:t>
            </a:r>
            <a:r>
              <a:rPr lang="it-IT" dirty="0" smtClean="0"/>
              <a:t>il sistema informativo regionale BAND/PROG).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Mediante </a:t>
            </a:r>
            <a:r>
              <a:rPr lang="it-IT" dirty="0"/>
              <a:t>tale </a:t>
            </a:r>
            <a:r>
              <a:rPr lang="it-IT" dirty="0" smtClean="0"/>
              <a:t>servizio </a:t>
            </a:r>
            <a:r>
              <a:rPr lang="it-IT" dirty="0"/>
              <a:t>si </a:t>
            </a:r>
            <a:r>
              <a:rPr lang="it-IT" dirty="0" smtClean="0"/>
              <a:t>eviterà </a:t>
            </a:r>
            <a:r>
              <a:rPr lang="it-IT" dirty="0"/>
              <a:t>di dover reinserire  gran parte dei dati già inseriti sulla piattaforma GT-SUAM.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64302" y="4002374"/>
            <a:ext cx="1214203" cy="764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GTSUAM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1770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Integrazione GTSUAM e sistema informativo regionale della rete SCP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RUP della Regione Marche e quelli degli enti che Enti che hanno aderito al  «</a:t>
            </a:r>
            <a:r>
              <a:rPr lang="it-IT" b="1" u="sng" dirty="0" smtClean="0"/>
              <a:t>RIUSO</a:t>
            </a:r>
            <a:r>
              <a:rPr lang="it-IT" dirty="0" smtClean="0"/>
              <a:t>» </a:t>
            </a:r>
            <a:r>
              <a:rPr lang="it-IT" dirty="0"/>
              <a:t>della piattaforma regionale di e-</a:t>
            </a:r>
            <a:r>
              <a:rPr lang="it-IT" dirty="0" err="1"/>
              <a:t>procurement</a:t>
            </a:r>
            <a:r>
              <a:rPr lang="it-IT" dirty="0"/>
              <a:t> </a:t>
            </a:r>
            <a:r>
              <a:rPr lang="it-IT" dirty="0" smtClean="0"/>
              <a:t>GT-SUAM</a:t>
            </a:r>
            <a:r>
              <a:rPr lang="it-IT" b="1" dirty="0" smtClean="0"/>
              <a:t>, </a:t>
            </a:r>
            <a:r>
              <a:rPr lang="it-IT" dirty="0"/>
              <a:t>porranno presto  beneficiare </a:t>
            </a:r>
            <a:r>
              <a:rPr lang="it-IT" dirty="0" smtClean="0"/>
              <a:t>del </a:t>
            </a:r>
            <a:r>
              <a:rPr lang="it-IT" dirty="0"/>
              <a:t>servizio di integrazione fornito dalla medesima per la predisposizione e </a:t>
            </a:r>
            <a:r>
              <a:rPr lang="it-IT" dirty="0" err="1"/>
              <a:t>precaricamento</a:t>
            </a:r>
            <a:r>
              <a:rPr lang="it-IT" dirty="0"/>
              <a:t> dei dati di pubblicazione relativi a avvisi bandi esiti sul sito dell’osservatorio </a:t>
            </a:r>
            <a:r>
              <a:rPr lang="it-IT" dirty="0" smtClean="0"/>
              <a:t>regionale </a:t>
            </a:r>
            <a:r>
              <a:rPr lang="it-IT" dirty="0"/>
              <a:t>(cooperazione applicativa tra GT-SUAM e </a:t>
            </a:r>
            <a:r>
              <a:rPr lang="it-IT" dirty="0" smtClean="0"/>
              <a:t>il sistema informativo regionale BAND/PROG).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Mediante </a:t>
            </a:r>
            <a:r>
              <a:rPr lang="it-IT" dirty="0"/>
              <a:t>tale </a:t>
            </a:r>
            <a:r>
              <a:rPr lang="it-IT" dirty="0" smtClean="0"/>
              <a:t>servizio </a:t>
            </a:r>
            <a:r>
              <a:rPr lang="it-IT" dirty="0"/>
              <a:t>si </a:t>
            </a:r>
            <a:r>
              <a:rPr lang="it-IT" dirty="0" smtClean="0"/>
              <a:t>eviterà </a:t>
            </a:r>
            <a:r>
              <a:rPr lang="it-IT" dirty="0"/>
              <a:t>di dover reinserire  gran parte dei dati già inseriti sulla piattaforma GT-SUAM.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64302" y="4002374"/>
            <a:ext cx="1214203" cy="764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GTSUAM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24300" y="3987384"/>
            <a:ext cx="1597701" cy="764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BAND/PROG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2458387" y="4257207"/>
            <a:ext cx="1334124" cy="29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843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Integrazione GTSUAM e sistema informativo regionale della rete SCP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RUP della Regione Marche e quelli degli enti che Enti che hanno aderito al  «</a:t>
            </a:r>
            <a:r>
              <a:rPr lang="it-IT" b="1" u="sng" dirty="0" smtClean="0"/>
              <a:t>RIUSO</a:t>
            </a:r>
            <a:r>
              <a:rPr lang="it-IT" dirty="0" smtClean="0"/>
              <a:t>» </a:t>
            </a:r>
            <a:r>
              <a:rPr lang="it-IT" dirty="0"/>
              <a:t>della piattaforma regionale di e-</a:t>
            </a:r>
            <a:r>
              <a:rPr lang="it-IT" dirty="0" err="1"/>
              <a:t>procurement</a:t>
            </a:r>
            <a:r>
              <a:rPr lang="it-IT" dirty="0"/>
              <a:t> </a:t>
            </a:r>
            <a:r>
              <a:rPr lang="it-IT" dirty="0" smtClean="0"/>
              <a:t>GT-SUAM</a:t>
            </a:r>
            <a:r>
              <a:rPr lang="it-IT" b="1" dirty="0" smtClean="0"/>
              <a:t>, </a:t>
            </a:r>
            <a:r>
              <a:rPr lang="it-IT" dirty="0"/>
              <a:t>porranno presto  beneficiare </a:t>
            </a:r>
            <a:r>
              <a:rPr lang="it-IT" dirty="0" smtClean="0"/>
              <a:t>del </a:t>
            </a:r>
            <a:r>
              <a:rPr lang="it-IT" dirty="0"/>
              <a:t>servizio di integrazione fornito dalla medesima per la predisposizione e </a:t>
            </a:r>
            <a:r>
              <a:rPr lang="it-IT" dirty="0" err="1"/>
              <a:t>precaricamento</a:t>
            </a:r>
            <a:r>
              <a:rPr lang="it-IT" dirty="0"/>
              <a:t> dei dati di pubblicazione relativi a avvisi bandi esiti sul sito dell’osservatorio </a:t>
            </a:r>
            <a:r>
              <a:rPr lang="it-IT" dirty="0" smtClean="0"/>
              <a:t>regionale </a:t>
            </a:r>
            <a:r>
              <a:rPr lang="it-IT" dirty="0"/>
              <a:t>(cooperazione applicativa tra GT-SUAM e </a:t>
            </a:r>
            <a:r>
              <a:rPr lang="it-IT" dirty="0" smtClean="0"/>
              <a:t>il sistema informativo regionale BAND/PROG).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Mediante </a:t>
            </a:r>
            <a:r>
              <a:rPr lang="it-IT" dirty="0"/>
              <a:t>tale </a:t>
            </a:r>
            <a:r>
              <a:rPr lang="it-IT" dirty="0" smtClean="0"/>
              <a:t>servizio </a:t>
            </a:r>
            <a:r>
              <a:rPr lang="it-IT" dirty="0"/>
              <a:t>si </a:t>
            </a:r>
            <a:r>
              <a:rPr lang="it-IT" dirty="0" smtClean="0"/>
              <a:t>eviterà </a:t>
            </a:r>
            <a:r>
              <a:rPr lang="it-IT" dirty="0"/>
              <a:t>di dover reinserire  gran parte dei dati già inseriti sulla piattaforma GT-SUAM.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64302" y="4002374"/>
            <a:ext cx="1214203" cy="764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GTSUAM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24300" y="3987384"/>
            <a:ext cx="1597701" cy="764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BAND/PROG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167797" y="4004706"/>
            <a:ext cx="1214203" cy="764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SCP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2458387" y="4257207"/>
            <a:ext cx="1334124" cy="29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5677837" y="4219731"/>
            <a:ext cx="1334124" cy="29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203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0E485-1509-4458-9CE7-BB22F3FC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Piattaforma regionale di e-procurement GT-SUAM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D864AA-1A48-42A4-8722-1757912B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0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Per ulteriori informazioni contattare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sz="1600" dirty="0"/>
              <a:t>Informazioni: </a:t>
            </a:r>
            <a:r>
              <a:rPr lang="it-IT" sz="1600" dirty="0" smtClean="0">
                <a:hlinkClick r:id="rId2"/>
              </a:rPr>
              <a:t>assistenza.appalti@sinp.net</a:t>
            </a:r>
            <a:r>
              <a:rPr lang="it-IT" sz="1600" dirty="0" smtClean="0"/>
              <a:t>  </a:t>
            </a:r>
            <a:r>
              <a:rPr lang="it-IT" sz="1600" dirty="0"/>
              <a:t>– 0733.280140</a:t>
            </a:r>
          </a:p>
          <a:p>
            <a:endParaRPr lang="it-IT" sz="1600" dirty="0"/>
          </a:p>
          <a:p>
            <a:r>
              <a:rPr lang="it-IT" sz="1600" dirty="0"/>
              <a:t>Informazioni amministrative sulla </a:t>
            </a:r>
            <a:r>
              <a:rPr lang="it-IT" sz="1600" dirty="0" smtClean="0"/>
              <a:t>convenzione: </a:t>
            </a:r>
            <a:r>
              <a:rPr lang="it-IT" sz="1600" dirty="0" smtClean="0">
                <a:hlinkClick r:id="rId3"/>
              </a:rPr>
              <a:t>elisa.rossi@regione.marche.it</a:t>
            </a:r>
            <a:r>
              <a:rPr lang="it-IT" sz="1600" dirty="0" smtClean="0"/>
              <a:t> </a:t>
            </a:r>
            <a:r>
              <a:rPr lang="it-IT" sz="1600" dirty="0"/>
              <a:t>– 071.8065533</a:t>
            </a:r>
          </a:p>
          <a:p>
            <a:endParaRPr lang="it-IT" sz="1600" dirty="0"/>
          </a:p>
          <a:p>
            <a:r>
              <a:rPr lang="it-IT" sz="1600" dirty="0"/>
              <a:t>Informazioni </a:t>
            </a:r>
            <a:r>
              <a:rPr lang="it-IT" sz="1600" dirty="0" smtClean="0"/>
              <a:t>tecniche-informatiche: </a:t>
            </a:r>
            <a:r>
              <a:rPr lang="it-IT" sz="1600" dirty="0" smtClean="0">
                <a:hlinkClick r:id="rId4"/>
              </a:rPr>
              <a:t>massimo.reda@regione.marche.it</a:t>
            </a:r>
            <a:r>
              <a:rPr lang="it-IT" sz="1600" dirty="0" smtClean="0"/>
              <a:t> </a:t>
            </a:r>
            <a:r>
              <a:rPr lang="it-IT" sz="1600" dirty="0"/>
              <a:t>– 071.8065442</a:t>
            </a:r>
          </a:p>
        </p:txBody>
      </p:sp>
    </p:spTree>
    <p:extLst>
      <p:ext uri="{BB962C8B-B14F-4D97-AF65-F5344CB8AC3E}">
        <p14:creationId xmlns:p14="http://schemas.microsoft.com/office/powerpoint/2010/main" val="33807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2859F-831D-4B10-8687-690B0D826953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26" name="Picture 2" descr="\\172.18.20.207\usershd\mirella.raimondi\Documenti\Personal\picture_MAN_3D_by_MR_Desing\MAN 3D\4-mms.net-mr.designer -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39" y="241235"/>
            <a:ext cx="2828917" cy="28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 rot="449334">
            <a:off x="4110998" y="444790"/>
            <a:ext cx="2360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Grazie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per l’attenzione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55363" y="2755576"/>
            <a:ext cx="8821297" cy="341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S.U.A.M.</a:t>
            </a:r>
            <a:r>
              <a:rPr kumimoji="0" lang="it-IT" sz="5000" b="1" i="0" u="none" strike="noStrike" kern="1200" cap="none" spc="0" normalizeH="0" baseline="0" noProof="0" dirty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it-IT" sz="5000" b="1" i="0" u="none" strike="noStrike" kern="1200" cap="none" spc="0" normalizeH="0" baseline="0" noProof="0" dirty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5000" b="1" dirty="0" smtClean="0">
                <a:solidFill>
                  <a:srgbClr val="918655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Regione Marche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65E3100-899E-4FA0-A8B7-80B22045C4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75" y="5262704"/>
            <a:ext cx="979510" cy="1143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5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F454-1BFE-4C77-9CC5-CF90E2E3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100" b="1" dirty="0"/>
              <a:t>Servizio Contratti Pubblici (SCP) - Cooperazione Applicativa con i sistemi regionali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B17912-D8C8-4DF2-B34C-F2F2E14D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84240"/>
            <a:ext cx="9226062" cy="4667250"/>
          </a:xfrm>
        </p:spPr>
        <p:txBody>
          <a:bodyPr>
            <a:normAutofit/>
          </a:bodyPr>
          <a:lstStyle/>
          <a:p>
            <a:r>
              <a:rPr lang="it-IT" sz="2000" dirty="0"/>
              <a:t>La collaborazione tra il Ministero e le Regioni-Province autonome, grazie anche all’apporto di ITACA, ha messo a punto la piattaforma del Servizio contratti pubblici (SCP).</a:t>
            </a:r>
          </a:p>
          <a:p>
            <a:r>
              <a:rPr lang="it-IT" sz="2000" dirty="0"/>
              <a:t>Il Ministero e gli Osservatori regionali dei contratti pubblici hanno realizzato la cooperazione applicativa tra la piattaforma nazionale ed i sistemi informatizzati regionali. </a:t>
            </a:r>
          </a:p>
          <a:p>
            <a:r>
              <a:rPr lang="it-IT" sz="2000" dirty="0"/>
              <a:t>Alcune Regioni e  Province autonome stanno adeguato i propri sistemi informativi alle specifiche tecniche condivise ed indicate dal Ministero realizzando la piattaforma </a:t>
            </a:r>
            <a:r>
              <a:rPr lang="it-IT" sz="2000" dirty="0" smtClean="0"/>
              <a:t>della </a:t>
            </a:r>
            <a:r>
              <a:rPr lang="it-IT" sz="2000" dirty="0"/>
              <a:t>trasparenza e pubblicità delle procedure di gara e della programmazione.</a:t>
            </a:r>
          </a:p>
          <a:p>
            <a:r>
              <a:rPr lang="it-IT" sz="2000" dirty="0"/>
              <a:t>L’attuazione della cooperazione applicativa tra il sistema nazionale e i sistemi regionali (Sistema a rete SCP) partirà il 1 luglio 2019.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06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F454-1BFE-4C77-9CC5-CF90E2E3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Sistema a rete SCP consentirà: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B17912-D8C8-4DF2-B34C-F2F2E14D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it-IT" sz="2000" dirty="0"/>
              <a:t>di semplificare l’attività delle stazioni appaltanti relativamente agli obblighi informativi previsti dal Codice dei contratti pubblici;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it-IT" sz="2000" dirty="0"/>
          </a:p>
          <a:p>
            <a:pPr lvl="1">
              <a:lnSpc>
                <a:spcPct val="120000"/>
              </a:lnSpc>
            </a:pPr>
            <a:r>
              <a:rPr lang="it-IT" sz="2000" dirty="0"/>
              <a:t> di facilitare l’accesso ai dati relativi ai bandi, avvisi ed esiti di gara, nonché alla programmazione di lavori, beni e servizi delle amministrazioni, assicurandone la massima trasparenza;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it-IT" sz="2000" dirty="0"/>
          </a:p>
          <a:p>
            <a:pPr lvl="1">
              <a:lnSpc>
                <a:spcPct val="120000"/>
              </a:lnSpc>
            </a:pPr>
            <a:r>
              <a:rPr lang="it-IT" sz="2000" dirty="0"/>
              <a:t> di rendere più efficaci gli strumenti di analisi e di valutazione delle politiche pubbliche sugli investimenti.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8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H="1">
            <a:off x="1538135" y="2421390"/>
            <a:ext cx="1676146" cy="950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761623" y="2478024"/>
            <a:ext cx="0" cy="950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cxnSpLocks/>
          </p:cNvCxnSpPr>
          <p:nvPr/>
        </p:nvCxnSpPr>
        <p:spPr>
          <a:xfrm>
            <a:off x="6836983" y="2421390"/>
            <a:ext cx="1087227" cy="1005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3ECD62D-B66C-45CC-A6D4-974C47B5F64A}"/>
              </a:ext>
            </a:extLst>
          </p:cNvPr>
          <p:cNvGrpSpPr/>
          <p:nvPr/>
        </p:nvGrpSpPr>
        <p:grpSpPr>
          <a:xfrm>
            <a:off x="203531" y="1114991"/>
            <a:ext cx="9270253" cy="1206631"/>
            <a:chOff x="1282045" y="527901"/>
            <a:chExt cx="10162094" cy="1206631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0F94007-2D12-43B2-A1FB-B127A19C679B}"/>
                </a:ext>
              </a:extLst>
            </p:cNvPr>
            <p:cNvSpPr/>
            <p:nvPr/>
          </p:nvSpPr>
          <p:spPr>
            <a:xfrm>
              <a:off x="1282045" y="527901"/>
              <a:ext cx="10162094" cy="12066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60C00D5C-3B75-4273-B8FE-9E1A5AD36189}"/>
                </a:ext>
              </a:extLst>
            </p:cNvPr>
            <p:cNvSpPr txBox="1"/>
            <p:nvPr/>
          </p:nvSpPr>
          <p:spPr>
            <a:xfrm>
              <a:off x="1489434" y="801278"/>
              <a:ext cx="9641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/>
                <a:t>Obblighi in materia di pubblicità e trasparenza</a:t>
              </a:r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7120A507-07B0-414A-A824-D336A8D81CF4}"/>
              </a:ext>
            </a:extLst>
          </p:cNvPr>
          <p:cNvSpPr/>
          <p:nvPr/>
        </p:nvSpPr>
        <p:spPr>
          <a:xfrm>
            <a:off x="3599058" y="3554623"/>
            <a:ext cx="2422685" cy="1345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519A2BC-2822-4D79-9EE9-B2DA3CECE7EE}"/>
              </a:ext>
            </a:extLst>
          </p:cNvPr>
          <p:cNvSpPr/>
          <p:nvPr/>
        </p:nvSpPr>
        <p:spPr>
          <a:xfrm>
            <a:off x="500597" y="3554623"/>
            <a:ext cx="2422685" cy="1345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D2B79B9-DE0B-4962-88D8-EDFB6FA18233}"/>
              </a:ext>
            </a:extLst>
          </p:cNvPr>
          <p:cNvSpPr/>
          <p:nvPr/>
        </p:nvSpPr>
        <p:spPr>
          <a:xfrm>
            <a:off x="6697519" y="3554623"/>
            <a:ext cx="2422685" cy="1345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2B9CBE-331F-405D-97EA-1D57AD2F2F00}"/>
              </a:ext>
            </a:extLst>
          </p:cNvPr>
          <p:cNvSpPr txBox="1"/>
          <p:nvPr/>
        </p:nvSpPr>
        <p:spPr>
          <a:xfrm>
            <a:off x="434916" y="3915054"/>
            <a:ext cx="2422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Bandi/avvisi /esiti</a:t>
            </a:r>
          </a:p>
          <a:p>
            <a:pPr algn="ctr"/>
            <a:r>
              <a:rPr lang="it-IT" dirty="0"/>
              <a:t>(Art. 29 comma 2)</a:t>
            </a:r>
          </a:p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023FE8-BD5E-47CB-877A-BDF6D9B298DD}"/>
              </a:ext>
            </a:extLst>
          </p:cNvPr>
          <p:cNvSpPr txBox="1"/>
          <p:nvPr/>
        </p:nvSpPr>
        <p:spPr>
          <a:xfrm>
            <a:off x="3664739" y="3776555"/>
            <a:ext cx="2422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it-IT" dirty="0"/>
              <a:t>Programmazione lavori, beni e servizi</a:t>
            </a:r>
          </a:p>
          <a:p>
            <a:r>
              <a:rPr lang="it-IT" dirty="0"/>
              <a:t>(Art. 21 comma  7)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49397C-9822-4EC0-B71E-0FCC83EDBDC4}"/>
              </a:ext>
            </a:extLst>
          </p:cNvPr>
          <p:cNvSpPr txBox="1"/>
          <p:nvPr/>
        </p:nvSpPr>
        <p:spPr>
          <a:xfrm>
            <a:off x="6763200" y="3765903"/>
            <a:ext cx="2422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Monitoraggio opere incompiute</a:t>
            </a:r>
          </a:p>
          <a:p>
            <a:pPr algn="ctr"/>
            <a:r>
              <a:rPr lang="it-IT" sz="1600" dirty="0"/>
              <a:t>(Art. 21 comma  2 e 7)</a:t>
            </a:r>
          </a:p>
        </p:txBody>
      </p:sp>
    </p:spTree>
    <p:extLst>
      <p:ext uri="{BB962C8B-B14F-4D97-AF65-F5344CB8AC3E}">
        <p14:creationId xmlns:p14="http://schemas.microsoft.com/office/powerpoint/2010/main" val="13371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7E3EE-A017-4703-9BD4-3B9864F8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11" y="609600"/>
            <a:ext cx="8931184" cy="1320800"/>
          </a:xfrm>
        </p:spPr>
        <p:txBody>
          <a:bodyPr>
            <a:normAutofit/>
          </a:bodyPr>
          <a:lstStyle/>
          <a:p>
            <a:r>
              <a:rPr lang="it-IT" sz="3400" dirty="0"/>
              <a:t>Art. 29. (Principi in materia di trasparenza)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3C720A-3DB8-46BD-9F92-A73A69AE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3500" dirty="0"/>
              <a:t>Cosa deve essere </a:t>
            </a:r>
            <a:r>
              <a:rPr lang="it-IT" sz="3500" dirty="0" smtClean="0"/>
              <a:t>pubblicato - comma </a:t>
            </a:r>
            <a:r>
              <a:rPr lang="it-IT" sz="3500" dirty="0"/>
              <a:t>1 </a:t>
            </a:r>
          </a:p>
          <a:p>
            <a:r>
              <a:rPr lang="it-IT" dirty="0"/>
              <a:t>atti relativi alla </a:t>
            </a:r>
            <a:r>
              <a:rPr lang="it-IT" u="sng" dirty="0">
                <a:solidFill>
                  <a:srgbClr val="FF0000"/>
                </a:solidFill>
              </a:rPr>
              <a:t>programmazione</a:t>
            </a:r>
            <a:r>
              <a:rPr lang="it-IT" dirty="0"/>
              <a:t> di lavori, opere, servizi e forniture</a:t>
            </a:r>
          </a:p>
          <a:p>
            <a:r>
              <a:rPr lang="it-IT" u="sng" dirty="0">
                <a:solidFill>
                  <a:srgbClr val="FF0000"/>
                </a:solidFill>
              </a:rPr>
              <a:t>atti relativi alle procedure per l'affidamento di appalti pubblici (avvisi, bandi, esiti)</a:t>
            </a:r>
            <a:r>
              <a:rPr lang="it-IT" dirty="0"/>
              <a:t> di servizi, forniture, lavori e opere, di concorsi pubblici di progettazione, di concorsi di idee e di concessioni, compresi quelli tra enti nell'ambito del settore pubblico di cui all'articolo 5, alla composizione della commissione giudicatrice e ai curricula dei suoi componenti, ove non considerati riservati ai sensi dell'articolo 53 ovvero secretati ai sensi dell'articolo 162, devono essere pubblicati e aggiornati sul profilo del committente, nella sezione “Amministrazione trasparente” con l'applicazione delle disposizioni di cui al decreto legislativo 14 marzo 2013, n. 33.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89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7E3EE-A017-4703-9BD4-3B9864F8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11" y="609600"/>
            <a:ext cx="8841243" cy="1320800"/>
          </a:xfrm>
        </p:spPr>
        <p:txBody>
          <a:bodyPr>
            <a:normAutofit/>
          </a:bodyPr>
          <a:lstStyle/>
          <a:p>
            <a:r>
              <a:rPr lang="it-IT" sz="3400" dirty="0"/>
              <a:t>Art. 29. (Principi in materia di trasparenza)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3C720A-3DB8-46BD-9F92-A73A69AE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3500" dirty="0"/>
              <a:t>Dove deve essere </a:t>
            </a:r>
            <a:r>
              <a:rPr lang="it-IT" sz="3500" dirty="0" smtClean="0"/>
              <a:t>pubblicato - comma </a:t>
            </a:r>
            <a:r>
              <a:rPr lang="it-IT" sz="3500" dirty="0"/>
              <a:t>2</a:t>
            </a:r>
          </a:p>
          <a:p>
            <a:r>
              <a:rPr lang="it-IT" dirty="0"/>
              <a:t>sul sito del Ministero delle infrastrutture e dei trasporti, anche </a:t>
            </a:r>
            <a:r>
              <a:rPr lang="it-IT" u="sng" dirty="0">
                <a:solidFill>
                  <a:srgbClr val="FF0000"/>
                </a:solidFill>
              </a:rPr>
              <a:t>tramite i sistemi informatizzati regionali, di cui al comma 4, e le piattaforme regionali di e-procurement interconnesse tramite cooperazione applicativa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16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7E3EE-A017-4703-9BD4-3B9864F8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11" y="609600"/>
            <a:ext cx="8946174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3800" dirty="0"/>
              <a:t>Art. 29. (Principi in materia di trasparenza)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3C720A-3DB8-46BD-9F92-A73A69AE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6700" dirty="0"/>
              <a:t>Obblighi informativi e di </a:t>
            </a:r>
            <a:r>
              <a:rPr lang="it-IT" sz="6700" dirty="0" smtClean="0"/>
              <a:t>pubblicità -comma </a:t>
            </a:r>
            <a:r>
              <a:rPr lang="it-IT" sz="6700" dirty="0"/>
              <a:t>4</a:t>
            </a:r>
          </a:p>
          <a:p>
            <a:pPr marL="0" indent="0">
              <a:lnSpc>
                <a:spcPct val="100000"/>
              </a:lnSpc>
              <a:buNone/>
            </a:pPr>
            <a:endParaRPr lang="it-IT" sz="5700" dirty="0"/>
          </a:p>
          <a:p>
            <a:r>
              <a:rPr lang="it-IT" sz="4400" dirty="0"/>
              <a:t>Per i contratti e gli </a:t>
            </a:r>
            <a:r>
              <a:rPr lang="it-IT" sz="4400" u="sng" dirty="0">
                <a:solidFill>
                  <a:srgbClr val="FF0000"/>
                </a:solidFill>
              </a:rPr>
              <a:t>investimenti pubblici di competenza regionale o di enti territoriali </a:t>
            </a:r>
            <a:r>
              <a:rPr lang="it-IT" sz="4400" dirty="0"/>
              <a:t>le stazioni appaltanti pubblicano, </a:t>
            </a:r>
            <a:r>
              <a:rPr lang="it-IT" sz="4400" u="sng" dirty="0">
                <a:solidFill>
                  <a:srgbClr val="FF0000"/>
                </a:solidFill>
              </a:rPr>
              <a:t>tramite i sistemi informatizzati regionali e le piattaforme telematiche di e-procurement ad essi interconnesse, garantendo l'interscambio delle informazioni e l'interoperabilità</a:t>
            </a:r>
            <a:r>
              <a:rPr lang="it-IT" sz="4400" dirty="0"/>
              <a:t>, con le banche dati dell'ANAC, del Ministero dell'economia e delle finanze e del Ministero delle infrastrutture e dei trasporti.</a:t>
            </a:r>
          </a:p>
        </p:txBody>
      </p:sp>
    </p:spTree>
    <p:extLst>
      <p:ext uri="{BB962C8B-B14F-4D97-AF65-F5344CB8AC3E}">
        <p14:creationId xmlns:p14="http://schemas.microsoft.com/office/powerpoint/2010/main" val="5387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7E3EE-A017-4703-9BD4-3B9864F8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4" y="500062"/>
            <a:ext cx="8399746" cy="1325563"/>
          </a:xfrm>
        </p:spPr>
        <p:txBody>
          <a:bodyPr>
            <a:normAutofit/>
          </a:bodyPr>
          <a:lstStyle/>
          <a:p>
            <a:pPr algn="ctr"/>
            <a:r>
              <a:rPr lang="it-IT" sz="3400" dirty="0"/>
              <a:t>Art. 21. (Programma degli </a:t>
            </a:r>
            <a:r>
              <a:rPr lang="it-IT" sz="3400" dirty="0" smtClean="0"/>
              <a:t>acquisti</a:t>
            </a:r>
            <a:r>
              <a:rPr lang="it-IT" sz="3400" dirty="0"/>
              <a:t> </a:t>
            </a:r>
            <a:r>
              <a:rPr lang="it-IT" sz="3400" dirty="0" smtClean="0"/>
              <a:t>e </a:t>
            </a:r>
            <a:r>
              <a:rPr lang="it-IT" sz="3400" dirty="0"/>
              <a:t>programmazione dei lavori pubblici)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3C720A-3DB8-46BD-9F92-A73A69AE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comma 2 :  </a:t>
            </a:r>
            <a:r>
              <a:rPr lang="it-IT" u="sng" dirty="0" smtClean="0">
                <a:solidFill>
                  <a:srgbClr val="FF0000"/>
                </a:solidFill>
              </a:rPr>
              <a:t>Le </a:t>
            </a:r>
            <a:r>
              <a:rPr lang="it-IT" u="sng" dirty="0">
                <a:solidFill>
                  <a:srgbClr val="FF0000"/>
                </a:solidFill>
              </a:rPr>
              <a:t>opere pubbliche incompiute sono inserite nella programmazione triennale </a:t>
            </a:r>
            <a:r>
              <a:rPr lang="it-IT" dirty="0"/>
              <a:t>di cui al comma 1, ai fini del loro completamento ovvero per l’individuazione di soluzioni alternative quali il riutilizzo, anche ridimensionato, la cessione a titolo di corrispettivo per la realizzazione di altra opera pubblica, la vendita o la demolizione. </a:t>
            </a: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comma 7 : I</a:t>
            </a:r>
            <a:r>
              <a:rPr lang="it-IT" dirty="0" smtClean="0"/>
              <a:t>l </a:t>
            </a:r>
            <a:r>
              <a:rPr lang="it-IT" dirty="0"/>
              <a:t>programma biennale degli acquisti di beni e servizi e il programma triennale dei lavori pubblici, nonché i relativi aggiornamenti annuali sono pubblicati sul profilo del committente, </a:t>
            </a:r>
            <a:r>
              <a:rPr lang="it-IT" u="sng" dirty="0">
                <a:solidFill>
                  <a:srgbClr val="FF0000"/>
                </a:solidFill>
              </a:rPr>
              <a:t>sul sito informatico del Ministero delle infrastrutture e dei trasporti e dell’Osservatorio di cui all'articolo 213, anche tramite i sistemi informatizzati delle regioni e delle provincie autonome</a:t>
            </a:r>
            <a:r>
              <a:rPr lang="it-IT" dirty="0"/>
              <a:t> di cui all’</a:t>
            </a:r>
            <a:r>
              <a:rPr lang="it-IT" dirty="0">
                <a:hlinkClick r:id="rId2"/>
              </a:rPr>
              <a:t>articolo 29, comma 4</a:t>
            </a:r>
            <a:r>
              <a:rPr lang="it-IT" dirty="0"/>
              <a:t>. </a:t>
            </a:r>
            <a:endParaRPr lang="it-IT" sz="5700" dirty="0"/>
          </a:p>
          <a:p>
            <a:pPr marL="0" indent="0">
              <a:lnSpc>
                <a:spcPct val="100000"/>
              </a:lnSpc>
              <a:buNone/>
            </a:pPr>
            <a:endParaRPr lang="it-IT" dirty="0" smtClean="0"/>
          </a:p>
          <a:p>
            <a:pPr marL="0" indent="0">
              <a:lnSpc>
                <a:spcPct val="100000"/>
              </a:lnSpc>
              <a:buNone/>
            </a:pPr>
            <a:endParaRPr lang="it-IT" sz="5700" dirty="0"/>
          </a:p>
          <a:p>
            <a:pPr marL="0" indent="0">
              <a:lnSpc>
                <a:spcPct val="100000"/>
              </a:lnSpc>
              <a:buNone/>
            </a:pPr>
            <a:endParaRPr lang="it-IT" sz="5700" dirty="0"/>
          </a:p>
        </p:txBody>
      </p:sp>
    </p:spTree>
    <p:extLst>
      <p:ext uri="{BB962C8B-B14F-4D97-AF65-F5344CB8AC3E}">
        <p14:creationId xmlns:p14="http://schemas.microsoft.com/office/powerpoint/2010/main" val="35050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EF63EC82-F06F-44A0-9CD9-D50A7DE1234E}" vid="{B0C5A796-2755-4FBF-BFC3-204371835A5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1806</Words>
  <Application>Microsoft Office PowerPoint</Application>
  <PresentationFormat>Widescreen</PresentationFormat>
  <Paragraphs>156</Paragraphs>
  <Slides>29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Berlin Sans FB</vt:lpstr>
      <vt:lpstr>Calibri</vt:lpstr>
      <vt:lpstr>Trebuchet MS</vt:lpstr>
      <vt:lpstr>Verdana</vt:lpstr>
      <vt:lpstr>Wingdings</vt:lpstr>
      <vt:lpstr>Wingdings 3</vt:lpstr>
      <vt:lpstr>Sfaccettatura</vt:lpstr>
      <vt:lpstr>Document</vt:lpstr>
      <vt:lpstr>  Regione Marche Giunta Regionale Servizio Stazione Unica Appaltante Marche P.F. Appalto Lavori Pubblici per Giunta ed enti strumentali  </vt:lpstr>
      <vt:lpstr>  </vt:lpstr>
      <vt:lpstr>Servizio Contratti Pubblici (SCP) - Cooperazione Applicativa con i sistemi regionali </vt:lpstr>
      <vt:lpstr>Il Sistema a rete SCP consentirà:</vt:lpstr>
      <vt:lpstr>Presentazione standard di PowerPoint</vt:lpstr>
      <vt:lpstr>Art. 29. (Principi in materia di trasparenza) </vt:lpstr>
      <vt:lpstr>Art. 29. (Principi in materia di trasparenza)</vt:lpstr>
      <vt:lpstr> Art. 29. (Principi in materia di trasparenza) </vt:lpstr>
      <vt:lpstr>Art. 21. (Programma degli acquisti e programmazione dei lavori pubblici) </vt:lpstr>
      <vt:lpstr>Presentazione standard di PowerPoint</vt:lpstr>
      <vt:lpstr>Presentazione standard di PowerPoint</vt:lpstr>
      <vt:lpstr>Cooperazione applicativa tra la piattaforma nazionale del MIT Servizio Contratti Pubblici (SCP) ed i sistemi regionali</vt:lpstr>
      <vt:lpstr>Pubblicità atti ex art.29 comma 2</vt:lpstr>
      <vt:lpstr>Redazione e pubblicazione programmi ex art.21 comma 7</vt:lpstr>
      <vt:lpstr> Regione Marche CRONOPROGRAMMA </vt:lpstr>
      <vt:lpstr>prima del 1/10/2018 </vt:lpstr>
      <vt:lpstr>dal 1/10/2018</vt:lpstr>
      <vt:lpstr>dal 1/7/2019</vt:lpstr>
      <vt:lpstr>dal 1/10/2019</vt:lpstr>
      <vt:lpstr>COSA FARE </vt:lpstr>
      <vt:lpstr>Piattaforma regionale di e-procurement GT-SUAM </vt:lpstr>
      <vt:lpstr>Piattaforma regionale di e-procurement GT-SUAM </vt:lpstr>
      <vt:lpstr>Piattaforma regionale di e-procurement GT-SUAM</vt:lpstr>
      <vt:lpstr>Piattaforma regionale di e-procurement GT-SUAM</vt:lpstr>
      <vt:lpstr>Integrazione GTSUAM e sistema informativo regionale della rete SCP</vt:lpstr>
      <vt:lpstr>Integrazione GTSUAM e sistema informativo regionale della rete SCP</vt:lpstr>
      <vt:lpstr>Integrazione GTSUAM e sistema informativo regionale della rete SCP</vt:lpstr>
      <vt:lpstr>Piattaforma regionale di e-procurement GT-SUAM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Reda</dc:creator>
  <cp:lastModifiedBy>max</cp:lastModifiedBy>
  <cp:revision>87</cp:revision>
  <cp:lastPrinted>2019-06-26T13:42:14Z</cp:lastPrinted>
  <dcterms:created xsi:type="dcterms:W3CDTF">2019-06-24T09:37:28Z</dcterms:created>
  <dcterms:modified xsi:type="dcterms:W3CDTF">2019-06-30T09:07:40Z</dcterms:modified>
</cp:coreProperties>
</file>